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0"/>
  </p:notesMasterIdLst>
  <p:handoutMasterIdLst>
    <p:handoutMasterId r:id="rId31"/>
  </p:handoutMasterIdLst>
  <p:sldIdLst>
    <p:sldId id="263" r:id="rId2"/>
    <p:sldId id="306" r:id="rId3"/>
    <p:sldId id="659" r:id="rId4"/>
    <p:sldId id="316" r:id="rId5"/>
    <p:sldId id="320" r:id="rId6"/>
    <p:sldId id="334" r:id="rId7"/>
    <p:sldId id="322" r:id="rId8"/>
    <p:sldId id="317" r:id="rId9"/>
    <p:sldId id="318" r:id="rId10"/>
    <p:sldId id="329" r:id="rId11"/>
    <p:sldId id="660" r:id="rId12"/>
    <p:sldId id="330" r:id="rId13"/>
    <p:sldId id="328" r:id="rId14"/>
    <p:sldId id="331" r:id="rId15"/>
    <p:sldId id="332" r:id="rId16"/>
    <p:sldId id="333" r:id="rId17"/>
    <p:sldId id="325" r:id="rId18"/>
    <p:sldId id="323" r:id="rId19"/>
    <p:sldId id="324" r:id="rId20"/>
    <p:sldId id="305" r:id="rId21"/>
    <p:sldId id="335" r:id="rId22"/>
    <p:sldId id="336" r:id="rId23"/>
    <p:sldId id="327" r:id="rId24"/>
    <p:sldId id="337" r:id="rId25"/>
    <p:sldId id="338" r:id="rId26"/>
    <p:sldId id="661" r:id="rId27"/>
    <p:sldId id="342" r:id="rId28"/>
    <p:sldId id="339" r:id="rId2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00FF"/>
    <a:srgbClr val="FF0000"/>
    <a:srgbClr val="008000"/>
    <a:srgbClr val="FF00FF"/>
    <a:srgbClr val="FFFFFF"/>
    <a:srgbClr val="0066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1" autoAdjust="0"/>
    <p:restoredTop sz="94595" autoAdjust="0"/>
  </p:normalViewPr>
  <p:slideViewPr>
    <p:cSldViewPr>
      <p:cViewPr varScale="1">
        <p:scale>
          <a:sx n="82" d="100"/>
          <a:sy n="82" d="100"/>
        </p:scale>
        <p:origin x="148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4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C3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List1!$A$8:$A$32</c:f>
              <c:numCache>
                <c:formatCode>General</c:formatCode>
                <c:ptCount val="2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5.5E-2</c:v>
                </c:pt>
                <c:pt idx="12">
                  <c:v>0.06</c:v>
                </c:pt>
                <c:pt idx="13">
                  <c:v>7.0000000000000007E-2</c:v>
                </c:pt>
                <c:pt idx="14">
                  <c:v>0.08</c:v>
                </c:pt>
                <c:pt idx="15">
                  <c:v>0.09</c:v>
                </c:pt>
                <c:pt idx="16">
                  <c:v>0.1</c:v>
                </c:pt>
                <c:pt idx="17">
                  <c:v>0.11</c:v>
                </c:pt>
                <c:pt idx="18">
                  <c:v>0.12</c:v>
                </c:pt>
                <c:pt idx="19">
                  <c:v>0.14000000000000001</c:v>
                </c:pt>
                <c:pt idx="20">
                  <c:v>0.16</c:v>
                </c:pt>
                <c:pt idx="21">
                  <c:v>0.18</c:v>
                </c:pt>
                <c:pt idx="22">
                  <c:v>0.2</c:v>
                </c:pt>
                <c:pt idx="23">
                  <c:v>0.22</c:v>
                </c:pt>
                <c:pt idx="24">
                  <c:v>0.24</c:v>
                </c:pt>
              </c:numCache>
            </c:numRef>
          </c:xVal>
          <c:yVal>
            <c:numRef>
              <c:f>List1!$B$8:$B$32</c:f>
              <c:numCache>
                <c:formatCode>General</c:formatCode>
                <c:ptCount val="25"/>
                <c:pt idx="0">
                  <c:v>-10</c:v>
                </c:pt>
                <c:pt idx="1">
                  <c:v>-2.9411764705882364</c:v>
                </c:pt>
                <c:pt idx="2">
                  <c:v>3.3333333333333339</c:v>
                </c:pt>
                <c:pt idx="3">
                  <c:v>8.9473684210526301</c:v>
                </c:pt>
                <c:pt idx="4">
                  <c:v>13.999999999999996</c:v>
                </c:pt>
                <c:pt idx="5">
                  <c:v>18.571428571428569</c:v>
                </c:pt>
                <c:pt idx="6">
                  <c:v>22.727272727272727</c:v>
                </c:pt>
                <c:pt idx="7">
                  <c:v>26.521739130434781</c:v>
                </c:pt>
                <c:pt idx="8">
                  <c:v>30</c:v>
                </c:pt>
                <c:pt idx="9">
                  <c:v>33.199999999999996</c:v>
                </c:pt>
                <c:pt idx="10">
                  <c:v>36.153846153846153</c:v>
                </c:pt>
                <c:pt idx="11">
                  <c:v>38.888888888888886</c:v>
                </c:pt>
                <c:pt idx="12">
                  <c:v>41.428571428571416</c:v>
                </c:pt>
                <c:pt idx="13">
                  <c:v>45.999999999999993</c:v>
                </c:pt>
                <c:pt idx="14">
                  <c:v>50</c:v>
                </c:pt>
                <c:pt idx="15">
                  <c:v>53.529411764705884</c:v>
                </c:pt>
                <c:pt idx="16">
                  <c:v>56.666666666666671</c:v>
                </c:pt>
                <c:pt idx="17">
                  <c:v>59.473684210526315</c:v>
                </c:pt>
                <c:pt idx="18">
                  <c:v>61.999999999999986</c:v>
                </c:pt>
                <c:pt idx="19">
                  <c:v>66.36363636363636</c:v>
                </c:pt>
                <c:pt idx="20">
                  <c:v>70</c:v>
                </c:pt>
                <c:pt idx="21">
                  <c:v>73.076923076923066</c:v>
                </c:pt>
                <c:pt idx="22">
                  <c:v>75.714285714285708</c:v>
                </c:pt>
                <c:pt idx="23">
                  <c:v>78</c:v>
                </c:pt>
                <c:pt idx="24">
                  <c:v>79.999999999999986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60B-48B5-9EB9-5D750AB8B1A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C4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List1!$A$8:$A$32</c:f>
              <c:numCache>
                <c:formatCode>General</c:formatCode>
                <c:ptCount val="25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5.5E-2</c:v>
                </c:pt>
                <c:pt idx="12">
                  <c:v>0.06</c:v>
                </c:pt>
                <c:pt idx="13">
                  <c:v>7.0000000000000007E-2</c:v>
                </c:pt>
                <c:pt idx="14">
                  <c:v>0.08</c:v>
                </c:pt>
                <c:pt idx="15">
                  <c:v>0.09</c:v>
                </c:pt>
                <c:pt idx="16">
                  <c:v>0.1</c:v>
                </c:pt>
                <c:pt idx="17">
                  <c:v>0.11</c:v>
                </c:pt>
                <c:pt idx="18">
                  <c:v>0.12</c:v>
                </c:pt>
                <c:pt idx="19">
                  <c:v>0.14000000000000001</c:v>
                </c:pt>
                <c:pt idx="20">
                  <c:v>0.16</c:v>
                </c:pt>
                <c:pt idx="21">
                  <c:v>0.18</c:v>
                </c:pt>
                <c:pt idx="22">
                  <c:v>0.2</c:v>
                </c:pt>
                <c:pt idx="23">
                  <c:v>0.22</c:v>
                </c:pt>
                <c:pt idx="24">
                  <c:v>0.24</c:v>
                </c:pt>
              </c:numCache>
            </c:numRef>
          </c:xVal>
          <c:yVal>
            <c:numRef>
              <c:f>List1!$C$8:$C$32</c:f>
              <c:numCache>
                <c:formatCode>General</c:formatCode>
                <c:ptCount val="25"/>
                <c:pt idx="0">
                  <c:v>-5</c:v>
                </c:pt>
                <c:pt idx="1">
                  <c:v>25</c:v>
                </c:pt>
                <c:pt idx="2">
                  <c:v>35</c:v>
                </c:pt>
                <c:pt idx="3">
                  <c:v>39.999999999999993</c:v>
                </c:pt>
                <c:pt idx="4">
                  <c:v>42.999999999999993</c:v>
                </c:pt>
                <c:pt idx="5">
                  <c:v>44.999999999999993</c:v>
                </c:pt>
                <c:pt idx="6">
                  <c:v>46.428571428571431</c:v>
                </c:pt>
                <c:pt idx="7">
                  <c:v>47.5</c:v>
                </c:pt>
                <c:pt idx="8">
                  <c:v>48.333333333333336</c:v>
                </c:pt>
                <c:pt idx="9">
                  <c:v>49</c:v>
                </c:pt>
                <c:pt idx="10">
                  <c:v>49.545454545454547</c:v>
                </c:pt>
                <c:pt idx="11">
                  <c:v>50</c:v>
                </c:pt>
                <c:pt idx="12">
                  <c:v>50.38461538461538</c:v>
                </c:pt>
                <c:pt idx="13">
                  <c:v>50.999999999999993</c:v>
                </c:pt>
                <c:pt idx="14">
                  <c:v>51.470588235294109</c:v>
                </c:pt>
                <c:pt idx="15">
                  <c:v>51.84210526315789</c:v>
                </c:pt>
                <c:pt idx="16">
                  <c:v>52.142857142857139</c:v>
                </c:pt>
                <c:pt idx="17">
                  <c:v>52.391304347826079</c:v>
                </c:pt>
                <c:pt idx="18">
                  <c:v>52.599999999999994</c:v>
                </c:pt>
                <c:pt idx="19">
                  <c:v>52.931034482758619</c:v>
                </c:pt>
                <c:pt idx="20">
                  <c:v>53.18181818181818</c:v>
                </c:pt>
                <c:pt idx="21">
                  <c:v>53.378378378378372</c:v>
                </c:pt>
                <c:pt idx="22">
                  <c:v>53.536585365853654</c:v>
                </c:pt>
                <c:pt idx="23">
                  <c:v>53.666666666666664</c:v>
                </c:pt>
                <c:pt idx="24">
                  <c:v>53.775510204081627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60B-48B5-9EB9-5D750AB8B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9953087"/>
        <c:axId val="683089279"/>
      </c:scatterChart>
      <c:valAx>
        <c:axId val="749953087"/>
        <c:scaling>
          <c:orientation val="minMax"/>
          <c:max val="0.2400000000000000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CO2 </a:t>
                </a:r>
                <a:r>
                  <a:rPr lang="en-US"/>
                  <a:t>[%]</a:t>
                </a: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3089279"/>
        <c:crosses val="autoZero"/>
        <c:crossBetween val="midCat"/>
        <c:majorUnit val="4.0000000000000008E-2"/>
        <c:minorUnit val="1.0000000000000002E-2"/>
      </c:valAx>
      <c:valAx>
        <c:axId val="68308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Rychlost fotosy</a:t>
                </a:r>
                <a:r>
                  <a:rPr lang="cs-CZ"/>
                  <a:t>ntézy </a:t>
                </a:r>
                <a:r>
                  <a:rPr lang="en-US"/>
                  <a:t>[µmol/m2/s]</a:t>
                </a: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4995308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1472116842447"/>
          <c:y val="8.7189900710620619E-2"/>
          <c:w val="0.14859229776351082"/>
          <c:h val="6.25546806649168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85AD976-B9A6-4994-889C-6906602CCE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42FDBC-B44C-43F9-B777-55111124E9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DE119A7-21FA-4E38-A37C-8109EFB85AD0}" type="datetimeFigureOut">
              <a:rPr lang="cs-CZ"/>
              <a:pPr>
                <a:defRPr/>
              </a:pPr>
              <a:t>11.06.2020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43AC20-5E09-4120-A5E4-830270C81B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9B27A63-78F2-4873-A7E3-EBDB7715A9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E0BB4E-D63A-4253-AEDB-EA6606F74F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EE238D2-FC7C-49E4-BA8B-FBE4652189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BDD0AE8-7E1D-4738-8C0E-E233D71A6C9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21A715-FDC6-4EE5-8544-5F965D60303C}" type="datetimeFigureOut">
              <a:rPr lang="cs-CZ"/>
              <a:pPr>
                <a:defRPr/>
              </a:pPr>
              <a:t>11.06.2020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236C80F6-FC03-499C-AF1E-351D74FE9E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2460F2AA-C201-49CA-821E-092FE9DBF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511311-99CF-4751-A89A-0BA1AC726C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0EB509-06D8-4EA7-A702-06EF0DC8C6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0189B86-F2D5-4008-AB63-5B6BCAB9BE4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AE2279C-BC73-4051-AE0C-FD97A93CCF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658018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FZP_CZ_RGB_standard.jpg">
            <a:extLst>
              <a:ext uri="{FF2B5EF4-FFF2-40B4-BE49-F238E27FC236}">
                <a16:creationId xmlns:a16="http://schemas.microsoft.com/office/drawing/2014/main" id="{0CA3DFB0-3218-44CE-AE05-5BDD357FAA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7596188" y="127000"/>
            <a:ext cx="1438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574878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B27A72F-03BF-4A33-8A3F-8C23D1CD69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6600825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FZP_CZ_RGB_standard.jpg">
            <a:extLst>
              <a:ext uri="{FF2B5EF4-FFF2-40B4-BE49-F238E27FC236}">
                <a16:creationId xmlns:a16="http://schemas.microsoft.com/office/drawing/2014/main" id="{8F318F53-9252-4B99-A3B7-4BC7E21DF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7596188" y="127000"/>
            <a:ext cx="1438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" y="1072800"/>
            <a:ext cx="8929156" cy="487648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71438" y="71438"/>
            <a:ext cx="7380287" cy="928687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27510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25624C4E-291D-4C37-8FB6-B3FE0930C4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0" y="66119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 descr="LOGO_FZP_CZ_RGB_standard.jpg">
            <a:extLst>
              <a:ext uri="{FF2B5EF4-FFF2-40B4-BE49-F238E27FC236}">
                <a16:creationId xmlns:a16="http://schemas.microsoft.com/office/drawing/2014/main" id="{38A08125-909D-47ED-8A7C-09F9E49C28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7596188" y="127000"/>
            <a:ext cx="1438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71438"/>
            <a:ext cx="7308881" cy="928687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2844" y="1142984"/>
            <a:ext cx="4352956" cy="5421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2" y="1142984"/>
            <a:ext cx="4281518" cy="5421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9180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 descr="LOGO_FZP_CZ_RGB_standard.jpg">
            <a:extLst>
              <a:ext uri="{FF2B5EF4-FFF2-40B4-BE49-F238E27FC236}">
                <a16:creationId xmlns:a16="http://schemas.microsoft.com/office/drawing/2014/main" id="{D76108DA-CBBC-485B-BBC6-695B743E9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7596188" y="127000"/>
            <a:ext cx="1438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38" y="71438"/>
            <a:ext cx="7342188" cy="92868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97687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text 2">
            <a:extLst>
              <a:ext uri="{FF2B5EF4-FFF2-40B4-BE49-F238E27FC236}">
                <a16:creationId xmlns:a16="http://schemas.microsoft.com/office/drawing/2014/main" id="{781F96E7-E90F-475D-B6A9-2DF7D16EB7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313" y="1125538"/>
            <a:ext cx="88931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7" name="Zástupný symbol pro nadpis 1">
            <a:extLst>
              <a:ext uri="{FF2B5EF4-FFF2-40B4-BE49-F238E27FC236}">
                <a16:creationId xmlns:a16="http://schemas.microsoft.com/office/drawing/2014/main" id="{415881FC-864E-4EC8-BF56-87E24F0438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1438" y="71438"/>
            <a:ext cx="73802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pic>
        <p:nvPicPr>
          <p:cNvPr id="1028" name="Obrázek 8" descr="LOGO_FZP_CZ_RGB_standard.jpg">
            <a:extLst>
              <a:ext uri="{FF2B5EF4-FFF2-40B4-BE49-F238E27FC236}">
                <a16:creationId xmlns:a16="http://schemas.microsoft.com/office/drawing/2014/main" id="{C6516DED-4434-46E8-B682-D5C783CECA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7339" r="9795" b="18350"/>
          <a:stretch>
            <a:fillRect/>
          </a:stretch>
        </p:blipFill>
        <p:spPr bwMode="auto">
          <a:xfrm>
            <a:off x="7596188" y="127000"/>
            <a:ext cx="1438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>
            <a:extLst>
              <a:ext uri="{FF2B5EF4-FFF2-40B4-BE49-F238E27FC236}">
                <a16:creationId xmlns:a16="http://schemas.microsoft.com/office/drawing/2014/main" id="{ED6D86BF-BF08-4427-94C4-109B50E5C1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0290" r="12985" b="1450"/>
          <a:stretch>
            <a:fillRect/>
          </a:stretch>
        </p:blipFill>
        <p:spPr bwMode="auto">
          <a:xfrm>
            <a:off x="20638" y="65976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008000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900">
          <a:solidFill>
            <a:srgbClr val="99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95959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595959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8E6C662-1EB3-4EF9-83E2-8BBE0DB47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981075"/>
            <a:ext cx="7772400" cy="1470025"/>
          </a:xfrm>
        </p:spPr>
        <p:txBody>
          <a:bodyPr/>
          <a:lstStyle/>
          <a:p>
            <a:pPr algn="ctr"/>
            <a:r>
              <a:rPr lang="cs-CZ" altLang="cs-CZ" dirty="0"/>
              <a:t>Fotosyntéza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3F54B0C0-B459-4A49-BB3B-1A530919D6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1913" y="2636838"/>
            <a:ext cx="6400800" cy="17526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cs-CZ" dirty="0"/>
              <a:t>Josef </a:t>
            </a:r>
            <a:r>
              <a:rPr lang="cs-CZ" dirty="0" err="1"/>
              <a:t>Trögl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C1FA9B80-6B20-4549-8003-D82F74741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Další barviva</a:t>
            </a:r>
            <a:endParaRPr lang="en-US" altLang="cs-CZ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D2C5EF4A-0D38-4565-BE97-179A6F9EC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6021387"/>
          </a:xfrm>
        </p:spPr>
        <p:txBody>
          <a:bodyPr/>
          <a:lstStyle/>
          <a:p>
            <a:pPr eaLnBrk="1" hangingPunct="1"/>
            <a:r>
              <a:rPr lang="cs-CZ" altLang="cs-CZ"/>
              <a:t>Součástí chloroplastu jsou i další barviva</a:t>
            </a:r>
          </a:p>
          <a:p>
            <a:pPr lvl="1" eaLnBrk="1" hangingPunct="1"/>
            <a:r>
              <a:rPr lang="cs-CZ" altLang="cs-CZ">
                <a:sym typeface="Wingdings" panose="05000000000000000000" pitchFamily="2" charset="2"/>
              </a:rPr>
              <a:t>karotenoidy</a:t>
            </a:r>
          </a:p>
          <a:p>
            <a:pPr lvl="1" eaLnBrk="1" hangingPunct="1"/>
            <a:r>
              <a:rPr lang="cs-CZ" altLang="cs-CZ">
                <a:sym typeface="Wingdings" panose="05000000000000000000" pitchFamily="2" charset="2"/>
              </a:rPr>
              <a:t>cyaniny</a:t>
            </a:r>
          </a:p>
          <a:p>
            <a:pPr lvl="1" eaLnBrk="1" hangingPunct="1"/>
            <a:r>
              <a:rPr lang="cs-CZ" altLang="cs-CZ">
                <a:sym typeface="Wingdings" panose="05000000000000000000" pitchFamily="2" charset="2"/>
              </a:rPr>
              <a:t>…</a:t>
            </a:r>
          </a:p>
          <a:p>
            <a:pPr eaLnBrk="1" hangingPunct="1"/>
            <a:r>
              <a:rPr lang="cs-CZ" altLang="cs-CZ">
                <a:sym typeface="Wingdings" panose="05000000000000000000" pitchFamily="2" charset="2"/>
              </a:rPr>
              <a:t>Absorbují další složky světla – zlepšují efektivitu využití světla</a:t>
            </a:r>
          </a:p>
          <a:p>
            <a:pPr eaLnBrk="1" hangingPunct="1"/>
            <a:r>
              <a:rPr lang="cs-CZ" altLang="cs-CZ">
                <a:sym typeface="Wingdings" panose="05000000000000000000" pitchFamily="2" charset="2"/>
              </a:rPr>
              <a:t>Pomalejší degradace než u chlorofylu – barevné listí na podzim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3FE5B60-0486-465E-8C32-64E305494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Chlorofyly</a:t>
            </a:r>
            <a:endParaRPr lang="en-US" altLang="cs-CZ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97CFEEF5-FA0D-4A8C-8381-7DA26C12F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6021387"/>
          </a:xfrm>
        </p:spPr>
        <p:txBody>
          <a:bodyPr/>
          <a:lstStyle/>
          <a:p>
            <a:pPr eaLnBrk="1" hangingPunct="1"/>
            <a:r>
              <a:rPr lang="cs-CZ" altLang="cs-CZ">
                <a:sym typeface="Wingdings" panose="05000000000000000000" pitchFamily="2" charset="2"/>
              </a:rPr>
              <a:t>Různá absorpční maxima</a:t>
            </a:r>
          </a:p>
        </p:txBody>
      </p:sp>
      <p:pic>
        <p:nvPicPr>
          <p:cNvPr id="76804" name="Picture 2" descr="C:\DataTrogl\Dropbox\Výuka\Biochemie\Plant-Light-Absorption-Frequencies.jpg">
            <a:extLst>
              <a:ext uri="{FF2B5EF4-FFF2-40B4-BE49-F238E27FC236}">
                <a16:creationId xmlns:a16="http://schemas.microsoft.com/office/drawing/2014/main" id="{23CBF0B5-8859-42A7-9265-5DDE14D76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56388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34CE6144-3988-44BF-A95E-08128FC46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Light-harvesting complex</a:t>
            </a:r>
            <a:endParaRPr lang="en-US" altLang="cs-CZ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CE2B639F-3D2D-4346-B851-C49322517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602138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základem </a:t>
            </a:r>
            <a:r>
              <a:rPr lang="cs-CZ" dirty="0" err="1">
                <a:latin typeface="Arial" charset="0"/>
                <a:sym typeface="Wingdings" pitchFamily="2" charset="2"/>
              </a:rPr>
              <a:t>kvantozómů</a:t>
            </a:r>
            <a:r>
              <a:rPr lang="cs-CZ" dirty="0">
                <a:latin typeface="Arial" charset="0"/>
                <a:sym typeface="Wingdings" pitchFamily="2" charset="2"/>
              </a:rPr>
              <a:t> je </a:t>
            </a:r>
            <a:r>
              <a:rPr lang="cs-CZ" dirty="0" err="1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light-harvesting</a:t>
            </a:r>
            <a:r>
              <a:rPr lang="cs-CZ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complex</a:t>
            </a:r>
            <a:r>
              <a:rPr lang="cs-CZ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 </a:t>
            </a:r>
            <a:r>
              <a:rPr lang="cs-CZ" dirty="0">
                <a:latin typeface="Arial" charset="0"/>
                <a:sym typeface="Wingdings" pitchFamily="2" charset="2"/>
              </a:rPr>
              <a:t>(LHC)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Komplex barviv a nosičových bílkovin vázaný na </a:t>
            </a:r>
            <a:r>
              <a:rPr lang="cs-CZ" dirty="0" err="1">
                <a:latin typeface="Arial" charset="0"/>
                <a:sym typeface="Wingdings" pitchFamily="2" charset="2"/>
              </a:rPr>
              <a:t>tylakoidové</a:t>
            </a:r>
            <a:r>
              <a:rPr lang="cs-CZ" dirty="0">
                <a:latin typeface="Arial" charset="0"/>
                <a:sym typeface="Wingdings" pitchFamily="2" charset="2"/>
              </a:rPr>
              <a:t> membráně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Přijímá fotony a přeměňuje je na chemickou energii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Reakční centrum –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latin typeface="Arial" charset="0"/>
                <a:sym typeface="Wingdings" pitchFamily="2" charset="2"/>
              </a:rPr>
              <a:t>chlorofyl a</a:t>
            </a:r>
            <a:r>
              <a:rPr lang="cs-CZ" dirty="0">
                <a:latin typeface="Arial" charset="0"/>
                <a:sym typeface="Wingdings" pitchFamily="2" charset="2"/>
              </a:rPr>
              <a:t> – excituje se a mění se jeho redoxní potenciál na silné </a:t>
            </a:r>
            <a:r>
              <a:rPr lang="cs-CZ" dirty="0" err="1">
                <a:latin typeface="Arial" charset="0"/>
                <a:sym typeface="Wingdings" pitchFamily="2" charset="2"/>
              </a:rPr>
              <a:t>redukovadlo</a:t>
            </a:r>
            <a:endParaRPr lang="cs-CZ" dirty="0">
              <a:latin typeface="Arial" charset="0"/>
              <a:sym typeface="Wingdings" pitchFamily="2" charset="2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předání elektronu ferredoxinu do transportního řetězce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Okolo centrálního chlorofylu A ostatní barviva – sbírají a předávají energii do centra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„anténní“ („satelitní“) komplex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cca 300 / 1 reakční centrum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latin typeface="Arial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E770237D-1B69-4900-958C-CD945C8D3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Light-harvesting complex</a:t>
            </a:r>
            <a:endParaRPr lang="en-US" altLang="cs-CZ" baseline="-25000"/>
          </a:p>
        </p:txBody>
      </p:sp>
      <p:pic>
        <p:nvPicPr>
          <p:cNvPr id="78851" name="Picture 2" descr="C:\DataTrogl\Dropbox\Výuka\Biochemie\08-08.gif">
            <a:extLst>
              <a:ext uri="{FF2B5EF4-FFF2-40B4-BE49-F238E27FC236}">
                <a16:creationId xmlns:a16="http://schemas.microsoft.com/office/drawing/2014/main" id="{47FBC8D8-29B8-4F2A-BF5C-EA4F297FF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08050"/>
            <a:ext cx="8993188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5EE36A5A-8C16-43E5-8D7C-8A136AD58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Light-harvesting complex</a:t>
            </a:r>
            <a:endParaRPr lang="en-US" altLang="cs-CZ" baseline="-25000"/>
          </a:p>
        </p:txBody>
      </p:sp>
      <p:pic>
        <p:nvPicPr>
          <p:cNvPr id="79875" name="Picture 2" descr="C:\DataTrogl\Dropbox\Výuka\Biochemie\antm.gif">
            <a:extLst>
              <a:ext uri="{FF2B5EF4-FFF2-40B4-BE49-F238E27FC236}">
                <a16:creationId xmlns:a16="http://schemas.microsoft.com/office/drawing/2014/main" id="{7557EE7D-2A5F-40BC-A729-A885D2A16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92150"/>
            <a:ext cx="424815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EFD381F2-B187-4D87-B077-20539C3D2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Fotosytém I</a:t>
            </a:r>
            <a:endParaRPr lang="en-US" altLang="cs-CZ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F6116CE-B23A-4A9C-813E-269ED1973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602138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Evolučně starší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Zahrnuje </a:t>
            </a:r>
            <a:r>
              <a:rPr lang="cs-CZ" dirty="0" err="1">
                <a:latin typeface="Arial" charset="0"/>
                <a:sym typeface="Wingdings" pitchFamily="2" charset="2"/>
              </a:rPr>
              <a:t>light-harvesting</a:t>
            </a:r>
            <a:r>
              <a:rPr lang="cs-CZ" dirty="0">
                <a:latin typeface="Arial" charset="0"/>
                <a:sym typeface="Wingdings" pitchFamily="2" charset="2"/>
              </a:rPr>
              <a:t> </a:t>
            </a:r>
            <a:r>
              <a:rPr lang="cs-CZ" dirty="0" err="1">
                <a:latin typeface="Arial" charset="0"/>
                <a:sym typeface="Wingdings" pitchFamily="2" charset="2"/>
              </a:rPr>
              <a:t>complex</a:t>
            </a:r>
            <a:r>
              <a:rPr lang="cs-CZ" dirty="0">
                <a:latin typeface="Arial" charset="0"/>
                <a:sym typeface="Wingdings" pitchFamily="2" charset="2"/>
              </a:rPr>
              <a:t> a baterii přenašečů (</a:t>
            </a:r>
            <a:r>
              <a:rPr lang="cs-CZ" dirty="0" err="1">
                <a:latin typeface="Arial" charset="0"/>
                <a:sym typeface="Wingdings" pitchFamily="2" charset="2"/>
              </a:rPr>
              <a:t>oxidoredukčních</a:t>
            </a:r>
            <a:r>
              <a:rPr lang="cs-CZ" dirty="0">
                <a:latin typeface="Arial" charset="0"/>
                <a:sym typeface="Wingdings" pitchFamily="2" charset="2"/>
              </a:rPr>
              <a:t> enzymů) – transport elektronu („elektrický proud“)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spřažený transport H</a:t>
            </a:r>
            <a:r>
              <a:rPr lang="cs-CZ" baseline="30000" dirty="0">
                <a:latin typeface="Arial" charset="0"/>
                <a:sym typeface="Wingdings" pitchFamily="2" charset="2"/>
              </a:rPr>
              <a:t>+</a:t>
            </a:r>
            <a:r>
              <a:rPr lang="cs-CZ" dirty="0">
                <a:latin typeface="Arial" charset="0"/>
                <a:sym typeface="Wingdings" pitchFamily="2" charset="2"/>
              </a:rPr>
              <a:t> přes </a:t>
            </a:r>
            <a:r>
              <a:rPr lang="cs-CZ" dirty="0" err="1">
                <a:latin typeface="Arial" charset="0"/>
                <a:sym typeface="Wingdings" pitchFamily="2" charset="2"/>
              </a:rPr>
              <a:t>tylakoidovou</a:t>
            </a:r>
            <a:r>
              <a:rPr lang="cs-CZ" dirty="0">
                <a:latin typeface="Arial" charset="0"/>
                <a:sym typeface="Wingdings" pitchFamily="2" charset="2"/>
              </a:rPr>
              <a:t> membránu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vznik pH gradientu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využití pro syntézu ATP – analogie dýchacího řetězce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Transportní řetězec má dva možné konce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zpětné přenesení na </a:t>
            </a:r>
            <a:r>
              <a:rPr lang="cs-CZ" dirty="0" err="1">
                <a:latin typeface="Arial" charset="0"/>
                <a:sym typeface="Wingdings" pitchFamily="2" charset="2"/>
              </a:rPr>
              <a:t>chlotofyl</a:t>
            </a:r>
            <a:r>
              <a:rPr lang="cs-CZ" dirty="0">
                <a:latin typeface="Arial" charset="0"/>
                <a:sym typeface="Wingdings" pitchFamily="2" charset="2"/>
              </a:rPr>
              <a:t> – </a:t>
            </a:r>
            <a:r>
              <a:rPr lang="cs-CZ" dirty="0">
                <a:solidFill>
                  <a:schemeClr val="accent4"/>
                </a:solidFill>
                <a:latin typeface="Arial" charset="0"/>
                <a:sym typeface="Wingdings" pitchFamily="2" charset="2"/>
              </a:rPr>
              <a:t>cyklický transport elektronů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redukce NADP</a:t>
            </a:r>
            <a:r>
              <a:rPr lang="cs-CZ" baseline="30000" dirty="0">
                <a:latin typeface="Arial" charset="0"/>
                <a:sym typeface="Wingdings" pitchFamily="2" charset="2"/>
              </a:rPr>
              <a:t>+</a:t>
            </a:r>
            <a:r>
              <a:rPr lang="cs-CZ" dirty="0">
                <a:latin typeface="Arial" charset="0"/>
                <a:sym typeface="Wingdings" pitchFamily="2" charset="2"/>
              </a:rPr>
              <a:t> na NADPH – </a:t>
            </a:r>
            <a:r>
              <a:rPr lang="cs-CZ" dirty="0">
                <a:solidFill>
                  <a:schemeClr val="accent4"/>
                </a:solidFill>
                <a:latin typeface="Arial" charset="0"/>
                <a:sym typeface="Wingdings" pitchFamily="2" charset="2"/>
              </a:rPr>
              <a:t>necyklický tok elektronů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7F22A5F1-D287-4788-A832-7AAD89E72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Fotosytém II</a:t>
            </a:r>
            <a:endParaRPr lang="en-US" altLang="cs-CZ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F85126AC-A4CB-44D2-80F8-D2734CD44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602138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Evolučně mladší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Zahrnuje </a:t>
            </a:r>
            <a:r>
              <a:rPr lang="cs-CZ" dirty="0" err="1">
                <a:latin typeface="Arial" charset="0"/>
                <a:sym typeface="Wingdings" pitchFamily="2" charset="2"/>
              </a:rPr>
              <a:t>light-harvesting</a:t>
            </a:r>
            <a:r>
              <a:rPr lang="cs-CZ" dirty="0">
                <a:latin typeface="Arial" charset="0"/>
                <a:sym typeface="Wingdings" pitchFamily="2" charset="2"/>
              </a:rPr>
              <a:t> </a:t>
            </a:r>
            <a:r>
              <a:rPr lang="cs-CZ" dirty="0" err="1">
                <a:latin typeface="Arial" charset="0"/>
                <a:sym typeface="Wingdings" pitchFamily="2" charset="2"/>
              </a:rPr>
              <a:t>complex</a:t>
            </a:r>
            <a:r>
              <a:rPr lang="cs-CZ" dirty="0">
                <a:latin typeface="Arial" charset="0"/>
                <a:sym typeface="Wingdings" pitchFamily="2" charset="2"/>
              </a:rPr>
              <a:t> a baterii přenašečů (</a:t>
            </a:r>
            <a:r>
              <a:rPr lang="cs-CZ" dirty="0" err="1">
                <a:latin typeface="Arial" charset="0"/>
                <a:sym typeface="Wingdings" pitchFamily="2" charset="2"/>
              </a:rPr>
              <a:t>oxidoredukčních</a:t>
            </a:r>
            <a:r>
              <a:rPr lang="cs-CZ" dirty="0">
                <a:latin typeface="Arial" charset="0"/>
                <a:sym typeface="Wingdings" pitchFamily="2" charset="2"/>
              </a:rPr>
              <a:t> enzymů) sloužící k fotolýze vody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Fotolýza vody je spřažena s necyklickým tokem elektronů ve </a:t>
            </a:r>
            <a:r>
              <a:rPr lang="cs-CZ" dirty="0" err="1">
                <a:latin typeface="Arial" charset="0"/>
                <a:sym typeface="Wingdings" pitchFamily="2" charset="2"/>
              </a:rPr>
              <a:t>fotosystému</a:t>
            </a:r>
            <a:r>
              <a:rPr lang="cs-CZ" dirty="0">
                <a:latin typeface="Arial" charset="0"/>
                <a:sym typeface="Wingdings" pitchFamily="2" charset="2"/>
              </a:rPr>
              <a:t> I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>
              <a:latin typeface="Arial" charset="0"/>
              <a:sym typeface="Wingdings" pitchFamily="2" charset="2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2H</a:t>
            </a:r>
            <a:r>
              <a:rPr lang="cs-CZ" baseline="-25000" dirty="0">
                <a:latin typeface="Arial" charset="0"/>
                <a:sym typeface="Wingdings" pitchFamily="2" charset="2"/>
              </a:rPr>
              <a:t>2</a:t>
            </a:r>
            <a:r>
              <a:rPr lang="cs-CZ" dirty="0">
                <a:latin typeface="Arial" charset="0"/>
                <a:sym typeface="Wingdings" pitchFamily="2" charset="2"/>
              </a:rPr>
              <a:t>O + </a:t>
            </a:r>
            <a:r>
              <a:rPr lang="en-US" dirty="0">
                <a:latin typeface="Arial" charset="0"/>
                <a:sym typeface="Wingdings" pitchFamily="2" charset="2"/>
              </a:rPr>
              <a:t>2 </a:t>
            </a:r>
            <a:r>
              <a:rPr lang="cs-CZ" dirty="0">
                <a:latin typeface="Arial" charset="0"/>
                <a:sym typeface="Wingdings" pitchFamily="2" charset="2"/>
              </a:rPr>
              <a:t>NADP</a:t>
            </a:r>
            <a:r>
              <a:rPr lang="cs-CZ" baseline="30000" dirty="0">
                <a:latin typeface="Arial" charset="0"/>
                <a:sym typeface="Wingdings" pitchFamily="2" charset="2"/>
              </a:rPr>
              <a:t>+</a:t>
            </a:r>
            <a:r>
              <a:rPr lang="cs-CZ" dirty="0">
                <a:latin typeface="Arial" charset="0"/>
                <a:sym typeface="Wingdings" pitchFamily="2" charset="2"/>
              </a:rPr>
              <a:t> </a:t>
            </a:r>
            <a:r>
              <a:rPr lang="en-US" dirty="0">
                <a:latin typeface="Arial" charset="0"/>
                <a:sym typeface="Wingdings" pitchFamily="2" charset="2"/>
              </a:rPr>
              <a:t> O</a:t>
            </a:r>
            <a:r>
              <a:rPr lang="en-US" baseline="-25000" dirty="0">
                <a:latin typeface="Arial" charset="0"/>
                <a:sym typeface="Wingdings" pitchFamily="2" charset="2"/>
              </a:rPr>
              <a:t>2</a:t>
            </a:r>
            <a:r>
              <a:rPr lang="en-US" dirty="0">
                <a:latin typeface="Arial" charset="0"/>
                <a:sym typeface="Wingdings" pitchFamily="2" charset="2"/>
              </a:rPr>
              <a:t> + 2 NADPH + 2H</a:t>
            </a:r>
            <a:r>
              <a:rPr lang="en-US" baseline="30000" dirty="0">
                <a:latin typeface="Arial" charset="0"/>
                <a:sym typeface="Wingdings" pitchFamily="2" charset="2"/>
              </a:rPr>
              <a:t>+</a:t>
            </a:r>
            <a:endParaRPr lang="cs-CZ" baseline="30000" dirty="0">
              <a:latin typeface="Arial" charset="0"/>
              <a:sym typeface="Wingdings" pitchFamily="2" charset="2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cs-CZ" dirty="0">
              <a:latin typeface="Arial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2E924D23-DE18-4E6C-8B13-3889E7E78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Light-harvesting complex</a:t>
            </a:r>
            <a:endParaRPr lang="en-US" altLang="cs-CZ" baseline="-25000"/>
          </a:p>
        </p:txBody>
      </p:sp>
      <p:pic>
        <p:nvPicPr>
          <p:cNvPr id="82947" name="Picture 2" descr="C:\DataTrogl\Dropbox\Výuka\Biochemie\7400460-f1.jpg">
            <a:extLst>
              <a:ext uri="{FF2B5EF4-FFF2-40B4-BE49-F238E27FC236}">
                <a16:creationId xmlns:a16="http://schemas.microsoft.com/office/drawing/2014/main" id="{BF31C6D7-ACB0-4E28-A88D-B7FC086D4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765175"/>
            <a:ext cx="91027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1507C559-F77F-4915-BBE6-CC64B1E60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Fotosyntéza</a:t>
            </a:r>
            <a:endParaRPr lang="en-US" altLang="cs-CZ" baseline="-25000"/>
          </a:p>
        </p:txBody>
      </p:sp>
      <p:pic>
        <p:nvPicPr>
          <p:cNvPr id="83971" name="Picture 2" descr="C:\DataTrogl\Dropbox\Výuka\Biochemie\600px-Fotosynteza.png">
            <a:extLst>
              <a:ext uri="{FF2B5EF4-FFF2-40B4-BE49-F238E27FC236}">
                <a16:creationId xmlns:a16="http://schemas.microsoft.com/office/drawing/2014/main" id="{7DD5D233-C994-4916-8EB3-47CE0E314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450"/>
            <a:ext cx="914400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72EB1C1-7AB3-4277-A858-C6932A97E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Fotosyntéza</a:t>
            </a:r>
            <a:endParaRPr lang="en-US" altLang="cs-CZ" baseline="-25000"/>
          </a:p>
        </p:txBody>
      </p:sp>
      <p:pic>
        <p:nvPicPr>
          <p:cNvPr id="84995" name="Picture 2" descr="C:\DataTrogl\Dropbox\Výuka\Biochemie\445610a-f1.2.jpg">
            <a:extLst>
              <a:ext uri="{FF2B5EF4-FFF2-40B4-BE49-F238E27FC236}">
                <a16:creationId xmlns:a16="http://schemas.microsoft.com/office/drawing/2014/main" id="{1BC7FDF6-5141-4F99-B851-405A6192A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836613"/>
            <a:ext cx="5715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7D59D69A-B199-43D5-B9A6-4273DC7BB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Rostlinný metabolismus</a:t>
            </a:r>
            <a:endParaRPr lang="en-US" altLang="cs-CZ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C489C5F-CABE-45AF-BD94-574993826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257800"/>
          </a:xfrm>
        </p:spPr>
        <p:txBody>
          <a:bodyPr/>
          <a:lstStyle/>
          <a:p>
            <a:pPr eaLnBrk="1" hangingPunct="1"/>
            <a:r>
              <a:rPr lang="cs-CZ" altLang="cs-CZ"/>
              <a:t>Základní dráhy shodné s heterotrofními organismy</a:t>
            </a:r>
          </a:p>
          <a:p>
            <a:pPr lvl="1" eaLnBrk="1" hangingPunct="1"/>
            <a:r>
              <a:rPr lang="cs-CZ" altLang="cs-CZ"/>
              <a:t>respirační metabolismus, výjimečně fermentační</a:t>
            </a:r>
          </a:p>
          <a:p>
            <a:pPr eaLnBrk="1" hangingPunct="1"/>
            <a:r>
              <a:rPr lang="cs-CZ" altLang="cs-CZ"/>
              <a:t>Specifický autotrofní metabolismu</a:t>
            </a:r>
          </a:p>
          <a:p>
            <a:pPr lvl="1" eaLnBrk="1" hangingPunct="1"/>
            <a:r>
              <a:rPr lang="cs-CZ" altLang="cs-CZ"/>
              <a:t>asimilace C</a:t>
            </a:r>
          </a:p>
          <a:p>
            <a:pPr lvl="1" eaLnBrk="1" hangingPunct="1"/>
            <a:r>
              <a:rPr lang="cs-CZ" altLang="cs-CZ"/>
              <a:t>asimilace N (amonné ionty, dusičnany, dusitany)</a:t>
            </a:r>
          </a:p>
          <a:p>
            <a:pPr lvl="1" eaLnBrk="1" hangingPunct="1"/>
            <a:r>
              <a:rPr lang="cs-CZ" altLang="cs-CZ"/>
              <a:t>asimilace S</a:t>
            </a:r>
          </a:p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Rostliny jsou schopné kompletní syntézy organických látek jen z anorganických</a:t>
            </a:r>
            <a:r>
              <a:rPr lang="cs-CZ" altLang="cs-CZ"/>
              <a:t>																																																																																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B8D390A-65B7-46D2-9560-1F20818DA6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Autotrofní fixace CO</a:t>
            </a:r>
            <a:r>
              <a:rPr lang="cs-CZ" altLang="cs-CZ" baseline="-25000"/>
              <a:t>2</a:t>
            </a:r>
            <a:endParaRPr lang="en-US" altLang="cs-CZ" baseline="-2500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2BAC19EA-3F25-4E40-8A69-9A0FE57B0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13788" cy="5688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latin typeface="Arial" charset="0"/>
              </a:rPr>
              <a:t>Autotrofní organismy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dirty="0">
                <a:solidFill>
                  <a:srgbClr val="FF0000"/>
                </a:solidFill>
                <a:latin typeface="Arial" charset="0"/>
              </a:rPr>
              <a:t>(nejen </a:t>
            </a:r>
            <a:r>
              <a:rPr lang="cs-CZ" dirty="0" err="1">
                <a:solidFill>
                  <a:srgbClr val="FF0000"/>
                </a:solidFill>
                <a:latin typeface="Arial" charset="0"/>
              </a:rPr>
              <a:t>fototrofní</a:t>
            </a:r>
            <a:r>
              <a:rPr lang="cs-CZ" dirty="0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 err="1">
                <a:solidFill>
                  <a:srgbClr val="0000FF"/>
                </a:solidFill>
                <a:latin typeface="Arial" charset="0"/>
              </a:rPr>
              <a:t>Calvinův</a:t>
            </a:r>
            <a:r>
              <a:rPr lang="cs-CZ" dirty="0">
                <a:solidFill>
                  <a:srgbClr val="0000FF"/>
                </a:solidFill>
                <a:latin typeface="Arial" charset="0"/>
              </a:rPr>
              <a:t> cyklus</a:t>
            </a:r>
            <a:endParaRPr lang="cs-CZ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latin typeface="Arial" charset="0"/>
              </a:rPr>
              <a:t>Prvním krokem je fixace CO</a:t>
            </a:r>
            <a:r>
              <a:rPr lang="cs-CZ" baseline="-25000" dirty="0">
                <a:latin typeface="Arial" charset="0"/>
              </a:rPr>
              <a:t>2 </a:t>
            </a:r>
            <a:r>
              <a:rPr lang="cs-CZ" dirty="0">
                <a:latin typeface="Arial" charset="0"/>
              </a:rPr>
              <a:t>(specifická pro </a:t>
            </a:r>
            <a:r>
              <a:rPr lang="cs-CZ" dirty="0" err="1">
                <a:latin typeface="Arial" charset="0"/>
              </a:rPr>
              <a:t>autotrofy</a:t>
            </a:r>
            <a:r>
              <a:rPr lang="cs-CZ" dirty="0">
                <a:latin typeface="Arial" charset="0"/>
              </a:rPr>
              <a:t>)</a:t>
            </a:r>
            <a:endParaRPr lang="cs-CZ" baseline="-25000" dirty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cs-CZ" sz="2800" dirty="0">
                <a:latin typeface="Arial" charset="0"/>
              </a:rPr>
              <a:t>CO</a:t>
            </a:r>
            <a:r>
              <a:rPr lang="cs-CZ" sz="2800" baseline="-25000" dirty="0">
                <a:latin typeface="Arial" charset="0"/>
              </a:rPr>
              <a:t>2</a:t>
            </a:r>
            <a:r>
              <a:rPr lang="cs-CZ" sz="2800" dirty="0">
                <a:latin typeface="Arial" charset="0"/>
              </a:rPr>
              <a:t> + ribulóza-1,5-bisfosfát </a:t>
            </a:r>
            <a:r>
              <a:rPr lang="cs-CZ" sz="2800" dirty="0">
                <a:latin typeface="Arial" charset="0"/>
                <a:sym typeface="Wingdings" pitchFamily="2" charset="2"/>
              </a:rPr>
              <a:t></a:t>
            </a:r>
            <a:r>
              <a:rPr lang="en-US" sz="2800" dirty="0">
                <a:latin typeface="Arial" charset="0"/>
                <a:sym typeface="Wingdings" pitchFamily="2" charset="2"/>
              </a:rPr>
              <a:t> </a:t>
            </a:r>
            <a:r>
              <a:rPr lang="cs-CZ" sz="2800" dirty="0">
                <a:latin typeface="Arial" charset="0"/>
                <a:sym typeface="Wingdings" pitchFamily="2" charset="2"/>
              </a:rPr>
              <a:t>3-fosfoglycerát</a:t>
            </a:r>
            <a:endParaRPr lang="cs-CZ" sz="2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latin typeface="Arial" charset="0"/>
              </a:rPr>
              <a:t>Enzym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ribulózabisfosfátkarboxyláza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– </a:t>
            </a:r>
            <a:r>
              <a:rPr lang="cs-CZ" dirty="0">
                <a:solidFill>
                  <a:schemeClr val="accent2"/>
                </a:solidFill>
                <a:latin typeface="Arial" charset="0"/>
              </a:rPr>
              <a:t>RUBISCO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dirty="0">
                <a:solidFill>
                  <a:schemeClr val="accent2"/>
                </a:solidFill>
                <a:latin typeface="Arial" charset="0"/>
              </a:rPr>
              <a:t>nejrozšířenější enzym v přírodě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latin typeface="Arial" charset="0"/>
              </a:rPr>
              <a:t>Dále </a:t>
            </a:r>
            <a:r>
              <a:rPr lang="cs-CZ" dirty="0">
                <a:solidFill>
                  <a:srgbClr val="FF00FF"/>
                </a:solidFill>
                <a:latin typeface="Arial" charset="0"/>
              </a:rPr>
              <a:t>obrácený pentózový cyklus</a:t>
            </a:r>
            <a:r>
              <a:rPr lang="cs-CZ" dirty="0">
                <a:latin typeface="Arial" charset="0"/>
              </a:rPr>
              <a:t> a </a:t>
            </a:r>
            <a:r>
              <a:rPr lang="en-US" dirty="0" err="1">
                <a:latin typeface="Arial" charset="0"/>
              </a:rPr>
              <a:t>glukogeneze</a:t>
            </a:r>
            <a:r>
              <a:rPr lang="en-US" dirty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– 6 obrátek na vznik 1 hexózy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latin typeface="Arial" charset="0"/>
              </a:rPr>
              <a:t>Na vznik jedné molekuly glukózy je potřeba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dirty="0">
                <a:latin typeface="Arial" charset="0"/>
              </a:rPr>
              <a:t>6 CO</a:t>
            </a:r>
            <a:r>
              <a:rPr lang="cs-CZ" baseline="-25000" dirty="0">
                <a:latin typeface="Arial" charset="0"/>
              </a:rPr>
              <a:t>2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dirty="0">
                <a:latin typeface="Arial" charset="0"/>
              </a:rPr>
              <a:t>18 ATP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dirty="0">
                <a:latin typeface="Arial" charset="0"/>
              </a:rPr>
              <a:t>6 NADPH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5BB0C0D-DF35-4F64-B2CF-25031CCB5B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Calvinův cyklus</a:t>
            </a:r>
            <a:endParaRPr lang="en-US" altLang="cs-CZ" baseline="-2500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E6DFB0CF-3127-43E1-9CEA-740E2D5E8C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13788" cy="5688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latin typeface="Arial" charset="0"/>
              </a:rPr>
              <a:t>3 fáze</a:t>
            </a:r>
          </a:p>
          <a:p>
            <a:pPr marL="457200" indent="-457200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cs-CZ" dirty="0">
                <a:solidFill>
                  <a:schemeClr val="accent4"/>
                </a:solidFill>
                <a:latin typeface="Arial" charset="0"/>
              </a:rPr>
              <a:t>Fixace CO</a:t>
            </a:r>
            <a:r>
              <a:rPr lang="cs-CZ" baseline="-25000" dirty="0">
                <a:solidFill>
                  <a:schemeClr val="accent4"/>
                </a:solidFill>
                <a:latin typeface="Arial" charset="0"/>
              </a:rPr>
              <a:t>2</a:t>
            </a:r>
            <a:r>
              <a:rPr lang="cs-CZ" dirty="0">
                <a:solidFill>
                  <a:schemeClr val="accent4"/>
                </a:solidFill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– RUBISCO </a:t>
            </a:r>
            <a:r>
              <a:rPr lang="cs-CZ" dirty="0">
                <a:latin typeface="Arial" charset="0"/>
                <a:sym typeface="Wingdings" pitchFamily="2" charset="2"/>
              </a:rPr>
              <a:t></a:t>
            </a:r>
            <a:r>
              <a:rPr lang="ru-RU" dirty="0">
                <a:latin typeface="Arial" charset="0"/>
                <a:sym typeface="Wingdings" pitchFamily="2" charset="2"/>
              </a:rPr>
              <a:t> </a:t>
            </a:r>
            <a:r>
              <a:rPr lang="cs-CZ" dirty="0">
                <a:latin typeface="Arial" charset="0"/>
                <a:sym typeface="Wingdings" pitchFamily="2" charset="2"/>
              </a:rPr>
              <a:t>vznik glyceraldehyd-3-fosfátu</a:t>
            </a:r>
          </a:p>
          <a:p>
            <a:pPr marL="457200" indent="-457200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cs-CZ" dirty="0" err="1">
                <a:solidFill>
                  <a:schemeClr val="accent4"/>
                </a:solidFill>
                <a:latin typeface="Arial" charset="0"/>
                <a:sym typeface="Wingdings" pitchFamily="2" charset="2"/>
              </a:rPr>
              <a:t>Glukogenese</a:t>
            </a:r>
            <a:r>
              <a:rPr lang="cs-CZ" dirty="0">
                <a:solidFill>
                  <a:schemeClr val="accent4"/>
                </a:solidFill>
                <a:latin typeface="Arial" charset="0"/>
                <a:sym typeface="Wingdings" pitchFamily="2" charset="2"/>
              </a:rPr>
              <a:t> </a:t>
            </a:r>
            <a:r>
              <a:rPr lang="cs-CZ" dirty="0">
                <a:latin typeface="Arial" charset="0"/>
                <a:sym typeface="Wingdings" pitchFamily="2" charset="2"/>
              </a:rPr>
              <a:t>– vznik glukóza-6-fosfátu</a:t>
            </a:r>
          </a:p>
          <a:p>
            <a:pPr lvl="1" indent="-342900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spotřeba ATP a NADPH ze světlé fáze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dirty="0">
                <a:solidFill>
                  <a:schemeClr val="accent4"/>
                </a:solidFill>
                <a:latin typeface="Arial" charset="0"/>
                <a:sym typeface="Wingdings" pitchFamily="2" charset="2"/>
              </a:rPr>
              <a:t>Regenerace ribulóza-1,6-bisfosfátu</a:t>
            </a:r>
          </a:p>
          <a:p>
            <a:pPr marL="857250" lvl="1" indent="-457200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opačný pentózový cyklus</a:t>
            </a:r>
          </a:p>
          <a:p>
            <a:pPr marL="857250" lvl="1" indent="-457200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5x 6C </a:t>
            </a:r>
            <a:r>
              <a:rPr lang="en-US" dirty="0">
                <a:latin typeface="Arial" charset="0"/>
                <a:sym typeface="Wingdings" panose="05000000000000000000" pitchFamily="2" charset="2"/>
              </a:rPr>
              <a:t></a:t>
            </a:r>
            <a:r>
              <a:rPr lang="cs-CZ" dirty="0">
                <a:latin typeface="Arial" charset="0"/>
                <a:sym typeface="Wingdings" pitchFamily="2" charset="2"/>
              </a:rPr>
              <a:t> 6x 5C</a:t>
            </a:r>
          </a:p>
          <a:p>
            <a:pPr marL="857250" lvl="1" indent="-457200" eaLnBrk="1" hangingPunct="1">
              <a:lnSpc>
                <a:spcPct val="90000"/>
              </a:lnSpc>
              <a:buFont typeface="Arial" charset="0"/>
              <a:buChar char="–"/>
              <a:defRPr/>
            </a:pPr>
            <a:endParaRPr lang="cs-CZ" dirty="0">
              <a:latin typeface="Arial" charset="0"/>
              <a:sym typeface="Wingdings" pitchFamily="2" charset="2"/>
            </a:endParaRPr>
          </a:p>
          <a:p>
            <a:pPr marL="457200" indent="-457200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Z Glc-6-P vychází další anabolismus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041D653E-FA84-482F-B72E-4B90A4BAC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Calvinův cyklus</a:t>
            </a:r>
            <a:endParaRPr lang="en-US" altLang="cs-CZ" baseline="-25000"/>
          </a:p>
        </p:txBody>
      </p:sp>
      <p:pic>
        <p:nvPicPr>
          <p:cNvPr id="88067" name="Picture 2" descr="C:\DataTrogl\Dropbox\Výuka\Biochemie\rubisco.gif">
            <a:extLst>
              <a:ext uri="{FF2B5EF4-FFF2-40B4-BE49-F238E27FC236}">
                <a16:creationId xmlns:a16="http://schemas.microsoft.com/office/drawing/2014/main" id="{479C2035-D70D-4CBC-AF66-F6E2BE6C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723900"/>
            <a:ext cx="6481763" cy="610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69014547-E16B-469D-98B6-FA3AC4C9D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Autotrofní fixace CO</a:t>
            </a:r>
            <a:r>
              <a:rPr lang="cs-CZ" altLang="cs-CZ" baseline="-25000"/>
              <a:t>2</a:t>
            </a:r>
            <a:endParaRPr lang="en-US" altLang="cs-CZ" baseline="-25000"/>
          </a:p>
        </p:txBody>
      </p:sp>
      <p:pic>
        <p:nvPicPr>
          <p:cNvPr id="89091" name="Picture 2" descr="C:\DataTrogl\Dropbox\Výuka\Biochemie\Calvin-cycle4.svg.png">
            <a:extLst>
              <a:ext uri="{FF2B5EF4-FFF2-40B4-BE49-F238E27FC236}">
                <a16:creationId xmlns:a16="http://schemas.microsoft.com/office/drawing/2014/main" id="{A900F8C9-768C-4153-9B6F-C92CCA9B7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46125"/>
            <a:ext cx="6653212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9AE8F237-C7FB-4929-B75B-4E7D2AF55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Fotorespirace</a:t>
            </a:r>
            <a:endParaRPr lang="en-US" altLang="cs-CZ" baseline="-25000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878C4915-AEA9-4A40-A8A8-2DCB8B64F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13788" cy="56880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RUBISCO má i druhou aktivitu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ribulóza-1,5-bisfosát + O</a:t>
            </a:r>
            <a:r>
              <a:rPr lang="cs-CZ" altLang="cs-CZ" baseline="-25000"/>
              <a:t>2</a:t>
            </a:r>
            <a:r>
              <a:rPr lang="cs-CZ" altLang="cs-CZ"/>
              <a:t> </a:t>
            </a:r>
            <a:r>
              <a:rPr lang="cs-CZ" altLang="cs-CZ">
                <a:sym typeface="Wingdings" panose="05000000000000000000" pitchFamily="2" charset="2"/>
              </a:rPr>
              <a:t></a:t>
            </a:r>
            <a:r>
              <a:rPr lang="en-US" altLang="cs-CZ">
                <a:sym typeface="Wingdings" panose="05000000000000000000" pitchFamily="2" charset="2"/>
              </a:rPr>
              <a:t> </a:t>
            </a:r>
            <a:r>
              <a:rPr lang="cs-CZ" altLang="cs-CZ">
                <a:sym typeface="Wingdings" panose="05000000000000000000" pitchFamily="2" charset="2"/>
              </a:rPr>
              <a:t>fosfoglykolát + 3-fosfoglycerát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sym typeface="Wingdings" panose="05000000000000000000" pitchFamily="2" charset="2"/>
              </a:rPr>
              <a:t>ztrátová reakce – </a:t>
            </a:r>
            <a:r>
              <a:rPr lang="cs-CZ" altLang="cs-CZ">
                <a:solidFill>
                  <a:srgbClr val="FF0000"/>
                </a:solidFill>
                <a:sym typeface="Wingdings" panose="05000000000000000000" pitchFamily="2" charset="2"/>
              </a:rPr>
              <a:t>až 50% fixovaného CO</a:t>
            </a:r>
            <a:r>
              <a:rPr lang="cs-CZ" altLang="cs-CZ" baseline="-2500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cs-CZ" altLang="cs-CZ">
                <a:sym typeface="Wingdings" panose="05000000000000000000" pitchFamily="2" charset="2"/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sym typeface="Wingdings" panose="05000000000000000000" pitchFamily="2" charset="2"/>
              </a:rPr>
              <a:t>nejasná funkce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>
                <a:sym typeface="Wingdings" panose="05000000000000000000" pitchFamily="2" charset="2"/>
              </a:rPr>
              <a:t>fosfoglykolát je výchozí pro syntézu aminokyselin (Gly, Ser)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>
                <a:sym typeface="Wingdings" panose="05000000000000000000" pitchFamily="2" charset="2"/>
              </a:rPr>
              <a:t>evoluční omyl?</a:t>
            </a:r>
          </a:p>
          <a:p>
            <a:pPr eaLnBrk="1" hangingPunct="1">
              <a:lnSpc>
                <a:spcPct val="90000"/>
              </a:lnSpc>
            </a:pPr>
            <a:endParaRPr lang="cs-CZ" alt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CA211722-DE81-4551-AE38-B8880A455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Fotorespirace</a:t>
            </a:r>
            <a:endParaRPr lang="en-US" altLang="cs-CZ" baseline="-25000"/>
          </a:p>
        </p:txBody>
      </p:sp>
      <p:pic>
        <p:nvPicPr>
          <p:cNvPr id="91139" name="Picture 2" descr="C:\DataTrogl\Dropbox\Výuka\Biochemie\Relativní specifita Rubisco ke kyslíku.png">
            <a:extLst>
              <a:ext uri="{FF2B5EF4-FFF2-40B4-BE49-F238E27FC236}">
                <a16:creationId xmlns:a16="http://schemas.microsoft.com/office/drawing/2014/main" id="{2EA71903-70E9-4CA3-A36C-6400FD0C0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642350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4D4042BF-C609-48B2-BA80-493796830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Jiné způsoby fixace CO</a:t>
            </a:r>
            <a:r>
              <a:rPr lang="cs-CZ" altLang="cs-CZ" baseline="-25000"/>
              <a:t>2</a:t>
            </a:r>
            <a:endParaRPr lang="en-US" altLang="cs-CZ" baseline="-2500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E6A49475-0789-42AD-8DE8-44234FE81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13788" cy="5688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800" dirty="0">
                <a:latin typeface="Arial" charset="0"/>
              </a:rPr>
              <a:t>Rostliny využívající </a:t>
            </a:r>
            <a:r>
              <a:rPr lang="cs-CZ" sz="2800" dirty="0" err="1">
                <a:latin typeface="Arial" charset="0"/>
              </a:rPr>
              <a:t>Calvinův</a:t>
            </a:r>
            <a:r>
              <a:rPr lang="cs-CZ" sz="2800" dirty="0">
                <a:latin typeface="Arial" charset="0"/>
              </a:rPr>
              <a:t> cyklus = </a:t>
            </a:r>
            <a:r>
              <a:rPr lang="cs-CZ" sz="2800" dirty="0">
                <a:solidFill>
                  <a:srgbClr val="00B050"/>
                </a:solidFill>
                <a:latin typeface="Arial" charset="0"/>
              </a:rPr>
              <a:t>C</a:t>
            </a:r>
            <a:r>
              <a:rPr lang="cs-CZ" sz="2800" baseline="-25000" dirty="0">
                <a:solidFill>
                  <a:srgbClr val="00B050"/>
                </a:solidFill>
                <a:latin typeface="Arial" charset="0"/>
              </a:rPr>
              <a:t>3</a:t>
            </a:r>
            <a:r>
              <a:rPr lang="cs-CZ" sz="2800" dirty="0">
                <a:solidFill>
                  <a:srgbClr val="00B050"/>
                </a:solidFill>
                <a:latin typeface="Arial" charset="0"/>
              </a:rPr>
              <a:t> rostliny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=prvním produktem je C</a:t>
            </a:r>
            <a:r>
              <a:rPr lang="cs-CZ" sz="24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3</a:t>
            </a: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látka </a:t>
            </a:r>
            <a:r>
              <a:rPr lang="cs-CZ" sz="2400" dirty="0">
                <a:latin typeface="Arial" charset="0"/>
                <a:sym typeface="Wingdings" pitchFamily="2" charset="2"/>
              </a:rPr>
              <a:t>glyceraldehyd-3-fosfát</a:t>
            </a:r>
            <a:endParaRPr lang="cs-CZ" sz="2400" dirty="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800" dirty="0">
                <a:solidFill>
                  <a:srgbClr val="0000FF"/>
                </a:solidFill>
                <a:latin typeface="Arial" charset="0"/>
              </a:rPr>
              <a:t>C</a:t>
            </a:r>
            <a:r>
              <a:rPr lang="cs-CZ" sz="2800" baseline="-25000" dirty="0">
                <a:solidFill>
                  <a:srgbClr val="0000FF"/>
                </a:solidFill>
                <a:latin typeface="Arial" charset="0"/>
              </a:rPr>
              <a:t>4</a:t>
            </a:r>
            <a:r>
              <a:rPr lang="cs-CZ" sz="2800" dirty="0">
                <a:solidFill>
                  <a:srgbClr val="0000FF"/>
                </a:solidFill>
                <a:latin typeface="Arial" charset="0"/>
              </a:rPr>
              <a:t> rostliny 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– fixují CO</a:t>
            </a:r>
            <a:r>
              <a:rPr lang="cs-CZ" sz="2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2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do </a:t>
            </a:r>
            <a:r>
              <a:rPr lang="cs-CZ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fosfoenolpyruvátu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(PEP) – vznikne látka C</a:t>
            </a:r>
            <a:r>
              <a:rPr lang="cs-CZ" sz="28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4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PEP + CO</a:t>
            </a:r>
            <a:r>
              <a:rPr lang="cs-CZ" sz="2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2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anose="05000000000000000000" pitchFamily="2" charset="2"/>
              </a:rPr>
              <a:t>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oxalacetát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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malát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později rozklad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malát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 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oxalacetát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 + CO</a:t>
            </a:r>
            <a:r>
              <a:rPr lang="cs-CZ" sz="24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2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 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Calvinův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sym typeface="Wingdings" pitchFamily="2" charset="2"/>
              </a:rPr>
              <a:t> cyklus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cs-CZ" sz="2800" dirty="0">
                <a:solidFill>
                  <a:srgbClr val="FF0000"/>
                </a:solidFill>
                <a:latin typeface="Arial" charset="0"/>
              </a:rPr>
              <a:t>C</a:t>
            </a:r>
            <a:r>
              <a:rPr lang="cs-CZ" sz="2800" baseline="-25000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cs-CZ" sz="2800" dirty="0">
                <a:solidFill>
                  <a:srgbClr val="FF0000"/>
                </a:solidFill>
                <a:latin typeface="Arial" charset="0"/>
              </a:rPr>
              <a:t> je evolučně mladší nadstavba </a:t>
            </a:r>
            <a:r>
              <a:rPr lang="cs-CZ" sz="2800" dirty="0" err="1">
                <a:solidFill>
                  <a:srgbClr val="FF0000"/>
                </a:solidFill>
                <a:latin typeface="Arial" charset="0"/>
              </a:rPr>
              <a:t>Calvinova</a:t>
            </a:r>
            <a:r>
              <a:rPr lang="cs-CZ" sz="2800" dirty="0">
                <a:solidFill>
                  <a:srgbClr val="FF0000"/>
                </a:solidFill>
                <a:latin typeface="Arial" charset="0"/>
              </a:rPr>
              <a:t> cyklu</a:t>
            </a:r>
          </a:p>
        </p:txBody>
      </p:sp>
    </p:spTree>
    <p:extLst>
      <p:ext uri="{BB962C8B-B14F-4D97-AF65-F5344CB8AC3E}">
        <p14:creationId xmlns:p14="http://schemas.microsoft.com/office/powerpoint/2010/main" val="3505975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4D4042BF-C609-48B2-BA80-493796830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 dirty="0"/>
              <a:t>Význam C4 fotosyntézy</a:t>
            </a:r>
            <a:endParaRPr lang="en-US" altLang="cs-CZ" baseline="-25000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E6A49475-0789-42AD-8DE8-44234FE818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13788" cy="5688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800" dirty="0">
                <a:solidFill>
                  <a:srgbClr val="00B050"/>
                </a:solidFill>
                <a:latin typeface="Arial" charset="0"/>
              </a:rPr>
              <a:t>1. rychlejší fotosyntéza</a:t>
            </a:r>
            <a:r>
              <a:rPr lang="cs-CZ" sz="2800" dirty="0">
                <a:latin typeface="Arial" charset="0"/>
              </a:rPr>
              <a:t> – překonává se tím nedostatečná koncentrace CO</a:t>
            </a:r>
            <a:r>
              <a:rPr lang="cs-CZ" sz="2800" baseline="-25000" dirty="0">
                <a:latin typeface="Arial" charset="0"/>
              </a:rPr>
              <a:t>2</a:t>
            </a:r>
            <a:r>
              <a:rPr lang="cs-CZ" sz="2800" dirty="0">
                <a:latin typeface="Arial" charset="0"/>
              </a:rPr>
              <a:t> ve vzduchu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>
                <a:latin typeface="Arial" charset="0"/>
              </a:rPr>
              <a:t>tzv. </a:t>
            </a:r>
            <a:r>
              <a:rPr lang="cs-CZ" sz="2400" dirty="0" err="1">
                <a:solidFill>
                  <a:srgbClr val="990099"/>
                </a:solidFill>
                <a:latin typeface="Arial" charset="0"/>
              </a:rPr>
              <a:t>Hatch-Slackův</a:t>
            </a:r>
            <a:r>
              <a:rPr lang="cs-CZ" sz="2400" dirty="0">
                <a:solidFill>
                  <a:srgbClr val="990099"/>
                </a:solidFill>
                <a:latin typeface="Arial" charset="0"/>
              </a:rPr>
              <a:t> cyklus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>
                <a:latin typeface="Arial" charset="0"/>
              </a:rPr>
              <a:t>důsledkem je efektivnější využití vody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>
                <a:solidFill>
                  <a:srgbClr val="0000FF"/>
                </a:solidFill>
                <a:latin typeface="Arial" charset="0"/>
              </a:rPr>
              <a:t>cukrová třtina, kukuřice, ozdobnice…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cs-CZ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800" dirty="0">
                <a:solidFill>
                  <a:srgbClr val="00B050"/>
                </a:solidFill>
                <a:latin typeface="Arial" charset="0"/>
              </a:rPr>
              <a:t>2. šetření s vodou </a:t>
            </a:r>
            <a:r>
              <a:rPr lang="cs-CZ" sz="2800" dirty="0">
                <a:latin typeface="Arial" charset="0"/>
              </a:rPr>
              <a:t>– časové oddělení příjmu CO</a:t>
            </a:r>
            <a:r>
              <a:rPr lang="cs-CZ" sz="2800" baseline="-25000" dirty="0">
                <a:latin typeface="Arial" charset="0"/>
              </a:rPr>
              <a:t>2</a:t>
            </a:r>
            <a:r>
              <a:rPr lang="cs-CZ" sz="2800" dirty="0">
                <a:latin typeface="Arial" charset="0"/>
              </a:rPr>
              <a:t> a jeho fixace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>
                <a:latin typeface="Arial" charset="0"/>
              </a:rPr>
              <a:t>tzv. </a:t>
            </a:r>
            <a:r>
              <a:rPr lang="cs-CZ" sz="2400" dirty="0">
                <a:solidFill>
                  <a:srgbClr val="990099"/>
                </a:solidFill>
                <a:latin typeface="Arial" charset="0"/>
              </a:rPr>
              <a:t>CAM metabolismus </a:t>
            </a:r>
            <a:r>
              <a:rPr lang="cs-CZ" sz="2400" dirty="0">
                <a:latin typeface="Arial" charset="0"/>
              </a:rPr>
              <a:t>(</a:t>
            </a:r>
            <a:r>
              <a:rPr lang="cs-CZ" sz="2400" dirty="0" err="1">
                <a:latin typeface="Arial" charset="0"/>
              </a:rPr>
              <a:t>Crassulacean</a:t>
            </a:r>
            <a:r>
              <a:rPr lang="cs-CZ" sz="2400" dirty="0">
                <a:latin typeface="Arial" charset="0"/>
              </a:rPr>
              <a:t> acid </a:t>
            </a:r>
            <a:r>
              <a:rPr lang="cs-CZ" sz="2400" dirty="0" err="1">
                <a:latin typeface="Arial" charset="0"/>
              </a:rPr>
              <a:t>metabolism</a:t>
            </a:r>
            <a:r>
              <a:rPr lang="cs-CZ" sz="2400" dirty="0">
                <a:latin typeface="Arial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>
                <a:latin typeface="Arial" charset="0"/>
              </a:rPr>
              <a:t>sukulenty (</a:t>
            </a:r>
            <a:r>
              <a:rPr lang="cs-CZ" sz="2400" dirty="0" err="1">
                <a:latin typeface="Arial" charset="0"/>
              </a:rPr>
              <a:t>tlusticovité</a:t>
            </a:r>
            <a:r>
              <a:rPr lang="cs-CZ" sz="2400" dirty="0">
                <a:latin typeface="Arial" charset="0"/>
              </a:rPr>
              <a:t>, </a:t>
            </a:r>
            <a:r>
              <a:rPr lang="cs-CZ" sz="2400" i="1" dirty="0" err="1">
                <a:latin typeface="Arial" charset="0"/>
              </a:rPr>
              <a:t>Crassulacae</a:t>
            </a:r>
            <a:r>
              <a:rPr lang="cs-CZ" sz="2400" dirty="0">
                <a:latin typeface="Arial" charset="0"/>
              </a:rPr>
              <a:t>) – rostou v suchých lokalitách (pouště, </a:t>
            </a:r>
            <a:r>
              <a:rPr lang="cs-CZ" sz="2400" dirty="0" err="1">
                <a:latin typeface="Arial" charset="0"/>
              </a:rPr>
              <a:t>popouště</a:t>
            </a:r>
            <a:r>
              <a:rPr lang="cs-CZ" sz="2400" dirty="0">
                <a:latin typeface="Arial" charset="0"/>
              </a:rPr>
              <a:t>) s vysokým rozdílem teploty ve dne a v noci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>
                <a:latin typeface="Arial" charset="0"/>
              </a:rPr>
              <a:t>CO</a:t>
            </a:r>
            <a:r>
              <a:rPr lang="cs-CZ" sz="2400" baseline="-25000" dirty="0">
                <a:latin typeface="Arial" charset="0"/>
              </a:rPr>
              <a:t>2</a:t>
            </a:r>
            <a:r>
              <a:rPr lang="cs-CZ" sz="2400" dirty="0">
                <a:latin typeface="Arial" charset="0"/>
              </a:rPr>
              <a:t> se fixuje v noci (nízký výpar vody), přes den jsou průduchy zavřené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EB477707-C531-4B9C-BCD8-E59959B41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C4 rostliny</a:t>
            </a:r>
            <a:endParaRPr lang="en-US" altLang="cs-CZ" baseline="-2500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8C2E00A0-0CFE-4CB6-88B1-25E6115F07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872615"/>
              </p:ext>
            </p:extLst>
          </p:nvPr>
        </p:nvGraphicFramePr>
        <p:xfrm>
          <a:off x="-25964" y="692696"/>
          <a:ext cx="906246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950C614-A008-4D6A-943E-4FE96EF92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Fotosyntéza souhrn</a:t>
            </a:r>
            <a:endParaRPr lang="en-US" altLang="cs-CZ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38FA84E5-5ED8-4D67-B50F-AA395923FC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713788" cy="5732462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FF00FF"/>
                </a:solidFill>
              </a:rPr>
              <a:t>Fotosystém I. </a:t>
            </a:r>
            <a:r>
              <a:rPr lang="cs-CZ" altLang="cs-CZ"/>
              <a:t>– produkce ATP a NADPH pro anabolické reakce</a:t>
            </a:r>
          </a:p>
          <a:p>
            <a:pPr eaLnBrk="1" hangingPunct="1"/>
            <a:r>
              <a:rPr lang="cs-CZ" altLang="cs-CZ">
                <a:solidFill>
                  <a:srgbClr val="FF00FF"/>
                </a:solidFill>
              </a:rPr>
              <a:t>Fotosystém II.</a:t>
            </a:r>
            <a:r>
              <a:rPr lang="cs-CZ" altLang="cs-CZ">
                <a:solidFill>
                  <a:schemeClr val="bg1"/>
                </a:solidFill>
              </a:rPr>
              <a:t> </a:t>
            </a:r>
            <a:r>
              <a:rPr lang="cs-CZ" altLang="cs-CZ"/>
              <a:t>– oxidace vody pro regeneraci fotosystému I.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>
                <a:solidFill>
                  <a:srgbClr val="FF0000"/>
                </a:solidFill>
              </a:rPr>
              <a:t>Fotosystém II. vznikl evolučně později a umožnil fotosyntetizujícím organismům využití rozšířené vody na místo nedostatkových redukovadel.</a:t>
            </a:r>
            <a:endParaRPr lang="en-US" alt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8D825C89-0930-41BA-B6A0-54D6F5343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Světlá a temná fáze</a:t>
            </a:r>
            <a:endParaRPr lang="en-US" altLang="cs-CZ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76D1942A-1614-4248-A6D4-F09A15752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6021387"/>
          </a:xfrm>
        </p:spPr>
        <p:txBody>
          <a:bodyPr/>
          <a:lstStyle/>
          <a:p>
            <a:pPr eaLnBrk="1" hangingPunct="1"/>
            <a:r>
              <a:rPr lang="cs-CZ" altLang="cs-CZ" dirty="0"/>
              <a:t>Tradiční rozdělení biochemických reakcí fotosyntézy na světlou a temnou fázi</a:t>
            </a:r>
          </a:p>
          <a:p>
            <a:pPr eaLnBrk="1" hangingPunct="1"/>
            <a:r>
              <a:rPr lang="cs-CZ" altLang="cs-CZ" dirty="0">
                <a:solidFill>
                  <a:schemeClr val="accent2"/>
                </a:solidFill>
              </a:rPr>
              <a:t>Světlá fáze</a:t>
            </a:r>
            <a:r>
              <a:rPr lang="cs-CZ" altLang="cs-CZ" dirty="0"/>
              <a:t> – reakce vyžadující světlo</a:t>
            </a:r>
          </a:p>
          <a:p>
            <a:pPr lvl="1" eaLnBrk="1" hangingPunct="1"/>
            <a:r>
              <a:rPr lang="cs-CZ" altLang="cs-CZ" dirty="0"/>
              <a:t>přeměna světelné energie na chemickou</a:t>
            </a:r>
          </a:p>
          <a:p>
            <a:pPr lvl="1" eaLnBrk="1" hangingPunct="1"/>
            <a:r>
              <a:rPr lang="cs-CZ" altLang="cs-CZ" dirty="0">
                <a:solidFill>
                  <a:srgbClr val="00B050"/>
                </a:solidFill>
              </a:rPr>
              <a:t>produkce energie (ATP)</a:t>
            </a:r>
            <a:r>
              <a:rPr lang="cs-CZ" altLang="cs-CZ" dirty="0"/>
              <a:t> – </a:t>
            </a:r>
            <a:r>
              <a:rPr lang="cs-CZ" altLang="cs-CZ" dirty="0">
                <a:solidFill>
                  <a:schemeClr val="accent1"/>
                </a:solidFill>
              </a:rPr>
              <a:t>fotofosforylace</a:t>
            </a:r>
            <a:r>
              <a:rPr lang="cs-CZ" altLang="cs-CZ" dirty="0"/>
              <a:t>, cyklický tok elektronů</a:t>
            </a:r>
          </a:p>
          <a:p>
            <a:pPr lvl="1" eaLnBrk="1" hangingPunct="1"/>
            <a:r>
              <a:rPr lang="cs-CZ" altLang="cs-CZ" dirty="0">
                <a:solidFill>
                  <a:srgbClr val="00B050"/>
                </a:solidFill>
              </a:rPr>
              <a:t>produkce NADPH </a:t>
            </a:r>
            <a:r>
              <a:rPr lang="cs-CZ" altLang="cs-CZ" dirty="0"/>
              <a:t>pro redukční reakce – necyklický tok elektronů</a:t>
            </a:r>
          </a:p>
          <a:p>
            <a:pPr lvl="1" eaLnBrk="1" hangingPunct="1"/>
            <a:r>
              <a:rPr lang="cs-CZ" altLang="cs-CZ" dirty="0">
                <a:solidFill>
                  <a:srgbClr val="00B050"/>
                </a:solidFill>
              </a:rPr>
              <a:t>fotolýza vody</a:t>
            </a:r>
            <a:r>
              <a:rPr lang="cs-CZ" altLang="cs-CZ" dirty="0"/>
              <a:t> – u </a:t>
            </a:r>
            <a:r>
              <a:rPr lang="cs-CZ" altLang="cs-CZ" dirty="0" err="1"/>
              <a:t>oxygenní</a:t>
            </a:r>
            <a:r>
              <a:rPr lang="cs-CZ" altLang="cs-CZ" dirty="0"/>
              <a:t> fotosyntézy</a:t>
            </a:r>
          </a:p>
          <a:p>
            <a:pPr eaLnBrk="1" hangingPunct="1"/>
            <a:r>
              <a:rPr lang="cs-CZ" altLang="cs-CZ" dirty="0">
                <a:solidFill>
                  <a:schemeClr val="accent2"/>
                </a:solidFill>
              </a:rPr>
              <a:t>Temná fáze</a:t>
            </a:r>
            <a:r>
              <a:rPr lang="cs-CZ" altLang="cs-CZ" dirty="0"/>
              <a:t> – anabolické reakce nevyžadující světlo</a:t>
            </a:r>
          </a:p>
          <a:p>
            <a:pPr lvl="1" eaLnBrk="1" hangingPunct="1"/>
            <a:r>
              <a:rPr lang="cs-CZ" altLang="cs-CZ" dirty="0"/>
              <a:t>energie a NADPH ze světlé fáze</a:t>
            </a:r>
          </a:p>
          <a:p>
            <a:pPr lvl="1" eaLnBrk="1" hangingPunct="1"/>
            <a:r>
              <a:rPr lang="cs-CZ" altLang="cs-CZ" dirty="0"/>
              <a:t>syntéza organických látek (sacharidů) – fixace CO</a:t>
            </a:r>
            <a:r>
              <a:rPr lang="cs-CZ" altLang="cs-CZ" baseline="-25000" dirty="0"/>
              <a:t>2</a:t>
            </a:r>
            <a:r>
              <a:rPr lang="cs-CZ" altLang="cs-CZ" dirty="0"/>
              <a:t>, </a:t>
            </a:r>
            <a:r>
              <a:rPr lang="cs-CZ" altLang="cs-CZ" dirty="0" err="1"/>
              <a:t>Calvinův</a:t>
            </a:r>
            <a:r>
              <a:rPr lang="cs-CZ" altLang="cs-CZ" dirty="0"/>
              <a:t> cyklus</a:t>
            </a:r>
            <a:endParaRPr lang="en-US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106CE0E1-D58E-4E29-8074-8AD968D9B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Chloroplasty</a:t>
            </a:r>
            <a:endParaRPr lang="en-US" altLang="cs-CZ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B67B12E-7E47-46A7-AD6D-3B2AB081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602138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</a:rPr>
              <a:t>Diskovité organely obalené dvěma membránami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solidFill>
                  <a:schemeClr val="accent2"/>
                </a:solidFill>
                <a:latin typeface="Arial" charset="0"/>
              </a:rPr>
              <a:t>vnitřní</a:t>
            </a:r>
            <a:r>
              <a:rPr lang="cs-CZ" dirty="0">
                <a:latin typeface="Arial" charset="0"/>
              </a:rPr>
              <a:t> – méně propustná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solidFill>
                  <a:schemeClr val="accent2"/>
                </a:solidFill>
                <a:latin typeface="Arial" charset="0"/>
              </a:rPr>
              <a:t>vnější</a:t>
            </a:r>
            <a:r>
              <a:rPr lang="cs-CZ" dirty="0">
                <a:latin typeface="Arial" charset="0"/>
              </a:rPr>
              <a:t> – propustnější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latin typeface="Arial" charset="0"/>
              </a:rPr>
              <a:t>některé chloroplasty i 3 až 4 membrány – druhotný přenos?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Velikost 5-10 </a:t>
            </a:r>
            <a:r>
              <a:rPr lang="cs-CZ" dirty="0">
                <a:latin typeface="Symbol" pitchFamily="18" charset="2"/>
                <a:sym typeface="Wingdings" pitchFamily="2" charset="2"/>
              </a:rPr>
              <a:t>m</a:t>
            </a:r>
            <a:r>
              <a:rPr lang="cs-CZ" dirty="0">
                <a:latin typeface="Arial" charset="0"/>
                <a:sym typeface="Wingdings" pitchFamily="2" charset="2"/>
              </a:rPr>
              <a:t>m, tloušťka 2-4 </a:t>
            </a:r>
            <a:r>
              <a:rPr lang="cs-CZ" dirty="0">
                <a:latin typeface="Symbol" pitchFamily="18" charset="2"/>
                <a:sym typeface="Wingdings" pitchFamily="2" charset="2"/>
              </a:rPr>
              <a:t>m</a:t>
            </a:r>
            <a:r>
              <a:rPr lang="cs-CZ" dirty="0">
                <a:latin typeface="Arial" charset="0"/>
                <a:sym typeface="Wingdings" pitchFamily="2" charset="2"/>
              </a:rPr>
              <a:t>m, řádově srovnatelná s velikostí bakteriálních buněk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pravděpodobně evoluce </a:t>
            </a:r>
            <a:r>
              <a:rPr lang="cs-CZ" dirty="0" err="1">
                <a:latin typeface="Arial" charset="0"/>
                <a:sym typeface="Wingdings" pitchFamily="2" charset="2"/>
              </a:rPr>
              <a:t>endosymbiózou</a:t>
            </a:r>
            <a:r>
              <a:rPr lang="cs-CZ" dirty="0">
                <a:latin typeface="Arial" charset="0"/>
                <a:sym typeface="Wingdings" pitchFamily="2" charset="2"/>
              </a:rPr>
              <a:t> ze sinic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V buňce obvykle desítky chloroplastů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Vlastní DNA a </a:t>
            </a:r>
            <a:r>
              <a:rPr lang="cs-CZ" dirty="0" err="1">
                <a:latin typeface="Arial" charset="0"/>
                <a:sym typeface="Wingdings" pitchFamily="2" charset="2"/>
              </a:rPr>
              <a:t>ribozómy</a:t>
            </a:r>
            <a:r>
              <a:rPr lang="cs-CZ" dirty="0">
                <a:latin typeface="Arial" charset="0"/>
                <a:sym typeface="Wingdings" pitchFamily="2" charset="2"/>
              </a:rPr>
              <a:t> – </a:t>
            </a:r>
            <a:r>
              <a:rPr lang="cs-CZ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prokaryotický typ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Vnitřní část chloroplastu – </a:t>
            </a:r>
            <a:r>
              <a:rPr lang="cs-CZ" dirty="0">
                <a:solidFill>
                  <a:schemeClr val="accent4"/>
                </a:solidFill>
                <a:latin typeface="Arial" charset="0"/>
                <a:sym typeface="Wingdings" pitchFamily="2" charset="2"/>
              </a:rPr>
              <a:t>stroma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latin typeface="Arial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C55410D-90E5-42B8-82BD-6ADC9B8FD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Chloroplasty</a:t>
            </a:r>
            <a:endParaRPr lang="en-US" altLang="cs-CZ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FA6FD39F-1C84-42E1-8250-DBA7CC9E1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602138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Uvnitř další membránová struktura – </a:t>
            </a:r>
            <a:r>
              <a:rPr lang="cs-CZ" dirty="0">
                <a:solidFill>
                  <a:schemeClr val="accent4"/>
                </a:solidFill>
                <a:latin typeface="Arial" charset="0"/>
                <a:sym typeface="Wingdings" pitchFamily="2" charset="2"/>
              </a:rPr>
              <a:t>tylakoidy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zprohýbaná – </a:t>
            </a:r>
            <a:r>
              <a:rPr lang="cs-CZ" dirty="0">
                <a:solidFill>
                  <a:schemeClr val="accent4"/>
                </a:solidFill>
                <a:latin typeface="Arial" charset="0"/>
                <a:sym typeface="Wingdings" pitchFamily="2" charset="2"/>
              </a:rPr>
              <a:t>lamely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vnitřní část – lumen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Tvoří </a:t>
            </a:r>
            <a:r>
              <a:rPr lang="cs-CZ" dirty="0">
                <a:solidFill>
                  <a:schemeClr val="accent4"/>
                </a:solidFill>
                <a:latin typeface="Arial" charset="0"/>
                <a:sym typeface="Wingdings" pitchFamily="2" charset="2"/>
              </a:rPr>
              <a:t>grana </a:t>
            </a:r>
            <a:r>
              <a:rPr lang="cs-CZ" dirty="0">
                <a:latin typeface="Arial" charset="0"/>
                <a:sym typeface="Wingdings" pitchFamily="2" charset="2"/>
              </a:rPr>
              <a:t>– shluky tylakoidů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 err="1">
                <a:latin typeface="Arial" charset="0"/>
                <a:sym typeface="Wingdings" pitchFamily="2" charset="2"/>
              </a:rPr>
              <a:t>Tylakoidová</a:t>
            </a:r>
            <a:r>
              <a:rPr lang="cs-CZ" dirty="0">
                <a:latin typeface="Arial" charset="0"/>
                <a:sym typeface="Wingdings" pitchFamily="2" charset="2"/>
              </a:rPr>
              <a:t> membrána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cca 50% fosfolipidů, 50% bílkovin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všechny složky potřebné pro světelnou fázi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cs-CZ" dirty="0" err="1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kvantozómy</a:t>
            </a:r>
            <a:r>
              <a:rPr lang="cs-CZ" dirty="0">
                <a:latin typeface="Arial" charset="0"/>
                <a:sym typeface="Wingdings" pitchFamily="2" charset="2"/>
              </a:rPr>
              <a:t> – základní funkční části tylakoidů</a:t>
            </a:r>
          </a:p>
          <a:p>
            <a:pPr lvl="1" eaLnBrk="1" hangingPunct="1">
              <a:buFont typeface="Arial" charset="0"/>
              <a:buChar char="–"/>
              <a:defRPr/>
            </a:pPr>
            <a:endParaRPr lang="cs-CZ" dirty="0">
              <a:latin typeface="Arial" charset="0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cs-CZ" dirty="0">
                <a:latin typeface="Arial" charset="0"/>
                <a:sym typeface="Wingdings" pitchFamily="2" charset="2"/>
              </a:rPr>
              <a:t>Enzymy temné části jsou umístěny ve stroma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dirty="0">
              <a:latin typeface="Arial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BB795539-A3E2-4F08-9FAF-C8B4AF35E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Chloroplasty</a:t>
            </a:r>
            <a:endParaRPr lang="en-US" altLang="cs-CZ"/>
          </a:p>
        </p:txBody>
      </p:sp>
      <p:pic>
        <p:nvPicPr>
          <p:cNvPr id="72707" name="Picture 2" descr="C:\DataTrogl\Dropbox\Výuka\Biochemie\1000px-scheme_chloroplast-en-svg.png">
            <a:extLst>
              <a:ext uri="{FF2B5EF4-FFF2-40B4-BE49-F238E27FC236}">
                <a16:creationId xmlns:a16="http://schemas.microsoft.com/office/drawing/2014/main" id="{00147C3F-F5D1-4E60-A998-872C71CF4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581025"/>
            <a:ext cx="95250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188F0E6-E7B6-4D04-9A22-D4376F1783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Chlorofyly</a:t>
            </a:r>
            <a:endParaRPr lang="en-US" altLang="cs-CZ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B937FC92-6423-48D5-9618-C5DD5FDB9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13788" cy="6021387"/>
          </a:xfrm>
        </p:spPr>
        <p:txBody>
          <a:bodyPr/>
          <a:lstStyle/>
          <a:p>
            <a:pPr eaLnBrk="1" hangingPunct="1"/>
            <a:r>
              <a:rPr lang="cs-CZ" altLang="cs-CZ"/>
              <a:t>Tetrapyrolová (porfyrinová) barviva</a:t>
            </a:r>
          </a:p>
          <a:p>
            <a:pPr eaLnBrk="1" hangingPunct="1"/>
            <a:r>
              <a:rPr lang="cs-CZ" altLang="cs-CZ"/>
              <a:t>V aktivním místě iont Mg</a:t>
            </a:r>
            <a:r>
              <a:rPr lang="cs-CZ" altLang="cs-CZ" baseline="30000"/>
              <a:t>2+</a:t>
            </a:r>
          </a:p>
          <a:p>
            <a:pPr eaLnBrk="1" hangingPunct="1"/>
            <a:r>
              <a:rPr lang="cs-CZ" altLang="cs-CZ"/>
              <a:t>Více variant</a:t>
            </a:r>
          </a:p>
          <a:p>
            <a:pPr lvl="1" eaLnBrk="1" hangingPunct="1"/>
            <a:r>
              <a:rPr lang="cs-CZ" altLang="cs-CZ">
                <a:solidFill>
                  <a:srgbClr val="00B050"/>
                </a:solidFill>
              </a:rPr>
              <a:t>a</a:t>
            </a:r>
            <a:r>
              <a:rPr lang="cs-CZ" altLang="cs-CZ"/>
              <a:t> – většina fotosyntetizujících org.</a:t>
            </a:r>
          </a:p>
          <a:p>
            <a:pPr lvl="1" eaLnBrk="1" hangingPunct="1"/>
            <a:r>
              <a:rPr lang="cs-CZ" altLang="cs-CZ">
                <a:solidFill>
                  <a:srgbClr val="00B050"/>
                </a:solidFill>
              </a:rPr>
              <a:t>b</a:t>
            </a:r>
            <a:r>
              <a:rPr lang="cs-CZ" altLang="cs-CZ"/>
              <a:t> – rostliny</a:t>
            </a:r>
          </a:p>
          <a:p>
            <a:pPr lvl="1" eaLnBrk="1" hangingPunct="1"/>
            <a:r>
              <a:rPr lang="cs-CZ" altLang="cs-CZ">
                <a:solidFill>
                  <a:srgbClr val="00B050"/>
                </a:solidFill>
              </a:rPr>
              <a:t>c1</a:t>
            </a:r>
            <a:r>
              <a:rPr lang="cs-CZ" altLang="cs-CZ"/>
              <a:t> – řasy</a:t>
            </a:r>
          </a:p>
          <a:p>
            <a:pPr lvl="1" eaLnBrk="1" hangingPunct="1"/>
            <a:r>
              <a:rPr lang="cs-CZ" altLang="cs-CZ">
                <a:solidFill>
                  <a:srgbClr val="00B050"/>
                </a:solidFill>
              </a:rPr>
              <a:t>c2</a:t>
            </a:r>
            <a:r>
              <a:rPr lang="cs-CZ" altLang="cs-CZ"/>
              <a:t> – řasy</a:t>
            </a:r>
          </a:p>
          <a:p>
            <a:pPr lvl="1" eaLnBrk="1" hangingPunct="1"/>
            <a:r>
              <a:rPr lang="cs-CZ" altLang="cs-CZ">
                <a:solidFill>
                  <a:srgbClr val="00B050"/>
                </a:solidFill>
              </a:rPr>
              <a:t>d</a:t>
            </a:r>
            <a:r>
              <a:rPr lang="cs-CZ" altLang="cs-CZ"/>
              <a:t> – sinice</a:t>
            </a:r>
          </a:p>
          <a:p>
            <a:pPr lvl="1" eaLnBrk="1" hangingPunct="1"/>
            <a:r>
              <a:rPr lang="cs-CZ" altLang="cs-CZ">
                <a:solidFill>
                  <a:srgbClr val="00B050"/>
                </a:solidFill>
              </a:rPr>
              <a:t>f</a:t>
            </a:r>
            <a:r>
              <a:rPr lang="cs-CZ" altLang="cs-CZ"/>
              <a:t> – sinice</a:t>
            </a:r>
          </a:p>
          <a:p>
            <a:pPr lvl="1" eaLnBrk="1" hangingPunct="1"/>
            <a:r>
              <a:rPr lang="cs-CZ" altLang="cs-CZ"/>
              <a:t>…</a:t>
            </a:r>
          </a:p>
          <a:p>
            <a:pPr eaLnBrk="1" hangingPunct="1"/>
            <a:r>
              <a:rPr lang="cs-CZ" altLang="cs-CZ"/>
              <a:t>Systém konjugovaných vazeb </a:t>
            </a:r>
            <a:r>
              <a:rPr lang="cs-CZ" altLang="cs-CZ">
                <a:sym typeface="Wingdings" panose="05000000000000000000" pitchFamily="2" charset="2"/>
              </a:rPr>
              <a:t></a:t>
            </a:r>
            <a:r>
              <a:rPr lang="cs-CZ" altLang="cs-CZ"/>
              <a:t> vysoké extinkční koeficienty </a:t>
            </a:r>
            <a:r>
              <a:rPr lang="ru-RU" altLang="cs-CZ">
                <a:sym typeface="Wingdings" panose="05000000000000000000" pitchFamily="2" charset="2"/>
              </a:rPr>
              <a:t></a:t>
            </a:r>
            <a:r>
              <a:rPr lang="en-US" altLang="cs-CZ">
                <a:sym typeface="Wingdings" panose="05000000000000000000" pitchFamily="2" charset="2"/>
              </a:rPr>
              <a:t> </a:t>
            </a:r>
            <a:r>
              <a:rPr lang="cs-CZ" altLang="cs-CZ">
                <a:solidFill>
                  <a:schemeClr val="accent2"/>
                </a:solidFill>
                <a:sym typeface="Wingdings" panose="05000000000000000000" pitchFamily="2" charset="2"/>
              </a:rPr>
              <a:t>vysoká účinnost pohlcení světla</a:t>
            </a:r>
          </a:p>
        </p:txBody>
      </p:sp>
      <p:pic>
        <p:nvPicPr>
          <p:cNvPr id="6" name="Picture 2" descr="C:\DataTrogl\Dropbox\Výuka\Biochemie\640px-Chlorophyll_c1_c2.svg.png">
            <a:extLst>
              <a:ext uri="{FF2B5EF4-FFF2-40B4-BE49-F238E27FC236}">
                <a16:creationId xmlns:a16="http://schemas.microsoft.com/office/drawing/2014/main" id="{BFA47EE3-017E-4FD1-BA37-5CF375612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7" y="1340768"/>
            <a:ext cx="41322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A417560-9ECB-4D22-83CE-0661D5894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cs-CZ" altLang="cs-CZ"/>
              <a:t>Chlorofyly</a:t>
            </a:r>
            <a:endParaRPr lang="en-US" altLang="cs-CZ"/>
          </a:p>
        </p:txBody>
      </p:sp>
      <p:pic>
        <p:nvPicPr>
          <p:cNvPr id="74755" name="Picture 2" descr="C:\DataTrogl\Dropbox\Výuka\Biochemie\640px-Chlorophyll_c1_c2.svg.png">
            <a:extLst>
              <a:ext uri="{FF2B5EF4-FFF2-40B4-BE49-F238E27FC236}">
                <a16:creationId xmlns:a16="http://schemas.microsoft.com/office/drawing/2014/main" id="{EAD7B752-97ED-4679-8E26-22EC38D3D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2565400"/>
            <a:ext cx="41322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Zástupný symbol pro obsah 1">
            <a:extLst>
              <a:ext uri="{FF2B5EF4-FFF2-40B4-BE49-F238E27FC236}">
                <a16:creationId xmlns:a16="http://schemas.microsoft.com/office/drawing/2014/main" id="{1F906D3C-87BE-45C2-8D37-D6A63094C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8" y="1073150"/>
            <a:ext cx="8929687" cy="4876800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74757" name="Picture 2" descr="C:\DataTrogl\Dropbox\Výuka\Biochemie\800px-Chlorophyll-a-3D-vdW.png">
            <a:extLst>
              <a:ext uri="{FF2B5EF4-FFF2-40B4-BE49-F238E27FC236}">
                <a16:creationId xmlns:a16="http://schemas.microsoft.com/office/drawing/2014/main" id="{116E787E-807A-496A-A8B1-C46AFB677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131888"/>
            <a:ext cx="9072562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2" descr="C:\DataTrogl\Dropbox\Výuka\Biochemie\640px-Chlorophyll_c1_c2.svg.png">
            <a:extLst>
              <a:ext uri="{FF2B5EF4-FFF2-40B4-BE49-F238E27FC236}">
                <a16:creationId xmlns:a16="http://schemas.microsoft.com/office/drawing/2014/main" id="{109CF17D-B7FC-4FB6-A2F5-734C6CA31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677863"/>
            <a:ext cx="413226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ovéPole 2">
            <a:extLst>
              <a:ext uri="{FF2B5EF4-FFF2-40B4-BE49-F238E27FC236}">
                <a16:creationId xmlns:a16="http://schemas.microsoft.com/office/drawing/2014/main" id="{97D6FD86-5BE9-46AB-A113-FDFAEEA14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0" y="5516563"/>
            <a:ext cx="1300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59595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tx1"/>
                </a:solidFill>
              </a:rPr>
              <a:t>Chlorofyl 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nvimod - vzor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20930</TotalTime>
  <Words>929</Words>
  <Application>Microsoft Office PowerPoint</Application>
  <PresentationFormat>Předvádění na obrazovce (4:3)</PresentationFormat>
  <Paragraphs>154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Symbol</vt:lpstr>
      <vt:lpstr>Wingdings</vt:lpstr>
      <vt:lpstr>Envimod - vzor1</vt:lpstr>
      <vt:lpstr>Fotosyntéza</vt:lpstr>
      <vt:lpstr>Rostlinný metabolismus</vt:lpstr>
      <vt:lpstr>Fotosyntéza souhrn</vt:lpstr>
      <vt:lpstr>Světlá a temná fáze</vt:lpstr>
      <vt:lpstr>Chloroplasty</vt:lpstr>
      <vt:lpstr>Chloroplasty</vt:lpstr>
      <vt:lpstr>Chloroplasty</vt:lpstr>
      <vt:lpstr>Chlorofyly</vt:lpstr>
      <vt:lpstr>Chlorofyly</vt:lpstr>
      <vt:lpstr>Další barviva</vt:lpstr>
      <vt:lpstr>Chlorofyly</vt:lpstr>
      <vt:lpstr>Light-harvesting complex</vt:lpstr>
      <vt:lpstr>Light-harvesting complex</vt:lpstr>
      <vt:lpstr>Light-harvesting complex</vt:lpstr>
      <vt:lpstr>Fotosytém I</vt:lpstr>
      <vt:lpstr>Fotosytém II</vt:lpstr>
      <vt:lpstr>Light-harvesting complex</vt:lpstr>
      <vt:lpstr>Fotosyntéza</vt:lpstr>
      <vt:lpstr>Fotosyntéza</vt:lpstr>
      <vt:lpstr>Autotrofní fixace CO2</vt:lpstr>
      <vt:lpstr>Calvinův cyklus</vt:lpstr>
      <vt:lpstr>Calvinův cyklus</vt:lpstr>
      <vt:lpstr>Autotrofní fixace CO2</vt:lpstr>
      <vt:lpstr>Fotorespirace</vt:lpstr>
      <vt:lpstr>Fotorespirace</vt:lpstr>
      <vt:lpstr>Jiné způsoby fixace CO2</vt:lpstr>
      <vt:lpstr>Význam C4 fotosyntézy</vt:lpstr>
      <vt:lpstr>C4 rostliny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novak</dc:creator>
  <cp:lastModifiedBy>Trogl</cp:lastModifiedBy>
  <cp:revision>242</cp:revision>
  <dcterms:created xsi:type="dcterms:W3CDTF">2012-02-08T08:42:39Z</dcterms:created>
  <dcterms:modified xsi:type="dcterms:W3CDTF">2020-06-10T22:31:12Z</dcterms:modified>
</cp:coreProperties>
</file>