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4"/>
  </p:notesMasterIdLst>
  <p:sldIdLst>
    <p:sldId id="299" r:id="rId2"/>
    <p:sldId id="285" r:id="rId3"/>
    <p:sldId id="257" r:id="rId4"/>
    <p:sldId id="259" r:id="rId5"/>
    <p:sldId id="296" r:id="rId6"/>
    <p:sldId id="295" r:id="rId7"/>
    <p:sldId id="261" r:id="rId8"/>
    <p:sldId id="286" r:id="rId9"/>
    <p:sldId id="287" r:id="rId10"/>
    <p:sldId id="262" r:id="rId11"/>
    <p:sldId id="260" r:id="rId12"/>
    <p:sldId id="289" r:id="rId13"/>
    <p:sldId id="272" r:id="rId14"/>
    <p:sldId id="293" r:id="rId15"/>
    <p:sldId id="267" r:id="rId16"/>
    <p:sldId id="301" r:id="rId17"/>
    <p:sldId id="268" r:id="rId18"/>
    <p:sldId id="264" r:id="rId19"/>
    <p:sldId id="279" r:id="rId20"/>
    <p:sldId id="273" r:id="rId21"/>
    <p:sldId id="280" r:id="rId22"/>
    <p:sldId id="288" r:id="rId23"/>
    <p:sldId id="290" r:id="rId24"/>
    <p:sldId id="303" r:id="rId25"/>
    <p:sldId id="302" r:id="rId26"/>
    <p:sldId id="291" r:id="rId27"/>
    <p:sldId id="292" r:id="rId28"/>
    <p:sldId id="274" r:id="rId29"/>
    <p:sldId id="270" r:id="rId30"/>
    <p:sldId id="300" r:id="rId31"/>
    <p:sldId id="294" r:id="rId32"/>
    <p:sldId id="317" r:id="rId33"/>
    <p:sldId id="316" r:id="rId34"/>
    <p:sldId id="281" r:id="rId35"/>
    <p:sldId id="282" r:id="rId36"/>
    <p:sldId id="304" r:id="rId37"/>
    <p:sldId id="309" r:id="rId38"/>
    <p:sldId id="315" r:id="rId39"/>
    <p:sldId id="306" r:id="rId40"/>
    <p:sldId id="305" r:id="rId41"/>
    <p:sldId id="310" r:id="rId42"/>
    <p:sldId id="311" r:id="rId43"/>
    <p:sldId id="307" r:id="rId44"/>
    <p:sldId id="297" r:id="rId45"/>
    <p:sldId id="312" r:id="rId46"/>
    <p:sldId id="298" r:id="rId47"/>
    <p:sldId id="318" r:id="rId48"/>
    <p:sldId id="320" r:id="rId49"/>
    <p:sldId id="319" r:id="rId50"/>
    <p:sldId id="321" r:id="rId51"/>
    <p:sldId id="313" r:id="rId52"/>
    <p:sldId id="314" r:id="rId53"/>
  </p:sldIdLst>
  <p:sldSz cx="9144000" cy="6858000" type="screen4x3"/>
  <p:notesSz cx="7099300" cy="10234613"/>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B2B2B2"/>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61" autoAdjust="0"/>
  </p:normalViewPr>
  <p:slideViewPr>
    <p:cSldViewPr>
      <p:cViewPr varScale="1">
        <p:scale>
          <a:sx n="97" d="100"/>
          <a:sy n="97" d="100"/>
        </p:scale>
        <p:origin x="-30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endParaRPr lang="cs-CZ"/>
          </a:p>
        </p:txBody>
      </p:sp>
      <p:sp>
        <p:nvSpPr>
          <p:cNvPr id="819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endParaRPr lang="cs-CZ"/>
          </a:p>
        </p:txBody>
      </p:sp>
      <p:sp>
        <p:nvSpPr>
          <p:cNvPr id="81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819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endParaRPr lang="cs-CZ"/>
          </a:p>
        </p:txBody>
      </p:sp>
      <p:sp>
        <p:nvSpPr>
          <p:cNvPr id="819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E1824995-C4AE-419F-A05F-0F642717179C}" type="slidenum">
              <a:rPr lang="cs-CZ"/>
              <a:pPr/>
              <a:t>‹#›</a:t>
            </a:fld>
            <a:endParaRPr lang="cs-CZ"/>
          </a:p>
        </p:txBody>
      </p:sp>
    </p:spTree>
    <p:extLst>
      <p:ext uri="{BB962C8B-B14F-4D97-AF65-F5344CB8AC3E}">
        <p14:creationId xmlns:p14="http://schemas.microsoft.com/office/powerpoint/2010/main" val="26126619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335B4C-8E03-41D1-A4DD-C31EFA2CD0D9}" type="slidenum">
              <a:rPr lang="cs-CZ"/>
              <a:pPr/>
              <a:t>4</a:t>
            </a:fld>
            <a:endParaRPr lang="cs-CZ"/>
          </a:p>
        </p:txBody>
      </p:sp>
      <p:sp>
        <p:nvSpPr>
          <p:cNvPr id="9218" name="Rectangle 2"/>
          <p:cNvSpPr>
            <a:spLocks noGrp="1" noRot="1" noChangeAspect="1" noChangeArrowheads="1" noTextEdit="1"/>
          </p:cNvSpPr>
          <p:nvPr>
            <p:ph type="sldImg"/>
          </p:nvPr>
        </p:nvSpPr>
        <p:spPr>
          <a:xfrm>
            <a:off x="992188" y="768350"/>
            <a:ext cx="5114925" cy="3836988"/>
          </a:xfrm>
          <a:ln/>
        </p:spPr>
      </p:sp>
      <p:sp>
        <p:nvSpPr>
          <p:cNvPr id="9219" name="Rectangle 3"/>
          <p:cNvSpPr>
            <a:spLocks noGrp="1" noChangeArrowheads="1"/>
          </p:cNvSpPr>
          <p:nvPr>
            <p:ph type="body" idx="1"/>
          </p:nvPr>
        </p:nvSpPr>
        <p:spPr/>
        <p:txBody>
          <a:bodyPr/>
          <a:lstStyle/>
          <a:p>
            <a:pPr>
              <a:lnSpc>
                <a:spcPct val="80000"/>
              </a:lnSpc>
            </a:pPr>
            <a:r>
              <a:rPr lang="cs-CZ" sz="800" b="1"/>
              <a:t>The frequency domain</a:t>
            </a:r>
            <a:r>
              <a:rPr lang="cs-CZ" sz="800"/>
              <a:t>, for example, is</a:t>
            </a:r>
          </a:p>
          <a:p>
            <a:pPr>
              <a:lnSpc>
                <a:spcPct val="80000"/>
              </a:lnSpc>
            </a:pPr>
            <a:r>
              <a:rPr lang="cs-CZ" sz="800"/>
              <a:t>compatible with a strong, tunable continuouswave</a:t>
            </a:r>
          </a:p>
          <a:p>
            <a:pPr>
              <a:lnSpc>
                <a:spcPct val="80000"/>
              </a:lnSpc>
            </a:pPr>
            <a:r>
              <a:rPr lang="cs-CZ" sz="800"/>
              <a:t>xenon excitation source that seamlessly</a:t>
            </a:r>
          </a:p>
          <a:p>
            <a:pPr>
              <a:lnSpc>
                <a:spcPct val="80000"/>
              </a:lnSpc>
            </a:pPr>
            <a:r>
              <a:rPr lang="cs-CZ" sz="800"/>
              <a:t>covers a wide spectral range. With the frequency</a:t>
            </a:r>
          </a:p>
          <a:p>
            <a:pPr>
              <a:lnSpc>
                <a:spcPct val="80000"/>
              </a:lnSpc>
            </a:pPr>
            <a:r>
              <a:rPr lang="cs-CZ" sz="800"/>
              <a:t>domain, lifetimes as short as 10 picoseconds can</a:t>
            </a:r>
          </a:p>
          <a:p>
            <a:pPr>
              <a:lnSpc>
                <a:spcPct val="80000"/>
              </a:lnSpc>
            </a:pPr>
            <a:r>
              <a:rPr lang="cs-CZ" sz="800"/>
              <a:t>be measured with a continuous source, tunable</a:t>
            </a:r>
          </a:p>
          <a:p>
            <a:pPr>
              <a:lnSpc>
                <a:spcPct val="80000"/>
              </a:lnSpc>
            </a:pPr>
            <a:r>
              <a:rPr lang="cs-CZ" sz="800"/>
              <a:t>from the UV to the near-IR. All other conditions</a:t>
            </a:r>
          </a:p>
          <a:p>
            <a:pPr>
              <a:lnSpc>
                <a:spcPct val="80000"/>
              </a:lnSpc>
            </a:pPr>
            <a:r>
              <a:rPr lang="cs-CZ" sz="800"/>
              <a:t>being equal, frequency domain is usually faster</a:t>
            </a:r>
          </a:p>
          <a:p>
            <a:pPr>
              <a:lnSpc>
                <a:spcPct val="80000"/>
              </a:lnSpc>
            </a:pPr>
            <a:r>
              <a:rPr lang="cs-CZ" sz="800"/>
              <a:t>than time domain.</a:t>
            </a:r>
          </a:p>
          <a:p>
            <a:pPr>
              <a:lnSpc>
                <a:spcPct val="80000"/>
              </a:lnSpc>
            </a:pPr>
            <a:r>
              <a:rPr lang="cs-CZ" sz="800" b="1"/>
              <a:t>Time-domain instruments </a:t>
            </a:r>
            <a:r>
              <a:rPr lang="cs-CZ" sz="800"/>
              <a:t>have no continuously</a:t>
            </a:r>
          </a:p>
          <a:p>
            <a:pPr>
              <a:lnSpc>
                <a:spcPct val="80000"/>
              </a:lnSpc>
            </a:pPr>
            <a:r>
              <a:rPr lang="cs-CZ" sz="800"/>
              <a:t>tunable, pulsed source from the UV to</a:t>
            </a:r>
          </a:p>
          <a:p>
            <a:pPr>
              <a:lnSpc>
                <a:spcPct val="80000"/>
              </a:lnSpc>
            </a:pPr>
            <a:r>
              <a:rPr lang="cs-CZ" sz="800"/>
              <a:t>IR, so the choice of excitation wavelength is</a:t>
            </a:r>
          </a:p>
          <a:p>
            <a:pPr>
              <a:lnSpc>
                <a:spcPct val="80000"/>
              </a:lnSpc>
            </a:pPr>
            <a:r>
              <a:rPr lang="cs-CZ" sz="800"/>
              <a:t>more limited. Because of pulse-width, lifetimes</a:t>
            </a:r>
          </a:p>
          <a:p>
            <a:pPr>
              <a:lnSpc>
                <a:spcPct val="80000"/>
              </a:lnSpc>
            </a:pPr>
            <a:r>
              <a:rPr lang="cs-CZ" sz="800"/>
              <a:t>are usually limited to no shorter than just under a</a:t>
            </a:r>
          </a:p>
          <a:p>
            <a:pPr>
              <a:lnSpc>
                <a:spcPct val="80000"/>
              </a:lnSpc>
            </a:pPr>
            <a:r>
              <a:rPr lang="cs-CZ" sz="800"/>
              <a:t>nanosecond with a flash lamp, though they can</a:t>
            </a:r>
          </a:p>
          <a:p>
            <a:pPr>
              <a:lnSpc>
                <a:spcPct val="80000"/>
              </a:lnSpc>
            </a:pPr>
            <a:r>
              <a:rPr lang="cs-CZ" sz="800"/>
              <a:t>operate at picosecond timeframes with inexpensive</a:t>
            </a:r>
          </a:p>
          <a:p>
            <a:pPr>
              <a:lnSpc>
                <a:spcPct val="80000"/>
              </a:lnSpc>
            </a:pPr>
            <a:r>
              <a:rPr lang="cs-CZ" sz="800"/>
              <a:t>diode sources. On the other hand, TCSPC is</a:t>
            </a:r>
          </a:p>
          <a:p>
            <a:pPr>
              <a:lnSpc>
                <a:spcPct val="80000"/>
              </a:lnSpc>
            </a:pPr>
            <a:r>
              <a:rPr lang="cs-CZ" sz="800"/>
              <a:t>compatible with precise and inexpensive pulsed</a:t>
            </a:r>
          </a:p>
          <a:p>
            <a:pPr>
              <a:lnSpc>
                <a:spcPct val="80000"/>
              </a:lnSpc>
            </a:pPr>
            <a:r>
              <a:rPr lang="cs-CZ" sz="800"/>
              <a:t>light-emitting diodes and diode-laser sources.</a:t>
            </a:r>
          </a:p>
          <a:p>
            <a:pPr>
              <a:lnSpc>
                <a:spcPct val="80000"/>
              </a:lnSpc>
            </a:pPr>
            <a:r>
              <a:rPr lang="cs-CZ" sz="800"/>
              <a:t>The single-photon detection method is preferred</a:t>
            </a:r>
          </a:p>
          <a:p>
            <a:pPr>
              <a:lnSpc>
                <a:spcPct val="80000"/>
              </a:lnSpc>
            </a:pPr>
            <a:r>
              <a:rPr lang="cs-CZ" sz="800"/>
              <a:t>when photon emission is too weak for frequency-</a:t>
            </a:r>
          </a:p>
          <a:p>
            <a:pPr>
              <a:lnSpc>
                <a:spcPct val="80000"/>
              </a:lnSpc>
            </a:pPr>
            <a:r>
              <a:rPr lang="cs-CZ" sz="800"/>
              <a:t>domain detection. There is a sacrifice in</a:t>
            </a:r>
          </a:p>
          <a:p>
            <a:pPr>
              <a:lnSpc>
                <a:spcPct val="80000"/>
              </a:lnSpc>
            </a:pPr>
            <a:r>
              <a:rPr lang="cs-CZ" sz="800"/>
              <a:t>available wavelengths for UV excitation, important</a:t>
            </a:r>
          </a:p>
          <a:p>
            <a:pPr>
              <a:lnSpc>
                <a:spcPct val="80000"/>
              </a:lnSpc>
            </a:pPr>
            <a:r>
              <a:rPr lang="cs-CZ" sz="800"/>
              <a:t>for some biological samples, when the flash</a:t>
            </a:r>
          </a:p>
          <a:p>
            <a:pPr>
              <a:lnSpc>
                <a:spcPct val="80000"/>
              </a:lnSpc>
            </a:pPr>
            <a:r>
              <a:rPr lang="cs-CZ" sz="800"/>
              <a:t>lamp is used, and may be inconvenient and slow.</a:t>
            </a:r>
          </a:p>
          <a:p>
            <a:pPr>
              <a:lnSpc>
                <a:spcPct val="80000"/>
              </a:lnSpc>
            </a:pPr>
            <a:r>
              <a:rPr lang="cs-CZ" sz="800"/>
              <a:t>Most important for you, Jobin Yvon, uniting</a:t>
            </a:r>
          </a:p>
          <a:p>
            <a:pPr>
              <a:lnSpc>
                <a:spcPct val="80000"/>
              </a:lnSpc>
            </a:pPr>
            <a:r>
              <a:rPr lang="cs-CZ" sz="800"/>
              <a:t>Spex® and IBH, now offers both time- and frequency-</a:t>
            </a:r>
          </a:p>
          <a:p>
            <a:pPr>
              <a:lnSpc>
                <a:spcPct val="80000"/>
              </a:lnSpc>
            </a:pPr>
            <a:r>
              <a:rPr lang="cs-CZ" sz="800"/>
              <a:t>domain instruments to optimize your research</a:t>
            </a:r>
          </a:p>
          <a:p>
            <a:pPr>
              <a:lnSpc>
                <a:spcPct val="80000"/>
              </a:lnSpc>
            </a:pPr>
            <a:r>
              <a:rPr lang="cs-CZ" sz="800"/>
              <a:t>time and effort. The choice is yours.</a:t>
            </a:r>
          </a:p>
          <a:p>
            <a:pPr>
              <a:lnSpc>
                <a:spcPct val="80000"/>
              </a:lnSpc>
            </a:pPr>
            <a:endParaRPr lang="cs-CZ"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551E1-5168-456F-9DD2-6C705BA05DDD}" type="slidenum">
              <a:rPr lang="cs-CZ"/>
              <a:pPr/>
              <a:t>6</a:t>
            </a:fld>
            <a:endParaRPr lang="cs-CZ"/>
          </a:p>
        </p:txBody>
      </p:sp>
      <p:sp>
        <p:nvSpPr>
          <p:cNvPr id="65538" name="Rectangle 2"/>
          <p:cNvSpPr>
            <a:spLocks noGrp="1" noRot="1" noChangeAspect="1" noChangeArrowheads="1" noTextEdit="1"/>
          </p:cNvSpPr>
          <p:nvPr>
            <p:ph type="sldImg"/>
          </p:nvPr>
        </p:nvSpPr>
        <p:spPr>
          <a:xfrm>
            <a:off x="992188" y="768350"/>
            <a:ext cx="5114925" cy="3836988"/>
          </a:xfrm>
          <a:ln/>
        </p:spPr>
      </p:sp>
      <p:sp>
        <p:nvSpPr>
          <p:cNvPr id="65539" name="Rectangle 3"/>
          <p:cNvSpPr>
            <a:spLocks noGrp="1" noChangeArrowheads="1"/>
          </p:cNvSpPr>
          <p:nvPr>
            <p:ph type="body" idx="1"/>
          </p:nvPr>
        </p:nvSpPr>
        <p:spPr/>
        <p:txBody>
          <a:bodyPr/>
          <a:lstStyle/>
          <a:p>
            <a:r>
              <a:rPr lang="cs-CZ" dirty="0"/>
              <a:t>Měření doby života excitovaného stavu se provádí bud´excitací velmi krátkými nanosekundovými pulsy a časovým měřením intensity emitovaného světla a nebo v přenosných přístrojích se využívá fázové detekce. Excitační světlo je fázově modulováno a měří se fázový posun emitovaného světla.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863A9B-CAEE-4DCF-B19A-D006D7D56224}" type="slidenum">
              <a:rPr lang="cs-CZ"/>
              <a:pPr/>
              <a:t>34</a:t>
            </a:fld>
            <a:endParaRPr lang="cs-CZ"/>
          </a:p>
        </p:txBody>
      </p:sp>
      <p:sp>
        <p:nvSpPr>
          <p:cNvPr id="37890" name="Rectangle 2"/>
          <p:cNvSpPr>
            <a:spLocks noGrp="1" noRot="1" noChangeAspect="1" noChangeArrowheads="1" noTextEdit="1"/>
          </p:cNvSpPr>
          <p:nvPr>
            <p:ph type="sldImg"/>
          </p:nvPr>
        </p:nvSpPr>
        <p:spPr>
          <a:xfrm>
            <a:off x="992188" y="768350"/>
            <a:ext cx="5114925" cy="3836988"/>
          </a:xfrm>
          <a:ln/>
        </p:spPr>
      </p:sp>
      <p:sp>
        <p:nvSpPr>
          <p:cNvPr id="37891" name="Rectangle 3"/>
          <p:cNvSpPr>
            <a:spLocks noGrp="1" noChangeArrowheads="1"/>
          </p:cNvSpPr>
          <p:nvPr>
            <p:ph type="body" idx="1"/>
          </p:nvPr>
        </p:nvSpPr>
        <p:spPr/>
        <p:txBody>
          <a:bodyPr/>
          <a:lstStyle/>
          <a:p>
            <a:r>
              <a:rPr lang="cs-CZ" b="1"/>
              <a:t>Microbending Sensor</a:t>
            </a:r>
          </a:p>
          <a:p>
            <a:r>
              <a:rPr lang="cs-CZ"/>
              <a:t>A Microbending Sensor consists of two plates between which passes an optical fibre. The plates have parallel grooves on their facing surfaces and the grooves from the two plates interleave with each other. This means that the high point between two grooves on, say, the upper plate lies above a groove on the lower plate. The fibre passing between the plates is therefore bent alternatively up and down.</a:t>
            </a:r>
          </a:p>
          <a:p>
            <a:r>
              <a:rPr lang="cs-CZ"/>
              <a:t>When a fibre is bent sufficiently the light in the core no longer meets the cladding at an angle equal to or greater than the critical angle. TIR, therefore, does not occur. This means that light escapes into the cladding and doesn't reach the end of the fibre This is called "microbending loss". The more the plates press the more loss occurs. A detector at the end of the fibre can thus measure how much pressure is on the pIates This has a military application in submarine detection.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5E335-32C2-45CF-9DD5-8682A08B838D}" type="slidenum">
              <a:rPr lang="cs-CZ"/>
              <a:pPr/>
              <a:t>35</a:t>
            </a:fld>
            <a:endParaRPr lang="cs-CZ"/>
          </a:p>
        </p:txBody>
      </p:sp>
      <p:sp>
        <p:nvSpPr>
          <p:cNvPr id="38914" name="Rectangle 2"/>
          <p:cNvSpPr>
            <a:spLocks noGrp="1" noRot="1" noChangeAspect="1" noChangeArrowheads="1" noTextEdit="1"/>
          </p:cNvSpPr>
          <p:nvPr>
            <p:ph type="sldImg"/>
          </p:nvPr>
        </p:nvSpPr>
        <p:spPr>
          <a:xfrm>
            <a:off x="992188" y="768350"/>
            <a:ext cx="5114925" cy="3836988"/>
          </a:xfrm>
          <a:ln/>
        </p:spPr>
      </p:sp>
      <p:sp>
        <p:nvSpPr>
          <p:cNvPr id="38915" name="Rectangle 3"/>
          <p:cNvSpPr>
            <a:spLocks noGrp="1" noChangeArrowheads="1"/>
          </p:cNvSpPr>
          <p:nvPr>
            <p:ph type="body" idx="1"/>
          </p:nvPr>
        </p:nvSpPr>
        <p:spPr/>
        <p:txBody>
          <a:bodyPr/>
          <a:lstStyle/>
          <a:p>
            <a:r>
              <a:rPr lang="cs-CZ" b="1"/>
              <a:t>Fibre Optic Gyroscope</a:t>
            </a:r>
          </a:p>
          <a:p>
            <a:r>
              <a:rPr lang="cs-CZ"/>
              <a:t>The fibre optic gyroscope consists of a long length of fibre wound into a coil. Laser light is sent into both ends of the fibre using a beam splitter which reflects 50% of the light and transmits 50%. Light travelling round the coil clockwise emerges from the end of the fibre with the same phase as the light travelling in the anticlockwise direction. This is because both have travelled exactly the same distance</a:t>
            </a:r>
          </a:p>
          <a:p>
            <a:r>
              <a:rPr lang="cs-CZ"/>
              <a:t>If the gyroscope is now rotated, say, in the clockwise direction, then the light travelling round the fibre coil in the clockwise direction will take longer to reach the end of the fibre because the end is always moving away from the light. Likewise light travelling in the anticlockwise direction will take less time to reach the other end because that end is moving towards the light. This introduces a phase difference between the two emerging beams of light which is proportional to the rate of rotation of the gyroscope.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5E279B-B0DB-4CF2-8A3D-029073F7A389}" type="slidenum">
              <a:rPr lang="cs-CZ"/>
              <a:pPr/>
              <a:t>44</a:t>
            </a:fld>
            <a:endParaRPr lang="cs-CZ"/>
          </a:p>
        </p:txBody>
      </p:sp>
      <p:sp>
        <p:nvSpPr>
          <p:cNvPr id="68610" name="Rectangle 2"/>
          <p:cNvSpPr>
            <a:spLocks noGrp="1" noRot="1" noChangeAspect="1" noChangeArrowheads="1" noTextEdit="1"/>
          </p:cNvSpPr>
          <p:nvPr>
            <p:ph type="sldImg"/>
          </p:nvPr>
        </p:nvSpPr>
        <p:spPr>
          <a:xfrm>
            <a:off x="992188" y="768350"/>
            <a:ext cx="5114925" cy="3836988"/>
          </a:xfrm>
          <a:ln/>
        </p:spPr>
      </p:sp>
      <p:sp>
        <p:nvSpPr>
          <p:cNvPr id="68611" name="Rectangle 3"/>
          <p:cNvSpPr>
            <a:spLocks noGrp="1" noChangeArrowheads="1"/>
          </p:cNvSpPr>
          <p:nvPr>
            <p:ph type="body" idx="1"/>
          </p:nvPr>
        </p:nvSpPr>
        <p:spPr/>
        <p:txBody>
          <a:bodyPr/>
          <a:lstStyle/>
          <a:p>
            <a:r>
              <a:rPr lang="cs-CZ"/>
              <a:t>Miniaturní senzor s optickými vlakny detekujícími patogení bakterie v tekutinách vyvinuly během 3 let  na universite Purdue. </a:t>
            </a:r>
          </a:p>
          <a:p>
            <a:r>
              <a:rPr lang="cs-CZ"/>
              <a:t>Průtočný sensor je tvořen optickým vláknem  v jehož obalu jsou zakotveny protilátky specifické pro příslušné bakterie. Po ponoření do kapaliny bakterie je zachycena na povrchu vlákna. Přítomnost sledovaných bakterií je potvrzena přidáním další protilátky která kromě toho že rozliší nebezpečnou bakterii po ozáření  laserem emituje fluorescenci. Tato protilátka složí vlastně jako praporek signalizující přítomnost pathogenu.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FCB0E8-895F-4256-94D9-95C77EFF5BB4}" type="slidenum">
              <a:rPr lang="cs-CZ"/>
              <a:pPr/>
              <a:t>46</a:t>
            </a:fld>
            <a:endParaRPr lang="cs-CZ"/>
          </a:p>
        </p:txBody>
      </p:sp>
      <p:sp>
        <p:nvSpPr>
          <p:cNvPr id="70658" name="Rectangle 2"/>
          <p:cNvSpPr>
            <a:spLocks noGrp="1" noRot="1" noChangeAspect="1" noChangeArrowheads="1" noTextEdit="1"/>
          </p:cNvSpPr>
          <p:nvPr>
            <p:ph type="sldImg"/>
          </p:nvPr>
        </p:nvSpPr>
        <p:spPr>
          <a:xfrm>
            <a:off x="992188" y="768350"/>
            <a:ext cx="5114925" cy="3836988"/>
          </a:xfrm>
          <a:ln/>
        </p:spPr>
      </p:sp>
      <p:sp>
        <p:nvSpPr>
          <p:cNvPr id="70659" name="Rectangle 3"/>
          <p:cNvSpPr>
            <a:spLocks noGrp="1" noChangeArrowheads="1"/>
          </p:cNvSpPr>
          <p:nvPr>
            <p:ph type="body" idx="1"/>
          </p:nvPr>
        </p:nvSpPr>
        <p:spPr/>
        <p:txBody>
          <a:bodyPr/>
          <a:lstStyle/>
          <a:p>
            <a:r>
              <a:rPr lang="cs-CZ"/>
              <a:t>Průtočný sensor je tvořen optickým vláknem  v jehož obalu jsou zakotveny protilátky specifické pro příslušné bakterie. Po ponoření do kapaliny bakterie je zachycena na povrchu vlákna. Přítomnost sledovaných bakterií je potvrzena přidáním další protilátky která kromě toho že rozliší nebezpečnou bakterii po ozáření  laserem emituje fluorescenci. Tato protilátka složí vlastně jako praporek signalizující přítomnost pathogenu</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02B7B8D7-9267-4792-8669-8E85CEF01B8F}" type="slidenum">
              <a:rPr lang="cs-CZ"/>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F1B9EE7C-6357-449E-9EA4-5C1684D0C282}" type="slidenum">
              <a:rPr lang="cs-CZ"/>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072F0F8B-1D84-43A7-B38F-194CC9BBD50D}"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9DDB5444-E33F-4136-A804-E92E870B8E8B}" type="slidenum">
              <a:rPr lang="cs-CZ"/>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5FD776A6-46BA-4F0C-BF9A-F6F8C0FD8B96}" type="slidenum">
              <a:rPr lang="cs-CZ"/>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D8141D18-ED76-467E-B538-FFCE5113F9D6}" type="slidenum">
              <a:rPr lang="cs-CZ"/>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endParaRPr lang="cs-CZ"/>
          </a:p>
        </p:txBody>
      </p:sp>
      <p:sp>
        <p:nvSpPr>
          <p:cNvPr id="8" name="Zástupný symbol pro zápatí 7"/>
          <p:cNvSpPr>
            <a:spLocks noGrp="1"/>
          </p:cNvSpPr>
          <p:nvPr>
            <p:ph type="ftr" sz="quarter" idx="11"/>
          </p:nvPr>
        </p:nvSpPr>
        <p:spPr/>
        <p:txBody>
          <a:bodyPr/>
          <a:lstStyle>
            <a:lvl1pPr>
              <a:defRPr/>
            </a:lvl1pPr>
          </a:lstStyle>
          <a:p>
            <a:endParaRPr lang="cs-CZ"/>
          </a:p>
        </p:txBody>
      </p:sp>
      <p:sp>
        <p:nvSpPr>
          <p:cNvPr id="9" name="Zástupný symbol pro číslo snímku 8"/>
          <p:cNvSpPr>
            <a:spLocks noGrp="1"/>
          </p:cNvSpPr>
          <p:nvPr>
            <p:ph type="sldNum" sz="quarter" idx="12"/>
          </p:nvPr>
        </p:nvSpPr>
        <p:spPr/>
        <p:txBody>
          <a:bodyPr/>
          <a:lstStyle>
            <a:lvl1pPr>
              <a:defRPr/>
            </a:lvl1pPr>
          </a:lstStyle>
          <a:p>
            <a:fld id="{DC9F2E47-859F-4A3C-8BA5-AB40BE206B18}" type="slidenum">
              <a:rPr lang="cs-CZ"/>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lvl1pPr>
              <a:defRPr/>
            </a:lvl1pPr>
          </a:lstStyle>
          <a:p>
            <a:endParaRPr lang="cs-CZ"/>
          </a:p>
        </p:txBody>
      </p:sp>
      <p:sp>
        <p:nvSpPr>
          <p:cNvPr id="4" name="Zástupný symbol pro zápatí 3"/>
          <p:cNvSpPr>
            <a:spLocks noGrp="1"/>
          </p:cNvSpPr>
          <p:nvPr>
            <p:ph type="ftr" sz="quarter" idx="11"/>
          </p:nvPr>
        </p:nvSpPr>
        <p:spPr/>
        <p:txBody>
          <a:bodyPr/>
          <a:lstStyle>
            <a:lvl1pPr>
              <a:defRPr/>
            </a:lvl1pPr>
          </a:lstStyle>
          <a:p>
            <a:endParaRPr lang="cs-CZ"/>
          </a:p>
        </p:txBody>
      </p:sp>
      <p:sp>
        <p:nvSpPr>
          <p:cNvPr id="5" name="Zástupný symbol pro číslo snímku 4"/>
          <p:cNvSpPr>
            <a:spLocks noGrp="1"/>
          </p:cNvSpPr>
          <p:nvPr>
            <p:ph type="sldNum" sz="quarter" idx="12"/>
          </p:nvPr>
        </p:nvSpPr>
        <p:spPr/>
        <p:txBody>
          <a:bodyPr/>
          <a:lstStyle>
            <a:lvl1pPr>
              <a:defRPr/>
            </a:lvl1pPr>
          </a:lstStyle>
          <a:p>
            <a:fld id="{33BF5885-F8CD-498A-8D3A-69379E995FB3}" type="slidenum">
              <a:rPr lang="cs-CZ"/>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p>
        </p:txBody>
      </p:sp>
      <p:sp>
        <p:nvSpPr>
          <p:cNvPr id="3" name="Zástupný symbol pro zápatí 2"/>
          <p:cNvSpPr>
            <a:spLocks noGrp="1"/>
          </p:cNvSpPr>
          <p:nvPr>
            <p:ph type="ftr" sz="quarter" idx="11"/>
          </p:nvPr>
        </p:nvSpPr>
        <p:spPr/>
        <p:txBody>
          <a:bodyPr/>
          <a:lstStyle>
            <a:lvl1pPr>
              <a:defRPr/>
            </a:lvl1pPr>
          </a:lstStyle>
          <a:p>
            <a:endParaRPr lang="cs-CZ"/>
          </a:p>
        </p:txBody>
      </p:sp>
      <p:sp>
        <p:nvSpPr>
          <p:cNvPr id="4" name="Zástupný symbol pro číslo snímku 3"/>
          <p:cNvSpPr>
            <a:spLocks noGrp="1"/>
          </p:cNvSpPr>
          <p:nvPr>
            <p:ph type="sldNum" sz="quarter" idx="12"/>
          </p:nvPr>
        </p:nvSpPr>
        <p:spPr/>
        <p:txBody>
          <a:bodyPr/>
          <a:lstStyle>
            <a:lvl1pPr>
              <a:defRPr/>
            </a:lvl1pPr>
          </a:lstStyle>
          <a:p>
            <a:fld id="{99CB9582-2D1C-41C5-B6C6-F4EFEE62693C}" type="slidenum">
              <a:rPr lang="cs-CZ"/>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DBB08424-35D7-406F-8E3F-39DBC00E7A5C}" type="slidenum">
              <a:rPr lang="cs-CZ"/>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7DCD53FF-E30D-45DB-AAB4-99650E5DE62C}" type="slidenum">
              <a:rPr lang="cs-CZ"/>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757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cs-CZ"/>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cs-CZ"/>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0E215A-B7AB-403F-AED5-35DB94E844C0}"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cs.ucl.ac.uk/staff/S.Bhatti/D51-notes/node21.html#figfibre" TargetMode="Externa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5.jpeg"/><Relationship Id="rId5" Type="http://schemas.microsoft.com/office/2007/relationships/hdphoto" Target="../media/hdphoto2.wdp"/><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8.jpeg"/><Relationship Id="rId5" Type="http://schemas.microsoft.com/office/2007/relationships/hdphoto" Target="../media/hdphoto5.wdp"/><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49.jpeg"/><Relationship Id="rId1" Type="http://schemas.openxmlformats.org/officeDocument/2006/relationships/slideLayout" Target="../slideLayouts/slideLayout6.xml"/><Relationship Id="rId6" Type="http://schemas.openxmlformats.org/officeDocument/2006/relationships/image" Target="../media/image51.jpeg"/><Relationship Id="rId5" Type="http://schemas.microsoft.com/office/2007/relationships/hdphoto" Target="../media/hdphoto9.wdp"/><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hyperlink" Target="http://www.automatizace.cz/author.php?a=971" TargetMode="External"/><Relationship Id="rId3" Type="http://schemas.openxmlformats.org/officeDocument/2006/relationships/hyperlink" Target="http://www.automatizace.cz/author.php?a=966" TargetMode="External"/><Relationship Id="rId7" Type="http://schemas.openxmlformats.org/officeDocument/2006/relationships/hyperlink" Target="http://www.automatizace.cz/author.php?a=970" TargetMode="External"/><Relationship Id="rId2" Type="http://schemas.openxmlformats.org/officeDocument/2006/relationships/image" Target="../media/image55.wmf"/><Relationship Id="rId1" Type="http://schemas.openxmlformats.org/officeDocument/2006/relationships/slideLayout" Target="../slideLayouts/slideLayout6.xml"/><Relationship Id="rId6" Type="http://schemas.openxmlformats.org/officeDocument/2006/relationships/hyperlink" Target="http://www.automatizace.cz/author.php?a=969" TargetMode="External"/><Relationship Id="rId5" Type="http://schemas.openxmlformats.org/officeDocument/2006/relationships/hyperlink" Target="http://www.automatizace.cz/author.php?a=968" TargetMode="External"/><Relationship Id="rId4" Type="http://schemas.openxmlformats.org/officeDocument/2006/relationships/hyperlink" Target="http://www.automatizace.cz/author.php?a=96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9" name="Zástupný symbol pro číslo snímku 5"/>
          <p:cNvSpPr>
            <a:spLocks noGrp="1"/>
          </p:cNvSpPr>
          <p:nvPr>
            <p:ph type="sldNum" sz="quarter" idx="12"/>
          </p:nvPr>
        </p:nvSpPr>
        <p:spPr/>
        <p:txBody>
          <a:bodyPr/>
          <a:lstStyle/>
          <a:p>
            <a:fld id="{CA62F6AC-7BC5-4A10-98B7-E570A5DDECAC}" type="slidenum">
              <a:rPr lang="cs-CZ"/>
              <a:pPr/>
              <a:t>1</a:t>
            </a:fld>
            <a:endParaRPr lang="cs-CZ"/>
          </a:p>
        </p:txBody>
      </p:sp>
      <p:sp>
        <p:nvSpPr>
          <p:cNvPr id="71682" name="Rectangle 2"/>
          <p:cNvSpPr>
            <a:spLocks noGrp="1" noChangeArrowheads="1"/>
          </p:cNvSpPr>
          <p:nvPr>
            <p:ph type="ctrTitle"/>
          </p:nvPr>
        </p:nvSpPr>
        <p:spPr>
          <a:xfrm>
            <a:off x="755650" y="3429000"/>
            <a:ext cx="7772400" cy="1470025"/>
          </a:xfrm>
        </p:spPr>
        <p:txBody>
          <a:bodyPr/>
          <a:lstStyle/>
          <a:p>
            <a:r>
              <a:rPr lang="cs-CZ" sz="1800" dirty="0">
                <a:solidFill>
                  <a:srgbClr val="FF0000"/>
                </a:solidFill>
              </a:rPr>
              <a:t>4</a:t>
            </a:r>
            <a:r>
              <a:rPr lang="cs-CZ" sz="1800" dirty="0" smtClean="0">
                <a:solidFill>
                  <a:srgbClr val="FF0000"/>
                </a:solidFill>
              </a:rPr>
              <a:t>. 11.2010</a:t>
            </a:r>
            <a:r>
              <a:rPr lang="cs-CZ" sz="3200" dirty="0" smtClean="0"/>
              <a:t> </a:t>
            </a:r>
            <a:r>
              <a:rPr lang="cs-CZ" sz="3200" dirty="0"/>
              <a:t/>
            </a:r>
            <a:br>
              <a:rPr lang="cs-CZ" sz="3200" dirty="0"/>
            </a:br>
            <a:r>
              <a:rPr lang="cs-CZ" sz="3200" dirty="0"/>
              <a:t>Optická vlákna. Optický senzor </a:t>
            </a:r>
            <a:r>
              <a:rPr lang="cs-CZ" sz="2400" dirty="0"/>
              <a:t>(vláknový</a:t>
            </a:r>
            <a:r>
              <a:rPr lang="cs-CZ" sz="3200" dirty="0"/>
              <a:t>)</a:t>
            </a:r>
          </a:p>
        </p:txBody>
      </p:sp>
      <p:sp>
        <p:nvSpPr>
          <p:cNvPr id="71683" name="Rectangle 3"/>
          <p:cNvSpPr>
            <a:spLocks noGrp="1" noChangeArrowheads="1"/>
          </p:cNvSpPr>
          <p:nvPr>
            <p:ph type="subTitle" idx="1"/>
          </p:nvPr>
        </p:nvSpPr>
        <p:spPr>
          <a:xfrm>
            <a:off x="1331913" y="836613"/>
            <a:ext cx="6400800" cy="982662"/>
          </a:xfrm>
        </p:spPr>
        <p:txBody>
          <a:bodyPr/>
          <a:lstStyle/>
          <a:p>
            <a:r>
              <a:rPr lang="cs-CZ" sz="2400"/>
              <a:t>Optické sensory pro měření v chemických a biochemických reaktorech II</a:t>
            </a:r>
          </a:p>
        </p:txBody>
      </p:sp>
      <p:grpSp>
        <p:nvGrpSpPr>
          <p:cNvPr id="71685" name="Group 5"/>
          <p:cNvGrpSpPr>
            <a:grpSpLocks/>
          </p:cNvGrpSpPr>
          <p:nvPr/>
        </p:nvGrpSpPr>
        <p:grpSpPr bwMode="auto">
          <a:xfrm>
            <a:off x="827088" y="6021388"/>
            <a:ext cx="7921625" cy="503237"/>
            <a:chOff x="521" y="3793"/>
            <a:chExt cx="4990" cy="317"/>
          </a:xfrm>
        </p:grpSpPr>
        <p:sp>
          <p:nvSpPr>
            <p:cNvPr id="71686" name="Text Box 6"/>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71687" name="Picture 7"/>
            <p:cNvPicPr>
              <a:picLocks noChangeAspect="1" noChangeArrowheads="1"/>
            </p:cNvPicPr>
            <p:nvPr/>
          </p:nvPicPr>
          <p:blipFill>
            <a:blip r:embed="rId2" cstate="print"/>
            <a:srcRect/>
            <a:stretch>
              <a:fillRect/>
            </a:stretch>
          </p:blipFill>
          <p:spPr bwMode="auto">
            <a:xfrm>
              <a:off x="521" y="3793"/>
              <a:ext cx="224" cy="317"/>
            </a:xfrm>
            <a:prstGeom prst="rect">
              <a:avLst/>
            </a:prstGeom>
            <a:noFill/>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41" name="Zástupný symbol pro číslo snímku 3"/>
          <p:cNvSpPr>
            <a:spLocks noGrp="1"/>
          </p:cNvSpPr>
          <p:nvPr>
            <p:ph type="sldNum" sz="quarter" idx="12"/>
          </p:nvPr>
        </p:nvSpPr>
        <p:spPr/>
        <p:txBody>
          <a:bodyPr/>
          <a:lstStyle/>
          <a:p>
            <a:fld id="{91C0B0EE-EA4A-4B07-9BBD-1549BABFD3DD}" type="slidenum">
              <a:rPr lang="cs-CZ"/>
              <a:pPr/>
              <a:t>10</a:t>
            </a:fld>
            <a:endParaRPr lang="cs-CZ"/>
          </a:p>
        </p:txBody>
      </p:sp>
      <p:sp>
        <p:nvSpPr>
          <p:cNvPr id="15366" name="Text Box 6"/>
          <p:cNvSpPr txBox="1">
            <a:spLocks noChangeArrowheads="1"/>
          </p:cNvSpPr>
          <p:nvPr/>
        </p:nvSpPr>
        <p:spPr bwMode="auto">
          <a:xfrm>
            <a:off x="1403350" y="333375"/>
            <a:ext cx="6840538" cy="457200"/>
          </a:xfrm>
          <a:prstGeom prst="rect">
            <a:avLst/>
          </a:prstGeom>
          <a:noFill/>
          <a:ln w="9525">
            <a:noFill/>
            <a:miter lim="800000"/>
            <a:headEnd/>
            <a:tailEnd/>
          </a:ln>
          <a:effectLst/>
        </p:spPr>
        <p:txBody>
          <a:bodyPr>
            <a:spAutoFit/>
          </a:bodyPr>
          <a:lstStyle/>
          <a:p>
            <a:pPr>
              <a:spcBef>
                <a:spcPct val="50000"/>
              </a:spcBef>
            </a:pPr>
            <a:r>
              <a:rPr lang="cs-CZ" sz="2400"/>
              <a:t>Princip vedeni světla vlnovodem</a:t>
            </a:r>
            <a:r>
              <a:rPr lang="cs-CZ"/>
              <a:t> </a:t>
            </a:r>
          </a:p>
        </p:txBody>
      </p:sp>
      <p:sp>
        <p:nvSpPr>
          <p:cNvPr id="15367" name="Text Box 7"/>
          <p:cNvSpPr txBox="1">
            <a:spLocks noChangeArrowheads="1"/>
          </p:cNvSpPr>
          <p:nvPr/>
        </p:nvSpPr>
        <p:spPr bwMode="auto">
          <a:xfrm>
            <a:off x="5364163" y="5373688"/>
            <a:ext cx="2952750" cy="366712"/>
          </a:xfrm>
          <a:prstGeom prst="rect">
            <a:avLst/>
          </a:prstGeom>
          <a:noFill/>
          <a:ln w="9525">
            <a:noFill/>
            <a:miter lim="800000"/>
            <a:headEnd/>
            <a:tailEnd/>
          </a:ln>
          <a:effectLst/>
        </p:spPr>
        <p:txBody>
          <a:bodyPr>
            <a:spAutoFit/>
          </a:bodyPr>
          <a:lstStyle/>
          <a:p>
            <a:pPr>
              <a:spcBef>
                <a:spcPct val="50000"/>
              </a:spcBef>
            </a:pPr>
            <a:endParaRPr lang="cs-CZ"/>
          </a:p>
        </p:txBody>
      </p:sp>
      <p:grpSp>
        <p:nvGrpSpPr>
          <p:cNvPr id="15368" name="Group 8"/>
          <p:cNvGrpSpPr>
            <a:grpSpLocks/>
          </p:cNvGrpSpPr>
          <p:nvPr/>
        </p:nvGrpSpPr>
        <p:grpSpPr bwMode="auto">
          <a:xfrm>
            <a:off x="755650" y="6092825"/>
            <a:ext cx="7921625" cy="503238"/>
            <a:chOff x="521" y="3793"/>
            <a:chExt cx="4990" cy="317"/>
          </a:xfrm>
        </p:grpSpPr>
        <p:sp>
          <p:nvSpPr>
            <p:cNvPr id="15369" name="Text Box 9"/>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15370" name="Picture 10"/>
            <p:cNvPicPr>
              <a:picLocks noChangeAspect="1" noChangeArrowheads="1"/>
            </p:cNvPicPr>
            <p:nvPr/>
          </p:nvPicPr>
          <p:blipFill>
            <a:blip r:embed="rId2" cstate="print"/>
            <a:srcRect/>
            <a:stretch>
              <a:fillRect/>
            </a:stretch>
          </p:blipFill>
          <p:spPr bwMode="auto">
            <a:xfrm>
              <a:off x="521" y="3793"/>
              <a:ext cx="224" cy="317"/>
            </a:xfrm>
            <a:prstGeom prst="rect">
              <a:avLst/>
            </a:prstGeom>
            <a:noFill/>
          </p:spPr>
        </p:pic>
      </p:grpSp>
      <p:sp>
        <p:nvSpPr>
          <p:cNvPr id="15388" name="Line 28"/>
          <p:cNvSpPr>
            <a:spLocks noChangeShapeType="1"/>
          </p:cNvSpPr>
          <p:nvPr/>
        </p:nvSpPr>
        <p:spPr bwMode="auto">
          <a:xfrm flipV="1">
            <a:off x="5076825" y="1484313"/>
            <a:ext cx="1296988" cy="73025"/>
          </a:xfrm>
          <a:prstGeom prst="line">
            <a:avLst/>
          </a:prstGeom>
          <a:noFill/>
          <a:ln w="57150">
            <a:solidFill>
              <a:schemeClr val="tx1"/>
            </a:solidFill>
            <a:round/>
            <a:headEnd/>
            <a:tailEnd type="triangle" w="med" len="med"/>
          </a:ln>
          <a:effectLst/>
        </p:spPr>
        <p:txBody>
          <a:bodyPr/>
          <a:lstStyle/>
          <a:p>
            <a:endParaRPr lang="cs-CZ"/>
          </a:p>
        </p:txBody>
      </p:sp>
      <p:grpSp>
        <p:nvGrpSpPr>
          <p:cNvPr id="15371" name="Group 11"/>
          <p:cNvGrpSpPr>
            <a:grpSpLocks/>
          </p:cNvGrpSpPr>
          <p:nvPr/>
        </p:nvGrpSpPr>
        <p:grpSpPr bwMode="auto">
          <a:xfrm rot="547687">
            <a:off x="1835150" y="981075"/>
            <a:ext cx="5040313" cy="3479800"/>
            <a:chOff x="1429" y="1616"/>
            <a:chExt cx="3311" cy="2328"/>
          </a:xfrm>
        </p:grpSpPr>
        <p:grpSp>
          <p:nvGrpSpPr>
            <p:cNvPr id="15372" name="Group 12"/>
            <p:cNvGrpSpPr>
              <a:grpSpLocks/>
            </p:cNvGrpSpPr>
            <p:nvPr/>
          </p:nvGrpSpPr>
          <p:grpSpPr bwMode="auto">
            <a:xfrm>
              <a:off x="1627" y="1672"/>
              <a:ext cx="3113" cy="2272"/>
              <a:chOff x="385" y="482"/>
              <a:chExt cx="5375" cy="3674"/>
            </a:xfrm>
          </p:grpSpPr>
          <p:sp>
            <p:nvSpPr>
              <p:cNvPr id="15373" name="AutoShape 13"/>
              <p:cNvSpPr>
                <a:spLocks noChangeArrowheads="1"/>
              </p:cNvSpPr>
              <p:nvPr/>
            </p:nvSpPr>
            <p:spPr bwMode="auto">
              <a:xfrm rot="14522068">
                <a:off x="2746" y="-226"/>
                <a:ext cx="1383" cy="3901"/>
              </a:xfrm>
              <a:prstGeom prst="can">
                <a:avLst>
                  <a:gd name="adj" fmla="val 28821"/>
                </a:avLst>
              </a:prstGeom>
              <a:solidFill>
                <a:schemeClr val="accent1">
                  <a:alpha val="86000"/>
                </a:schemeClr>
              </a:solidFill>
              <a:ln w="9525">
                <a:solidFill>
                  <a:schemeClr val="tx1"/>
                </a:solidFill>
                <a:round/>
                <a:headEnd/>
                <a:tailEnd/>
              </a:ln>
              <a:effectLst/>
            </p:spPr>
            <p:txBody>
              <a:bodyPr wrap="none" anchor="ctr"/>
              <a:lstStyle/>
              <a:p>
                <a:endParaRPr lang="cs-CZ"/>
              </a:p>
            </p:txBody>
          </p:sp>
          <p:sp>
            <p:nvSpPr>
              <p:cNvPr id="15374" name="Line 14"/>
              <p:cNvSpPr>
                <a:spLocks noChangeShapeType="1"/>
              </p:cNvSpPr>
              <p:nvPr/>
            </p:nvSpPr>
            <p:spPr bwMode="auto">
              <a:xfrm flipV="1">
                <a:off x="385" y="482"/>
                <a:ext cx="5375" cy="2903"/>
              </a:xfrm>
              <a:prstGeom prst="line">
                <a:avLst/>
              </a:prstGeom>
              <a:noFill/>
              <a:ln w="9525">
                <a:solidFill>
                  <a:schemeClr val="tx1"/>
                </a:solidFill>
                <a:prstDash val="dashDot"/>
                <a:round/>
                <a:headEnd/>
                <a:tailEnd/>
              </a:ln>
              <a:effectLst/>
            </p:spPr>
            <p:txBody>
              <a:bodyPr/>
              <a:lstStyle/>
              <a:p>
                <a:endParaRPr lang="cs-CZ"/>
              </a:p>
            </p:txBody>
          </p:sp>
          <p:sp>
            <p:nvSpPr>
              <p:cNvPr id="15375" name="Line 15"/>
              <p:cNvSpPr>
                <a:spLocks noChangeShapeType="1"/>
              </p:cNvSpPr>
              <p:nvPr/>
            </p:nvSpPr>
            <p:spPr bwMode="auto">
              <a:xfrm>
                <a:off x="793" y="663"/>
                <a:ext cx="2087" cy="3493"/>
              </a:xfrm>
              <a:prstGeom prst="line">
                <a:avLst/>
              </a:prstGeom>
              <a:noFill/>
              <a:ln w="9525">
                <a:solidFill>
                  <a:schemeClr val="tx1"/>
                </a:solidFill>
                <a:prstDash val="dashDot"/>
                <a:round/>
                <a:headEnd/>
                <a:tailEnd/>
              </a:ln>
              <a:effectLst/>
            </p:spPr>
            <p:txBody>
              <a:bodyPr/>
              <a:lstStyle/>
              <a:p>
                <a:endParaRPr lang="cs-CZ"/>
              </a:p>
            </p:txBody>
          </p:sp>
        </p:grpSp>
        <p:grpSp>
          <p:nvGrpSpPr>
            <p:cNvPr id="15376" name="Group 16"/>
            <p:cNvGrpSpPr>
              <a:grpSpLocks/>
            </p:cNvGrpSpPr>
            <p:nvPr/>
          </p:nvGrpSpPr>
          <p:grpSpPr bwMode="auto">
            <a:xfrm>
              <a:off x="1429" y="1616"/>
              <a:ext cx="3117" cy="2328"/>
              <a:chOff x="0" y="391"/>
              <a:chExt cx="5381" cy="3765"/>
            </a:xfrm>
          </p:grpSpPr>
          <p:sp>
            <p:nvSpPr>
              <p:cNvPr id="15377" name="AutoShape 17"/>
              <p:cNvSpPr>
                <a:spLocks noChangeArrowheads="1"/>
              </p:cNvSpPr>
              <p:nvPr/>
            </p:nvSpPr>
            <p:spPr bwMode="auto">
              <a:xfrm rot="14522068">
                <a:off x="2207" y="-312"/>
                <a:ext cx="2222" cy="4127"/>
              </a:xfrm>
              <a:prstGeom prst="can">
                <a:avLst>
                  <a:gd name="adj" fmla="val 46433"/>
                </a:avLst>
              </a:prstGeom>
              <a:solidFill>
                <a:schemeClr val="accent1">
                  <a:alpha val="37000"/>
                </a:schemeClr>
              </a:solidFill>
              <a:ln w="9525">
                <a:solidFill>
                  <a:schemeClr val="tx1"/>
                </a:solidFill>
                <a:round/>
                <a:headEnd/>
                <a:tailEnd/>
              </a:ln>
              <a:effectLst/>
            </p:spPr>
            <p:txBody>
              <a:bodyPr wrap="none" anchor="ctr"/>
              <a:lstStyle/>
              <a:p>
                <a:endParaRPr lang="cs-CZ"/>
              </a:p>
            </p:txBody>
          </p:sp>
          <p:sp>
            <p:nvSpPr>
              <p:cNvPr id="15378" name="Line 18"/>
              <p:cNvSpPr>
                <a:spLocks noChangeShapeType="1"/>
              </p:cNvSpPr>
              <p:nvPr/>
            </p:nvSpPr>
            <p:spPr bwMode="auto">
              <a:xfrm flipV="1">
                <a:off x="0" y="2432"/>
                <a:ext cx="3584" cy="227"/>
              </a:xfrm>
              <a:prstGeom prst="line">
                <a:avLst/>
              </a:prstGeom>
              <a:noFill/>
              <a:ln w="57150">
                <a:solidFill>
                  <a:schemeClr val="tx1"/>
                </a:solidFill>
                <a:round/>
                <a:headEnd/>
                <a:tailEnd type="triangle" w="med" len="med"/>
              </a:ln>
              <a:effectLst/>
            </p:spPr>
            <p:txBody>
              <a:bodyPr/>
              <a:lstStyle/>
              <a:p>
                <a:endParaRPr lang="cs-CZ"/>
              </a:p>
            </p:txBody>
          </p:sp>
          <p:sp>
            <p:nvSpPr>
              <p:cNvPr id="15379" name="Line 19"/>
              <p:cNvSpPr>
                <a:spLocks noChangeShapeType="1"/>
              </p:cNvSpPr>
              <p:nvPr/>
            </p:nvSpPr>
            <p:spPr bwMode="auto">
              <a:xfrm flipV="1">
                <a:off x="793" y="1344"/>
                <a:ext cx="1906" cy="2812"/>
              </a:xfrm>
              <a:prstGeom prst="line">
                <a:avLst/>
              </a:prstGeom>
              <a:noFill/>
              <a:ln w="57150">
                <a:solidFill>
                  <a:schemeClr val="tx1"/>
                </a:solidFill>
                <a:round/>
                <a:headEnd/>
                <a:tailEnd type="triangle" w="med" len="med"/>
              </a:ln>
              <a:effectLst/>
            </p:spPr>
            <p:txBody>
              <a:bodyPr/>
              <a:lstStyle/>
              <a:p>
                <a:endParaRPr lang="cs-CZ"/>
              </a:p>
            </p:txBody>
          </p:sp>
          <p:sp>
            <p:nvSpPr>
              <p:cNvPr id="15380" name="Line 20"/>
              <p:cNvSpPr>
                <a:spLocks noChangeShapeType="1"/>
              </p:cNvSpPr>
              <p:nvPr/>
            </p:nvSpPr>
            <p:spPr bwMode="auto">
              <a:xfrm flipV="1">
                <a:off x="3560" y="391"/>
                <a:ext cx="908" cy="2041"/>
              </a:xfrm>
              <a:prstGeom prst="line">
                <a:avLst/>
              </a:prstGeom>
              <a:noFill/>
              <a:ln w="57150">
                <a:solidFill>
                  <a:schemeClr val="tx1"/>
                </a:solidFill>
                <a:round/>
                <a:headEnd/>
                <a:tailEnd type="triangle" w="med" len="med"/>
              </a:ln>
              <a:effectLst/>
            </p:spPr>
            <p:txBody>
              <a:bodyPr/>
              <a:lstStyle/>
              <a:p>
                <a:endParaRPr lang="cs-CZ"/>
              </a:p>
            </p:txBody>
          </p:sp>
          <p:sp>
            <p:nvSpPr>
              <p:cNvPr id="15381" name="Line 21"/>
              <p:cNvSpPr>
                <a:spLocks noChangeShapeType="1"/>
              </p:cNvSpPr>
              <p:nvPr/>
            </p:nvSpPr>
            <p:spPr bwMode="auto">
              <a:xfrm>
                <a:off x="2653" y="1389"/>
                <a:ext cx="2450" cy="227"/>
              </a:xfrm>
              <a:prstGeom prst="line">
                <a:avLst/>
              </a:prstGeom>
              <a:noFill/>
              <a:ln w="57150">
                <a:solidFill>
                  <a:schemeClr val="tx1"/>
                </a:solidFill>
                <a:round/>
                <a:headEnd/>
                <a:tailEnd type="triangle" w="med" len="med"/>
              </a:ln>
              <a:effectLst/>
            </p:spPr>
            <p:txBody>
              <a:bodyPr/>
              <a:lstStyle/>
              <a:p>
                <a:endParaRPr lang="cs-CZ"/>
              </a:p>
            </p:txBody>
          </p:sp>
          <p:sp>
            <p:nvSpPr>
              <p:cNvPr id="15382" name="Oval 22"/>
              <p:cNvSpPr>
                <a:spLocks noChangeArrowheads="1"/>
              </p:cNvSpPr>
              <p:nvPr/>
            </p:nvSpPr>
            <p:spPr bwMode="auto">
              <a:xfrm rot="-1954460">
                <a:off x="645" y="2526"/>
                <a:ext cx="391" cy="1225"/>
              </a:xfrm>
              <a:prstGeom prst="ellipse">
                <a:avLst/>
              </a:prstGeom>
              <a:noFill/>
              <a:ln w="9525">
                <a:solidFill>
                  <a:schemeClr val="tx1"/>
                </a:solidFill>
                <a:round/>
                <a:headEnd/>
                <a:tailEnd/>
              </a:ln>
              <a:effectLst/>
            </p:spPr>
            <p:txBody>
              <a:bodyPr wrap="none" anchor="ctr"/>
              <a:lstStyle/>
              <a:p>
                <a:endParaRPr lang="cs-CZ"/>
              </a:p>
            </p:txBody>
          </p:sp>
        </p:grpSp>
      </p:grpSp>
      <p:sp>
        <p:nvSpPr>
          <p:cNvPr id="15383" name="Line 23"/>
          <p:cNvSpPr>
            <a:spLocks noChangeShapeType="1"/>
          </p:cNvSpPr>
          <p:nvPr/>
        </p:nvSpPr>
        <p:spPr bwMode="auto">
          <a:xfrm flipV="1">
            <a:off x="2914650" y="2852738"/>
            <a:ext cx="576263" cy="1584325"/>
          </a:xfrm>
          <a:prstGeom prst="line">
            <a:avLst/>
          </a:prstGeom>
          <a:noFill/>
          <a:ln w="9525">
            <a:solidFill>
              <a:schemeClr val="tx1"/>
            </a:solidFill>
            <a:round/>
            <a:headEnd/>
            <a:tailEnd type="triangle" w="med" len="med"/>
          </a:ln>
          <a:effectLst/>
        </p:spPr>
        <p:txBody>
          <a:bodyPr/>
          <a:lstStyle/>
          <a:p>
            <a:endParaRPr lang="cs-CZ"/>
          </a:p>
        </p:txBody>
      </p:sp>
      <p:sp>
        <p:nvSpPr>
          <p:cNvPr id="15385" name="Line 25"/>
          <p:cNvSpPr>
            <a:spLocks noChangeShapeType="1"/>
          </p:cNvSpPr>
          <p:nvPr/>
        </p:nvSpPr>
        <p:spPr bwMode="auto">
          <a:xfrm flipV="1">
            <a:off x="4067175" y="1268413"/>
            <a:ext cx="719138" cy="647700"/>
          </a:xfrm>
          <a:prstGeom prst="line">
            <a:avLst/>
          </a:prstGeom>
          <a:noFill/>
          <a:ln w="9525">
            <a:solidFill>
              <a:schemeClr val="tx1"/>
            </a:solidFill>
            <a:round/>
            <a:headEnd/>
            <a:tailEnd/>
          </a:ln>
          <a:effectLst/>
        </p:spPr>
        <p:txBody>
          <a:bodyPr/>
          <a:lstStyle/>
          <a:p>
            <a:endParaRPr lang="cs-CZ"/>
          </a:p>
        </p:txBody>
      </p:sp>
      <p:sp>
        <p:nvSpPr>
          <p:cNvPr id="15386" name="Line 26"/>
          <p:cNvSpPr>
            <a:spLocks noChangeShapeType="1"/>
          </p:cNvSpPr>
          <p:nvPr/>
        </p:nvSpPr>
        <p:spPr bwMode="auto">
          <a:xfrm>
            <a:off x="4786313" y="1268413"/>
            <a:ext cx="576262" cy="0"/>
          </a:xfrm>
          <a:prstGeom prst="line">
            <a:avLst/>
          </a:prstGeom>
          <a:noFill/>
          <a:ln w="9525">
            <a:solidFill>
              <a:schemeClr val="tx1"/>
            </a:solidFill>
            <a:round/>
            <a:headEnd/>
            <a:tailEnd type="triangle" w="med" len="med"/>
          </a:ln>
          <a:effectLst/>
        </p:spPr>
        <p:txBody>
          <a:bodyPr/>
          <a:lstStyle/>
          <a:p>
            <a:endParaRPr lang="cs-CZ"/>
          </a:p>
        </p:txBody>
      </p:sp>
      <p:sp>
        <p:nvSpPr>
          <p:cNvPr id="15389" name="Line 29"/>
          <p:cNvSpPr>
            <a:spLocks noChangeShapeType="1"/>
          </p:cNvSpPr>
          <p:nvPr/>
        </p:nvSpPr>
        <p:spPr bwMode="auto">
          <a:xfrm>
            <a:off x="1978025" y="2492375"/>
            <a:ext cx="1512888" cy="288925"/>
          </a:xfrm>
          <a:prstGeom prst="line">
            <a:avLst/>
          </a:prstGeom>
          <a:noFill/>
          <a:ln w="9525">
            <a:solidFill>
              <a:schemeClr val="tx1"/>
            </a:solidFill>
            <a:round/>
            <a:headEnd/>
            <a:tailEnd type="triangle" w="med" len="med"/>
          </a:ln>
          <a:effectLst/>
        </p:spPr>
        <p:txBody>
          <a:bodyPr/>
          <a:lstStyle/>
          <a:p>
            <a:endParaRPr lang="cs-CZ"/>
          </a:p>
        </p:txBody>
      </p:sp>
      <p:sp>
        <p:nvSpPr>
          <p:cNvPr id="15390" name="Line 30"/>
          <p:cNvSpPr>
            <a:spLocks noChangeShapeType="1"/>
          </p:cNvSpPr>
          <p:nvPr/>
        </p:nvSpPr>
        <p:spPr bwMode="auto">
          <a:xfrm>
            <a:off x="3562350" y="2781300"/>
            <a:ext cx="1152525" cy="287338"/>
          </a:xfrm>
          <a:prstGeom prst="line">
            <a:avLst/>
          </a:prstGeom>
          <a:noFill/>
          <a:ln w="9525">
            <a:solidFill>
              <a:schemeClr val="tx1"/>
            </a:solidFill>
            <a:round/>
            <a:headEnd/>
            <a:tailEnd type="triangle" w="med" len="med"/>
          </a:ln>
          <a:effectLst/>
        </p:spPr>
        <p:txBody>
          <a:bodyPr/>
          <a:lstStyle/>
          <a:p>
            <a:endParaRPr lang="cs-CZ"/>
          </a:p>
        </p:txBody>
      </p:sp>
      <p:sp>
        <p:nvSpPr>
          <p:cNvPr id="15391" name="Line 31"/>
          <p:cNvSpPr>
            <a:spLocks noChangeShapeType="1"/>
          </p:cNvSpPr>
          <p:nvPr/>
        </p:nvSpPr>
        <p:spPr bwMode="auto">
          <a:xfrm>
            <a:off x="4714875" y="3068638"/>
            <a:ext cx="863600" cy="71437"/>
          </a:xfrm>
          <a:prstGeom prst="line">
            <a:avLst/>
          </a:prstGeom>
          <a:noFill/>
          <a:ln w="9525">
            <a:solidFill>
              <a:schemeClr val="tx1"/>
            </a:solidFill>
            <a:round/>
            <a:headEnd/>
            <a:tailEnd/>
          </a:ln>
          <a:effectLst/>
        </p:spPr>
        <p:txBody>
          <a:bodyPr/>
          <a:lstStyle/>
          <a:p>
            <a:endParaRPr lang="cs-CZ"/>
          </a:p>
        </p:txBody>
      </p:sp>
      <p:sp>
        <p:nvSpPr>
          <p:cNvPr id="15392" name="Line 32"/>
          <p:cNvSpPr>
            <a:spLocks noChangeShapeType="1"/>
          </p:cNvSpPr>
          <p:nvPr/>
        </p:nvSpPr>
        <p:spPr bwMode="auto">
          <a:xfrm flipV="1">
            <a:off x="5578475" y="2852738"/>
            <a:ext cx="215900" cy="287337"/>
          </a:xfrm>
          <a:prstGeom prst="line">
            <a:avLst/>
          </a:prstGeom>
          <a:noFill/>
          <a:ln w="9525">
            <a:solidFill>
              <a:schemeClr val="tx1"/>
            </a:solidFill>
            <a:round/>
            <a:headEnd/>
            <a:tailEnd type="triangle" w="med" len="med"/>
          </a:ln>
          <a:effectLst/>
        </p:spPr>
        <p:txBody>
          <a:bodyPr/>
          <a:lstStyle/>
          <a:p>
            <a:endParaRPr lang="cs-CZ"/>
          </a:p>
        </p:txBody>
      </p:sp>
      <p:sp>
        <p:nvSpPr>
          <p:cNvPr id="15387" name="Line 27"/>
          <p:cNvSpPr>
            <a:spLocks noChangeShapeType="1"/>
          </p:cNvSpPr>
          <p:nvPr/>
        </p:nvSpPr>
        <p:spPr bwMode="auto">
          <a:xfrm flipV="1">
            <a:off x="2122488" y="1557338"/>
            <a:ext cx="3024187" cy="2303462"/>
          </a:xfrm>
          <a:prstGeom prst="line">
            <a:avLst/>
          </a:prstGeom>
          <a:noFill/>
          <a:ln w="57150">
            <a:solidFill>
              <a:schemeClr val="tx1"/>
            </a:solidFill>
            <a:round/>
            <a:headEnd/>
            <a:tailEnd type="triangle" w="med" len="med"/>
          </a:ln>
          <a:effectLst/>
        </p:spPr>
        <p:txBody>
          <a:bodyPr/>
          <a:lstStyle/>
          <a:p>
            <a:endParaRPr lang="cs-CZ"/>
          </a:p>
        </p:txBody>
      </p:sp>
      <p:sp>
        <p:nvSpPr>
          <p:cNvPr id="15384" name="Line 24"/>
          <p:cNvSpPr>
            <a:spLocks noChangeShapeType="1"/>
          </p:cNvSpPr>
          <p:nvPr/>
        </p:nvSpPr>
        <p:spPr bwMode="auto">
          <a:xfrm flipV="1">
            <a:off x="3492500" y="1916113"/>
            <a:ext cx="574675" cy="865187"/>
          </a:xfrm>
          <a:prstGeom prst="line">
            <a:avLst/>
          </a:prstGeom>
          <a:noFill/>
          <a:ln w="9525">
            <a:solidFill>
              <a:schemeClr val="tx1"/>
            </a:solidFill>
            <a:round/>
            <a:headEnd/>
            <a:tailEnd/>
          </a:ln>
          <a:effectLst/>
        </p:spPr>
        <p:txBody>
          <a:bodyPr/>
          <a:lstStyle/>
          <a:p>
            <a:endParaRPr lang="cs-CZ"/>
          </a:p>
        </p:txBody>
      </p:sp>
      <p:sp>
        <p:nvSpPr>
          <p:cNvPr id="15397" name="Text Box 37"/>
          <p:cNvSpPr txBox="1">
            <a:spLocks noChangeArrowheads="1"/>
          </p:cNvSpPr>
          <p:nvPr/>
        </p:nvSpPr>
        <p:spPr bwMode="auto">
          <a:xfrm>
            <a:off x="0" y="4076700"/>
            <a:ext cx="2663825" cy="336550"/>
          </a:xfrm>
          <a:prstGeom prst="rect">
            <a:avLst/>
          </a:prstGeom>
          <a:noFill/>
          <a:ln w="9525">
            <a:noFill/>
            <a:miter lim="800000"/>
            <a:headEnd/>
            <a:tailEnd/>
          </a:ln>
          <a:effectLst/>
        </p:spPr>
        <p:txBody>
          <a:bodyPr>
            <a:spAutoFit/>
          </a:bodyPr>
          <a:lstStyle/>
          <a:p>
            <a:pPr>
              <a:spcBef>
                <a:spcPct val="50000"/>
              </a:spcBef>
            </a:pPr>
            <a:r>
              <a:rPr lang="cs-CZ" sz="1600"/>
              <a:t>Přenášené paprsky</a:t>
            </a:r>
          </a:p>
        </p:txBody>
      </p:sp>
      <p:sp>
        <p:nvSpPr>
          <p:cNvPr id="15398" name="Line 38"/>
          <p:cNvSpPr>
            <a:spLocks noChangeShapeType="1"/>
          </p:cNvSpPr>
          <p:nvPr/>
        </p:nvSpPr>
        <p:spPr bwMode="auto">
          <a:xfrm flipH="1">
            <a:off x="1619250" y="4005263"/>
            <a:ext cx="792163" cy="144462"/>
          </a:xfrm>
          <a:prstGeom prst="line">
            <a:avLst/>
          </a:prstGeom>
          <a:noFill/>
          <a:ln w="9525">
            <a:solidFill>
              <a:schemeClr val="tx1"/>
            </a:solidFill>
            <a:round/>
            <a:headEnd type="oval" w="med" len="med"/>
            <a:tailEnd type="triangle" w="med" len="med"/>
          </a:ln>
          <a:effectLst/>
        </p:spPr>
        <p:txBody>
          <a:bodyPr/>
          <a:lstStyle/>
          <a:p>
            <a:endParaRPr lang="cs-CZ"/>
          </a:p>
        </p:txBody>
      </p:sp>
      <p:sp>
        <p:nvSpPr>
          <p:cNvPr id="15399" name="Text Box 39"/>
          <p:cNvSpPr txBox="1">
            <a:spLocks noChangeArrowheads="1"/>
          </p:cNvSpPr>
          <p:nvPr/>
        </p:nvSpPr>
        <p:spPr bwMode="auto">
          <a:xfrm>
            <a:off x="6948488" y="836613"/>
            <a:ext cx="1223962" cy="366712"/>
          </a:xfrm>
          <a:prstGeom prst="rect">
            <a:avLst/>
          </a:prstGeom>
          <a:noFill/>
          <a:ln w="9525">
            <a:noFill/>
            <a:miter lim="800000"/>
            <a:headEnd/>
            <a:tailEnd/>
          </a:ln>
          <a:effectLst/>
        </p:spPr>
        <p:txBody>
          <a:bodyPr>
            <a:spAutoFit/>
          </a:bodyPr>
          <a:lstStyle/>
          <a:p>
            <a:pPr>
              <a:spcBef>
                <a:spcPct val="50000"/>
              </a:spcBef>
            </a:pPr>
            <a:r>
              <a:rPr lang="cs-CZ"/>
              <a:t>jádro</a:t>
            </a:r>
          </a:p>
        </p:txBody>
      </p:sp>
      <p:sp>
        <p:nvSpPr>
          <p:cNvPr id="15400" name="Text Box 40"/>
          <p:cNvSpPr txBox="1">
            <a:spLocks noChangeArrowheads="1"/>
          </p:cNvSpPr>
          <p:nvPr/>
        </p:nvSpPr>
        <p:spPr bwMode="auto">
          <a:xfrm>
            <a:off x="7019925" y="2133600"/>
            <a:ext cx="1081088" cy="366713"/>
          </a:xfrm>
          <a:prstGeom prst="rect">
            <a:avLst/>
          </a:prstGeom>
          <a:noFill/>
          <a:ln w="9525">
            <a:noFill/>
            <a:miter lim="800000"/>
            <a:headEnd/>
            <a:tailEnd/>
          </a:ln>
          <a:effectLst/>
        </p:spPr>
        <p:txBody>
          <a:bodyPr>
            <a:spAutoFit/>
          </a:bodyPr>
          <a:lstStyle/>
          <a:p>
            <a:pPr>
              <a:spcBef>
                <a:spcPct val="50000"/>
              </a:spcBef>
            </a:pPr>
            <a:r>
              <a:rPr lang="cs-CZ"/>
              <a:t>obal</a:t>
            </a:r>
          </a:p>
        </p:txBody>
      </p:sp>
      <p:sp>
        <p:nvSpPr>
          <p:cNvPr id="15401" name="Line 41"/>
          <p:cNvSpPr>
            <a:spLocks noChangeShapeType="1"/>
          </p:cNvSpPr>
          <p:nvPr/>
        </p:nvSpPr>
        <p:spPr bwMode="auto">
          <a:xfrm flipV="1">
            <a:off x="6372225" y="1125538"/>
            <a:ext cx="863600" cy="503237"/>
          </a:xfrm>
          <a:prstGeom prst="line">
            <a:avLst/>
          </a:prstGeom>
          <a:noFill/>
          <a:ln w="9525">
            <a:solidFill>
              <a:schemeClr val="tx1"/>
            </a:solidFill>
            <a:round/>
            <a:headEnd type="oval" w="med" len="med"/>
            <a:tailEnd type="triangle" w="med" len="med"/>
          </a:ln>
          <a:effectLst/>
        </p:spPr>
        <p:txBody>
          <a:bodyPr/>
          <a:lstStyle/>
          <a:p>
            <a:endParaRPr lang="cs-CZ"/>
          </a:p>
        </p:txBody>
      </p:sp>
      <p:sp>
        <p:nvSpPr>
          <p:cNvPr id="15402" name="Line 42"/>
          <p:cNvSpPr>
            <a:spLocks noChangeShapeType="1"/>
          </p:cNvSpPr>
          <p:nvPr/>
        </p:nvSpPr>
        <p:spPr bwMode="auto">
          <a:xfrm flipV="1">
            <a:off x="6443663" y="2492375"/>
            <a:ext cx="865187" cy="215900"/>
          </a:xfrm>
          <a:prstGeom prst="line">
            <a:avLst/>
          </a:prstGeom>
          <a:noFill/>
          <a:ln w="9525">
            <a:solidFill>
              <a:schemeClr val="tx1"/>
            </a:solidFill>
            <a:round/>
            <a:headEnd type="oval" w="med" len="med"/>
            <a:tailEnd type="triangle" w="med" len="med"/>
          </a:ln>
          <a:effectLst/>
        </p:spPr>
        <p:txBody>
          <a:bodyPr/>
          <a:lstStyle/>
          <a:p>
            <a:endParaRPr lang="cs-CZ"/>
          </a:p>
        </p:txBody>
      </p:sp>
      <p:sp>
        <p:nvSpPr>
          <p:cNvPr id="15403" name="Text Box 43"/>
          <p:cNvSpPr txBox="1">
            <a:spLocks noChangeArrowheads="1"/>
          </p:cNvSpPr>
          <p:nvPr/>
        </p:nvSpPr>
        <p:spPr bwMode="auto">
          <a:xfrm>
            <a:off x="323850" y="2781300"/>
            <a:ext cx="1800225" cy="457200"/>
          </a:xfrm>
          <a:prstGeom prst="rect">
            <a:avLst/>
          </a:prstGeom>
          <a:noFill/>
          <a:ln w="9525">
            <a:noFill/>
            <a:miter lim="800000"/>
            <a:headEnd/>
            <a:tailEnd/>
          </a:ln>
          <a:effectLst/>
        </p:spPr>
        <p:txBody>
          <a:bodyPr>
            <a:spAutoFit/>
          </a:bodyPr>
          <a:lstStyle/>
          <a:p>
            <a:pPr>
              <a:spcBef>
                <a:spcPct val="50000"/>
              </a:spcBef>
            </a:pPr>
            <a:r>
              <a:rPr lang="cs-CZ" sz="1200"/>
              <a:t>Konus přenášeného světla</a:t>
            </a:r>
          </a:p>
        </p:txBody>
      </p:sp>
      <p:sp>
        <p:nvSpPr>
          <p:cNvPr id="15404" name="Line 44"/>
          <p:cNvSpPr>
            <a:spLocks noChangeShapeType="1"/>
          </p:cNvSpPr>
          <p:nvPr/>
        </p:nvSpPr>
        <p:spPr bwMode="auto">
          <a:xfrm flipH="1">
            <a:off x="1547813" y="3068638"/>
            <a:ext cx="863600" cy="0"/>
          </a:xfrm>
          <a:prstGeom prst="line">
            <a:avLst/>
          </a:prstGeom>
          <a:noFill/>
          <a:ln w="9525">
            <a:solidFill>
              <a:schemeClr val="tx1"/>
            </a:solidFill>
            <a:round/>
            <a:headEnd type="oval" w="med" len="med"/>
            <a:tailEnd type="triangle" w="med" len="med"/>
          </a:ln>
          <a:effectLst/>
        </p:spPr>
        <p:txBody>
          <a:bodyPr/>
          <a:lstStyle/>
          <a:p>
            <a:endParaRPr lang="cs-CZ"/>
          </a:p>
        </p:txBody>
      </p:sp>
      <p:sp>
        <p:nvSpPr>
          <p:cNvPr id="15405" name="Text Box 45"/>
          <p:cNvSpPr txBox="1">
            <a:spLocks noChangeArrowheads="1"/>
          </p:cNvSpPr>
          <p:nvPr/>
        </p:nvSpPr>
        <p:spPr bwMode="auto">
          <a:xfrm>
            <a:off x="2771775" y="4652963"/>
            <a:ext cx="3168650" cy="641350"/>
          </a:xfrm>
          <a:prstGeom prst="rect">
            <a:avLst/>
          </a:prstGeom>
          <a:noFill/>
          <a:ln w="9525">
            <a:noFill/>
            <a:miter lim="800000"/>
            <a:headEnd/>
            <a:tailEnd/>
          </a:ln>
          <a:effectLst/>
        </p:spPr>
        <p:txBody>
          <a:bodyPr>
            <a:spAutoFit/>
          </a:bodyPr>
          <a:lstStyle/>
          <a:p>
            <a:pPr>
              <a:spcBef>
                <a:spcPct val="50000"/>
              </a:spcBef>
            </a:pPr>
            <a:r>
              <a:rPr lang="cs-CZ"/>
              <a:t>Paprsky nepřenášené jádrem světlovodu</a:t>
            </a:r>
          </a:p>
        </p:txBody>
      </p:sp>
      <p:sp>
        <p:nvSpPr>
          <p:cNvPr id="15406" name="Line 46"/>
          <p:cNvSpPr>
            <a:spLocks noChangeShapeType="1"/>
          </p:cNvSpPr>
          <p:nvPr/>
        </p:nvSpPr>
        <p:spPr bwMode="auto">
          <a:xfrm>
            <a:off x="2987675" y="4221163"/>
            <a:ext cx="431800" cy="360362"/>
          </a:xfrm>
          <a:prstGeom prst="line">
            <a:avLst/>
          </a:prstGeom>
          <a:noFill/>
          <a:ln w="9525">
            <a:solidFill>
              <a:schemeClr val="tx1"/>
            </a:solidFill>
            <a:round/>
            <a:headEnd type="oval" w="med" len="med"/>
            <a:tailEnd type="triangle" w="med" len="med"/>
          </a:ln>
          <a:effectLst/>
        </p:spPr>
        <p:txBody>
          <a:bodyPr/>
          <a:lstStyle/>
          <a:p>
            <a:endParaRPr lang="cs-CZ"/>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3" name="Zástupný symbol pro číslo snímku 3"/>
          <p:cNvSpPr>
            <a:spLocks noGrp="1"/>
          </p:cNvSpPr>
          <p:nvPr>
            <p:ph type="sldNum" sz="quarter" idx="12"/>
          </p:nvPr>
        </p:nvSpPr>
        <p:spPr/>
        <p:txBody>
          <a:bodyPr/>
          <a:lstStyle/>
          <a:p>
            <a:fld id="{D6CCA27D-DCEF-4F18-9091-FE382B8FA5F8}" type="slidenum">
              <a:rPr lang="cs-CZ"/>
              <a:pPr/>
              <a:t>11</a:t>
            </a:fld>
            <a:endParaRPr lang="cs-CZ"/>
          </a:p>
        </p:txBody>
      </p:sp>
      <p:pic>
        <p:nvPicPr>
          <p:cNvPr id="6150" name="Picture 6" descr="gif">
            <a:hlinkClick r:id="rId2"/>
          </p:cNvPr>
          <p:cNvPicPr>
            <a:picLocks noChangeAspect="1" noChangeArrowheads="1"/>
          </p:cNvPicPr>
          <p:nvPr/>
        </p:nvPicPr>
        <p:blipFill>
          <a:blip r:embed="rId3" cstate="print"/>
          <a:srcRect/>
          <a:stretch>
            <a:fillRect/>
          </a:stretch>
        </p:blipFill>
        <p:spPr bwMode="auto">
          <a:xfrm>
            <a:off x="12217400" y="2606675"/>
            <a:ext cx="123825" cy="123825"/>
          </a:xfrm>
          <a:prstGeom prst="rect">
            <a:avLst/>
          </a:prstGeom>
          <a:noFill/>
        </p:spPr>
      </p:pic>
      <p:pic>
        <p:nvPicPr>
          <p:cNvPr id="6153" name="Picture 9" descr="img214"/>
          <p:cNvPicPr>
            <a:picLocks noChangeAspect="1" noChangeArrowheads="1"/>
          </p:cNvPicPr>
          <p:nvPr/>
        </p:nvPicPr>
        <p:blipFill>
          <a:blip r:embed="rId4" cstate="print"/>
          <a:srcRect/>
          <a:stretch>
            <a:fillRect/>
          </a:stretch>
        </p:blipFill>
        <p:spPr bwMode="auto">
          <a:xfrm>
            <a:off x="323850" y="692150"/>
            <a:ext cx="2160588" cy="1365250"/>
          </a:xfrm>
          <a:prstGeom prst="rect">
            <a:avLst/>
          </a:prstGeom>
          <a:noFill/>
        </p:spPr>
      </p:pic>
      <p:sp>
        <p:nvSpPr>
          <p:cNvPr id="6154" name="Text Box 10"/>
          <p:cNvSpPr txBox="1">
            <a:spLocks noChangeArrowheads="1"/>
          </p:cNvSpPr>
          <p:nvPr/>
        </p:nvSpPr>
        <p:spPr bwMode="auto">
          <a:xfrm>
            <a:off x="2555875" y="908050"/>
            <a:ext cx="6264275" cy="366713"/>
          </a:xfrm>
          <a:prstGeom prst="rect">
            <a:avLst/>
          </a:prstGeom>
          <a:noFill/>
          <a:ln w="9525">
            <a:noFill/>
            <a:miter lim="800000"/>
            <a:headEnd/>
            <a:tailEnd/>
          </a:ln>
          <a:effectLst/>
        </p:spPr>
        <p:txBody>
          <a:bodyPr>
            <a:spAutoFit/>
          </a:bodyPr>
          <a:lstStyle/>
          <a:p>
            <a:pPr>
              <a:spcBef>
                <a:spcPct val="50000"/>
              </a:spcBef>
            </a:pPr>
            <a:r>
              <a:rPr lang="cs-CZ" b="1"/>
              <a:t>ZÁKLADNÍ CHARAKTERISTIKY OPTICKÉHO VLÁKNA</a:t>
            </a:r>
          </a:p>
        </p:txBody>
      </p:sp>
      <p:sp>
        <p:nvSpPr>
          <p:cNvPr id="6155" name="Text Box 11"/>
          <p:cNvSpPr txBox="1">
            <a:spLocks noChangeArrowheads="1"/>
          </p:cNvSpPr>
          <p:nvPr/>
        </p:nvSpPr>
        <p:spPr bwMode="auto">
          <a:xfrm>
            <a:off x="1042988" y="2565400"/>
            <a:ext cx="7705725" cy="3530600"/>
          </a:xfrm>
          <a:prstGeom prst="rect">
            <a:avLst/>
          </a:prstGeom>
          <a:noFill/>
          <a:ln w="9525">
            <a:noFill/>
            <a:miter lim="800000"/>
            <a:headEnd/>
            <a:tailEnd/>
          </a:ln>
          <a:effectLst/>
        </p:spPr>
        <p:txBody>
          <a:bodyPr>
            <a:spAutoFit/>
          </a:bodyPr>
          <a:lstStyle/>
          <a:p>
            <a:pPr>
              <a:spcBef>
                <a:spcPct val="50000"/>
              </a:spcBef>
            </a:pPr>
            <a:r>
              <a:rPr lang="cs-CZ" b="1"/>
              <a:t>Numerická apertura   (NA)</a:t>
            </a:r>
          </a:p>
          <a:p>
            <a:pPr>
              <a:spcBef>
                <a:spcPct val="50000"/>
              </a:spcBef>
            </a:pPr>
            <a:r>
              <a:rPr lang="cs-CZ" b="1"/>
              <a:t>Útlum</a:t>
            </a:r>
            <a:r>
              <a:rPr lang="cs-CZ"/>
              <a:t> = ztráty světla ve vlákně =</a:t>
            </a:r>
          </a:p>
          <a:p>
            <a:pPr>
              <a:spcBef>
                <a:spcPct val="50000"/>
              </a:spcBef>
            </a:pPr>
            <a:r>
              <a:rPr lang="cs-CZ"/>
              <a:t>= Absorbcí a rozptylem v materiálu + nedokonalostí geometrie vlákna (mikroohybové) + interferencí vidů</a:t>
            </a:r>
          </a:p>
          <a:p>
            <a:pPr>
              <a:spcBef>
                <a:spcPct val="50000"/>
              </a:spcBef>
            </a:pPr>
            <a:r>
              <a:rPr lang="cs-CZ" b="1"/>
              <a:t>Rozměry jádra a obalu</a:t>
            </a:r>
            <a:r>
              <a:rPr lang="cs-CZ"/>
              <a:t> –jednovidový, mnohavidový vlnovod</a:t>
            </a:r>
          </a:p>
          <a:p>
            <a:pPr>
              <a:spcBef>
                <a:spcPct val="50000"/>
              </a:spcBef>
            </a:pPr>
            <a:r>
              <a:rPr lang="cs-CZ" b="1"/>
              <a:t>Materialové</a:t>
            </a:r>
            <a:r>
              <a:rPr lang="cs-CZ"/>
              <a:t> – určují vlnovou délku přenášeného světla</a:t>
            </a:r>
          </a:p>
          <a:p>
            <a:pPr>
              <a:spcBef>
                <a:spcPct val="50000"/>
              </a:spcBef>
            </a:pPr>
            <a:endParaRPr lang="cs-CZ"/>
          </a:p>
          <a:p>
            <a:pPr>
              <a:spcBef>
                <a:spcPct val="50000"/>
              </a:spcBef>
            </a:pPr>
            <a:endParaRPr lang="cs-CZ"/>
          </a:p>
          <a:p>
            <a:pPr>
              <a:spcBef>
                <a:spcPct val="50000"/>
              </a:spcBef>
            </a:pPr>
            <a:endParaRPr lang="cs-CZ"/>
          </a:p>
        </p:txBody>
      </p:sp>
      <p:grpSp>
        <p:nvGrpSpPr>
          <p:cNvPr id="6156" name="Group 12"/>
          <p:cNvGrpSpPr>
            <a:grpSpLocks/>
          </p:cNvGrpSpPr>
          <p:nvPr/>
        </p:nvGrpSpPr>
        <p:grpSpPr bwMode="auto">
          <a:xfrm>
            <a:off x="827088" y="6021388"/>
            <a:ext cx="7921625" cy="503237"/>
            <a:chOff x="521" y="3793"/>
            <a:chExt cx="4990" cy="317"/>
          </a:xfrm>
        </p:grpSpPr>
        <p:sp>
          <p:nvSpPr>
            <p:cNvPr id="6157" name="Text Box 13"/>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6158" name="Picture 14"/>
            <p:cNvPicPr>
              <a:picLocks noChangeAspect="1" noChangeArrowheads="1"/>
            </p:cNvPicPr>
            <p:nvPr/>
          </p:nvPicPr>
          <p:blipFill>
            <a:blip r:embed="rId5" cstate="print"/>
            <a:srcRect/>
            <a:stretch>
              <a:fillRect/>
            </a:stretch>
          </p:blipFill>
          <p:spPr bwMode="auto">
            <a:xfrm>
              <a:off x="521" y="3793"/>
              <a:ext cx="224" cy="317"/>
            </a:xfrm>
            <a:prstGeom prst="rect">
              <a:avLst/>
            </a:prstGeom>
            <a:noFill/>
          </p:spPr>
        </p:pic>
      </p:grpSp>
      <p:sp>
        <p:nvSpPr>
          <p:cNvPr id="6159" name="Text Box 15"/>
          <p:cNvSpPr txBox="1">
            <a:spLocks noChangeArrowheads="1"/>
          </p:cNvSpPr>
          <p:nvPr/>
        </p:nvSpPr>
        <p:spPr bwMode="auto">
          <a:xfrm>
            <a:off x="179388" y="1412875"/>
            <a:ext cx="647700" cy="336550"/>
          </a:xfrm>
          <a:prstGeom prst="rect">
            <a:avLst/>
          </a:prstGeom>
          <a:solidFill>
            <a:srgbClr val="DDDDDD"/>
          </a:solidFill>
          <a:ln w="9525">
            <a:noFill/>
            <a:miter lim="800000"/>
            <a:headEnd/>
            <a:tailEnd/>
          </a:ln>
          <a:effectLst/>
        </p:spPr>
        <p:txBody>
          <a:bodyPr>
            <a:spAutoFit/>
          </a:bodyPr>
          <a:lstStyle/>
          <a:p>
            <a:pPr>
              <a:spcBef>
                <a:spcPct val="50000"/>
              </a:spcBef>
            </a:pPr>
            <a:r>
              <a:rPr lang="cs-CZ" sz="1600"/>
              <a:t>jádro</a:t>
            </a:r>
          </a:p>
        </p:txBody>
      </p:sp>
      <p:sp>
        <p:nvSpPr>
          <p:cNvPr id="6160" name="Text Box 16"/>
          <p:cNvSpPr txBox="1">
            <a:spLocks noChangeArrowheads="1"/>
          </p:cNvSpPr>
          <p:nvPr/>
        </p:nvSpPr>
        <p:spPr bwMode="auto">
          <a:xfrm>
            <a:off x="179388" y="765175"/>
            <a:ext cx="647700" cy="336550"/>
          </a:xfrm>
          <a:prstGeom prst="rect">
            <a:avLst/>
          </a:prstGeom>
          <a:solidFill>
            <a:srgbClr val="DDDDDD"/>
          </a:solidFill>
          <a:ln w="9525">
            <a:noFill/>
            <a:miter lim="800000"/>
            <a:headEnd/>
            <a:tailEnd/>
          </a:ln>
          <a:effectLst/>
        </p:spPr>
        <p:txBody>
          <a:bodyPr>
            <a:spAutoFit/>
          </a:bodyPr>
          <a:lstStyle/>
          <a:p>
            <a:pPr>
              <a:spcBef>
                <a:spcPct val="50000"/>
              </a:spcBef>
            </a:pPr>
            <a:r>
              <a:rPr lang="cs-CZ" sz="1600"/>
              <a:t>obal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30" name="Zástupný symbol pro číslo snímku 4"/>
          <p:cNvSpPr>
            <a:spLocks noGrp="1"/>
          </p:cNvSpPr>
          <p:nvPr>
            <p:ph type="sldNum" sz="quarter" idx="12"/>
          </p:nvPr>
        </p:nvSpPr>
        <p:spPr/>
        <p:txBody>
          <a:bodyPr/>
          <a:lstStyle/>
          <a:p>
            <a:fld id="{D2112190-EB52-4AE8-A3A8-E5B9EE2D89CD}" type="slidenum">
              <a:rPr lang="cs-CZ"/>
              <a:pPr/>
              <a:t>12</a:t>
            </a:fld>
            <a:endParaRPr lang="cs-CZ"/>
          </a:p>
        </p:txBody>
      </p:sp>
      <p:sp>
        <p:nvSpPr>
          <p:cNvPr id="51204" name="Rectangle 4"/>
          <p:cNvSpPr>
            <a:spLocks noGrp="1" noChangeArrowheads="1"/>
          </p:cNvSpPr>
          <p:nvPr>
            <p:ph type="title"/>
          </p:nvPr>
        </p:nvSpPr>
        <p:spPr>
          <a:xfrm>
            <a:off x="0" y="274638"/>
            <a:ext cx="9144000" cy="1785937"/>
          </a:xfrm>
        </p:spPr>
        <p:txBody>
          <a:bodyPr/>
          <a:lstStyle/>
          <a:p>
            <a:r>
              <a:rPr lang="cs-CZ" sz="2800"/>
              <a:t>Numerická apertura = sinus poloviny maximálního úhlu světla, které je vlákno schopno přenést.</a:t>
            </a:r>
            <a:endParaRPr lang="el-GR" sz="2800">
              <a:cs typeface="Arial" charset="0"/>
            </a:endParaRPr>
          </a:p>
        </p:txBody>
      </p:sp>
      <p:sp>
        <p:nvSpPr>
          <p:cNvPr id="51205" name="Text Box 5"/>
          <p:cNvSpPr txBox="1">
            <a:spLocks noChangeArrowheads="1"/>
          </p:cNvSpPr>
          <p:nvPr/>
        </p:nvSpPr>
        <p:spPr bwMode="auto">
          <a:xfrm>
            <a:off x="1800225" y="1628775"/>
            <a:ext cx="5543550" cy="519113"/>
          </a:xfrm>
          <a:prstGeom prst="rect">
            <a:avLst/>
          </a:prstGeom>
          <a:noFill/>
          <a:ln w="9525">
            <a:noFill/>
            <a:miter lim="800000"/>
            <a:headEnd/>
            <a:tailEnd/>
          </a:ln>
          <a:effectLst/>
        </p:spPr>
        <p:txBody>
          <a:bodyPr>
            <a:spAutoFit/>
          </a:bodyPr>
          <a:lstStyle/>
          <a:p>
            <a:pPr>
              <a:spcBef>
                <a:spcPct val="50000"/>
              </a:spcBef>
            </a:pPr>
            <a:r>
              <a:rPr lang="cs-CZ" sz="2800"/>
              <a:t>NA = sin </a:t>
            </a:r>
            <a:r>
              <a:rPr lang="el-GR" sz="2800">
                <a:cs typeface="Arial" charset="0"/>
              </a:rPr>
              <a:t>θ</a:t>
            </a:r>
            <a:r>
              <a:rPr lang="cs-CZ" sz="2800">
                <a:cs typeface="Arial" charset="0"/>
              </a:rPr>
              <a:t> = 1/2(n</a:t>
            </a:r>
            <a:r>
              <a:rPr lang="cs-CZ" sz="2800" baseline="30000">
                <a:cs typeface="Arial" charset="0"/>
              </a:rPr>
              <a:t>2</a:t>
            </a:r>
            <a:r>
              <a:rPr lang="cs-CZ" sz="2800" baseline="-25000">
                <a:cs typeface="Arial" charset="0"/>
              </a:rPr>
              <a:t>1 </a:t>
            </a:r>
            <a:r>
              <a:rPr lang="cs-CZ" sz="2800">
                <a:cs typeface="Arial" charset="0"/>
              </a:rPr>
              <a:t>– </a:t>
            </a:r>
            <a:r>
              <a:rPr lang="cs-CZ" sz="2800"/>
              <a:t>n</a:t>
            </a:r>
            <a:r>
              <a:rPr lang="cs-CZ" sz="2800" baseline="30000"/>
              <a:t>2</a:t>
            </a:r>
            <a:r>
              <a:rPr lang="cs-CZ" sz="2800" baseline="-25000"/>
              <a:t>2</a:t>
            </a:r>
            <a:r>
              <a:rPr lang="cs-CZ" sz="2800"/>
              <a:t>)</a:t>
            </a:r>
            <a:r>
              <a:rPr lang="cs-CZ" sz="2800" baseline="30000"/>
              <a:t>1/2</a:t>
            </a:r>
            <a:endParaRPr lang="cs-CZ" sz="2800"/>
          </a:p>
        </p:txBody>
      </p:sp>
      <p:sp>
        <p:nvSpPr>
          <p:cNvPr id="51213" name="Text Box 13"/>
          <p:cNvSpPr txBox="1">
            <a:spLocks noChangeArrowheads="1"/>
          </p:cNvSpPr>
          <p:nvPr/>
        </p:nvSpPr>
        <p:spPr bwMode="auto">
          <a:xfrm>
            <a:off x="1908175" y="4365625"/>
            <a:ext cx="576263" cy="519113"/>
          </a:xfrm>
          <a:prstGeom prst="rect">
            <a:avLst/>
          </a:prstGeom>
          <a:noFill/>
          <a:ln w="9525">
            <a:noFill/>
            <a:miter lim="800000"/>
            <a:headEnd/>
            <a:tailEnd/>
          </a:ln>
          <a:effectLst/>
        </p:spPr>
        <p:txBody>
          <a:bodyPr>
            <a:spAutoFit/>
          </a:bodyPr>
          <a:lstStyle/>
          <a:p>
            <a:pPr>
              <a:spcBef>
                <a:spcPct val="50000"/>
              </a:spcBef>
            </a:pPr>
            <a:r>
              <a:rPr lang="el-GR" sz="2800">
                <a:cs typeface="Arial" charset="0"/>
              </a:rPr>
              <a:t>θ</a:t>
            </a:r>
          </a:p>
        </p:txBody>
      </p:sp>
      <p:grpSp>
        <p:nvGrpSpPr>
          <p:cNvPr id="51214" name="Group 14"/>
          <p:cNvGrpSpPr>
            <a:grpSpLocks/>
          </p:cNvGrpSpPr>
          <p:nvPr/>
        </p:nvGrpSpPr>
        <p:grpSpPr bwMode="auto">
          <a:xfrm>
            <a:off x="827088" y="6021388"/>
            <a:ext cx="7921625" cy="503237"/>
            <a:chOff x="521" y="3793"/>
            <a:chExt cx="4990" cy="317"/>
          </a:xfrm>
        </p:grpSpPr>
        <p:sp>
          <p:nvSpPr>
            <p:cNvPr id="51215" name="Text Box 15"/>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51216" name="Picture 16"/>
            <p:cNvPicPr>
              <a:picLocks noChangeAspect="1" noChangeArrowheads="1"/>
            </p:cNvPicPr>
            <p:nvPr/>
          </p:nvPicPr>
          <p:blipFill>
            <a:blip r:embed="rId2" cstate="print"/>
            <a:srcRect/>
            <a:stretch>
              <a:fillRect/>
            </a:stretch>
          </p:blipFill>
          <p:spPr bwMode="auto">
            <a:xfrm>
              <a:off x="521" y="3793"/>
              <a:ext cx="224" cy="317"/>
            </a:xfrm>
            <a:prstGeom prst="rect">
              <a:avLst/>
            </a:prstGeom>
            <a:noFill/>
          </p:spPr>
        </p:pic>
      </p:grpSp>
      <p:grpSp>
        <p:nvGrpSpPr>
          <p:cNvPr id="51229" name="Group 29"/>
          <p:cNvGrpSpPr>
            <a:grpSpLocks/>
          </p:cNvGrpSpPr>
          <p:nvPr/>
        </p:nvGrpSpPr>
        <p:grpSpPr bwMode="auto">
          <a:xfrm rot="547687">
            <a:off x="2268538" y="2565400"/>
            <a:ext cx="5040312" cy="3479800"/>
            <a:chOff x="1429" y="1616"/>
            <a:chExt cx="3311" cy="2328"/>
          </a:xfrm>
        </p:grpSpPr>
        <p:grpSp>
          <p:nvGrpSpPr>
            <p:cNvPr id="51218" name="Group 18"/>
            <p:cNvGrpSpPr>
              <a:grpSpLocks/>
            </p:cNvGrpSpPr>
            <p:nvPr/>
          </p:nvGrpSpPr>
          <p:grpSpPr bwMode="auto">
            <a:xfrm>
              <a:off x="1627" y="1672"/>
              <a:ext cx="3113" cy="2272"/>
              <a:chOff x="385" y="482"/>
              <a:chExt cx="5375" cy="3674"/>
            </a:xfrm>
          </p:grpSpPr>
          <p:sp>
            <p:nvSpPr>
              <p:cNvPr id="51219" name="AutoShape 19"/>
              <p:cNvSpPr>
                <a:spLocks noChangeArrowheads="1"/>
              </p:cNvSpPr>
              <p:nvPr/>
            </p:nvSpPr>
            <p:spPr bwMode="auto">
              <a:xfrm rot="14522068">
                <a:off x="2746" y="-226"/>
                <a:ext cx="1383" cy="3901"/>
              </a:xfrm>
              <a:prstGeom prst="can">
                <a:avLst>
                  <a:gd name="adj" fmla="val 28821"/>
                </a:avLst>
              </a:prstGeom>
              <a:solidFill>
                <a:schemeClr val="accent1">
                  <a:alpha val="86000"/>
                </a:schemeClr>
              </a:solidFill>
              <a:ln w="9525">
                <a:solidFill>
                  <a:schemeClr val="tx1"/>
                </a:solidFill>
                <a:round/>
                <a:headEnd/>
                <a:tailEnd/>
              </a:ln>
              <a:effectLst/>
            </p:spPr>
            <p:txBody>
              <a:bodyPr wrap="none" anchor="ctr"/>
              <a:lstStyle/>
              <a:p>
                <a:endParaRPr lang="cs-CZ"/>
              </a:p>
            </p:txBody>
          </p:sp>
          <p:sp>
            <p:nvSpPr>
              <p:cNvPr id="51220" name="Line 20"/>
              <p:cNvSpPr>
                <a:spLocks noChangeShapeType="1"/>
              </p:cNvSpPr>
              <p:nvPr/>
            </p:nvSpPr>
            <p:spPr bwMode="auto">
              <a:xfrm flipV="1">
                <a:off x="385" y="482"/>
                <a:ext cx="5375" cy="2903"/>
              </a:xfrm>
              <a:prstGeom prst="line">
                <a:avLst/>
              </a:prstGeom>
              <a:noFill/>
              <a:ln w="9525">
                <a:solidFill>
                  <a:schemeClr val="tx1"/>
                </a:solidFill>
                <a:prstDash val="dashDot"/>
                <a:round/>
                <a:headEnd/>
                <a:tailEnd/>
              </a:ln>
              <a:effectLst/>
            </p:spPr>
            <p:txBody>
              <a:bodyPr/>
              <a:lstStyle/>
              <a:p>
                <a:endParaRPr lang="cs-CZ"/>
              </a:p>
            </p:txBody>
          </p:sp>
          <p:sp>
            <p:nvSpPr>
              <p:cNvPr id="51221" name="Line 21"/>
              <p:cNvSpPr>
                <a:spLocks noChangeShapeType="1"/>
              </p:cNvSpPr>
              <p:nvPr/>
            </p:nvSpPr>
            <p:spPr bwMode="auto">
              <a:xfrm>
                <a:off x="793" y="663"/>
                <a:ext cx="2087" cy="3493"/>
              </a:xfrm>
              <a:prstGeom prst="line">
                <a:avLst/>
              </a:prstGeom>
              <a:noFill/>
              <a:ln w="9525">
                <a:solidFill>
                  <a:schemeClr val="tx1"/>
                </a:solidFill>
                <a:prstDash val="dashDot"/>
                <a:round/>
                <a:headEnd/>
                <a:tailEnd/>
              </a:ln>
              <a:effectLst/>
            </p:spPr>
            <p:txBody>
              <a:bodyPr/>
              <a:lstStyle/>
              <a:p>
                <a:endParaRPr lang="cs-CZ"/>
              </a:p>
            </p:txBody>
          </p:sp>
        </p:grpSp>
        <p:grpSp>
          <p:nvGrpSpPr>
            <p:cNvPr id="51222" name="Group 22"/>
            <p:cNvGrpSpPr>
              <a:grpSpLocks/>
            </p:cNvGrpSpPr>
            <p:nvPr/>
          </p:nvGrpSpPr>
          <p:grpSpPr bwMode="auto">
            <a:xfrm>
              <a:off x="1429" y="1616"/>
              <a:ext cx="3117" cy="2328"/>
              <a:chOff x="0" y="391"/>
              <a:chExt cx="5381" cy="3765"/>
            </a:xfrm>
          </p:grpSpPr>
          <p:sp>
            <p:nvSpPr>
              <p:cNvPr id="51223" name="AutoShape 23"/>
              <p:cNvSpPr>
                <a:spLocks noChangeArrowheads="1"/>
              </p:cNvSpPr>
              <p:nvPr/>
            </p:nvSpPr>
            <p:spPr bwMode="auto">
              <a:xfrm rot="14522068">
                <a:off x="2207" y="-312"/>
                <a:ext cx="2222" cy="4127"/>
              </a:xfrm>
              <a:prstGeom prst="can">
                <a:avLst>
                  <a:gd name="adj" fmla="val 46433"/>
                </a:avLst>
              </a:prstGeom>
              <a:solidFill>
                <a:schemeClr val="accent1">
                  <a:alpha val="37000"/>
                </a:schemeClr>
              </a:solidFill>
              <a:ln w="9525">
                <a:solidFill>
                  <a:schemeClr val="tx1"/>
                </a:solidFill>
                <a:round/>
                <a:headEnd/>
                <a:tailEnd/>
              </a:ln>
              <a:effectLst/>
            </p:spPr>
            <p:txBody>
              <a:bodyPr wrap="none" anchor="ctr"/>
              <a:lstStyle/>
              <a:p>
                <a:endParaRPr lang="cs-CZ"/>
              </a:p>
            </p:txBody>
          </p:sp>
          <p:sp>
            <p:nvSpPr>
              <p:cNvPr id="51224" name="Line 24"/>
              <p:cNvSpPr>
                <a:spLocks noChangeShapeType="1"/>
              </p:cNvSpPr>
              <p:nvPr/>
            </p:nvSpPr>
            <p:spPr bwMode="auto">
              <a:xfrm flipV="1">
                <a:off x="0" y="2432"/>
                <a:ext cx="3584" cy="227"/>
              </a:xfrm>
              <a:prstGeom prst="line">
                <a:avLst/>
              </a:prstGeom>
              <a:noFill/>
              <a:ln w="57150">
                <a:solidFill>
                  <a:schemeClr val="tx1"/>
                </a:solidFill>
                <a:round/>
                <a:headEnd/>
                <a:tailEnd type="triangle" w="med" len="med"/>
              </a:ln>
              <a:effectLst/>
            </p:spPr>
            <p:txBody>
              <a:bodyPr/>
              <a:lstStyle/>
              <a:p>
                <a:endParaRPr lang="cs-CZ"/>
              </a:p>
            </p:txBody>
          </p:sp>
          <p:sp>
            <p:nvSpPr>
              <p:cNvPr id="51225" name="Line 25"/>
              <p:cNvSpPr>
                <a:spLocks noChangeShapeType="1"/>
              </p:cNvSpPr>
              <p:nvPr/>
            </p:nvSpPr>
            <p:spPr bwMode="auto">
              <a:xfrm flipV="1">
                <a:off x="793" y="1344"/>
                <a:ext cx="1906" cy="2812"/>
              </a:xfrm>
              <a:prstGeom prst="line">
                <a:avLst/>
              </a:prstGeom>
              <a:noFill/>
              <a:ln w="57150">
                <a:solidFill>
                  <a:schemeClr val="tx1"/>
                </a:solidFill>
                <a:round/>
                <a:headEnd/>
                <a:tailEnd type="triangle" w="med" len="med"/>
              </a:ln>
              <a:effectLst/>
            </p:spPr>
            <p:txBody>
              <a:bodyPr/>
              <a:lstStyle/>
              <a:p>
                <a:endParaRPr lang="cs-CZ"/>
              </a:p>
            </p:txBody>
          </p:sp>
          <p:sp>
            <p:nvSpPr>
              <p:cNvPr id="51226" name="Line 26"/>
              <p:cNvSpPr>
                <a:spLocks noChangeShapeType="1"/>
              </p:cNvSpPr>
              <p:nvPr/>
            </p:nvSpPr>
            <p:spPr bwMode="auto">
              <a:xfrm flipV="1">
                <a:off x="3560" y="391"/>
                <a:ext cx="908" cy="2041"/>
              </a:xfrm>
              <a:prstGeom prst="line">
                <a:avLst/>
              </a:prstGeom>
              <a:noFill/>
              <a:ln w="57150">
                <a:solidFill>
                  <a:schemeClr val="tx1"/>
                </a:solidFill>
                <a:round/>
                <a:headEnd/>
                <a:tailEnd type="triangle" w="med" len="med"/>
              </a:ln>
              <a:effectLst/>
            </p:spPr>
            <p:txBody>
              <a:bodyPr/>
              <a:lstStyle/>
              <a:p>
                <a:endParaRPr lang="cs-CZ"/>
              </a:p>
            </p:txBody>
          </p:sp>
          <p:sp>
            <p:nvSpPr>
              <p:cNvPr id="51227" name="Line 27"/>
              <p:cNvSpPr>
                <a:spLocks noChangeShapeType="1"/>
              </p:cNvSpPr>
              <p:nvPr/>
            </p:nvSpPr>
            <p:spPr bwMode="auto">
              <a:xfrm>
                <a:off x="2653" y="1389"/>
                <a:ext cx="2450" cy="227"/>
              </a:xfrm>
              <a:prstGeom prst="line">
                <a:avLst/>
              </a:prstGeom>
              <a:noFill/>
              <a:ln w="57150">
                <a:solidFill>
                  <a:schemeClr val="tx1"/>
                </a:solidFill>
                <a:round/>
                <a:headEnd/>
                <a:tailEnd type="triangle" w="med" len="med"/>
              </a:ln>
              <a:effectLst/>
            </p:spPr>
            <p:txBody>
              <a:bodyPr/>
              <a:lstStyle/>
              <a:p>
                <a:endParaRPr lang="cs-CZ"/>
              </a:p>
            </p:txBody>
          </p:sp>
          <p:sp>
            <p:nvSpPr>
              <p:cNvPr id="51228" name="Oval 28"/>
              <p:cNvSpPr>
                <a:spLocks noChangeArrowheads="1"/>
              </p:cNvSpPr>
              <p:nvPr/>
            </p:nvSpPr>
            <p:spPr bwMode="auto">
              <a:xfrm rot="-1954460">
                <a:off x="645" y="2526"/>
                <a:ext cx="391" cy="1225"/>
              </a:xfrm>
              <a:prstGeom prst="ellipse">
                <a:avLst/>
              </a:prstGeom>
              <a:noFill/>
              <a:ln w="9525">
                <a:solidFill>
                  <a:schemeClr val="tx1"/>
                </a:solidFill>
                <a:round/>
                <a:headEnd/>
                <a:tailEnd/>
              </a:ln>
              <a:effectLst/>
            </p:spPr>
            <p:txBody>
              <a:bodyPr wrap="none" anchor="ctr"/>
              <a:lstStyle/>
              <a:p>
                <a:endParaRPr lang="cs-CZ"/>
              </a:p>
            </p:txBody>
          </p:sp>
        </p:grpSp>
      </p:grpSp>
      <p:sp>
        <p:nvSpPr>
          <p:cNvPr id="51230" name="Text Box 30"/>
          <p:cNvSpPr txBox="1">
            <a:spLocks noChangeArrowheads="1"/>
          </p:cNvSpPr>
          <p:nvPr/>
        </p:nvSpPr>
        <p:spPr bwMode="auto">
          <a:xfrm>
            <a:off x="6372225" y="4724400"/>
            <a:ext cx="1584325" cy="457200"/>
          </a:xfrm>
          <a:prstGeom prst="rect">
            <a:avLst/>
          </a:prstGeom>
          <a:noFill/>
          <a:ln w="9525">
            <a:noFill/>
            <a:miter lim="800000"/>
            <a:headEnd/>
            <a:tailEnd/>
          </a:ln>
          <a:effectLst/>
        </p:spPr>
        <p:txBody>
          <a:bodyPr>
            <a:spAutoFit/>
          </a:bodyPr>
          <a:lstStyle/>
          <a:p>
            <a:pPr>
              <a:spcBef>
                <a:spcPct val="50000"/>
              </a:spcBef>
            </a:pPr>
            <a:r>
              <a:rPr lang="cs-CZ"/>
              <a:t>Jádro, </a:t>
            </a:r>
            <a:r>
              <a:rPr lang="cs-CZ" sz="2400" b="1"/>
              <a:t>n</a:t>
            </a:r>
            <a:r>
              <a:rPr lang="cs-CZ" sz="2400" b="1" baseline="-25000"/>
              <a:t>1</a:t>
            </a:r>
            <a:r>
              <a:rPr lang="cs-CZ"/>
              <a:t> </a:t>
            </a:r>
          </a:p>
        </p:txBody>
      </p:sp>
      <p:sp>
        <p:nvSpPr>
          <p:cNvPr id="51231" name="Text Box 31"/>
          <p:cNvSpPr txBox="1">
            <a:spLocks noChangeArrowheads="1"/>
          </p:cNvSpPr>
          <p:nvPr/>
        </p:nvSpPr>
        <p:spPr bwMode="auto">
          <a:xfrm>
            <a:off x="6659563" y="2205038"/>
            <a:ext cx="1584325" cy="457200"/>
          </a:xfrm>
          <a:prstGeom prst="rect">
            <a:avLst/>
          </a:prstGeom>
          <a:noFill/>
          <a:ln w="9525">
            <a:noFill/>
            <a:miter lim="800000"/>
            <a:headEnd/>
            <a:tailEnd/>
          </a:ln>
          <a:effectLst/>
        </p:spPr>
        <p:txBody>
          <a:bodyPr>
            <a:spAutoFit/>
          </a:bodyPr>
          <a:lstStyle/>
          <a:p>
            <a:pPr>
              <a:spcBef>
                <a:spcPct val="50000"/>
              </a:spcBef>
            </a:pPr>
            <a:r>
              <a:rPr lang="cs-CZ"/>
              <a:t>Obal,  </a:t>
            </a:r>
            <a:r>
              <a:rPr lang="cs-CZ" sz="2400" b="1"/>
              <a:t>n</a:t>
            </a:r>
            <a:r>
              <a:rPr lang="cs-CZ" sz="2400" b="1" baseline="-25000"/>
              <a:t>2</a:t>
            </a:r>
            <a:r>
              <a:rPr lang="cs-CZ" sz="2400" b="1"/>
              <a:t> </a:t>
            </a:r>
          </a:p>
        </p:txBody>
      </p:sp>
      <p:sp>
        <p:nvSpPr>
          <p:cNvPr id="51233" name="Line 33"/>
          <p:cNvSpPr>
            <a:spLocks noChangeShapeType="1"/>
          </p:cNvSpPr>
          <p:nvPr/>
        </p:nvSpPr>
        <p:spPr bwMode="auto">
          <a:xfrm>
            <a:off x="5940425" y="4076700"/>
            <a:ext cx="431800" cy="792163"/>
          </a:xfrm>
          <a:prstGeom prst="line">
            <a:avLst/>
          </a:prstGeom>
          <a:noFill/>
          <a:ln w="3175">
            <a:solidFill>
              <a:schemeClr val="tx1"/>
            </a:solidFill>
            <a:round/>
            <a:headEnd type="oval" w="med" len="med"/>
            <a:tailEnd type="triangle" w="med" len="med"/>
          </a:ln>
          <a:effectLst/>
        </p:spPr>
        <p:txBody>
          <a:bodyPr/>
          <a:lstStyle/>
          <a:p>
            <a:endParaRPr lang="cs-CZ"/>
          </a:p>
        </p:txBody>
      </p:sp>
      <p:sp>
        <p:nvSpPr>
          <p:cNvPr id="51234" name="Line 34"/>
          <p:cNvSpPr>
            <a:spLocks noChangeShapeType="1"/>
          </p:cNvSpPr>
          <p:nvPr/>
        </p:nvSpPr>
        <p:spPr bwMode="auto">
          <a:xfrm flipV="1">
            <a:off x="6300788" y="2565400"/>
            <a:ext cx="503237" cy="142875"/>
          </a:xfrm>
          <a:prstGeom prst="line">
            <a:avLst/>
          </a:prstGeom>
          <a:noFill/>
          <a:ln w="3175">
            <a:solidFill>
              <a:schemeClr val="tx1"/>
            </a:solidFill>
            <a:round/>
            <a:headEnd type="oval" w="med" len="med"/>
            <a:tailEnd type="triangle" w="med" len="med"/>
          </a:ln>
          <a:effectLst/>
        </p:spPr>
        <p:txBody>
          <a:bodyPr/>
          <a:lstStyle/>
          <a:p>
            <a:endParaRPr lang="cs-CZ"/>
          </a:p>
        </p:txBody>
      </p:sp>
      <p:sp>
        <p:nvSpPr>
          <p:cNvPr id="51235" name="Freeform 35"/>
          <p:cNvSpPr>
            <a:spLocks/>
          </p:cNvSpPr>
          <p:nvPr/>
        </p:nvSpPr>
        <p:spPr bwMode="auto">
          <a:xfrm>
            <a:off x="2327275" y="4292600"/>
            <a:ext cx="157163" cy="649288"/>
          </a:xfrm>
          <a:custGeom>
            <a:avLst/>
            <a:gdLst/>
            <a:ahLst/>
            <a:cxnLst>
              <a:cxn ang="0">
                <a:pos x="53" y="0"/>
              </a:cxn>
              <a:cxn ang="0">
                <a:pos x="8" y="227"/>
              </a:cxn>
              <a:cxn ang="0">
                <a:pos x="99" y="409"/>
              </a:cxn>
            </a:cxnLst>
            <a:rect l="0" t="0" r="r" b="b"/>
            <a:pathLst>
              <a:path w="99" h="409">
                <a:moveTo>
                  <a:pt x="53" y="0"/>
                </a:moveTo>
                <a:cubicBezTo>
                  <a:pt x="26" y="79"/>
                  <a:pt x="0" y="159"/>
                  <a:pt x="8" y="227"/>
                </a:cubicBezTo>
                <a:cubicBezTo>
                  <a:pt x="16" y="295"/>
                  <a:pt x="84" y="379"/>
                  <a:pt x="99" y="409"/>
                </a:cubicBezTo>
              </a:path>
            </a:pathLst>
          </a:custGeom>
          <a:noFill/>
          <a:ln w="9525">
            <a:solidFill>
              <a:schemeClr val="tx1"/>
            </a:solidFill>
            <a:round/>
            <a:headEnd/>
            <a:tailEnd/>
          </a:ln>
          <a:effectLst/>
        </p:spPr>
        <p:txBody>
          <a:bodyPr/>
          <a:lstStyle/>
          <a:p>
            <a:endParaRPr lang="cs-CZ"/>
          </a:p>
        </p:txBody>
      </p:sp>
      <p:sp>
        <p:nvSpPr>
          <p:cNvPr id="51236" name="Text Box 36"/>
          <p:cNvSpPr txBox="1">
            <a:spLocks noChangeArrowheads="1"/>
          </p:cNvSpPr>
          <p:nvPr/>
        </p:nvSpPr>
        <p:spPr bwMode="auto">
          <a:xfrm>
            <a:off x="0" y="4365625"/>
            <a:ext cx="1801813" cy="730250"/>
          </a:xfrm>
          <a:prstGeom prst="rect">
            <a:avLst/>
          </a:prstGeom>
          <a:noFill/>
          <a:ln w="9525">
            <a:noFill/>
            <a:miter lim="800000"/>
            <a:headEnd/>
            <a:tailEnd/>
          </a:ln>
          <a:effectLst/>
        </p:spPr>
        <p:txBody>
          <a:bodyPr>
            <a:spAutoFit/>
          </a:bodyPr>
          <a:lstStyle/>
          <a:p>
            <a:pPr>
              <a:spcBef>
                <a:spcPct val="50000"/>
              </a:spcBef>
            </a:pPr>
            <a:r>
              <a:rPr lang="cs-CZ" sz="1400"/>
              <a:t>Maximální úhel vstupu přenášeného světla úhel</a:t>
            </a:r>
          </a:p>
        </p:txBody>
      </p:sp>
      <p:sp>
        <p:nvSpPr>
          <p:cNvPr id="51237" name="Text Box 37"/>
          <p:cNvSpPr txBox="1">
            <a:spLocks noChangeArrowheads="1"/>
          </p:cNvSpPr>
          <p:nvPr/>
        </p:nvSpPr>
        <p:spPr bwMode="auto">
          <a:xfrm>
            <a:off x="1403350" y="3573463"/>
            <a:ext cx="1800225" cy="457200"/>
          </a:xfrm>
          <a:prstGeom prst="rect">
            <a:avLst/>
          </a:prstGeom>
          <a:noFill/>
          <a:ln w="9525">
            <a:noFill/>
            <a:miter lim="800000"/>
            <a:headEnd/>
            <a:tailEnd/>
          </a:ln>
          <a:effectLst/>
        </p:spPr>
        <p:txBody>
          <a:bodyPr>
            <a:spAutoFit/>
          </a:bodyPr>
          <a:lstStyle/>
          <a:p>
            <a:pPr>
              <a:spcBef>
                <a:spcPct val="50000"/>
              </a:spcBef>
            </a:pPr>
            <a:r>
              <a:rPr lang="cs-CZ" sz="1200"/>
              <a:t>Konus přenášeného světla</a:t>
            </a:r>
          </a:p>
        </p:txBody>
      </p:sp>
      <p:sp>
        <p:nvSpPr>
          <p:cNvPr id="51238" name="Line 38"/>
          <p:cNvSpPr>
            <a:spLocks noChangeShapeType="1"/>
          </p:cNvSpPr>
          <p:nvPr/>
        </p:nvSpPr>
        <p:spPr bwMode="auto">
          <a:xfrm flipH="1" flipV="1">
            <a:off x="2268538" y="3789363"/>
            <a:ext cx="358775" cy="792162"/>
          </a:xfrm>
          <a:prstGeom prst="line">
            <a:avLst/>
          </a:prstGeom>
          <a:noFill/>
          <a:ln w="3175">
            <a:solidFill>
              <a:schemeClr val="tx1"/>
            </a:solidFill>
            <a:round/>
            <a:headEnd type="oval" w="med" len="med"/>
            <a:tailEnd type="triangle" w="med" len="med"/>
          </a:ln>
          <a:effectLst/>
        </p:spPr>
        <p:txBody>
          <a:bodyPr/>
          <a:lstStyle/>
          <a:p>
            <a:endParaRPr lang="cs-CZ"/>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9" name="Zástupný symbol pro číslo snímku 3"/>
          <p:cNvSpPr>
            <a:spLocks noGrp="1"/>
          </p:cNvSpPr>
          <p:nvPr>
            <p:ph type="sldNum" sz="quarter" idx="12"/>
          </p:nvPr>
        </p:nvSpPr>
        <p:spPr/>
        <p:txBody>
          <a:bodyPr/>
          <a:lstStyle/>
          <a:p>
            <a:fld id="{1C8EDB8F-9087-4EFE-B612-6038BF9FF43A}" type="slidenum">
              <a:rPr lang="cs-CZ"/>
              <a:pPr/>
              <a:t>13</a:t>
            </a:fld>
            <a:endParaRPr lang="cs-CZ"/>
          </a:p>
        </p:txBody>
      </p:sp>
      <p:pic>
        <p:nvPicPr>
          <p:cNvPr id="25613" name="Picture 13" descr="Anim4"/>
          <p:cNvPicPr>
            <a:picLocks noChangeAspect="1" noChangeArrowheads="1"/>
          </p:cNvPicPr>
          <p:nvPr/>
        </p:nvPicPr>
        <p:blipFill>
          <a:blip r:embed="rId2" cstate="print"/>
          <a:srcRect/>
          <a:stretch>
            <a:fillRect/>
          </a:stretch>
        </p:blipFill>
        <p:spPr bwMode="auto">
          <a:xfrm>
            <a:off x="1187450" y="1844675"/>
            <a:ext cx="6769100" cy="3975100"/>
          </a:xfrm>
          <a:prstGeom prst="rect">
            <a:avLst/>
          </a:prstGeom>
          <a:noFill/>
        </p:spPr>
      </p:pic>
      <p:grpSp>
        <p:nvGrpSpPr>
          <p:cNvPr id="25650" name="Group 50"/>
          <p:cNvGrpSpPr>
            <a:grpSpLocks/>
          </p:cNvGrpSpPr>
          <p:nvPr/>
        </p:nvGrpSpPr>
        <p:grpSpPr bwMode="auto">
          <a:xfrm>
            <a:off x="827088" y="6021388"/>
            <a:ext cx="7921625" cy="503237"/>
            <a:chOff x="521" y="3793"/>
            <a:chExt cx="4990" cy="317"/>
          </a:xfrm>
        </p:grpSpPr>
        <p:sp>
          <p:nvSpPr>
            <p:cNvPr id="25651" name="Text Box 51"/>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25652" name="Picture 52"/>
            <p:cNvPicPr>
              <a:picLocks noChangeAspect="1" noChangeArrowheads="1"/>
            </p:cNvPicPr>
            <p:nvPr/>
          </p:nvPicPr>
          <p:blipFill>
            <a:blip r:embed="rId3" cstate="print"/>
            <a:srcRect/>
            <a:stretch>
              <a:fillRect/>
            </a:stretch>
          </p:blipFill>
          <p:spPr bwMode="auto">
            <a:xfrm>
              <a:off x="521" y="3793"/>
              <a:ext cx="224" cy="317"/>
            </a:xfrm>
            <a:prstGeom prst="rect">
              <a:avLst/>
            </a:prstGeom>
            <a:noFill/>
          </p:spPr>
        </p:pic>
      </p:grpSp>
      <p:sp>
        <p:nvSpPr>
          <p:cNvPr id="25653" name="Text Box 53"/>
          <p:cNvSpPr txBox="1">
            <a:spLocks noChangeArrowheads="1"/>
          </p:cNvSpPr>
          <p:nvPr/>
        </p:nvSpPr>
        <p:spPr bwMode="auto">
          <a:xfrm>
            <a:off x="468313" y="549275"/>
            <a:ext cx="7775575" cy="641350"/>
          </a:xfrm>
          <a:prstGeom prst="rect">
            <a:avLst/>
          </a:prstGeom>
          <a:noFill/>
          <a:ln w="9525">
            <a:noFill/>
            <a:miter lim="800000"/>
            <a:headEnd/>
            <a:tailEnd/>
          </a:ln>
          <a:effectLst/>
        </p:spPr>
        <p:txBody>
          <a:bodyPr>
            <a:spAutoFit/>
          </a:bodyPr>
          <a:lstStyle/>
          <a:p>
            <a:pPr>
              <a:spcBef>
                <a:spcPct val="50000"/>
              </a:spcBef>
            </a:pPr>
            <a:r>
              <a:rPr lang="cs-CZ"/>
              <a:t>Totální odraz na rozhraní jádra a obalu u mnohavidového křemenného vlákna (obal křemenné sklo jádro křemenné sklo dopované germaniem.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1" name="Zástupný symbol pro číslo snímku 5"/>
          <p:cNvSpPr>
            <a:spLocks noGrp="1"/>
          </p:cNvSpPr>
          <p:nvPr>
            <p:ph type="sldNum" sz="quarter" idx="12"/>
          </p:nvPr>
        </p:nvSpPr>
        <p:spPr/>
        <p:txBody>
          <a:bodyPr/>
          <a:lstStyle/>
          <a:p>
            <a:fld id="{9D2884AF-B625-4190-BD40-B6420A3856C9}" type="slidenum">
              <a:rPr lang="cs-CZ"/>
              <a:pPr/>
              <a:t>14</a:t>
            </a:fld>
            <a:endParaRPr lang="cs-CZ"/>
          </a:p>
        </p:txBody>
      </p:sp>
      <p:sp>
        <p:nvSpPr>
          <p:cNvPr id="57346" name="Rectangle 2"/>
          <p:cNvSpPr>
            <a:spLocks noGrp="1" noChangeArrowheads="1"/>
          </p:cNvSpPr>
          <p:nvPr>
            <p:ph type="title"/>
          </p:nvPr>
        </p:nvSpPr>
        <p:spPr/>
        <p:txBody>
          <a:bodyPr/>
          <a:lstStyle/>
          <a:p>
            <a:r>
              <a:rPr lang="cs-CZ"/>
              <a:t>Počet vedených modů N</a:t>
            </a:r>
            <a:r>
              <a:rPr lang="cs-CZ">
                <a:cs typeface="Arial" charset="0"/>
              </a:rPr>
              <a:t>≈ v</a:t>
            </a:r>
            <a:r>
              <a:rPr lang="cs-CZ" baseline="30000">
                <a:cs typeface="Arial" charset="0"/>
              </a:rPr>
              <a:t>2</a:t>
            </a:r>
            <a:r>
              <a:rPr lang="cs-CZ">
                <a:cs typeface="Arial" charset="0"/>
              </a:rPr>
              <a:t>/2</a:t>
            </a:r>
            <a:r>
              <a:rPr lang="cs-CZ"/>
              <a:t> </a:t>
            </a:r>
          </a:p>
        </p:txBody>
      </p:sp>
      <p:sp>
        <p:nvSpPr>
          <p:cNvPr id="57347" name="Rectangle 3"/>
          <p:cNvSpPr>
            <a:spLocks noGrp="1" noChangeArrowheads="1"/>
          </p:cNvSpPr>
          <p:nvPr>
            <p:ph type="body" idx="1"/>
          </p:nvPr>
        </p:nvSpPr>
        <p:spPr/>
        <p:txBody>
          <a:bodyPr/>
          <a:lstStyle/>
          <a:p>
            <a:pPr>
              <a:buFontTx/>
              <a:buNone/>
            </a:pPr>
            <a:r>
              <a:rPr lang="cs-CZ" sz="5400"/>
              <a:t>V=2</a:t>
            </a:r>
            <a:r>
              <a:rPr lang="el-GR" sz="5400">
                <a:cs typeface="Arial" charset="0"/>
              </a:rPr>
              <a:t>π</a:t>
            </a:r>
            <a:r>
              <a:rPr lang="cs-CZ" sz="5400">
                <a:cs typeface="Arial" charset="0"/>
              </a:rPr>
              <a:t>/b</a:t>
            </a:r>
            <a:r>
              <a:rPr lang="cs-CZ" sz="5400" baseline="30000">
                <a:cs typeface="Arial" charset="0"/>
              </a:rPr>
              <a:t>2</a:t>
            </a:r>
            <a:r>
              <a:rPr lang="cs-CZ" sz="5400">
                <a:cs typeface="Arial" charset="0"/>
              </a:rPr>
              <a:t> (n</a:t>
            </a:r>
            <a:r>
              <a:rPr lang="cs-CZ" sz="5400" baseline="30000">
                <a:cs typeface="Arial" charset="0"/>
              </a:rPr>
              <a:t>2</a:t>
            </a:r>
            <a:r>
              <a:rPr lang="cs-CZ" sz="5400" baseline="-25000">
                <a:cs typeface="Arial" charset="0"/>
              </a:rPr>
              <a:t>1 </a:t>
            </a:r>
            <a:r>
              <a:rPr lang="cs-CZ" sz="5400">
                <a:cs typeface="Arial" charset="0"/>
              </a:rPr>
              <a:t>–n</a:t>
            </a:r>
            <a:r>
              <a:rPr lang="cs-CZ" sz="5400" baseline="30000">
                <a:cs typeface="Arial" charset="0"/>
              </a:rPr>
              <a:t>2</a:t>
            </a:r>
            <a:r>
              <a:rPr lang="cs-CZ" sz="5400" baseline="-25000">
                <a:cs typeface="Arial" charset="0"/>
              </a:rPr>
              <a:t>2</a:t>
            </a:r>
            <a:r>
              <a:rPr lang="cs-CZ" sz="5400">
                <a:cs typeface="Arial" charset="0"/>
              </a:rPr>
              <a:t>)</a:t>
            </a:r>
            <a:r>
              <a:rPr lang="cs-CZ" sz="5400" baseline="30000">
                <a:cs typeface="Arial" charset="0"/>
              </a:rPr>
              <a:t>1/2</a:t>
            </a:r>
            <a:endParaRPr lang="el-GR" sz="5400">
              <a:cs typeface="Arial" charset="0"/>
            </a:endParaRPr>
          </a:p>
        </p:txBody>
      </p:sp>
      <p:sp>
        <p:nvSpPr>
          <p:cNvPr id="57348" name="Text Box 4"/>
          <p:cNvSpPr txBox="1">
            <a:spLocks noChangeArrowheads="1"/>
          </p:cNvSpPr>
          <p:nvPr/>
        </p:nvSpPr>
        <p:spPr bwMode="auto">
          <a:xfrm>
            <a:off x="3059113" y="2781300"/>
            <a:ext cx="2376487" cy="466725"/>
          </a:xfrm>
          <a:prstGeom prst="rect">
            <a:avLst/>
          </a:prstGeom>
          <a:noFill/>
          <a:ln w="9525">
            <a:solidFill>
              <a:schemeClr val="tx1"/>
            </a:solidFill>
            <a:miter lim="800000"/>
            <a:headEnd/>
            <a:tailEnd/>
          </a:ln>
          <a:effectLst/>
        </p:spPr>
        <p:txBody>
          <a:bodyPr>
            <a:spAutoFit/>
          </a:bodyPr>
          <a:lstStyle/>
          <a:p>
            <a:pPr>
              <a:spcBef>
                <a:spcPct val="50000"/>
              </a:spcBef>
            </a:pPr>
            <a:r>
              <a:rPr lang="cs-CZ" sz="2400"/>
              <a:t>Poloměr jádra</a:t>
            </a:r>
          </a:p>
        </p:txBody>
      </p:sp>
      <p:sp>
        <p:nvSpPr>
          <p:cNvPr id="57349" name="Line 5"/>
          <p:cNvSpPr>
            <a:spLocks noChangeShapeType="1"/>
          </p:cNvSpPr>
          <p:nvPr/>
        </p:nvSpPr>
        <p:spPr bwMode="auto">
          <a:xfrm flipH="1" flipV="1">
            <a:off x="2771775" y="2420938"/>
            <a:ext cx="287338" cy="720725"/>
          </a:xfrm>
          <a:prstGeom prst="line">
            <a:avLst/>
          </a:prstGeom>
          <a:noFill/>
          <a:ln w="9525">
            <a:solidFill>
              <a:schemeClr val="tx1"/>
            </a:solidFill>
            <a:round/>
            <a:headEnd/>
            <a:tailEnd type="triangle" w="med" len="med"/>
          </a:ln>
          <a:effectLst/>
        </p:spPr>
        <p:txBody>
          <a:bodyPr/>
          <a:lstStyle/>
          <a:p>
            <a:endParaRPr lang="cs-CZ"/>
          </a:p>
        </p:txBody>
      </p:sp>
      <p:grpSp>
        <p:nvGrpSpPr>
          <p:cNvPr id="57350" name="Group 6"/>
          <p:cNvGrpSpPr>
            <a:grpSpLocks/>
          </p:cNvGrpSpPr>
          <p:nvPr/>
        </p:nvGrpSpPr>
        <p:grpSpPr bwMode="auto">
          <a:xfrm>
            <a:off x="827088" y="6021388"/>
            <a:ext cx="7921625" cy="503237"/>
            <a:chOff x="521" y="3793"/>
            <a:chExt cx="4990" cy="317"/>
          </a:xfrm>
        </p:grpSpPr>
        <p:sp>
          <p:nvSpPr>
            <p:cNvPr id="57351" name="Text Box 7"/>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57352" name="Picture 8"/>
            <p:cNvPicPr>
              <a:picLocks noChangeAspect="1" noChangeArrowheads="1"/>
            </p:cNvPicPr>
            <p:nvPr/>
          </p:nvPicPr>
          <p:blipFill>
            <a:blip r:embed="rId2" cstate="print"/>
            <a:srcRect/>
            <a:stretch>
              <a:fillRect/>
            </a:stretch>
          </p:blipFill>
          <p:spPr bwMode="auto">
            <a:xfrm>
              <a:off x="521" y="3793"/>
              <a:ext cx="224" cy="317"/>
            </a:xfrm>
            <a:prstGeom prst="rect">
              <a:avLst/>
            </a:prstGeom>
            <a:noFill/>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6" name="Zástupný symbol pro číslo snímku 3"/>
          <p:cNvSpPr>
            <a:spLocks noGrp="1"/>
          </p:cNvSpPr>
          <p:nvPr>
            <p:ph type="sldNum" sz="quarter" idx="12"/>
          </p:nvPr>
        </p:nvSpPr>
        <p:spPr/>
        <p:txBody>
          <a:bodyPr/>
          <a:lstStyle/>
          <a:p>
            <a:fld id="{90BA5273-516B-4C48-98E6-20A53706660E}" type="slidenum">
              <a:rPr lang="cs-CZ"/>
              <a:pPr/>
              <a:t>15</a:t>
            </a:fld>
            <a:endParaRPr lang="cs-CZ"/>
          </a:p>
        </p:txBody>
      </p:sp>
      <p:grpSp>
        <p:nvGrpSpPr>
          <p:cNvPr id="20488" name="Group 8"/>
          <p:cNvGrpSpPr>
            <a:grpSpLocks/>
          </p:cNvGrpSpPr>
          <p:nvPr/>
        </p:nvGrpSpPr>
        <p:grpSpPr bwMode="auto">
          <a:xfrm>
            <a:off x="827088" y="6021388"/>
            <a:ext cx="7921625" cy="503237"/>
            <a:chOff x="521" y="3793"/>
            <a:chExt cx="4990" cy="317"/>
          </a:xfrm>
        </p:grpSpPr>
        <p:sp>
          <p:nvSpPr>
            <p:cNvPr id="20489" name="Text Box 9"/>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20490" name="Picture 10"/>
            <p:cNvPicPr>
              <a:picLocks noChangeAspect="1" noChangeArrowheads="1"/>
            </p:cNvPicPr>
            <p:nvPr/>
          </p:nvPicPr>
          <p:blipFill>
            <a:blip r:embed="rId2" cstate="print"/>
            <a:srcRect/>
            <a:stretch>
              <a:fillRect/>
            </a:stretch>
          </p:blipFill>
          <p:spPr bwMode="auto">
            <a:xfrm>
              <a:off x="521" y="3793"/>
              <a:ext cx="224" cy="317"/>
            </a:xfrm>
            <a:prstGeom prst="rect">
              <a:avLst/>
            </a:prstGeom>
            <a:noFill/>
          </p:spPr>
        </p:pic>
      </p:grpSp>
      <p:sp>
        <p:nvSpPr>
          <p:cNvPr id="20491" name="Text Box 11"/>
          <p:cNvSpPr txBox="1">
            <a:spLocks noChangeArrowheads="1"/>
          </p:cNvSpPr>
          <p:nvPr/>
        </p:nvSpPr>
        <p:spPr bwMode="auto">
          <a:xfrm>
            <a:off x="6372225" y="1268413"/>
            <a:ext cx="1223963" cy="366712"/>
          </a:xfrm>
          <a:prstGeom prst="rect">
            <a:avLst/>
          </a:prstGeom>
          <a:noFill/>
          <a:ln w="9525">
            <a:noFill/>
            <a:miter lim="800000"/>
            <a:headEnd/>
            <a:tailEnd/>
          </a:ln>
          <a:effectLst/>
        </p:spPr>
        <p:txBody>
          <a:bodyPr>
            <a:spAutoFit/>
          </a:bodyPr>
          <a:lstStyle/>
          <a:p>
            <a:pPr>
              <a:spcBef>
                <a:spcPct val="50000"/>
              </a:spcBef>
            </a:pPr>
            <a:endParaRPr lang="cs-CZ"/>
          </a:p>
        </p:txBody>
      </p:sp>
      <p:sp>
        <p:nvSpPr>
          <p:cNvPr id="20492" name="Oval 12"/>
          <p:cNvSpPr>
            <a:spLocks noChangeArrowheads="1"/>
          </p:cNvSpPr>
          <p:nvPr/>
        </p:nvSpPr>
        <p:spPr bwMode="auto">
          <a:xfrm>
            <a:off x="395288" y="765175"/>
            <a:ext cx="2016000" cy="2016125"/>
          </a:xfrm>
          <a:prstGeom prst="ellipse">
            <a:avLst/>
          </a:prstGeom>
          <a:solidFill>
            <a:schemeClr val="accent1"/>
          </a:solidFill>
          <a:ln w="9525">
            <a:solidFill>
              <a:schemeClr val="tx1"/>
            </a:solidFill>
            <a:round/>
            <a:headEnd/>
            <a:tailEnd/>
          </a:ln>
          <a:effectLst/>
        </p:spPr>
        <p:txBody>
          <a:bodyPr wrap="none" anchor="ctr"/>
          <a:lstStyle/>
          <a:p>
            <a:endParaRPr lang="cs-CZ"/>
          </a:p>
        </p:txBody>
      </p:sp>
      <p:sp>
        <p:nvSpPr>
          <p:cNvPr id="20494" name="Oval 14"/>
          <p:cNvSpPr>
            <a:spLocks noChangeArrowheads="1"/>
          </p:cNvSpPr>
          <p:nvPr/>
        </p:nvSpPr>
        <p:spPr bwMode="auto">
          <a:xfrm>
            <a:off x="2987675" y="1196975"/>
            <a:ext cx="1512000" cy="1511300"/>
          </a:xfrm>
          <a:prstGeom prst="ellipse">
            <a:avLst/>
          </a:prstGeom>
          <a:solidFill>
            <a:schemeClr val="accent1"/>
          </a:solidFill>
          <a:ln w="9525">
            <a:solidFill>
              <a:schemeClr val="tx1"/>
            </a:solidFill>
            <a:round/>
            <a:headEnd/>
            <a:tailEnd/>
          </a:ln>
          <a:effectLst/>
        </p:spPr>
        <p:txBody>
          <a:bodyPr wrap="none" anchor="ctr"/>
          <a:lstStyle/>
          <a:p>
            <a:endParaRPr lang="cs-CZ"/>
          </a:p>
        </p:txBody>
      </p:sp>
      <p:sp>
        <p:nvSpPr>
          <p:cNvPr id="20495" name="Oval 15"/>
          <p:cNvSpPr>
            <a:spLocks noChangeArrowheads="1"/>
          </p:cNvSpPr>
          <p:nvPr/>
        </p:nvSpPr>
        <p:spPr bwMode="auto">
          <a:xfrm>
            <a:off x="863288" y="1196975"/>
            <a:ext cx="1080000" cy="1081088"/>
          </a:xfrm>
          <a:prstGeom prst="ellipse">
            <a:avLst/>
          </a:prstGeom>
          <a:solidFill>
            <a:srgbClr val="DDDDDD"/>
          </a:solidFill>
          <a:ln w="9525">
            <a:solidFill>
              <a:schemeClr val="tx1"/>
            </a:solidFill>
            <a:round/>
            <a:headEnd/>
            <a:tailEnd/>
          </a:ln>
          <a:effectLst/>
        </p:spPr>
        <p:txBody>
          <a:bodyPr wrap="none" anchor="ctr"/>
          <a:lstStyle/>
          <a:p>
            <a:endParaRPr lang="cs-CZ"/>
          </a:p>
        </p:txBody>
      </p:sp>
      <p:sp>
        <p:nvSpPr>
          <p:cNvPr id="20496" name="Oval 16"/>
          <p:cNvSpPr>
            <a:spLocks noChangeArrowheads="1"/>
          </p:cNvSpPr>
          <p:nvPr/>
        </p:nvSpPr>
        <p:spPr bwMode="auto">
          <a:xfrm>
            <a:off x="3374313" y="1557338"/>
            <a:ext cx="792000" cy="792162"/>
          </a:xfrm>
          <a:prstGeom prst="ellipse">
            <a:avLst/>
          </a:prstGeom>
          <a:gradFill flip="none" rotWithShape="1">
            <a:gsLst>
              <a:gs pos="27000">
                <a:srgbClr val="B3B5B6"/>
              </a:gs>
              <a:gs pos="56000">
                <a:srgbClr val="B7C9CB"/>
              </a:gs>
              <a:gs pos="0">
                <a:schemeClr val="bg1">
                  <a:lumMod val="50000"/>
                </a:schemeClr>
              </a:gs>
              <a:gs pos="100000">
                <a:schemeClr val="accent1"/>
              </a:gs>
            </a:gsLst>
            <a:path path="circle">
              <a:fillToRect l="50000" t="50000" r="50000" b="50000"/>
            </a:path>
            <a:tileRect/>
          </a:gradFill>
          <a:ln w="9525">
            <a:solidFill>
              <a:schemeClr val="tx1"/>
            </a:solidFill>
            <a:round/>
            <a:headEnd/>
            <a:tailEnd/>
          </a:ln>
          <a:effectLst/>
        </p:spPr>
        <p:txBody>
          <a:bodyPr wrap="none" anchor="ctr"/>
          <a:lstStyle/>
          <a:p>
            <a:endParaRPr lang="cs-CZ"/>
          </a:p>
        </p:txBody>
      </p:sp>
      <p:sp>
        <p:nvSpPr>
          <p:cNvPr id="20497" name="Oval 17"/>
          <p:cNvSpPr>
            <a:spLocks noChangeArrowheads="1"/>
          </p:cNvSpPr>
          <p:nvPr/>
        </p:nvSpPr>
        <p:spPr bwMode="auto">
          <a:xfrm>
            <a:off x="6300788" y="1196975"/>
            <a:ext cx="1224000" cy="1223963"/>
          </a:xfrm>
          <a:prstGeom prst="ellipse">
            <a:avLst/>
          </a:prstGeom>
          <a:solidFill>
            <a:schemeClr val="accent1"/>
          </a:solidFill>
          <a:ln w="9525">
            <a:solidFill>
              <a:schemeClr val="tx1"/>
            </a:solidFill>
            <a:round/>
            <a:headEnd/>
            <a:tailEnd/>
          </a:ln>
          <a:effectLst/>
        </p:spPr>
        <p:txBody>
          <a:bodyPr wrap="none" anchor="ctr"/>
          <a:lstStyle/>
          <a:p>
            <a:endParaRPr lang="cs-CZ"/>
          </a:p>
        </p:txBody>
      </p:sp>
      <p:sp>
        <p:nvSpPr>
          <p:cNvPr id="20499" name="Text Box 19"/>
          <p:cNvSpPr txBox="1">
            <a:spLocks noChangeArrowheads="1"/>
          </p:cNvSpPr>
          <p:nvPr/>
        </p:nvSpPr>
        <p:spPr bwMode="auto">
          <a:xfrm>
            <a:off x="2484438" y="620713"/>
            <a:ext cx="3887787" cy="366712"/>
          </a:xfrm>
          <a:prstGeom prst="rect">
            <a:avLst/>
          </a:prstGeom>
          <a:noFill/>
          <a:ln w="9525">
            <a:noFill/>
            <a:miter lim="800000"/>
            <a:headEnd/>
            <a:tailEnd/>
          </a:ln>
          <a:effectLst/>
        </p:spPr>
        <p:txBody>
          <a:bodyPr>
            <a:spAutoFit/>
          </a:bodyPr>
          <a:lstStyle/>
          <a:p>
            <a:pPr>
              <a:spcBef>
                <a:spcPct val="50000"/>
              </a:spcBef>
            </a:pPr>
            <a:r>
              <a:rPr lang="cs-CZ"/>
              <a:t>Typické průřezy optickými vlákny</a:t>
            </a:r>
          </a:p>
        </p:txBody>
      </p:sp>
      <p:sp>
        <p:nvSpPr>
          <p:cNvPr id="20500" name="Text Box 20"/>
          <p:cNvSpPr txBox="1">
            <a:spLocks noChangeArrowheads="1"/>
          </p:cNvSpPr>
          <p:nvPr/>
        </p:nvSpPr>
        <p:spPr bwMode="auto">
          <a:xfrm>
            <a:off x="250825" y="2997200"/>
            <a:ext cx="2520950" cy="2838450"/>
          </a:xfrm>
          <a:prstGeom prst="rect">
            <a:avLst/>
          </a:prstGeom>
          <a:noFill/>
          <a:ln w="9525">
            <a:noFill/>
            <a:miter lim="800000"/>
            <a:headEnd/>
            <a:tailEnd/>
          </a:ln>
          <a:effectLst/>
        </p:spPr>
        <p:txBody>
          <a:bodyPr>
            <a:spAutoFit/>
          </a:bodyPr>
          <a:lstStyle/>
          <a:p>
            <a:r>
              <a:rPr lang="cs-CZ" b="1"/>
              <a:t>Mnohavidové vlákno s krokovým profilem indexu lomu</a:t>
            </a:r>
          </a:p>
          <a:p>
            <a:r>
              <a:rPr lang="cs-CZ"/>
              <a:t>Materiál:sklo, plast</a:t>
            </a:r>
          </a:p>
          <a:p>
            <a:r>
              <a:rPr lang="cs-CZ"/>
              <a:t>Průměr jádra: 0.1-1mm</a:t>
            </a:r>
          </a:p>
          <a:p>
            <a:r>
              <a:rPr lang="cs-CZ"/>
              <a:t>Průměr obalu: 0.2-1mm</a:t>
            </a:r>
          </a:p>
          <a:p>
            <a:r>
              <a:rPr lang="cs-CZ"/>
              <a:t>NA =0.2-0.5</a:t>
            </a:r>
          </a:p>
          <a:p>
            <a:r>
              <a:rPr lang="cs-CZ"/>
              <a:t>Útlum 1-1000 dB/km</a:t>
            </a:r>
          </a:p>
        </p:txBody>
      </p:sp>
      <p:sp>
        <p:nvSpPr>
          <p:cNvPr id="20501" name="Text Box 21"/>
          <p:cNvSpPr txBox="1">
            <a:spLocks noChangeArrowheads="1"/>
          </p:cNvSpPr>
          <p:nvPr/>
        </p:nvSpPr>
        <p:spPr bwMode="auto">
          <a:xfrm>
            <a:off x="2843213" y="2997200"/>
            <a:ext cx="2520950" cy="2289175"/>
          </a:xfrm>
          <a:prstGeom prst="rect">
            <a:avLst/>
          </a:prstGeom>
          <a:noFill/>
          <a:ln w="9525">
            <a:noFill/>
            <a:miter lim="800000"/>
            <a:headEnd/>
            <a:tailEnd/>
          </a:ln>
          <a:effectLst/>
        </p:spPr>
        <p:txBody>
          <a:bodyPr>
            <a:spAutoFit/>
          </a:bodyPr>
          <a:lstStyle/>
          <a:p>
            <a:r>
              <a:rPr lang="cs-CZ" b="1"/>
              <a:t>Mnohavidové vlákno s gradientním profilem indexu lomu</a:t>
            </a:r>
          </a:p>
          <a:p>
            <a:r>
              <a:rPr lang="cs-CZ"/>
              <a:t>Materiál: sklo</a:t>
            </a:r>
          </a:p>
          <a:p>
            <a:r>
              <a:rPr lang="cs-CZ"/>
              <a:t>Průměr jádra: 50 </a:t>
            </a:r>
            <a:r>
              <a:rPr lang="el-GR">
                <a:cs typeface="Arial" charset="0"/>
              </a:rPr>
              <a:t>μ</a:t>
            </a:r>
            <a:r>
              <a:rPr lang="cs-CZ">
                <a:cs typeface="Arial" charset="0"/>
              </a:rPr>
              <a:t>m</a:t>
            </a:r>
            <a:endParaRPr lang="el-GR">
              <a:cs typeface="Arial" charset="0"/>
            </a:endParaRPr>
          </a:p>
          <a:p>
            <a:r>
              <a:rPr lang="cs-CZ"/>
              <a:t>Průměr obalu: 125 </a:t>
            </a:r>
            <a:r>
              <a:rPr lang="el-GR"/>
              <a:t>μ</a:t>
            </a:r>
            <a:r>
              <a:rPr lang="cs-CZ"/>
              <a:t>m</a:t>
            </a:r>
          </a:p>
          <a:p>
            <a:r>
              <a:rPr lang="cs-CZ"/>
              <a:t>Útlum 1-10 dB/km</a:t>
            </a:r>
          </a:p>
          <a:p>
            <a:endParaRPr lang="cs-CZ"/>
          </a:p>
        </p:txBody>
      </p:sp>
      <p:sp>
        <p:nvSpPr>
          <p:cNvPr id="20502" name="Text Box 22"/>
          <p:cNvSpPr txBox="1">
            <a:spLocks noChangeArrowheads="1"/>
          </p:cNvSpPr>
          <p:nvPr/>
        </p:nvSpPr>
        <p:spPr bwMode="auto">
          <a:xfrm>
            <a:off x="5508625" y="2695575"/>
            <a:ext cx="3311525" cy="1465263"/>
          </a:xfrm>
          <a:prstGeom prst="rect">
            <a:avLst/>
          </a:prstGeom>
          <a:noFill/>
          <a:ln w="9525">
            <a:noFill/>
            <a:miter lim="800000"/>
            <a:headEnd/>
            <a:tailEnd/>
          </a:ln>
          <a:effectLst/>
        </p:spPr>
        <p:txBody>
          <a:bodyPr>
            <a:spAutoFit/>
          </a:bodyPr>
          <a:lstStyle/>
          <a:p>
            <a:r>
              <a:rPr lang="cs-CZ" b="1"/>
              <a:t>Jednovidové vlákno</a:t>
            </a:r>
            <a:r>
              <a:rPr lang="cs-CZ"/>
              <a:t> </a:t>
            </a:r>
          </a:p>
          <a:p>
            <a:r>
              <a:rPr lang="cs-CZ"/>
              <a:t>Materiál: křemenné sklo</a:t>
            </a:r>
          </a:p>
          <a:p>
            <a:r>
              <a:rPr lang="cs-CZ"/>
              <a:t>Průměr jádra: 3-10 </a:t>
            </a:r>
            <a:r>
              <a:rPr lang="el-GR">
                <a:cs typeface="Arial" charset="0"/>
              </a:rPr>
              <a:t>μ</a:t>
            </a:r>
            <a:r>
              <a:rPr lang="cs-CZ">
                <a:cs typeface="Arial" charset="0"/>
              </a:rPr>
              <a:t>m</a:t>
            </a:r>
            <a:endParaRPr lang="el-GR">
              <a:cs typeface="Arial" charset="0"/>
            </a:endParaRPr>
          </a:p>
          <a:p>
            <a:r>
              <a:rPr lang="cs-CZ"/>
              <a:t>Průměr obalu: 50 -125 </a:t>
            </a:r>
            <a:r>
              <a:rPr lang="el-GR"/>
              <a:t>μ</a:t>
            </a:r>
            <a:r>
              <a:rPr lang="cs-CZ"/>
              <a:t>m</a:t>
            </a:r>
          </a:p>
          <a:p>
            <a:r>
              <a:rPr lang="cs-CZ"/>
              <a:t>NA </a:t>
            </a:r>
            <a:r>
              <a:rPr lang="en-US"/>
              <a:t>&lt;</a:t>
            </a:r>
            <a:r>
              <a:rPr lang="cs-CZ"/>
              <a:t> 0.15 Útlum </a:t>
            </a:r>
            <a:r>
              <a:rPr lang="en-US"/>
              <a:t>&lt;</a:t>
            </a:r>
            <a:r>
              <a:rPr lang="cs-CZ"/>
              <a:t>1 dB/km</a:t>
            </a:r>
          </a:p>
        </p:txBody>
      </p:sp>
      <p:sp>
        <p:nvSpPr>
          <p:cNvPr id="20504" name="Text Box 24"/>
          <p:cNvSpPr txBox="1">
            <a:spLocks noChangeArrowheads="1"/>
          </p:cNvSpPr>
          <p:nvPr/>
        </p:nvSpPr>
        <p:spPr bwMode="auto">
          <a:xfrm>
            <a:off x="4284663" y="5589588"/>
            <a:ext cx="4319587" cy="641350"/>
          </a:xfrm>
          <a:prstGeom prst="rect">
            <a:avLst/>
          </a:prstGeom>
          <a:noFill/>
          <a:ln w="9525">
            <a:noFill/>
            <a:miter lim="800000"/>
            <a:headEnd/>
            <a:tailEnd/>
          </a:ln>
          <a:effectLst/>
        </p:spPr>
        <p:txBody>
          <a:bodyPr>
            <a:spAutoFit/>
          </a:bodyPr>
          <a:lstStyle/>
          <a:p>
            <a:r>
              <a:rPr lang="cs-CZ"/>
              <a:t>Jednovidová vlákna se zvýšenou polarizací </a:t>
            </a:r>
          </a:p>
        </p:txBody>
      </p:sp>
      <p:sp>
        <p:nvSpPr>
          <p:cNvPr id="20505" name="Oval 25"/>
          <p:cNvSpPr>
            <a:spLocks noChangeArrowheads="1"/>
          </p:cNvSpPr>
          <p:nvPr/>
        </p:nvSpPr>
        <p:spPr bwMode="auto">
          <a:xfrm>
            <a:off x="6948488" y="4292600"/>
            <a:ext cx="1009650" cy="1223963"/>
          </a:xfrm>
          <a:prstGeom prst="ellipse">
            <a:avLst/>
          </a:prstGeom>
          <a:solidFill>
            <a:schemeClr val="accent1"/>
          </a:solidFill>
          <a:ln w="9525">
            <a:solidFill>
              <a:schemeClr val="tx1"/>
            </a:solidFill>
            <a:round/>
            <a:headEnd/>
            <a:tailEnd/>
          </a:ln>
          <a:effectLst/>
        </p:spPr>
        <p:txBody>
          <a:bodyPr wrap="none" anchor="ctr"/>
          <a:lstStyle/>
          <a:p>
            <a:endParaRPr lang="cs-CZ"/>
          </a:p>
        </p:txBody>
      </p:sp>
      <p:sp>
        <p:nvSpPr>
          <p:cNvPr id="20506" name="Oval 26"/>
          <p:cNvSpPr>
            <a:spLocks noChangeArrowheads="1"/>
          </p:cNvSpPr>
          <p:nvPr/>
        </p:nvSpPr>
        <p:spPr bwMode="auto">
          <a:xfrm>
            <a:off x="5580063" y="4292600"/>
            <a:ext cx="1009650" cy="1223963"/>
          </a:xfrm>
          <a:prstGeom prst="ellipse">
            <a:avLst/>
          </a:prstGeom>
          <a:solidFill>
            <a:schemeClr val="accent1"/>
          </a:solidFill>
          <a:ln w="9525">
            <a:solidFill>
              <a:schemeClr val="tx1"/>
            </a:solidFill>
            <a:round/>
            <a:headEnd/>
            <a:tailEnd/>
          </a:ln>
          <a:effectLst/>
        </p:spPr>
        <p:txBody>
          <a:bodyPr wrap="none" anchor="ctr"/>
          <a:lstStyle/>
          <a:p>
            <a:endParaRPr lang="cs-CZ"/>
          </a:p>
        </p:txBody>
      </p:sp>
      <p:sp>
        <p:nvSpPr>
          <p:cNvPr id="20507" name="Oval 27"/>
          <p:cNvSpPr>
            <a:spLocks noChangeArrowheads="1"/>
          </p:cNvSpPr>
          <p:nvPr/>
        </p:nvSpPr>
        <p:spPr bwMode="auto">
          <a:xfrm>
            <a:off x="6840556" y="1729581"/>
            <a:ext cx="144463" cy="144462"/>
          </a:xfrm>
          <a:prstGeom prst="ellipse">
            <a:avLst/>
          </a:prstGeom>
          <a:solidFill>
            <a:srgbClr val="DDDDDD"/>
          </a:solidFill>
          <a:ln w="9525">
            <a:solidFill>
              <a:schemeClr val="tx1"/>
            </a:solidFill>
            <a:round/>
            <a:headEnd/>
            <a:tailEnd/>
          </a:ln>
          <a:effectLst/>
        </p:spPr>
        <p:txBody>
          <a:bodyPr wrap="none" anchor="ctr"/>
          <a:lstStyle/>
          <a:p>
            <a:endParaRPr lang="cs-CZ"/>
          </a:p>
        </p:txBody>
      </p:sp>
      <p:sp>
        <p:nvSpPr>
          <p:cNvPr id="20508" name="Oval 28"/>
          <p:cNvSpPr>
            <a:spLocks noChangeArrowheads="1"/>
          </p:cNvSpPr>
          <p:nvPr/>
        </p:nvSpPr>
        <p:spPr bwMode="auto">
          <a:xfrm>
            <a:off x="5940425" y="4437063"/>
            <a:ext cx="287338" cy="288925"/>
          </a:xfrm>
          <a:prstGeom prst="ellipse">
            <a:avLst/>
          </a:prstGeom>
          <a:solidFill>
            <a:schemeClr val="tx2"/>
          </a:solidFill>
          <a:ln w="9525">
            <a:solidFill>
              <a:schemeClr val="tx1"/>
            </a:solidFill>
            <a:round/>
            <a:headEnd/>
            <a:tailEnd/>
          </a:ln>
          <a:effectLst/>
        </p:spPr>
        <p:txBody>
          <a:bodyPr wrap="none" anchor="ctr"/>
          <a:lstStyle/>
          <a:p>
            <a:endParaRPr lang="cs-CZ"/>
          </a:p>
        </p:txBody>
      </p:sp>
      <p:sp>
        <p:nvSpPr>
          <p:cNvPr id="20509" name="Oval 29"/>
          <p:cNvSpPr>
            <a:spLocks noChangeArrowheads="1"/>
          </p:cNvSpPr>
          <p:nvPr/>
        </p:nvSpPr>
        <p:spPr bwMode="auto">
          <a:xfrm>
            <a:off x="5940425" y="5013325"/>
            <a:ext cx="287338" cy="288925"/>
          </a:xfrm>
          <a:prstGeom prst="ellipse">
            <a:avLst/>
          </a:prstGeom>
          <a:solidFill>
            <a:schemeClr val="tx2"/>
          </a:solidFill>
          <a:ln w="9525">
            <a:solidFill>
              <a:schemeClr val="tx1"/>
            </a:solidFill>
            <a:round/>
            <a:headEnd/>
            <a:tailEnd/>
          </a:ln>
          <a:effectLst/>
        </p:spPr>
        <p:txBody>
          <a:bodyPr wrap="none" anchor="ctr"/>
          <a:lstStyle/>
          <a:p>
            <a:endParaRPr lang="cs-CZ"/>
          </a:p>
        </p:txBody>
      </p:sp>
      <p:sp>
        <p:nvSpPr>
          <p:cNvPr id="20510" name="Oval 30"/>
          <p:cNvSpPr>
            <a:spLocks noChangeArrowheads="1"/>
          </p:cNvSpPr>
          <p:nvPr/>
        </p:nvSpPr>
        <p:spPr bwMode="auto">
          <a:xfrm>
            <a:off x="6011863" y="4797425"/>
            <a:ext cx="144462" cy="144463"/>
          </a:xfrm>
          <a:prstGeom prst="ellipse">
            <a:avLst/>
          </a:prstGeom>
          <a:solidFill>
            <a:srgbClr val="DDDDDD"/>
          </a:solidFill>
          <a:ln w="9525">
            <a:solidFill>
              <a:schemeClr val="tx1"/>
            </a:solidFill>
            <a:round/>
            <a:headEnd/>
            <a:tailEnd/>
          </a:ln>
          <a:effectLst/>
        </p:spPr>
        <p:txBody>
          <a:bodyPr wrap="none" anchor="ctr"/>
          <a:lstStyle/>
          <a:p>
            <a:endParaRPr lang="cs-CZ"/>
          </a:p>
        </p:txBody>
      </p:sp>
      <p:sp>
        <p:nvSpPr>
          <p:cNvPr id="20511" name="Oval 31"/>
          <p:cNvSpPr>
            <a:spLocks noChangeArrowheads="1"/>
          </p:cNvSpPr>
          <p:nvPr/>
        </p:nvSpPr>
        <p:spPr bwMode="auto">
          <a:xfrm>
            <a:off x="7380288" y="4797425"/>
            <a:ext cx="144462" cy="144463"/>
          </a:xfrm>
          <a:prstGeom prst="ellipse">
            <a:avLst/>
          </a:prstGeom>
          <a:solidFill>
            <a:srgbClr val="DDDDDD"/>
          </a:solidFill>
          <a:ln w="57150" cmpd="thickThin">
            <a:solidFill>
              <a:schemeClr val="tx1"/>
            </a:solidFill>
            <a:round/>
            <a:headEnd/>
            <a:tailEnd/>
          </a:ln>
          <a:effectLst/>
        </p:spPr>
        <p:txBody>
          <a:bodyPr wrap="none" anchor="ctr"/>
          <a:lstStyle/>
          <a:p>
            <a:endParaRPr lang="cs-CZ"/>
          </a:p>
        </p:txBody>
      </p:sp>
      <p:sp>
        <p:nvSpPr>
          <p:cNvPr id="20513" name="Oval 33"/>
          <p:cNvSpPr>
            <a:spLocks noChangeArrowheads="1"/>
          </p:cNvSpPr>
          <p:nvPr/>
        </p:nvSpPr>
        <p:spPr bwMode="auto">
          <a:xfrm>
            <a:off x="7164388" y="4724400"/>
            <a:ext cx="576262" cy="288925"/>
          </a:xfrm>
          <a:prstGeom prst="ellipse">
            <a:avLst/>
          </a:prstGeom>
          <a:noFill/>
          <a:ln w="9525">
            <a:solidFill>
              <a:schemeClr val="tx1"/>
            </a:solidFill>
            <a:round/>
            <a:headEnd/>
            <a:tailEnd/>
          </a:ln>
          <a:effectLst/>
        </p:spPr>
        <p:txBody>
          <a:bodyPr wrap="none" anchor="ctr"/>
          <a:lstStyle/>
          <a:p>
            <a:endParaRPr lang="cs-CZ"/>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9" name="Zástupný symbol pro číslo snímku 3"/>
          <p:cNvSpPr>
            <a:spLocks noGrp="1"/>
          </p:cNvSpPr>
          <p:nvPr>
            <p:ph type="sldNum" sz="quarter" idx="12"/>
          </p:nvPr>
        </p:nvSpPr>
        <p:spPr/>
        <p:txBody>
          <a:bodyPr/>
          <a:lstStyle/>
          <a:p>
            <a:fld id="{9FC93A21-D8AB-465C-8A5C-88EFE75283FB}" type="slidenum">
              <a:rPr lang="cs-CZ"/>
              <a:pPr/>
              <a:t>16</a:t>
            </a:fld>
            <a:endParaRPr lang="cs-CZ"/>
          </a:p>
        </p:txBody>
      </p:sp>
      <p:sp>
        <p:nvSpPr>
          <p:cNvPr id="73733" name="Text Box 5"/>
          <p:cNvSpPr txBox="1">
            <a:spLocks noChangeArrowheads="1"/>
          </p:cNvSpPr>
          <p:nvPr/>
        </p:nvSpPr>
        <p:spPr bwMode="auto">
          <a:xfrm>
            <a:off x="468313" y="333375"/>
            <a:ext cx="7704137" cy="641350"/>
          </a:xfrm>
          <a:prstGeom prst="rect">
            <a:avLst/>
          </a:prstGeom>
          <a:noFill/>
          <a:ln w="9525">
            <a:noFill/>
            <a:miter lim="800000"/>
            <a:headEnd/>
            <a:tailEnd/>
          </a:ln>
          <a:effectLst/>
        </p:spPr>
        <p:txBody>
          <a:bodyPr>
            <a:spAutoFit/>
          </a:bodyPr>
          <a:lstStyle/>
          <a:p>
            <a:pPr>
              <a:spcBef>
                <a:spcPct val="50000"/>
              </a:spcBef>
            </a:pPr>
            <a:r>
              <a:rPr lang="cs-CZ"/>
              <a:t>Mikrostrukturní polymerní optická vlákna (photonic crystal fibres), děravá vlákna.</a:t>
            </a:r>
          </a:p>
        </p:txBody>
      </p:sp>
      <p:sp>
        <p:nvSpPr>
          <p:cNvPr id="73734" name="Text Box 6"/>
          <p:cNvSpPr txBox="1">
            <a:spLocks noChangeArrowheads="1"/>
          </p:cNvSpPr>
          <p:nvPr/>
        </p:nvSpPr>
        <p:spPr bwMode="auto">
          <a:xfrm>
            <a:off x="250825" y="1196975"/>
            <a:ext cx="8893175" cy="915988"/>
          </a:xfrm>
          <a:prstGeom prst="rect">
            <a:avLst/>
          </a:prstGeom>
          <a:noFill/>
          <a:ln w="9525">
            <a:noFill/>
            <a:miter lim="800000"/>
            <a:headEnd/>
            <a:tailEnd/>
          </a:ln>
          <a:effectLst/>
        </p:spPr>
        <p:txBody>
          <a:bodyPr>
            <a:spAutoFit/>
          </a:bodyPr>
          <a:lstStyle/>
          <a:p>
            <a:pPr>
              <a:spcBef>
                <a:spcPct val="50000"/>
              </a:spcBef>
            </a:pPr>
            <a:r>
              <a:rPr lang="cs-CZ"/>
              <a:t>Struktury jako malé bublinky s průměrem mikronového rozměru. Žádnému fotonu není dovoleno se šířit jako elektron v pevné hmotě nebo změny effektivního indexu lomu tvarují přiměřený profil. </a:t>
            </a:r>
          </a:p>
        </p:txBody>
      </p:sp>
      <p:pic>
        <p:nvPicPr>
          <p:cNvPr id="73736" name="Picture 8"/>
          <p:cNvPicPr>
            <a:picLocks noChangeAspect="1" noChangeArrowheads="1"/>
          </p:cNvPicPr>
          <p:nvPr/>
        </p:nvPicPr>
        <p:blipFill>
          <a:blip r:embed="rId2" cstate="print"/>
          <a:srcRect l="4942" r="4942" b="15817"/>
          <a:stretch>
            <a:fillRect/>
          </a:stretch>
        </p:blipFill>
        <p:spPr bwMode="auto">
          <a:xfrm>
            <a:off x="5588000" y="2636838"/>
            <a:ext cx="2619375" cy="2486025"/>
          </a:xfrm>
          <a:prstGeom prst="rect">
            <a:avLst/>
          </a:prstGeom>
          <a:noFill/>
          <a:ln w="9525">
            <a:noFill/>
            <a:miter lim="800000"/>
            <a:headEnd/>
            <a:tailEnd/>
          </a:ln>
          <a:effectLst/>
        </p:spPr>
      </p:pic>
      <p:pic>
        <p:nvPicPr>
          <p:cNvPr id="73737" name="Picture 9"/>
          <p:cNvPicPr>
            <a:picLocks noChangeAspect="1" noChangeArrowheads="1"/>
          </p:cNvPicPr>
          <p:nvPr/>
        </p:nvPicPr>
        <p:blipFill>
          <a:blip r:embed="rId3" cstate="print"/>
          <a:srcRect/>
          <a:stretch>
            <a:fillRect/>
          </a:stretch>
        </p:blipFill>
        <p:spPr bwMode="auto">
          <a:xfrm>
            <a:off x="539750" y="2708275"/>
            <a:ext cx="4525963" cy="2441575"/>
          </a:xfrm>
          <a:prstGeom prst="rect">
            <a:avLst/>
          </a:prstGeom>
          <a:noFill/>
          <a:ln w="9525">
            <a:noFill/>
            <a:miter lim="800000"/>
            <a:headEnd/>
            <a:tailEnd/>
          </a:ln>
          <a:effectLst/>
        </p:spPr>
      </p:pic>
      <p:sp>
        <p:nvSpPr>
          <p:cNvPr id="73739" name="Text Box 11"/>
          <p:cNvSpPr txBox="1">
            <a:spLocks noChangeArrowheads="1"/>
          </p:cNvSpPr>
          <p:nvPr/>
        </p:nvSpPr>
        <p:spPr bwMode="auto">
          <a:xfrm>
            <a:off x="684213" y="4508500"/>
            <a:ext cx="4392612" cy="623888"/>
          </a:xfrm>
          <a:prstGeom prst="rect">
            <a:avLst/>
          </a:prstGeom>
          <a:solidFill>
            <a:schemeClr val="bg1"/>
          </a:solidFill>
          <a:ln w="9525">
            <a:noFill/>
            <a:miter lim="800000"/>
            <a:headEnd/>
            <a:tailEnd/>
          </a:ln>
          <a:effectLst/>
        </p:spPr>
        <p:txBody>
          <a:bodyPr>
            <a:spAutoFit/>
          </a:bodyPr>
          <a:lstStyle/>
          <a:p>
            <a:pPr>
              <a:spcBef>
                <a:spcPct val="50000"/>
              </a:spcBef>
            </a:pPr>
            <a:r>
              <a:rPr lang="cs-CZ" sz="1400"/>
              <a:t>Mikrostrukturní vlákno   efektivní změna indexu lomu</a:t>
            </a:r>
          </a:p>
          <a:p>
            <a:pPr>
              <a:spcBef>
                <a:spcPct val="50000"/>
              </a:spcBef>
            </a:pPr>
            <a:endParaRPr lang="cs-CZ" sz="1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1" name="Zástupný symbol pro číslo snímku 3"/>
          <p:cNvSpPr>
            <a:spLocks noGrp="1"/>
          </p:cNvSpPr>
          <p:nvPr>
            <p:ph type="sldNum" sz="quarter" idx="12"/>
          </p:nvPr>
        </p:nvSpPr>
        <p:spPr/>
        <p:txBody>
          <a:bodyPr/>
          <a:lstStyle/>
          <a:p>
            <a:fld id="{5D85ED5E-31E0-4DEC-B46D-29441B687007}" type="slidenum">
              <a:rPr lang="cs-CZ"/>
              <a:pPr/>
              <a:t>17</a:t>
            </a:fld>
            <a:endParaRPr lang="cs-CZ"/>
          </a:p>
        </p:txBody>
      </p:sp>
      <p:pic>
        <p:nvPicPr>
          <p:cNvPr id="21508" name="Picture 4"/>
          <p:cNvPicPr>
            <a:picLocks noChangeAspect="1" noChangeArrowheads="1"/>
          </p:cNvPicPr>
          <p:nvPr/>
        </p:nvPicPr>
        <p:blipFill>
          <a:blip r:embed="rId2" cstate="print"/>
          <a:srcRect/>
          <a:stretch>
            <a:fillRect/>
          </a:stretch>
        </p:blipFill>
        <p:spPr bwMode="auto">
          <a:xfrm>
            <a:off x="1258888" y="1125538"/>
            <a:ext cx="2525712" cy="3095625"/>
          </a:xfrm>
          <a:prstGeom prst="rect">
            <a:avLst/>
          </a:prstGeom>
          <a:noFill/>
          <a:ln w="9525">
            <a:noFill/>
            <a:miter lim="800000"/>
            <a:headEnd/>
            <a:tailEnd/>
          </a:ln>
          <a:effectLst/>
        </p:spPr>
      </p:pic>
      <p:pic>
        <p:nvPicPr>
          <p:cNvPr id="21509" name="Picture 5"/>
          <p:cNvPicPr>
            <a:picLocks noChangeAspect="1" noChangeArrowheads="1"/>
          </p:cNvPicPr>
          <p:nvPr/>
        </p:nvPicPr>
        <p:blipFill>
          <a:blip r:embed="rId3" cstate="print"/>
          <a:srcRect/>
          <a:stretch>
            <a:fillRect/>
          </a:stretch>
        </p:blipFill>
        <p:spPr bwMode="auto">
          <a:xfrm>
            <a:off x="4741863" y="1196975"/>
            <a:ext cx="2257425" cy="2782888"/>
          </a:xfrm>
          <a:prstGeom prst="rect">
            <a:avLst/>
          </a:prstGeom>
          <a:noFill/>
          <a:ln w="9525">
            <a:noFill/>
            <a:miter lim="800000"/>
            <a:headEnd/>
            <a:tailEnd/>
          </a:ln>
          <a:effectLst/>
        </p:spPr>
      </p:pic>
      <p:grpSp>
        <p:nvGrpSpPr>
          <p:cNvPr id="21510" name="Group 6"/>
          <p:cNvGrpSpPr>
            <a:grpSpLocks/>
          </p:cNvGrpSpPr>
          <p:nvPr/>
        </p:nvGrpSpPr>
        <p:grpSpPr bwMode="auto">
          <a:xfrm>
            <a:off x="827088" y="6021388"/>
            <a:ext cx="7921625" cy="503237"/>
            <a:chOff x="521" y="3793"/>
            <a:chExt cx="4990" cy="317"/>
          </a:xfrm>
        </p:grpSpPr>
        <p:sp>
          <p:nvSpPr>
            <p:cNvPr id="21511" name="Text Box 7"/>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21512" name="Picture 8"/>
            <p:cNvPicPr>
              <a:picLocks noChangeAspect="1" noChangeArrowheads="1"/>
            </p:cNvPicPr>
            <p:nvPr/>
          </p:nvPicPr>
          <p:blipFill>
            <a:blip r:embed="rId4" cstate="print"/>
            <a:srcRect/>
            <a:stretch>
              <a:fillRect/>
            </a:stretch>
          </p:blipFill>
          <p:spPr bwMode="auto">
            <a:xfrm>
              <a:off x="521" y="3793"/>
              <a:ext cx="224" cy="317"/>
            </a:xfrm>
            <a:prstGeom prst="rect">
              <a:avLst/>
            </a:prstGeom>
            <a:noFill/>
          </p:spPr>
        </p:pic>
      </p:grpSp>
      <p:sp>
        <p:nvSpPr>
          <p:cNvPr id="21513" name="Text Box 9"/>
          <p:cNvSpPr txBox="1">
            <a:spLocks noChangeArrowheads="1"/>
          </p:cNvSpPr>
          <p:nvPr/>
        </p:nvSpPr>
        <p:spPr bwMode="auto">
          <a:xfrm>
            <a:off x="1116013" y="4437063"/>
            <a:ext cx="2808287" cy="915987"/>
          </a:xfrm>
          <a:prstGeom prst="rect">
            <a:avLst/>
          </a:prstGeom>
          <a:noFill/>
          <a:ln w="9525">
            <a:noFill/>
            <a:miter lim="800000"/>
            <a:headEnd/>
            <a:tailEnd/>
          </a:ln>
          <a:effectLst/>
        </p:spPr>
        <p:txBody>
          <a:bodyPr>
            <a:spAutoFit/>
          </a:bodyPr>
          <a:lstStyle/>
          <a:p>
            <a:pPr>
              <a:spcBef>
                <a:spcPct val="50000"/>
              </a:spcBef>
            </a:pPr>
            <a:r>
              <a:rPr lang="cs-CZ"/>
              <a:t>Příprava preformy křemenného optického vlákna</a:t>
            </a:r>
          </a:p>
        </p:txBody>
      </p:sp>
      <p:sp>
        <p:nvSpPr>
          <p:cNvPr id="21514" name="Text Box 10"/>
          <p:cNvSpPr txBox="1">
            <a:spLocks noChangeArrowheads="1"/>
          </p:cNvSpPr>
          <p:nvPr/>
        </p:nvSpPr>
        <p:spPr bwMode="auto">
          <a:xfrm>
            <a:off x="4643438" y="4437063"/>
            <a:ext cx="2952750" cy="641350"/>
          </a:xfrm>
          <a:prstGeom prst="rect">
            <a:avLst/>
          </a:prstGeom>
          <a:noFill/>
          <a:ln w="9525">
            <a:noFill/>
            <a:miter lim="800000"/>
            <a:headEnd/>
            <a:tailEnd/>
          </a:ln>
          <a:effectLst/>
        </p:spPr>
        <p:txBody>
          <a:bodyPr>
            <a:spAutoFit/>
          </a:bodyPr>
          <a:lstStyle/>
          <a:p>
            <a:pPr>
              <a:spcBef>
                <a:spcPct val="50000"/>
              </a:spcBef>
            </a:pPr>
            <a:r>
              <a:rPr lang="cs-CZ"/>
              <a:t>Polymerní optické vlákno s dutým jádrem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4" name="Zástupný symbol pro číslo snímku 3"/>
          <p:cNvSpPr>
            <a:spLocks noGrp="1"/>
          </p:cNvSpPr>
          <p:nvPr>
            <p:ph type="sldNum" sz="quarter" idx="12"/>
          </p:nvPr>
        </p:nvSpPr>
        <p:spPr/>
        <p:txBody>
          <a:bodyPr/>
          <a:lstStyle/>
          <a:p>
            <a:fld id="{E1255183-4A99-4797-B31A-E478768C14DE}" type="slidenum">
              <a:rPr lang="cs-CZ"/>
              <a:pPr/>
              <a:t>18</a:t>
            </a:fld>
            <a:endParaRPr lang="cs-CZ"/>
          </a:p>
        </p:txBody>
      </p:sp>
      <p:sp>
        <p:nvSpPr>
          <p:cNvPr id="17412" name="Rectangle 4"/>
          <p:cNvSpPr>
            <a:spLocks noChangeArrowheads="1"/>
          </p:cNvSpPr>
          <p:nvPr/>
        </p:nvSpPr>
        <p:spPr bwMode="auto">
          <a:xfrm>
            <a:off x="2254250" y="2682875"/>
            <a:ext cx="4635500" cy="1493838"/>
          </a:xfrm>
          <a:prstGeom prst="rect">
            <a:avLst/>
          </a:prstGeom>
          <a:noFill/>
          <a:ln w="9525">
            <a:noFill/>
            <a:miter lim="800000"/>
            <a:headEnd/>
            <a:tailEnd/>
          </a:ln>
          <a:effectLst/>
        </p:spPr>
        <p:txBody>
          <a:bodyPr wrap="none" anchor="ctr">
            <a:spAutoFit/>
          </a:bodyPr>
          <a:lstStyle/>
          <a:p>
            <a:r>
              <a:rPr lang="cs-CZ"/>
              <a:t>  </a:t>
            </a:r>
            <a:r>
              <a:rPr lang="cs-CZ" sz="7400"/>
              <a:t> </a:t>
            </a:r>
            <a:r>
              <a:rPr lang="cs-CZ"/>
              <a:t>                                                                </a:t>
            </a:r>
            <a:br>
              <a:rPr lang="cs-CZ"/>
            </a:br>
            <a:endParaRPr lang="cs-CZ"/>
          </a:p>
        </p:txBody>
      </p:sp>
      <p:pic>
        <p:nvPicPr>
          <p:cNvPr id="17413" name="Picture 5" descr="img223"/>
          <p:cNvPicPr>
            <a:picLocks noChangeAspect="1" noChangeArrowheads="1"/>
          </p:cNvPicPr>
          <p:nvPr/>
        </p:nvPicPr>
        <p:blipFill>
          <a:blip r:embed="rId2" cstate="print"/>
          <a:srcRect/>
          <a:stretch>
            <a:fillRect/>
          </a:stretch>
        </p:blipFill>
        <p:spPr bwMode="auto">
          <a:xfrm>
            <a:off x="827088" y="620713"/>
            <a:ext cx="4114800" cy="1181100"/>
          </a:xfrm>
          <a:prstGeom prst="rect">
            <a:avLst/>
          </a:prstGeom>
          <a:noFill/>
        </p:spPr>
      </p:pic>
      <p:pic>
        <p:nvPicPr>
          <p:cNvPr id="17414" name="Picture 6" descr="img225"/>
          <p:cNvPicPr>
            <a:picLocks noChangeAspect="1" noChangeArrowheads="1"/>
          </p:cNvPicPr>
          <p:nvPr/>
        </p:nvPicPr>
        <p:blipFill>
          <a:blip r:embed="rId3" cstate="print"/>
          <a:srcRect/>
          <a:stretch>
            <a:fillRect/>
          </a:stretch>
        </p:blipFill>
        <p:spPr bwMode="auto">
          <a:xfrm>
            <a:off x="2627313" y="2636838"/>
            <a:ext cx="4114800" cy="1181100"/>
          </a:xfrm>
          <a:prstGeom prst="rect">
            <a:avLst/>
          </a:prstGeom>
          <a:noFill/>
        </p:spPr>
      </p:pic>
      <p:pic>
        <p:nvPicPr>
          <p:cNvPr id="17415" name="Picture 7" descr="img226"/>
          <p:cNvPicPr>
            <a:picLocks noChangeAspect="1" noChangeArrowheads="1"/>
          </p:cNvPicPr>
          <p:nvPr/>
        </p:nvPicPr>
        <p:blipFill>
          <a:blip r:embed="rId4" cstate="print"/>
          <a:srcRect/>
          <a:stretch>
            <a:fillRect/>
          </a:stretch>
        </p:blipFill>
        <p:spPr bwMode="auto">
          <a:xfrm>
            <a:off x="4500563" y="4508500"/>
            <a:ext cx="4114800" cy="1181100"/>
          </a:xfrm>
          <a:prstGeom prst="rect">
            <a:avLst/>
          </a:prstGeom>
          <a:noFill/>
        </p:spPr>
      </p:pic>
      <p:sp>
        <p:nvSpPr>
          <p:cNvPr id="17416" name="Text Box 8"/>
          <p:cNvSpPr txBox="1">
            <a:spLocks noChangeArrowheads="1"/>
          </p:cNvSpPr>
          <p:nvPr/>
        </p:nvSpPr>
        <p:spPr bwMode="auto">
          <a:xfrm>
            <a:off x="269875" y="188913"/>
            <a:ext cx="8604250" cy="396875"/>
          </a:xfrm>
          <a:prstGeom prst="rect">
            <a:avLst/>
          </a:prstGeom>
          <a:noFill/>
          <a:ln w="9525">
            <a:noFill/>
            <a:miter lim="800000"/>
            <a:headEnd/>
            <a:tailEnd/>
          </a:ln>
          <a:effectLst/>
        </p:spPr>
        <p:txBody>
          <a:bodyPr>
            <a:spAutoFit/>
          </a:bodyPr>
          <a:lstStyle/>
          <a:p>
            <a:pPr>
              <a:spcBef>
                <a:spcPct val="50000"/>
              </a:spcBef>
            </a:pPr>
            <a:r>
              <a:rPr lang="cs-CZ" sz="2000"/>
              <a:t>Profil indexu lomu ve vlakně a změna signálu vedením ve vlákně.</a:t>
            </a:r>
          </a:p>
        </p:txBody>
      </p:sp>
      <p:grpSp>
        <p:nvGrpSpPr>
          <p:cNvPr id="17417" name="Group 9"/>
          <p:cNvGrpSpPr>
            <a:grpSpLocks/>
          </p:cNvGrpSpPr>
          <p:nvPr/>
        </p:nvGrpSpPr>
        <p:grpSpPr bwMode="auto">
          <a:xfrm>
            <a:off x="611188" y="6021388"/>
            <a:ext cx="7921625" cy="503237"/>
            <a:chOff x="521" y="3793"/>
            <a:chExt cx="4990" cy="317"/>
          </a:xfrm>
        </p:grpSpPr>
        <p:sp>
          <p:nvSpPr>
            <p:cNvPr id="17418" name="Text Box 10"/>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17419" name="Picture 11"/>
            <p:cNvPicPr>
              <a:picLocks noChangeAspect="1" noChangeArrowheads="1"/>
            </p:cNvPicPr>
            <p:nvPr/>
          </p:nvPicPr>
          <p:blipFill>
            <a:blip r:embed="rId5" cstate="print"/>
            <a:srcRect/>
            <a:stretch>
              <a:fillRect/>
            </a:stretch>
          </p:blipFill>
          <p:spPr bwMode="auto">
            <a:xfrm>
              <a:off x="521" y="3793"/>
              <a:ext cx="224" cy="317"/>
            </a:xfrm>
            <a:prstGeom prst="rect">
              <a:avLst/>
            </a:prstGeom>
            <a:noFill/>
          </p:spPr>
        </p:pic>
      </p:grpSp>
      <p:sp>
        <p:nvSpPr>
          <p:cNvPr id="17420" name="Text Box 12"/>
          <p:cNvSpPr txBox="1">
            <a:spLocks noChangeArrowheads="1"/>
          </p:cNvSpPr>
          <p:nvPr/>
        </p:nvSpPr>
        <p:spPr bwMode="auto">
          <a:xfrm>
            <a:off x="323850" y="1844675"/>
            <a:ext cx="2016125" cy="366713"/>
          </a:xfrm>
          <a:prstGeom prst="rect">
            <a:avLst/>
          </a:prstGeom>
          <a:noFill/>
          <a:ln w="9525">
            <a:noFill/>
            <a:miter lim="800000"/>
            <a:headEnd/>
            <a:tailEnd/>
          </a:ln>
          <a:effectLst/>
        </p:spPr>
        <p:txBody>
          <a:bodyPr>
            <a:spAutoFit/>
          </a:bodyPr>
          <a:lstStyle/>
          <a:p>
            <a:pPr>
              <a:spcBef>
                <a:spcPct val="50000"/>
              </a:spcBef>
            </a:pPr>
            <a:r>
              <a:rPr lang="cs-CZ"/>
              <a:t>Signál na vstupu</a:t>
            </a:r>
          </a:p>
        </p:txBody>
      </p:sp>
      <p:sp>
        <p:nvSpPr>
          <p:cNvPr id="17421" name="Text Box 13"/>
          <p:cNvSpPr txBox="1">
            <a:spLocks noChangeArrowheads="1"/>
          </p:cNvSpPr>
          <p:nvPr/>
        </p:nvSpPr>
        <p:spPr bwMode="auto">
          <a:xfrm>
            <a:off x="4284663" y="1700213"/>
            <a:ext cx="2016125" cy="366712"/>
          </a:xfrm>
          <a:prstGeom prst="rect">
            <a:avLst/>
          </a:prstGeom>
          <a:noFill/>
          <a:ln w="9525">
            <a:noFill/>
            <a:miter lim="800000"/>
            <a:headEnd/>
            <a:tailEnd/>
          </a:ln>
          <a:effectLst/>
        </p:spPr>
        <p:txBody>
          <a:bodyPr>
            <a:spAutoFit/>
          </a:bodyPr>
          <a:lstStyle/>
          <a:p>
            <a:pPr>
              <a:spcBef>
                <a:spcPct val="50000"/>
              </a:spcBef>
            </a:pPr>
            <a:r>
              <a:rPr lang="cs-CZ"/>
              <a:t>Signál na výstupu</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2" name="Zástupný symbol pro číslo snímku 3"/>
          <p:cNvSpPr>
            <a:spLocks noGrp="1"/>
          </p:cNvSpPr>
          <p:nvPr>
            <p:ph type="sldNum" sz="quarter" idx="12"/>
          </p:nvPr>
        </p:nvSpPr>
        <p:spPr/>
        <p:txBody>
          <a:bodyPr/>
          <a:lstStyle/>
          <a:p>
            <a:fld id="{5BF246CD-48F7-43F4-8052-F1DECC6FC9A7}" type="slidenum">
              <a:rPr lang="cs-CZ"/>
              <a:pPr/>
              <a:t>19</a:t>
            </a:fld>
            <a:endParaRPr lang="cs-CZ"/>
          </a:p>
        </p:txBody>
      </p:sp>
      <p:pic>
        <p:nvPicPr>
          <p:cNvPr id="33797" name="Picture 5"/>
          <p:cNvPicPr>
            <a:picLocks noChangeAspect="1" noChangeArrowheads="1"/>
          </p:cNvPicPr>
          <p:nvPr/>
        </p:nvPicPr>
        <p:blipFill>
          <a:blip r:embed="rId2" cstate="print"/>
          <a:srcRect/>
          <a:stretch>
            <a:fillRect/>
          </a:stretch>
        </p:blipFill>
        <p:spPr bwMode="auto">
          <a:xfrm>
            <a:off x="539750" y="3644900"/>
            <a:ext cx="4648200" cy="2163763"/>
          </a:xfrm>
          <a:prstGeom prst="rect">
            <a:avLst/>
          </a:prstGeom>
          <a:noFill/>
          <a:ln w="9525">
            <a:noFill/>
            <a:miter lim="800000"/>
            <a:headEnd/>
            <a:tailEnd/>
          </a:ln>
          <a:effectLst/>
        </p:spPr>
      </p:pic>
      <p:pic>
        <p:nvPicPr>
          <p:cNvPr id="33798" name="Picture 6"/>
          <p:cNvPicPr>
            <a:picLocks noChangeAspect="1" noChangeArrowheads="1"/>
          </p:cNvPicPr>
          <p:nvPr/>
        </p:nvPicPr>
        <p:blipFill>
          <a:blip r:embed="rId3" cstate="print"/>
          <a:srcRect/>
          <a:stretch>
            <a:fillRect/>
          </a:stretch>
        </p:blipFill>
        <p:spPr bwMode="auto">
          <a:xfrm>
            <a:off x="4572000" y="990600"/>
            <a:ext cx="4289425" cy="2438400"/>
          </a:xfrm>
          <a:prstGeom prst="rect">
            <a:avLst/>
          </a:prstGeom>
          <a:noFill/>
          <a:ln w="9525">
            <a:noFill/>
            <a:miter lim="800000"/>
            <a:headEnd/>
            <a:tailEnd/>
          </a:ln>
          <a:effectLst/>
        </p:spPr>
      </p:pic>
      <p:grpSp>
        <p:nvGrpSpPr>
          <p:cNvPr id="33799" name="Group 7"/>
          <p:cNvGrpSpPr>
            <a:grpSpLocks/>
          </p:cNvGrpSpPr>
          <p:nvPr/>
        </p:nvGrpSpPr>
        <p:grpSpPr bwMode="auto">
          <a:xfrm>
            <a:off x="827088" y="6021388"/>
            <a:ext cx="7921625" cy="503237"/>
            <a:chOff x="521" y="3793"/>
            <a:chExt cx="4990" cy="317"/>
          </a:xfrm>
        </p:grpSpPr>
        <p:sp>
          <p:nvSpPr>
            <p:cNvPr id="33800" name="Text Box 8"/>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33801" name="Picture 9"/>
            <p:cNvPicPr>
              <a:picLocks noChangeAspect="1" noChangeArrowheads="1"/>
            </p:cNvPicPr>
            <p:nvPr/>
          </p:nvPicPr>
          <p:blipFill>
            <a:blip r:embed="rId4" cstate="print"/>
            <a:srcRect/>
            <a:stretch>
              <a:fillRect/>
            </a:stretch>
          </p:blipFill>
          <p:spPr bwMode="auto">
            <a:xfrm>
              <a:off x="521" y="3793"/>
              <a:ext cx="224" cy="317"/>
            </a:xfrm>
            <a:prstGeom prst="rect">
              <a:avLst/>
            </a:prstGeom>
            <a:noFill/>
          </p:spPr>
        </p:pic>
      </p:grpSp>
      <p:sp>
        <p:nvSpPr>
          <p:cNvPr id="33802" name="Text Box 10"/>
          <p:cNvSpPr txBox="1">
            <a:spLocks noChangeArrowheads="1"/>
          </p:cNvSpPr>
          <p:nvPr/>
        </p:nvSpPr>
        <p:spPr bwMode="auto">
          <a:xfrm>
            <a:off x="468313" y="333375"/>
            <a:ext cx="8424862" cy="366713"/>
          </a:xfrm>
          <a:prstGeom prst="rect">
            <a:avLst/>
          </a:prstGeom>
          <a:noFill/>
          <a:ln w="9525">
            <a:noFill/>
            <a:miter lim="800000"/>
            <a:headEnd/>
            <a:tailEnd/>
          </a:ln>
          <a:effectLst/>
        </p:spPr>
        <p:txBody>
          <a:bodyPr>
            <a:spAutoFit/>
          </a:bodyPr>
          <a:lstStyle/>
          <a:p>
            <a:pPr>
              <a:spcBef>
                <a:spcPct val="50000"/>
              </a:spcBef>
            </a:pPr>
            <a:r>
              <a:rPr lang="cs-CZ"/>
              <a:t>Vedení světla optickým vláknem s krokovým profilem indexu lomu.</a:t>
            </a:r>
          </a:p>
        </p:txBody>
      </p:sp>
      <p:sp>
        <p:nvSpPr>
          <p:cNvPr id="33803" name="Text Box 11"/>
          <p:cNvSpPr txBox="1">
            <a:spLocks noChangeArrowheads="1"/>
          </p:cNvSpPr>
          <p:nvPr/>
        </p:nvSpPr>
        <p:spPr bwMode="auto">
          <a:xfrm>
            <a:off x="5148263" y="5445125"/>
            <a:ext cx="3168650" cy="366713"/>
          </a:xfrm>
          <a:prstGeom prst="rect">
            <a:avLst/>
          </a:prstGeom>
          <a:noFill/>
          <a:ln w="9525">
            <a:noFill/>
            <a:miter lim="800000"/>
            <a:headEnd/>
            <a:tailEnd/>
          </a:ln>
          <a:effectLst/>
        </p:spPr>
        <p:txBody>
          <a:bodyPr>
            <a:spAutoFit/>
          </a:bodyPr>
          <a:lstStyle/>
          <a:p>
            <a:pPr>
              <a:spcBef>
                <a:spcPct val="50000"/>
              </a:spcBef>
            </a:pPr>
            <a:r>
              <a:rPr lang="cs-CZ"/>
              <a:t>mnohavidovým</a:t>
            </a:r>
          </a:p>
        </p:txBody>
      </p:sp>
      <p:sp>
        <p:nvSpPr>
          <p:cNvPr id="33804" name="Text Box 12"/>
          <p:cNvSpPr txBox="1">
            <a:spLocks noChangeArrowheads="1"/>
          </p:cNvSpPr>
          <p:nvPr/>
        </p:nvSpPr>
        <p:spPr bwMode="auto">
          <a:xfrm>
            <a:off x="2771775" y="981075"/>
            <a:ext cx="3168650" cy="366713"/>
          </a:xfrm>
          <a:prstGeom prst="rect">
            <a:avLst/>
          </a:prstGeom>
          <a:noFill/>
          <a:ln w="9525">
            <a:noFill/>
            <a:miter lim="800000"/>
            <a:headEnd/>
            <a:tailEnd/>
          </a:ln>
          <a:effectLst/>
        </p:spPr>
        <p:txBody>
          <a:bodyPr>
            <a:spAutoFit/>
          </a:bodyPr>
          <a:lstStyle/>
          <a:p>
            <a:pPr>
              <a:spcBef>
                <a:spcPct val="50000"/>
              </a:spcBef>
            </a:pPr>
            <a:r>
              <a:rPr lang="cs-CZ"/>
              <a:t>jednovidovým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9" name="Zástupný symbol pro číslo snímku 5"/>
          <p:cNvSpPr>
            <a:spLocks noGrp="1"/>
          </p:cNvSpPr>
          <p:nvPr>
            <p:ph type="sldNum" sz="quarter" idx="12"/>
          </p:nvPr>
        </p:nvSpPr>
        <p:spPr/>
        <p:txBody>
          <a:bodyPr/>
          <a:lstStyle/>
          <a:p>
            <a:fld id="{BD35FE21-CF5D-4270-85EA-01635E6012E0}" type="slidenum">
              <a:rPr lang="cs-CZ"/>
              <a:pPr/>
              <a:t>2</a:t>
            </a:fld>
            <a:endParaRPr lang="cs-CZ"/>
          </a:p>
        </p:txBody>
      </p:sp>
      <p:sp>
        <p:nvSpPr>
          <p:cNvPr id="44036" name="Rectangle 4"/>
          <p:cNvSpPr>
            <a:spLocks noGrp="1" noChangeArrowheads="1"/>
          </p:cNvSpPr>
          <p:nvPr>
            <p:ph type="title"/>
          </p:nvPr>
        </p:nvSpPr>
        <p:spPr>
          <a:xfrm>
            <a:off x="-757238" y="0"/>
            <a:ext cx="10658476" cy="1143000"/>
          </a:xfrm>
        </p:spPr>
        <p:txBody>
          <a:bodyPr/>
          <a:lstStyle/>
          <a:p>
            <a:r>
              <a:rPr lang="cs-CZ" sz="1800" dirty="0">
                <a:solidFill>
                  <a:srgbClr val="FF0000"/>
                </a:solidFill>
              </a:rPr>
              <a:t>4</a:t>
            </a:r>
            <a:r>
              <a:rPr lang="cs-CZ" sz="1800" dirty="0" smtClean="0">
                <a:solidFill>
                  <a:srgbClr val="FF0000"/>
                </a:solidFill>
              </a:rPr>
              <a:t>. 11.2010</a:t>
            </a:r>
            <a:r>
              <a:rPr lang="cs-CZ" sz="3200" dirty="0" smtClean="0"/>
              <a:t> </a:t>
            </a:r>
            <a:r>
              <a:rPr lang="cs-CZ" sz="3200" dirty="0"/>
              <a:t/>
            </a:r>
            <a:br>
              <a:rPr lang="cs-CZ" sz="3200" dirty="0"/>
            </a:br>
            <a:r>
              <a:rPr lang="cs-CZ" sz="3200" dirty="0"/>
              <a:t>Optická vlákna. Optický senzor </a:t>
            </a:r>
            <a:r>
              <a:rPr lang="cs-CZ" sz="2400" dirty="0"/>
              <a:t>(vláknový</a:t>
            </a:r>
            <a:r>
              <a:rPr lang="cs-CZ" sz="3200" dirty="0"/>
              <a:t>)</a:t>
            </a:r>
          </a:p>
        </p:txBody>
      </p:sp>
      <p:sp>
        <p:nvSpPr>
          <p:cNvPr id="44037" name="Rectangle 5"/>
          <p:cNvSpPr>
            <a:spLocks noGrp="1" noChangeArrowheads="1"/>
          </p:cNvSpPr>
          <p:nvPr>
            <p:ph type="body" idx="1"/>
          </p:nvPr>
        </p:nvSpPr>
        <p:spPr>
          <a:xfrm>
            <a:off x="457200" y="1412875"/>
            <a:ext cx="8229600" cy="4713288"/>
          </a:xfrm>
        </p:spPr>
        <p:txBody>
          <a:bodyPr/>
          <a:lstStyle/>
          <a:p>
            <a:pPr marL="609600" indent="-609600">
              <a:lnSpc>
                <a:spcPct val="90000"/>
              </a:lnSpc>
            </a:pPr>
            <a:r>
              <a:rPr lang="cs-CZ" sz="2400"/>
              <a:t>Měření doby života excitovaného stavu fluorescence pomocí fázové detekce</a:t>
            </a:r>
            <a:r>
              <a:rPr lang="cs-CZ" sz="2000"/>
              <a:t>. (</a:t>
            </a:r>
            <a:r>
              <a:rPr lang="cs-CZ" sz="1600"/>
              <a:t>Doplnění k předcházející přednášce)</a:t>
            </a:r>
          </a:p>
          <a:p>
            <a:pPr marL="609600" indent="-609600">
              <a:lnSpc>
                <a:spcPct val="90000"/>
              </a:lnSpc>
            </a:pPr>
            <a:r>
              <a:rPr lang="cs-CZ" sz="2400"/>
              <a:t>Vedení světla vlnovodem</a:t>
            </a:r>
          </a:p>
          <a:p>
            <a:pPr marL="990600" lvl="1" indent="-533400">
              <a:lnSpc>
                <a:spcPct val="90000"/>
              </a:lnSpc>
            </a:pPr>
            <a:r>
              <a:rPr lang="cs-CZ" sz="2000"/>
              <a:t>Numerická apertura , útlum světla </a:t>
            </a:r>
          </a:p>
          <a:p>
            <a:pPr marL="1752600" lvl="3" indent="-381000">
              <a:lnSpc>
                <a:spcPct val="90000"/>
              </a:lnSpc>
            </a:pPr>
            <a:r>
              <a:rPr lang="cs-CZ" sz="1600"/>
              <a:t>Přenášená vlnová délka, materiál</a:t>
            </a:r>
          </a:p>
          <a:p>
            <a:pPr marL="1752600" lvl="3" indent="-381000">
              <a:lnSpc>
                <a:spcPct val="90000"/>
              </a:lnSpc>
            </a:pPr>
            <a:r>
              <a:rPr lang="cs-CZ" sz="1600"/>
              <a:t> Jednovidový vlnovod. Mnohavidový vlnovod. </a:t>
            </a:r>
          </a:p>
          <a:p>
            <a:pPr marL="1752600" lvl="3" indent="-381000">
              <a:lnSpc>
                <a:spcPct val="90000"/>
              </a:lnSpc>
            </a:pPr>
            <a:r>
              <a:rPr lang="cs-CZ" sz="1600"/>
              <a:t>Index lomu, rozdělení po průřezu</a:t>
            </a:r>
          </a:p>
          <a:p>
            <a:pPr marL="1752600" lvl="3" indent="-381000">
              <a:lnSpc>
                <a:spcPct val="90000"/>
              </a:lnSpc>
            </a:pPr>
            <a:r>
              <a:rPr lang="cs-CZ" sz="1600"/>
              <a:t>Rozdělení vlnovodů </a:t>
            </a:r>
          </a:p>
          <a:p>
            <a:pPr marL="990600" lvl="1" indent="-533400">
              <a:lnSpc>
                <a:spcPct val="90000"/>
              </a:lnSpc>
            </a:pPr>
            <a:r>
              <a:rPr lang="cs-CZ" sz="2000"/>
              <a:t>Ztráty světla</a:t>
            </a:r>
          </a:p>
          <a:p>
            <a:pPr marL="1371600" lvl="2" indent="-457200">
              <a:lnSpc>
                <a:spcPct val="90000"/>
              </a:lnSpc>
            </a:pPr>
            <a:r>
              <a:rPr lang="cs-CZ" sz="1800"/>
              <a:t>způsobené materiálem vlákna  </a:t>
            </a:r>
          </a:p>
          <a:p>
            <a:pPr marL="1371600" lvl="2" indent="-457200">
              <a:lnSpc>
                <a:spcPct val="90000"/>
              </a:lnSpc>
            </a:pPr>
            <a:r>
              <a:rPr lang="cs-CZ" sz="1800"/>
              <a:t>Rozptylem</a:t>
            </a:r>
          </a:p>
          <a:p>
            <a:pPr marL="609600" indent="-609600">
              <a:lnSpc>
                <a:spcPct val="90000"/>
              </a:lnSpc>
            </a:pPr>
            <a:r>
              <a:rPr lang="cs-CZ" sz="2400"/>
              <a:t>Optický vláknový senzor</a:t>
            </a:r>
          </a:p>
          <a:p>
            <a:pPr marL="990600" lvl="1" indent="-533400">
              <a:lnSpc>
                <a:spcPct val="90000"/>
              </a:lnSpc>
            </a:pPr>
            <a:r>
              <a:rPr lang="cs-CZ" sz="2000"/>
              <a:t>Vnitřní</a:t>
            </a:r>
          </a:p>
          <a:p>
            <a:pPr marL="990600" lvl="1" indent="-533400">
              <a:lnSpc>
                <a:spcPct val="90000"/>
              </a:lnSpc>
            </a:pPr>
            <a:r>
              <a:rPr lang="cs-CZ" sz="2000"/>
              <a:t>Vnější</a:t>
            </a:r>
          </a:p>
          <a:p>
            <a:pPr marL="1752600" lvl="3" indent="-381000">
              <a:lnSpc>
                <a:spcPct val="90000"/>
              </a:lnSpc>
            </a:pPr>
            <a:endParaRPr lang="cs-CZ" sz="1600"/>
          </a:p>
        </p:txBody>
      </p:sp>
      <p:grpSp>
        <p:nvGrpSpPr>
          <p:cNvPr id="44039" name="Group 7"/>
          <p:cNvGrpSpPr>
            <a:grpSpLocks/>
          </p:cNvGrpSpPr>
          <p:nvPr/>
        </p:nvGrpSpPr>
        <p:grpSpPr bwMode="auto">
          <a:xfrm>
            <a:off x="827088" y="6021388"/>
            <a:ext cx="7921625" cy="503237"/>
            <a:chOff x="521" y="3793"/>
            <a:chExt cx="4990" cy="317"/>
          </a:xfrm>
        </p:grpSpPr>
        <p:sp>
          <p:nvSpPr>
            <p:cNvPr id="44040" name="Text Box 8"/>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44041" name="Picture 9"/>
            <p:cNvPicPr>
              <a:picLocks noChangeAspect="1" noChangeArrowheads="1"/>
            </p:cNvPicPr>
            <p:nvPr/>
          </p:nvPicPr>
          <p:blipFill>
            <a:blip r:embed="rId2" cstate="print"/>
            <a:srcRect/>
            <a:stretch>
              <a:fillRect/>
            </a:stretch>
          </p:blipFill>
          <p:spPr bwMode="auto">
            <a:xfrm>
              <a:off x="521" y="3793"/>
              <a:ext cx="224" cy="317"/>
            </a:xfrm>
            <a:prstGeom prst="rect">
              <a:avLst/>
            </a:prstGeom>
            <a:noFill/>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8" name="Zástupný symbol pro číslo snímku 3"/>
          <p:cNvSpPr>
            <a:spLocks noGrp="1"/>
          </p:cNvSpPr>
          <p:nvPr>
            <p:ph type="sldNum" sz="quarter" idx="12"/>
          </p:nvPr>
        </p:nvSpPr>
        <p:spPr/>
        <p:txBody>
          <a:bodyPr/>
          <a:lstStyle/>
          <a:p>
            <a:fld id="{9D089882-15D6-4739-9262-6CB0A632EC74}" type="slidenum">
              <a:rPr lang="cs-CZ"/>
              <a:pPr/>
              <a:t>20</a:t>
            </a:fld>
            <a:endParaRPr lang="cs-CZ"/>
          </a:p>
        </p:txBody>
      </p:sp>
      <p:pic>
        <p:nvPicPr>
          <p:cNvPr id="26628" name="Picture 4"/>
          <p:cNvPicPr>
            <a:picLocks noChangeAspect="1" noChangeArrowheads="1"/>
          </p:cNvPicPr>
          <p:nvPr/>
        </p:nvPicPr>
        <p:blipFill>
          <a:blip r:embed="rId2" cstate="print"/>
          <a:srcRect/>
          <a:stretch>
            <a:fillRect/>
          </a:stretch>
        </p:blipFill>
        <p:spPr bwMode="auto">
          <a:xfrm>
            <a:off x="468313" y="620713"/>
            <a:ext cx="5588000" cy="2528887"/>
          </a:xfrm>
          <a:prstGeom prst="rect">
            <a:avLst/>
          </a:prstGeom>
          <a:noFill/>
          <a:ln w="9525">
            <a:noFill/>
            <a:miter lim="800000"/>
            <a:headEnd/>
            <a:tailEnd/>
          </a:ln>
          <a:effectLst/>
        </p:spPr>
      </p:pic>
      <p:sp>
        <p:nvSpPr>
          <p:cNvPr id="26632" name="Text Box 8"/>
          <p:cNvSpPr txBox="1">
            <a:spLocks noChangeArrowheads="1"/>
          </p:cNvSpPr>
          <p:nvPr/>
        </p:nvSpPr>
        <p:spPr bwMode="auto">
          <a:xfrm>
            <a:off x="1835150" y="549275"/>
            <a:ext cx="4103688" cy="581025"/>
          </a:xfrm>
          <a:prstGeom prst="rect">
            <a:avLst/>
          </a:prstGeom>
          <a:noFill/>
          <a:ln w="9525">
            <a:noFill/>
            <a:miter lim="800000"/>
            <a:headEnd/>
            <a:tailEnd/>
          </a:ln>
          <a:effectLst/>
        </p:spPr>
        <p:txBody>
          <a:bodyPr>
            <a:spAutoFit/>
          </a:bodyPr>
          <a:lstStyle/>
          <a:p>
            <a:pPr>
              <a:spcBef>
                <a:spcPct val="50000"/>
              </a:spcBef>
            </a:pPr>
            <a:r>
              <a:rPr lang="cs-CZ" sz="1600"/>
              <a:t>Přenos jednoho pulsu mnohavidovým vláknem s krokovým profilem indexu lomu.</a:t>
            </a:r>
          </a:p>
        </p:txBody>
      </p:sp>
      <p:pic>
        <p:nvPicPr>
          <p:cNvPr id="26633" name="Picture 9"/>
          <p:cNvPicPr>
            <a:picLocks noChangeAspect="1" noChangeArrowheads="1"/>
          </p:cNvPicPr>
          <p:nvPr/>
        </p:nvPicPr>
        <p:blipFill>
          <a:blip r:embed="rId3" cstate="print"/>
          <a:srcRect/>
          <a:stretch>
            <a:fillRect/>
          </a:stretch>
        </p:blipFill>
        <p:spPr bwMode="auto">
          <a:xfrm>
            <a:off x="468313" y="3644900"/>
            <a:ext cx="5545137" cy="2463800"/>
          </a:xfrm>
          <a:prstGeom prst="rect">
            <a:avLst/>
          </a:prstGeom>
          <a:noFill/>
          <a:ln w="9525">
            <a:noFill/>
            <a:miter lim="800000"/>
            <a:headEnd/>
            <a:tailEnd/>
          </a:ln>
          <a:effectLst/>
        </p:spPr>
      </p:pic>
      <p:sp>
        <p:nvSpPr>
          <p:cNvPr id="26634" name="Text Box 10"/>
          <p:cNvSpPr txBox="1">
            <a:spLocks noChangeArrowheads="1"/>
          </p:cNvSpPr>
          <p:nvPr/>
        </p:nvSpPr>
        <p:spPr bwMode="auto">
          <a:xfrm>
            <a:off x="1763713" y="3573463"/>
            <a:ext cx="4895850" cy="581025"/>
          </a:xfrm>
          <a:prstGeom prst="rect">
            <a:avLst/>
          </a:prstGeom>
          <a:noFill/>
          <a:ln w="9525">
            <a:noFill/>
            <a:miter lim="800000"/>
            <a:headEnd/>
            <a:tailEnd/>
          </a:ln>
          <a:effectLst/>
        </p:spPr>
        <p:txBody>
          <a:bodyPr>
            <a:spAutoFit/>
          </a:bodyPr>
          <a:lstStyle/>
          <a:p>
            <a:pPr>
              <a:spcBef>
                <a:spcPct val="50000"/>
              </a:spcBef>
            </a:pPr>
            <a:r>
              <a:rPr lang="cs-CZ" sz="1600"/>
              <a:t>Přenos více pulsů mnohavidovým vláknem s krokovým profilem indexu lomu.</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4" name="Zástupný symbol pro číslo snímku 3"/>
          <p:cNvSpPr>
            <a:spLocks noGrp="1"/>
          </p:cNvSpPr>
          <p:nvPr>
            <p:ph type="sldNum" sz="quarter" idx="12"/>
          </p:nvPr>
        </p:nvSpPr>
        <p:spPr/>
        <p:txBody>
          <a:bodyPr/>
          <a:lstStyle/>
          <a:p>
            <a:fld id="{0158B8D7-F93E-4E2C-93E5-FB96BBA64C47}" type="slidenum">
              <a:rPr lang="cs-CZ"/>
              <a:pPr/>
              <a:t>21</a:t>
            </a:fld>
            <a:endParaRPr lang="cs-CZ"/>
          </a:p>
        </p:txBody>
      </p:sp>
      <p:pic>
        <p:nvPicPr>
          <p:cNvPr id="34820" name="Picture 4"/>
          <p:cNvPicPr>
            <a:picLocks noChangeAspect="1" noChangeArrowheads="1"/>
          </p:cNvPicPr>
          <p:nvPr/>
        </p:nvPicPr>
        <p:blipFill>
          <a:blip r:embed="rId2" cstate="print"/>
          <a:srcRect/>
          <a:stretch>
            <a:fillRect/>
          </a:stretch>
        </p:blipFill>
        <p:spPr bwMode="auto">
          <a:xfrm>
            <a:off x="282575" y="1268413"/>
            <a:ext cx="4289425" cy="2438400"/>
          </a:xfrm>
          <a:prstGeom prst="rect">
            <a:avLst/>
          </a:prstGeom>
          <a:noFill/>
          <a:ln w="9525">
            <a:noFill/>
            <a:miter lim="800000"/>
            <a:headEnd/>
            <a:tailEnd/>
          </a:ln>
          <a:effectLst/>
        </p:spPr>
      </p:pic>
      <p:grpSp>
        <p:nvGrpSpPr>
          <p:cNvPr id="34821" name="Group 5"/>
          <p:cNvGrpSpPr>
            <a:grpSpLocks/>
          </p:cNvGrpSpPr>
          <p:nvPr/>
        </p:nvGrpSpPr>
        <p:grpSpPr bwMode="auto">
          <a:xfrm>
            <a:off x="827088" y="6021388"/>
            <a:ext cx="7921625" cy="503237"/>
            <a:chOff x="521" y="3793"/>
            <a:chExt cx="4990" cy="317"/>
          </a:xfrm>
        </p:grpSpPr>
        <p:sp>
          <p:nvSpPr>
            <p:cNvPr id="34822" name="Text Box 6"/>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34823" name="Picture 7"/>
            <p:cNvPicPr>
              <a:picLocks noChangeAspect="1" noChangeArrowheads="1"/>
            </p:cNvPicPr>
            <p:nvPr/>
          </p:nvPicPr>
          <p:blipFill>
            <a:blip r:embed="rId3" cstate="print"/>
            <a:srcRect/>
            <a:stretch>
              <a:fillRect/>
            </a:stretch>
          </p:blipFill>
          <p:spPr bwMode="auto">
            <a:xfrm>
              <a:off x="521" y="3793"/>
              <a:ext cx="224" cy="317"/>
            </a:xfrm>
            <a:prstGeom prst="rect">
              <a:avLst/>
            </a:prstGeom>
            <a:noFill/>
          </p:spPr>
        </p:pic>
      </p:grpSp>
      <p:sp>
        <p:nvSpPr>
          <p:cNvPr id="34825" name="Text Box 9"/>
          <p:cNvSpPr txBox="1">
            <a:spLocks noChangeArrowheads="1"/>
          </p:cNvSpPr>
          <p:nvPr/>
        </p:nvSpPr>
        <p:spPr bwMode="auto">
          <a:xfrm>
            <a:off x="323850" y="620713"/>
            <a:ext cx="8640763" cy="457200"/>
          </a:xfrm>
          <a:prstGeom prst="rect">
            <a:avLst/>
          </a:prstGeom>
          <a:noFill/>
          <a:ln w="9525">
            <a:noFill/>
            <a:miter lim="800000"/>
            <a:headEnd/>
            <a:tailEnd/>
          </a:ln>
          <a:effectLst/>
        </p:spPr>
        <p:txBody>
          <a:bodyPr>
            <a:spAutoFit/>
          </a:bodyPr>
          <a:lstStyle/>
          <a:p>
            <a:pPr>
              <a:spcBef>
                <a:spcPct val="50000"/>
              </a:spcBef>
            </a:pPr>
            <a:r>
              <a:rPr lang="cs-CZ" sz="2400"/>
              <a:t>Přenos světla ve vlákně s gradientovým profilem indexu lomu</a:t>
            </a:r>
            <a:r>
              <a:rPr lang="cs-CZ" sz="1600"/>
              <a:t>.</a:t>
            </a:r>
          </a:p>
        </p:txBody>
      </p:sp>
      <p:pic>
        <p:nvPicPr>
          <p:cNvPr id="34826" name="Picture 10"/>
          <p:cNvPicPr>
            <a:picLocks noChangeAspect="1" noChangeArrowheads="1"/>
          </p:cNvPicPr>
          <p:nvPr/>
        </p:nvPicPr>
        <p:blipFill>
          <a:blip r:embed="rId4" cstate="print"/>
          <a:srcRect/>
          <a:stretch>
            <a:fillRect/>
          </a:stretch>
        </p:blipFill>
        <p:spPr bwMode="auto">
          <a:xfrm>
            <a:off x="4572000" y="1601788"/>
            <a:ext cx="4465638" cy="1827212"/>
          </a:xfrm>
          <a:prstGeom prst="rect">
            <a:avLst/>
          </a:prstGeom>
          <a:noFill/>
          <a:ln w="9525">
            <a:noFill/>
            <a:miter lim="800000"/>
            <a:headEnd/>
            <a:tailEnd/>
          </a:ln>
          <a:effectLst/>
        </p:spPr>
      </p:pic>
      <p:pic>
        <p:nvPicPr>
          <p:cNvPr id="34827" name="Picture 11"/>
          <p:cNvPicPr>
            <a:picLocks noChangeAspect="1" noChangeArrowheads="1"/>
          </p:cNvPicPr>
          <p:nvPr/>
        </p:nvPicPr>
        <p:blipFill>
          <a:blip r:embed="rId5" cstate="print"/>
          <a:srcRect/>
          <a:stretch>
            <a:fillRect/>
          </a:stretch>
        </p:blipFill>
        <p:spPr bwMode="auto">
          <a:xfrm>
            <a:off x="1547813" y="3933825"/>
            <a:ext cx="4752975" cy="2151063"/>
          </a:xfrm>
          <a:prstGeom prst="rect">
            <a:avLst/>
          </a:prstGeom>
          <a:noFill/>
          <a:ln w="9525">
            <a:noFill/>
            <a:miter lim="800000"/>
            <a:headEnd/>
            <a:tailEnd/>
          </a:ln>
          <a:effectLst/>
        </p:spPr>
      </p:pic>
      <p:cxnSp>
        <p:nvCxnSpPr>
          <p:cNvPr id="34828" name="AutoShape 12"/>
          <p:cNvCxnSpPr>
            <a:cxnSpLocks noChangeShapeType="1"/>
            <a:stCxn id="0" idx="2"/>
            <a:endCxn id="0" idx="2"/>
          </p:cNvCxnSpPr>
          <p:nvPr/>
        </p:nvCxnSpPr>
        <p:spPr bwMode="auto">
          <a:xfrm rot="16200000" flipH="1">
            <a:off x="3924300" y="6084888"/>
            <a:ext cx="1587" cy="1588"/>
          </a:xfrm>
          <a:prstGeom prst="curvedConnector3">
            <a:avLst>
              <a:gd name="adj1" fmla="val 14300000"/>
            </a:avLst>
          </a:prstGeom>
          <a:noFill/>
          <a:ln w="9525">
            <a:solidFill>
              <a:schemeClr val="tx1"/>
            </a:solidFill>
            <a:round/>
            <a:headEnd/>
            <a:tailEnd/>
          </a:ln>
          <a:effectLst/>
        </p:spPr>
      </p:cxnSp>
      <p:sp>
        <p:nvSpPr>
          <p:cNvPr id="34832" name="Oval 16"/>
          <p:cNvSpPr>
            <a:spLocks noChangeArrowheads="1"/>
          </p:cNvSpPr>
          <p:nvPr/>
        </p:nvSpPr>
        <p:spPr bwMode="auto">
          <a:xfrm>
            <a:off x="4932363" y="5300663"/>
            <a:ext cx="719137" cy="360362"/>
          </a:xfrm>
          <a:prstGeom prst="ellipse">
            <a:avLst/>
          </a:prstGeom>
          <a:solidFill>
            <a:schemeClr val="bg1"/>
          </a:solidFill>
          <a:ln w="9525">
            <a:solidFill>
              <a:schemeClr val="bg1"/>
            </a:solidFill>
            <a:round/>
            <a:headEnd/>
            <a:tailEnd/>
          </a:ln>
          <a:effectLst/>
        </p:spPr>
        <p:txBody>
          <a:bodyPr wrap="none" anchor="ctr"/>
          <a:lstStyle/>
          <a:p>
            <a:endParaRPr lang="cs-CZ"/>
          </a:p>
        </p:txBody>
      </p:sp>
      <p:sp>
        <p:nvSpPr>
          <p:cNvPr id="34830" name="Freeform 14"/>
          <p:cNvSpPr>
            <a:spLocks/>
          </p:cNvSpPr>
          <p:nvPr/>
        </p:nvSpPr>
        <p:spPr bwMode="auto">
          <a:xfrm>
            <a:off x="5076825" y="5013325"/>
            <a:ext cx="431800" cy="936625"/>
          </a:xfrm>
          <a:custGeom>
            <a:avLst/>
            <a:gdLst/>
            <a:ahLst/>
            <a:cxnLst>
              <a:cxn ang="0">
                <a:pos x="0" y="552"/>
              </a:cxn>
              <a:cxn ang="0">
                <a:pos x="46" y="325"/>
              </a:cxn>
              <a:cxn ang="0">
                <a:pos x="136" y="7"/>
              </a:cxn>
              <a:cxn ang="0">
                <a:pos x="272" y="370"/>
              </a:cxn>
              <a:cxn ang="0">
                <a:pos x="363" y="552"/>
              </a:cxn>
            </a:cxnLst>
            <a:rect l="0" t="0" r="r" b="b"/>
            <a:pathLst>
              <a:path w="363" h="552">
                <a:moveTo>
                  <a:pt x="0" y="552"/>
                </a:moveTo>
                <a:cubicBezTo>
                  <a:pt x="11" y="484"/>
                  <a:pt x="23" y="416"/>
                  <a:pt x="46" y="325"/>
                </a:cubicBezTo>
                <a:cubicBezTo>
                  <a:pt x="69" y="234"/>
                  <a:pt x="98" y="0"/>
                  <a:pt x="136" y="7"/>
                </a:cubicBezTo>
                <a:cubicBezTo>
                  <a:pt x="174" y="14"/>
                  <a:pt x="234" y="279"/>
                  <a:pt x="272" y="370"/>
                </a:cubicBezTo>
                <a:cubicBezTo>
                  <a:pt x="310" y="461"/>
                  <a:pt x="348" y="522"/>
                  <a:pt x="363" y="552"/>
                </a:cubicBezTo>
              </a:path>
            </a:pathLst>
          </a:custGeom>
          <a:noFill/>
          <a:ln w="9525">
            <a:solidFill>
              <a:schemeClr val="tx1"/>
            </a:solidFill>
            <a:round/>
            <a:headEnd/>
            <a:tailEnd/>
          </a:ln>
          <a:effectLst/>
        </p:spPr>
        <p:txBody>
          <a:bodyPr/>
          <a:lstStyle/>
          <a:p>
            <a:endParaRPr lang="cs-CZ"/>
          </a:p>
        </p:txBody>
      </p:sp>
      <p:sp>
        <p:nvSpPr>
          <p:cNvPr id="34833" name="Line 17"/>
          <p:cNvSpPr>
            <a:spLocks noChangeShapeType="1"/>
          </p:cNvSpPr>
          <p:nvPr/>
        </p:nvSpPr>
        <p:spPr bwMode="auto">
          <a:xfrm>
            <a:off x="4932363" y="4652963"/>
            <a:ext cx="0" cy="792162"/>
          </a:xfrm>
          <a:prstGeom prst="line">
            <a:avLst/>
          </a:prstGeom>
          <a:noFill/>
          <a:ln w="9525">
            <a:solidFill>
              <a:schemeClr val="tx1"/>
            </a:solidFill>
            <a:round/>
            <a:headEnd/>
            <a:tailEnd/>
          </a:ln>
          <a:effectLst/>
        </p:spPr>
        <p:txBody>
          <a:bodyPr/>
          <a:lstStyle/>
          <a:p>
            <a:endParaRPr lang="cs-CZ"/>
          </a:p>
        </p:txBody>
      </p:sp>
      <p:sp>
        <p:nvSpPr>
          <p:cNvPr id="34834" name="Line 18"/>
          <p:cNvSpPr>
            <a:spLocks noChangeShapeType="1"/>
          </p:cNvSpPr>
          <p:nvPr/>
        </p:nvSpPr>
        <p:spPr bwMode="auto">
          <a:xfrm>
            <a:off x="5651500" y="4652963"/>
            <a:ext cx="0" cy="792162"/>
          </a:xfrm>
          <a:prstGeom prst="line">
            <a:avLst/>
          </a:prstGeom>
          <a:noFill/>
          <a:ln w="9525">
            <a:solidFill>
              <a:schemeClr val="tx1"/>
            </a:solidFill>
            <a:round/>
            <a:headEnd/>
            <a:tailEnd/>
          </a:ln>
          <a:effectLst/>
        </p:spPr>
        <p:txBody>
          <a:bodyPr/>
          <a:lstStyle/>
          <a:p>
            <a:endParaRPr lang="cs-CZ"/>
          </a:p>
        </p:txBody>
      </p:sp>
      <p:sp>
        <p:nvSpPr>
          <p:cNvPr id="34835" name="Line 19"/>
          <p:cNvSpPr>
            <a:spLocks noChangeShapeType="1"/>
          </p:cNvSpPr>
          <p:nvPr/>
        </p:nvSpPr>
        <p:spPr bwMode="auto">
          <a:xfrm>
            <a:off x="4932363" y="4724400"/>
            <a:ext cx="719137" cy="0"/>
          </a:xfrm>
          <a:prstGeom prst="line">
            <a:avLst/>
          </a:prstGeom>
          <a:noFill/>
          <a:ln w="9525">
            <a:solidFill>
              <a:schemeClr val="tx1"/>
            </a:solidFill>
            <a:round/>
            <a:headEnd type="triangle" w="med" len="med"/>
            <a:tailEnd type="triangle" w="med" len="med"/>
          </a:ln>
          <a:effectLst/>
        </p:spPr>
        <p:txBody>
          <a:bodyPr/>
          <a:lstStyle/>
          <a:p>
            <a:endParaRPr lang="cs-CZ"/>
          </a:p>
        </p:txBody>
      </p:sp>
      <p:sp>
        <p:nvSpPr>
          <p:cNvPr id="34836" name="Line 20"/>
          <p:cNvSpPr>
            <a:spLocks noChangeShapeType="1"/>
          </p:cNvSpPr>
          <p:nvPr/>
        </p:nvSpPr>
        <p:spPr bwMode="auto">
          <a:xfrm>
            <a:off x="4932363" y="5445125"/>
            <a:ext cx="719137" cy="0"/>
          </a:xfrm>
          <a:prstGeom prst="line">
            <a:avLst/>
          </a:prstGeom>
          <a:noFill/>
          <a:ln w="9525">
            <a:solidFill>
              <a:schemeClr val="tx1"/>
            </a:solidFill>
            <a:round/>
            <a:headEnd/>
            <a:tailEnd/>
          </a:ln>
          <a:effectLst/>
        </p:spPr>
        <p:txBody>
          <a:bodyPr/>
          <a:lstStyle/>
          <a:p>
            <a:endParaRPr lang="cs-CZ"/>
          </a:p>
        </p:txBody>
      </p:sp>
      <p:sp>
        <p:nvSpPr>
          <p:cNvPr id="34837" name="Line 21"/>
          <p:cNvSpPr>
            <a:spLocks noChangeShapeType="1"/>
          </p:cNvSpPr>
          <p:nvPr/>
        </p:nvSpPr>
        <p:spPr bwMode="auto">
          <a:xfrm>
            <a:off x="5292725" y="5445125"/>
            <a:ext cx="71438" cy="0"/>
          </a:xfrm>
          <a:prstGeom prst="line">
            <a:avLst/>
          </a:prstGeom>
          <a:noFill/>
          <a:ln w="9525">
            <a:solidFill>
              <a:schemeClr val="tx1"/>
            </a:solidFill>
            <a:round/>
            <a:headEnd/>
            <a:tailEnd type="triangle" w="med" len="med"/>
          </a:ln>
          <a:effectLst/>
        </p:spPr>
        <p:txBody>
          <a:bodyPr/>
          <a:lstStyle/>
          <a:p>
            <a:endParaRPr lang="cs-CZ"/>
          </a:p>
        </p:txBody>
      </p:sp>
      <p:sp>
        <p:nvSpPr>
          <p:cNvPr id="34838" name="Line 22"/>
          <p:cNvSpPr>
            <a:spLocks noChangeShapeType="1"/>
          </p:cNvSpPr>
          <p:nvPr/>
        </p:nvSpPr>
        <p:spPr bwMode="auto">
          <a:xfrm flipH="1">
            <a:off x="5148263" y="5445125"/>
            <a:ext cx="71437" cy="0"/>
          </a:xfrm>
          <a:prstGeom prst="line">
            <a:avLst/>
          </a:prstGeom>
          <a:noFill/>
          <a:ln w="9525">
            <a:solidFill>
              <a:schemeClr val="tx1"/>
            </a:solidFill>
            <a:round/>
            <a:headEnd/>
            <a:tailEnd type="triangle" w="med" len="med"/>
          </a:ln>
          <a:effectLst/>
        </p:spPr>
        <p:txBody>
          <a:bodyPr/>
          <a:lstStyle/>
          <a:p>
            <a:endParaRPr lang="cs-CZ"/>
          </a:p>
        </p:txBody>
      </p:sp>
      <p:sp>
        <p:nvSpPr>
          <p:cNvPr id="34839" name="Text Box 23"/>
          <p:cNvSpPr txBox="1">
            <a:spLocks noChangeArrowheads="1"/>
          </p:cNvSpPr>
          <p:nvPr/>
        </p:nvSpPr>
        <p:spPr bwMode="auto">
          <a:xfrm>
            <a:off x="5940425" y="4797425"/>
            <a:ext cx="2376488" cy="466725"/>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1200"/>
              <a:t>Šíře pulsu vlákna s gradientním profilem indexu lomu</a:t>
            </a:r>
          </a:p>
        </p:txBody>
      </p:sp>
      <p:sp>
        <p:nvSpPr>
          <p:cNvPr id="34840" name="Text Box 24"/>
          <p:cNvSpPr txBox="1">
            <a:spLocks noChangeArrowheads="1"/>
          </p:cNvSpPr>
          <p:nvPr/>
        </p:nvSpPr>
        <p:spPr bwMode="auto">
          <a:xfrm>
            <a:off x="4572000" y="4076700"/>
            <a:ext cx="2376488" cy="466725"/>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1200"/>
              <a:t>Šíře pulsu vlákna s krokovým profilem indexu lomu</a:t>
            </a:r>
          </a:p>
        </p:txBody>
      </p:sp>
      <p:sp>
        <p:nvSpPr>
          <p:cNvPr id="34841" name="Line 25"/>
          <p:cNvSpPr>
            <a:spLocks noChangeShapeType="1"/>
          </p:cNvSpPr>
          <p:nvPr/>
        </p:nvSpPr>
        <p:spPr bwMode="auto">
          <a:xfrm flipH="1">
            <a:off x="5219700" y="5013325"/>
            <a:ext cx="720725" cy="431800"/>
          </a:xfrm>
          <a:prstGeom prst="line">
            <a:avLst/>
          </a:prstGeom>
          <a:noFill/>
          <a:ln w="9525">
            <a:solidFill>
              <a:schemeClr val="tx1"/>
            </a:solidFill>
            <a:round/>
            <a:headEnd/>
            <a:tailEnd type="triangle" w="med" len="med"/>
          </a:ln>
          <a:effectLst/>
        </p:spPr>
        <p:txBody>
          <a:bodyPr/>
          <a:lstStyle/>
          <a:p>
            <a:endParaRPr lang="cs-CZ"/>
          </a:p>
        </p:txBody>
      </p:sp>
      <p:sp>
        <p:nvSpPr>
          <p:cNvPr id="34842" name="Line 26"/>
          <p:cNvSpPr>
            <a:spLocks noChangeShapeType="1"/>
          </p:cNvSpPr>
          <p:nvPr/>
        </p:nvSpPr>
        <p:spPr bwMode="auto">
          <a:xfrm>
            <a:off x="5292725" y="4508500"/>
            <a:ext cx="0" cy="215900"/>
          </a:xfrm>
          <a:prstGeom prst="line">
            <a:avLst/>
          </a:prstGeom>
          <a:noFill/>
          <a:ln w="9525">
            <a:solidFill>
              <a:schemeClr val="tx1"/>
            </a:solidFill>
            <a:round/>
            <a:headEnd/>
            <a:tailEnd type="triangle" w="med" len="med"/>
          </a:ln>
          <a:effectLst/>
        </p:spPr>
        <p:txBody>
          <a:bodyPr/>
          <a:lstStyle/>
          <a:p>
            <a:endParaRPr lang="cs-CZ"/>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1" name="Zástupný symbol pro číslo snímku 4"/>
          <p:cNvSpPr>
            <a:spLocks noGrp="1"/>
          </p:cNvSpPr>
          <p:nvPr>
            <p:ph type="sldNum" sz="quarter" idx="12"/>
          </p:nvPr>
        </p:nvSpPr>
        <p:spPr/>
        <p:txBody>
          <a:bodyPr/>
          <a:lstStyle/>
          <a:p>
            <a:fld id="{A4B6BA24-5878-4972-891A-CA5F2369594C}" type="slidenum">
              <a:rPr lang="cs-CZ"/>
              <a:pPr/>
              <a:t>22</a:t>
            </a:fld>
            <a:endParaRPr lang="cs-CZ"/>
          </a:p>
        </p:txBody>
      </p:sp>
      <p:sp>
        <p:nvSpPr>
          <p:cNvPr id="49156" name="Rectangle 4"/>
          <p:cNvSpPr>
            <a:spLocks noGrp="1" noChangeArrowheads="1"/>
          </p:cNvSpPr>
          <p:nvPr>
            <p:ph type="title"/>
          </p:nvPr>
        </p:nvSpPr>
        <p:spPr/>
        <p:txBody>
          <a:bodyPr/>
          <a:lstStyle/>
          <a:p>
            <a:r>
              <a:rPr lang="cs-CZ"/>
              <a:t>Útlum světla</a:t>
            </a:r>
          </a:p>
        </p:txBody>
      </p:sp>
      <p:pic>
        <p:nvPicPr>
          <p:cNvPr id="49157" name="Picture 5" descr="formula3"/>
          <p:cNvPicPr>
            <a:picLocks noChangeAspect="1" noChangeArrowheads="1"/>
          </p:cNvPicPr>
          <p:nvPr/>
        </p:nvPicPr>
        <p:blipFill>
          <a:blip r:embed="rId2" cstate="print"/>
          <a:srcRect/>
          <a:stretch>
            <a:fillRect/>
          </a:stretch>
        </p:blipFill>
        <p:spPr bwMode="auto">
          <a:xfrm>
            <a:off x="1835150" y="2205038"/>
            <a:ext cx="5327650" cy="1663700"/>
          </a:xfrm>
          <a:prstGeom prst="rect">
            <a:avLst/>
          </a:prstGeom>
          <a:noFill/>
        </p:spPr>
      </p:pic>
      <p:sp>
        <p:nvSpPr>
          <p:cNvPr id="49158" name="Text Box 6"/>
          <p:cNvSpPr txBox="1">
            <a:spLocks noChangeArrowheads="1"/>
          </p:cNvSpPr>
          <p:nvPr/>
        </p:nvSpPr>
        <p:spPr bwMode="auto">
          <a:xfrm>
            <a:off x="3779838" y="3789363"/>
            <a:ext cx="1584325" cy="641350"/>
          </a:xfrm>
          <a:prstGeom prst="rect">
            <a:avLst/>
          </a:prstGeom>
          <a:noFill/>
          <a:ln w="9525">
            <a:noFill/>
            <a:miter lim="800000"/>
            <a:headEnd/>
            <a:tailEnd/>
          </a:ln>
          <a:effectLst/>
        </p:spPr>
        <p:txBody>
          <a:bodyPr>
            <a:spAutoFit/>
          </a:bodyPr>
          <a:lstStyle/>
          <a:p>
            <a:pPr>
              <a:spcBef>
                <a:spcPct val="50000"/>
              </a:spcBef>
            </a:pPr>
            <a:r>
              <a:rPr lang="cs-CZ" sz="3600" b="1"/>
              <a:t>db/km</a:t>
            </a:r>
          </a:p>
        </p:txBody>
      </p:sp>
      <p:sp>
        <p:nvSpPr>
          <p:cNvPr id="49159" name="Text Box 7"/>
          <p:cNvSpPr txBox="1">
            <a:spLocks noChangeArrowheads="1"/>
          </p:cNvSpPr>
          <p:nvPr/>
        </p:nvSpPr>
        <p:spPr bwMode="auto">
          <a:xfrm>
            <a:off x="395288" y="1196975"/>
            <a:ext cx="8424862" cy="822325"/>
          </a:xfrm>
          <a:prstGeom prst="rect">
            <a:avLst/>
          </a:prstGeom>
          <a:noFill/>
          <a:ln w="9525">
            <a:noFill/>
            <a:miter lim="800000"/>
            <a:headEnd/>
            <a:tailEnd/>
          </a:ln>
          <a:effectLst/>
        </p:spPr>
        <p:txBody>
          <a:bodyPr>
            <a:spAutoFit/>
          </a:bodyPr>
          <a:lstStyle/>
          <a:p>
            <a:pPr>
              <a:spcBef>
                <a:spcPct val="50000"/>
              </a:spcBef>
            </a:pPr>
            <a:r>
              <a:rPr lang="cs-CZ" sz="2400"/>
              <a:t>Útlum světla ve vlákně = záporný dekadický logaritmus poměru intenzity výstupního a vstupního světla.</a:t>
            </a:r>
          </a:p>
        </p:txBody>
      </p:sp>
      <p:grpSp>
        <p:nvGrpSpPr>
          <p:cNvPr id="49160" name="Group 8"/>
          <p:cNvGrpSpPr>
            <a:grpSpLocks/>
          </p:cNvGrpSpPr>
          <p:nvPr/>
        </p:nvGrpSpPr>
        <p:grpSpPr bwMode="auto">
          <a:xfrm>
            <a:off x="827088" y="6021388"/>
            <a:ext cx="7921625" cy="503237"/>
            <a:chOff x="521" y="3793"/>
            <a:chExt cx="4990" cy="317"/>
          </a:xfrm>
        </p:grpSpPr>
        <p:sp>
          <p:nvSpPr>
            <p:cNvPr id="49161" name="Text Box 9"/>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49162" name="Picture 10"/>
            <p:cNvPicPr>
              <a:picLocks noChangeAspect="1" noChangeArrowheads="1"/>
            </p:cNvPicPr>
            <p:nvPr/>
          </p:nvPicPr>
          <p:blipFill>
            <a:blip r:embed="rId3" cstate="print"/>
            <a:srcRect/>
            <a:stretch>
              <a:fillRect/>
            </a:stretch>
          </p:blipFill>
          <p:spPr bwMode="auto">
            <a:xfrm>
              <a:off x="521" y="3793"/>
              <a:ext cx="224" cy="317"/>
            </a:xfrm>
            <a:prstGeom prst="rect">
              <a:avLst/>
            </a:prstGeom>
            <a:noFill/>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9" name="Zástupný symbol pro číslo snímku 5"/>
          <p:cNvSpPr>
            <a:spLocks noGrp="1"/>
          </p:cNvSpPr>
          <p:nvPr>
            <p:ph type="sldNum" sz="quarter" idx="12"/>
          </p:nvPr>
        </p:nvSpPr>
        <p:spPr/>
        <p:txBody>
          <a:bodyPr/>
          <a:lstStyle/>
          <a:p>
            <a:fld id="{699AD381-10A2-495B-99CC-ADAC714A9AF9}" type="slidenum">
              <a:rPr lang="cs-CZ"/>
              <a:pPr/>
              <a:t>23</a:t>
            </a:fld>
            <a:endParaRPr lang="cs-CZ"/>
          </a:p>
        </p:txBody>
      </p:sp>
      <p:sp>
        <p:nvSpPr>
          <p:cNvPr id="53250" name="Rectangle 2"/>
          <p:cNvSpPr>
            <a:spLocks noGrp="1" noChangeArrowheads="1"/>
          </p:cNvSpPr>
          <p:nvPr>
            <p:ph type="title"/>
          </p:nvPr>
        </p:nvSpPr>
        <p:spPr>
          <a:xfrm>
            <a:off x="611188" y="1052513"/>
            <a:ext cx="8229600" cy="1143000"/>
          </a:xfrm>
        </p:spPr>
        <p:txBody>
          <a:bodyPr/>
          <a:lstStyle/>
          <a:p>
            <a:r>
              <a:rPr lang="cs-CZ" sz="3200"/>
              <a:t>Ztráty světla ve vlákně materiálem:</a:t>
            </a:r>
          </a:p>
        </p:txBody>
      </p:sp>
      <p:sp>
        <p:nvSpPr>
          <p:cNvPr id="53251" name="Rectangle 3"/>
          <p:cNvSpPr>
            <a:spLocks noGrp="1" noChangeArrowheads="1"/>
          </p:cNvSpPr>
          <p:nvPr>
            <p:ph type="body" idx="1"/>
          </p:nvPr>
        </p:nvSpPr>
        <p:spPr>
          <a:xfrm>
            <a:off x="457200" y="2565400"/>
            <a:ext cx="8229600" cy="3560763"/>
          </a:xfrm>
        </p:spPr>
        <p:txBody>
          <a:bodyPr/>
          <a:lstStyle/>
          <a:p>
            <a:r>
              <a:rPr lang="cs-CZ" sz="2800"/>
              <a:t>Jestliže je původní intenzita světal I</a:t>
            </a:r>
            <a:r>
              <a:rPr lang="cs-CZ" sz="2800" baseline="-25000"/>
              <a:t>o</a:t>
            </a:r>
            <a:r>
              <a:rPr lang="cs-CZ" sz="2800"/>
              <a:t> a po proběhnutí vzdálenosti X se sníží na I, pak platí</a:t>
            </a:r>
          </a:p>
          <a:p>
            <a:r>
              <a:rPr lang="cs-CZ" sz="2800"/>
              <a:t>I=I</a:t>
            </a:r>
            <a:r>
              <a:rPr lang="cs-CZ" sz="2800" baseline="-25000"/>
              <a:t>o</a:t>
            </a:r>
            <a:r>
              <a:rPr lang="cs-CZ" sz="2800"/>
              <a:t> exp(-α</a:t>
            </a:r>
            <a:r>
              <a:rPr lang="cs-CZ" sz="2800" baseline="-25000"/>
              <a:t>t</a:t>
            </a:r>
            <a:r>
              <a:rPr lang="cs-CZ" sz="2800"/>
              <a:t>X)</a:t>
            </a:r>
          </a:p>
          <a:p>
            <a:r>
              <a:rPr lang="cs-CZ" sz="2800"/>
              <a:t>Kde  α</a:t>
            </a:r>
            <a:r>
              <a:rPr lang="cs-CZ" sz="2800" baseline="-25000"/>
              <a:t>t</a:t>
            </a:r>
            <a:r>
              <a:rPr lang="cs-CZ" sz="2800"/>
              <a:t> je celkový koeficient útlumu skládající se ze dvou částí – rozptylové  α</a:t>
            </a:r>
            <a:r>
              <a:rPr lang="cs-CZ" sz="2800" baseline="-25000"/>
              <a:t>r</a:t>
            </a:r>
            <a:r>
              <a:rPr lang="cs-CZ" sz="2800"/>
              <a:t>  a absorpční  α</a:t>
            </a:r>
            <a:r>
              <a:rPr lang="cs-CZ" sz="2800" baseline="-25000"/>
              <a:t>a</a:t>
            </a:r>
          </a:p>
          <a:p>
            <a:r>
              <a:rPr lang="cs-CZ" sz="2800"/>
              <a:t>α</a:t>
            </a:r>
            <a:r>
              <a:rPr lang="cs-CZ" sz="2800" baseline="-25000"/>
              <a:t>t </a:t>
            </a:r>
            <a:r>
              <a:rPr lang="cs-CZ" sz="2800"/>
              <a:t>= α</a:t>
            </a:r>
            <a:r>
              <a:rPr lang="cs-CZ" sz="2800" baseline="-25000"/>
              <a:t>r</a:t>
            </a:r>
            <a:r>
              <a:rPr lang="cs-CZ" sz="2800"/>
              <a:t> + α</a:t>
            </a:r>
            <a:r>
              <a:rPr lang="cs-CZ" sz="2800" baseline="-25000"/>
              <a:t>a</a:t>
            </a:r>
          </a:p>
        </p:txBody>
      </p:sp>
      <p:grpSp>
        <p:nvGrpSpPr>
          <p:cNvPr id="53252" name="Group 4"/>
          <p:cNvGrpSpPr>
            <a:grpSpLocks/>
          </p:cNvGrpSpPr>
          <p:nvPr/>
        </p:nvGrpSpPr>
        <p:grpSpPr bwMode="auto">
          <a:xfrm>
            <a:off x="827088" y="6021388"/>
            <a:ext cx="7921625" cy="503237"/>
            <a:chOff x="521" y="3793"/>
            <a:chExt cx="4990" cy="317"/>
          </a:xfrm>
        </p:grpSpPr>
        <p:sp>
          <p:nvSpPr>
            <p:cNvPr id="53253" name="Text Box 5"/>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53254" name="Picture 6"/>
            <p:cNvPicPr>
              <a:picLocks noChangeAspect="1" noChangeArrowheads="1"/>
            </p:cNvPicPr>
            <p:nvPr/>
          </p:nvPicPr>
          <p:blipFill>
            <a:blip r:embed="rId2" cstate="print"/>
            <a:srcRect/>
            <a:stretch>
              <a:fillRect/>
            </a:stretch>
          </p:blipFill>
          <p:spPr bwMode="auto">
            <a:xfrm>
              <a:off x="521" y="3793"/>
              <a:ext cx="224" cy="317"/>
            </a:xfrm>
            <a:prstGeom prst="rect">
              <a:avLst/>
            </a:prstGeom>
            <a:noFill/>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ástupný symbol pro číslo snímku 3"/>
          <p:cNvSpPr>
            <a:spLocks noGrp="1"/>
          </p:cNvSpPr>
          <p:nvPr>
            <p:ph type="sldNum" sz="quarter" idx="12"/>
          </p:nvPr>
        </p:nvSpPr>
        <p:spPr/>
        <p:txBody>
          <a:bodyPr/>
          <a:lstStyle/>
          <a:p>
            <a:fld id="{57E7B3CB-73C7-4AB7-80D1-587A406DB452}" type="slidenum">
              <a:rPr lang="cs-CZ"/>
              <a:pPr/>
              <a:t>24</a:t>
            </a:fld>
            <a:endParaRPr lang="cs-CZ"/>
          </a:p>
        </p:txBody>
      </p:sp>
      <p:pic>
        <p:nvPicPr>
          <p:cNvPr id="87042" name="Picture 2" descr="img220"/>
          <p:cNvPicPr>
            <a:picLocks noChangeAspect="1" noChangeArrowheads="1"/>
          </p:cNvPicPr>
          <p:nvPr/>
        </p:nvPicPr>
        <p:blipFill>
          <a:blip r:embed="rId2" cstate="print"/>
          <a:srcRect/>
          <a:stretch>
            <a:fillRect/>
          </a:stretch>
        </p:blipFill>
        <p:spPr bwMode="auto">
          <a:xfrm>
            <a:off x="684213" y="981075"/>
            <a:ext cx="6521450" cy="4883150"/>
          </a:xfrm>
          <a:prstGeom prst="rect">
            <a:avLst/>
          </a:prstGeom>
          <a:noFill/>
        </p:spPr>
      </p:pic>
      <p:sp>
        <p:nvSpPr>
          <p:cNvPr id="87043" name="Text Box 3"/>
          <p:cNvSpPr txBox="1">
            <a:spLocks noChangeArrowheads="1"/>
          </p:cNvSpPr>
          <p:nvPr/>
        </p:nvSpPr>
        <p:spPr bwMode="auto">
          <a:xfrm>
            <a:off x="539750" y="6092825"/>
            <a:ext cx="8064500" cy="641350"/>
          </a:xfrm>
          <a:prstGeom prst="rect">
            <a:avLst/>
          </a:prstGeom>
          <a:noFill/>
          <a:ln w="9525">
            <a:noFill/>
            <a:miter lim="800000"/>
            <a:headEnd/>
            <a:tailEnd/>
          </a:ln>
          <a:effectLst/>
        </p:spPr>
        <p:txBody>
          <a:bodyPr>
            <a:spAutoFit/>
          </a:bodyPr>
          <a:lstStyle/>
          <a:p>
            <a:pPr>
              <a:spcBef>
                <a:spcPct val="50000"/>
              </a:spcBef>
            </a:pPr>
            <a:r>
              <a:rPr lang="cs-CZ"/>
              <a:t>Závislost útlumu na vlnové délce přenášeného světla pro světlovod s jádrem s vysokým obsahem SiO</a:t>
            </a:r>
            <a:r>
              <a:rPr lang="cs-CZ" baseline="-25000"/>
              <a:t>2</a:t>
            </a:r>
            <a:r>
              <a:rPr lang="cs-CZ"/>
              <a:t>.</a:t>
            </a:r>
          </a:p>
        </p:txBody>
      </p:sp>
      <p:sp>
        <p:nvSpPr>
          <p:cNvPr id="87044" name="Line 4"/>
          <p:cNvSpPr>
            <a:spLocks noChangeShapeType="1"/>
          </p:cNvSpPr>
          <p:nvPr/>
        </p:nvSpPr>
        <p:spPr bwMode="auto">
          <a:xfrm flipV="1">
            <a:off x="4932363" y="2205038"/>
            <a:ext cx="1223962" cy="863600"/>
          </a:xfrm>
          <a:prstGeom prst="line">
            <a:avLst/>
          </a:prstGeom>
          <a:noFill/>
          <a:ln w="9525">
            <a:solidFill>
              <a:schemeClr val="tx1"/>
            </a:solidFill>
            <a:round/>
            <a:headEnd/>
            <a:tailEnd type="triangle" w="med" len="med"/>
          </a:ln>
          <a:effectLst/>
        </p:spPr>
        <p:txBody>
          <a:bodyPr/>
          <a:lstStyle/>
          <a:p>
            <a:endParaRPr lang="cs-CZ"/>
          </a:p>
        </p:txBody>
      </p:sp>
      <p:sp>
        <p:nvSpPr>
          <p:cNvPr id="87045" name="Text Box 5"/>
          <p:cNvSpPr txBox="1">
            <a:spLocks noChangeArrowheads="1"/>
          </p:cNvSpPr>
          <p:nvPr/>
        </p:nvSpPr>
        <p:spPr bwMode="auto">
          <a:xfrm>
            <a:off x="5580063" y="1916113"/>
            <a:ext cx="1944687" cy="366712"/>
          </a:xfrm>
          <a:prstGeom prst="rect">
            <a:avLst/>
          </a:prstGeom>
          <a:noFill/>
          <a:ln w="9525">
            <a:noFill/>
            <a:miter lim="800000"/>
            <a:headEnd/>
            <a:tailEnd/>
          </a:ln>
          <a:effectLst/>
        </p:spPr>
        <p:txBody>
          <a:bodyPr>
            <a:spAutoFit/>
          </a:bodyPr>
          <a:lstStyle/>
          <a:p>
            <a:pPr>
              <a:spcBef>
                <a:spcPct val="50000"/>
              </a:spcBef>
            </a:pPr>
            <a:r>
              <a:rPr lang="cs-CZ"/>
              <a:t>Ztráty ve vlákně</a:t>
            </a:r>
          </a:p>
        </p:txBody>
      </p:sp>
      <p:sp>
        <p:nvSpPr>
          <p:cNvPr id="87046" name="Text Box 6"/>
          <p:cNvSpPr txBox="1">
            <a:spLocks noChangeArrowheads="1"/>
          </p:cNvSpPr>
          <p:nvPr/>
        </p:nvSpPr>
        <p:spPr bwMode="auto">
          <a:xfrm>
            <a:off x="2268538" y="3062288"/>
            <a:ext cx="2303462" cy="366712"/>
          </a:xfrm>
          <a:prstGeom prst="rect">
            <a:avLst/>
          </a:prstGeom>
          <a:noFill/>
          <a:ln w="9525">
            <a:noFill/>
            <a:miter lim="800000"/>
            <a:headEnd/>
            <a:tailEnd/>
          </a:ln>
          <a:effectLst/>
        </p:spPr>
        <p:txBody>
          <a:bodyPr>
            <a:spAutoFit/>
          </a:bodyPr>
          <a:lstStyle/>
          <a:p>
            <a:pPr>
              <a:spcBef>
                <a:spcPct val="50000"/>
              </a:spcBef>
            </a:pPr>
            <a:r>
              <a:rPr lang="cs-CZ"/>
              <a:t>Absorpce OH iontů</a:t>
            </a:r>
          </a:p>
        </p:txBody>
      </p:sp>
      <p:sp>
        <p:nvSpPr>
          <p:cNvPr id="87047" name="Line 7"/>
          <p:cNvSpPr>
            <a:spLocks noChangeShapeType="1"/>
          </p:cNvSpPr>
          <p:nvPr/>
        </p:nvSpPr>
        <p:spPr bwMode="auto">
          <a:xfrm flipH="1">
            <a:off x="2627313" y="3429000"/>
            <a:ext cx="720725" cy="1368425"/>
          </a:xfrm>
          <a:prstGeom prst="line">
            <a:avLst/>
          </a:prstGeom>
          <a:noFill/>
          <a:ln w="9525">
            <a:solidFill>
              <a:schemeClr val="tx1"/>
            </a:solidFill>
            <a:round/>
            <a:headEnd/>
            <a:tailEnd type="triangle" w="med" len="med"/>
          </a:ln>
          <a:effectLst/>
        </p:spPr>
        <p:txBody>
          <a:bodyPr/>
          <a:lstStyle/>
          <a:p>
            <a:endParaRPr lang="cs-CZ"/>
          </a:p>
        </p:txBody>
      </p:sp>
      <p:sp>
        <p:nvSpPr>
          <p:cNvPr id="87048" name="Line 8"/>
          <p:cNvSpPr>
            <a:spLocks noChangeShapeType="1"/>
          </p:cNvSpPr>
          <p:nvPr/>
        </p:nvSpPr>
        <p:spPr bwMode="auto">
          <a:xfrm>
            <a:off x="3563938" y="3429000"/>
            <a:ext cx="720725" cy="1295400"/>
          </a:xfrm>
          <a:prstGeom prst="line">
            <a:avLst/>
          </a:prstGeom>
          <a:noFill/>
          <a:ln w="9525">
            <a:solidFill>
              <a:schemeClr val="tx1"/>
            </a:solidFill>
            <a:round/>
            <a:headEnd/>
            <a:tailEnd type="triangle" w="med" len="med"/>
          </a:ln>
          <a:effectLst/>
        </p:spPr>
        <p:txBody>
          <a:bodyPr/>
          <a:lstStyle/>
          <a:p>
            <a:endParaRPr lang="cs-CZ"/>
          </a:p>
        </p:txBody>
      </p:sp>
      <p:sp>
        <p:nvSpPr>
          <p:cNvPr id="87049" name="Line 9"/>
          <p:cNvSpPr>
            <a:spLocks noChangeShapeType="1"/>
          </p:cNvSpPr>
          <p:nvPr/>
        </p:nvSpPr>
        <p:spPr bwMode="auto">
          <a:xfrm>
            <a:off x="3924300" y="3429000"/>
            <a:ext cx="935038" cy="647700"/>
          </a:xfrm>
          <a:prstGeom prst="line">
            <a:avLst/>
          </a:prstGeom>
          <a:noFill/>
          <a:ln w="9525">
            <a:solidFill>
              <a:schemeClr val="tx1"/>
            </a:solidFill>
            <a:round/>
            <a:headEnd/>
            <a:tailEnd type="triangle" w="med" len="med"/>
          </a:ln>
          <a:effectLst/>
        </p:spPr>
        <p:txBody>
          <a:bodyPr/>
          <a:lstStyle/>
          <a:p>
            <a:endParaRPr lang="cs-CZ"/>
          </a:p>
        </p:txBody>
      </p:sp>
      <p:sp>
        <p:nvSpPr>
          <p:cNvPr id="87050" name="Text Box 10"/>
          <p:cNvSpPr txBox="1">
            <a:spLocks noChangeArrowheads="1"/>
          </p:cNvSpPr>
          <p:nvPr/>
        </p:nvSpPr>
        <p:spPr bwMode="auto">
          <a:xfrm>
            <a:off x="2195513" y="2636838"/>
            <a:ext cx="2376487" cy="366712"/>
          </a:xfrm>
          <a:prstGeom prst="rect">
            <a:avLst/>
          </a:prstGeom>
          <a:noFill/>
          <a:ln w="9525">
            <a:noFill/>
            <a:miter lim="800000"/>
            <a:headEnd/>
            <a:tailEnd/>
          </a:ln>
          <a:effectLst/>
        </p:spPr>
        <p:txBody>
          <a:bodyPr>
            <a:spAutoFit/>
          </a:bodyPr>
          <a:lstStyle/>
          <a:p>
            <a:pPr>
              <a:spcBef>
                <a:spcPct val="50000"/>
              </a:spcBef>
            </a:pPr>
            <a:r>
              <a:rPr lang="cs-CZ"/>
              <a:t>Raleighův rozptyl</a:t>
            </a:r>
          </a:p>
        </p:txBody>
      </p:sp>
      <p:sp>
        <p:nvSpPr>
          <p:cNvPr id="87051" name="Text Box 11"/>
          <p:cNvSpPr txBox="1">
            <a:spLocks noChangeArrowheads="1"/>
          </p:cNvSpPr>
          <p:nvPr/>
        </p:nvSpPr>
        <p:spPr bwMode="auto">
          <a:xfrm>
            <a:off x="6300788" y="4365625"/>
            <a:ext cx="1943100" cy="366713"/>
          </a:xfrm>
          <a:prstGeom prst="rect">
            <a:avLst/>
          </a:prstGeom>
          <a:noFill/>
          <a:ln w="9525">
            <a:noFill/>
            <a:miter lim="800000"/>
            <a:headEnd/>
            <a:tailEnd/>
          </a:ln>
          <a:effectLst/>
        </p:spPr>
        <p:txBody>
          <a:bodyPr>
            <a:spAutoFit/>
          </a:bodyPr>
          <a:lstStyle/>
          <a:p>
            <a:pPr>
              <a:spcBef>
                <a:spcPct val="50000"/>
              </a:spcBef>
            </a:pPr>
            <a:r>
              <a:rPr lang="cs-CZ"/>
              <a:t>IČ absorpce</a:t>
            </a:r>
          </a:p>
        </p:txBody>
      </p:sp>
      <p:sp>
        <p:nvSpPr>
          <p:cNvPr id="87052" name="Text Box 12"/>
          <p:cNvSpPr txBox="1">
            <a:spLocks noChangeArrowheads="1"/>
          </p:cNvSpPr>
          <p:nvPr/>
        </p:nvSpPr>
        <p:spPr bwMode="auto">
          <a:xfrm>
            <a:off x="1331913" y="4076700"/>
            <a:ext cx="1943100" cy="366713"/>
          </a:xfrm>
          <a:prstGeom prst="rect">
            <a:avLst/>
          </a:prstGeom>
          <a:noFill/>
          <a:ln w="9525">
            <a:noFill/>
            <a:miter lim="800000"/>
            <a:headEnd/>
            <a:tailEnd/>
          </a:ln>
          <a:effectLst/>
        </p:spPr>
        <p:txBody>
          <a:bodyPr>
            <a:spAutoFit/>
          </a:bodyPr>
          <a:lstStyle/>
          <a:p>
            <a:pPr>
              <a:spcBef>
                <a:spcPct val="50000"/>
              </a:spcBef>
            </a:pPr>
            <a:r>
              <a:rPr lang="cs-CZ"/>
              <a:t>UV absorpce</a:t>
            </a:r>
          </a:p>
        </p:txBody>
      </p:sp>
      <p:sp>
        <p:nvSpPr>
          <p:cNvPr id="87053" name="Line 13"/>
          <p:cNvSpPr>
            <a:spLocks noChangeShapeType="1"/>
          </p:cNvSpPr>
          <p:nvPr/>
        </p:nvSpPr>
        <p:spPr bwMode="auto">
          <a:xfrm flipH="1">
            <a:off x="1908175" y="2852738"/>
            <a:ext cx="431800" cy="576262"/>
          </a:xfrm>
          <a:prstGeom prst="line">
            <a:avLst/>
          </a:prstGeom>
          <a:noFill/>
          <a:ln w="9525">
            <a:solidFill>
              <a:schemeClr val="tx1"/>
            </a:solidFill>
            <a:round/>
            <a:headEnd/>
            <a:tailEnd type="triangle" w="med" len="med"/>
          </a:ln>
          <a:effectLst/>
        </p:spPr>
        <p:txBody>
          <a:bodyPr/>
          <a:lstStyle/>
          <a:p>
            <a:endParaRPr lang="cs-CZ"/>
          </a:p>
        </p:txBody>
      </p:sp>
      <p:sp>
        <p:nvSpPr>
          <p:cNvPr id="87054" name="Line 14"/>
          <p:cNvSpPr>
            <a:spLocks noChangeShapeType="1"/>
          </p:cNvSpPr>
          <p:nvPr/>
        </p:nvSpPr>
        <p:spPr bwMode="auto">
          <a:xfrm flipH="1" flipV="1">
            <a:off x="5795963" y="4508500"/>
            <a:ext cx="504825" cy="73025"/>
          </a:xfrm>
          <a:prstGeom prst="line">
            <a:avLst/>
          </a:prstGeom>
          <a:noFill/>
          <a:ln w="9525">
            <a:solidFill>
              <a:schemeClr val="tx1"/>
            </a:solidFill>
            <a:round/>
            <a:headEnd/>
            <a:tailEnd type="triangle" w="med" len="med"/>
          </a:ln>
          <a:effectLst/>
        </p:spPr>
        <p:txBody>
          <a:bodyPr/>
          <a:lstStyle/>
          <a:p>
            <a:endParaRPr lang="cs-CZ"/>
          </a:p>
        </p:txBody>
      </p:sp>
      <p:sp>
        <p:nvSpPr>
          <p:cNvPr id="87055" name="Line 15"/>
          <p:cNvSpPr>
            <a:spLocks noChangeShapeType="1"/>
          </p:cNvSpPr>
          <p:nvPr/>
        </p:nvSpPr>
        <p:spPr bwMode="auto">
          <a:xfrm>
            <a:off x="2195513" y="4365625"/>
            <a:ext cx="0" cy="287338"/>
          </a:xfrm>
          <a:prstGeom prst="line">
            <a:avLst/>
          </a:prstGeom>
          <a:noFill/>
          <a:ln w="9525">
            <a:solidFill>
              <a:schemeClr val="tx1"/>
            </a:solidFill>
            <a:round/>
            <a:headEnd/>
            <a:tailEnd type="triangle" w="med" len="med"/>
          </a:ln>
          <a:effectLst/>
        </p:spPr>
        <p:txBody>
          <a:bodyPr/>
          <a:lstStyle/>
          <a:p>
            <a:endParaRPr lang="cs-CZ"/>
          </a:p>
        </p:txBody>
      </p:sp>
      <p:sp>
        <p:nvSpPr>
          <p:cNvPr id="87056" name="Rectangle 16"/>
          <p:cNvSpPr>
            <a:spLocks noChangeArrowheads="1"/>
          </p:cNvSpPr>
          <p:nvPr/>
        </p:nvSpPr>
        <p:spPr bwMode="auto">
          <a:xfrm>
            <a:off x="2411413" y="1052513"/>
            <a:ext cx="2160587" cy="1584325"/>
          </a:xfrm>
          <a:prstGeom prst="rect">
            <a:avLst/>
          </a:prstGeom>
          <a:solidFill>
            <a:schemeClr val="bg1"/>
          </a:solidFill>
          <a:ln w="9525">
            <a:noFill/>
            <a:miter lim="800000"/>
            <a:headEnd/>
            <a:tailEnd/>
          </a:ln>
          <a:effectLst/>
        </p:spPr>
        <p:txBody>
          <a:bodyPr wrap="none" anchor="ctr"/>
          <a:lstStyle/>
          <a:p>
            <a:endParaRPr lang="cs-CZ"/>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4"/>
          <p:cNvSpPr>
            <a:spLocks noGrp="1"/>
          </p:cNvSpPr>
          <p:nvPr>
            <p:ph type="sldNum" sz="quarter" idx="12"/>
          </p:nvPr>
        </p:nvSpPr>
        <p:spPr/>
        <p:txBody>
          <a:bodyPr/>
          <a:lstStyle/>
          <a:p>
            <a:fld id="{66008FF5-1C13-426E-95B5-3C3AEBB09847}" type="slidenum">
              <a:rPr lang="cs-CZ"/>
              <a:pPr/>
              <a:t>25</a:t>
            </a:fld>
            <a:endParaRPr lang="cs-CZ"/>
          </a:p>
        </p:txBody>
      </p:sp>
      <p:sp>
        <p:nvSpPr>
          <p:cNvPr id="83972" name="Rectangle 4"/>
          <p:cNvSpPr>
            <a:spLocks noGrp="1" noChangeArrowheads="1"/>
          </p:cNvSpPr>
          <p:nvPr>
            <p:ph type="title"/>
          </p:nvPr>
        </p:nvSpPr>
        <p:spPr/>
        <p:txBody>
          <a:bodyPr/>
          <a:lstStyle/>
          <a:p>
            <a:r>
              <a:rPr lang="cs-CZ" sz="2000"/>
              <a:t>Útlum v plastovém vlákně je o tři řády vyšší než ve skleněném vlákně.</a:t>
            </a:r>
          </a:p>
        </p:txBody>
      </p:sp>
      <p:pic>
        <p:nvPicPr>
          <p:cNvPr id="83973" name="Picture 5"/>
          <p:cNvPicPr>
            <a:picLocks noChangeAspect="1" noChangeArrowheads="1"/>
          </p:cNvPicPr>
          <p:nvPr/>
        </p:nvPicPr>
        <p:blipFill>
          <a:blip r:embed="rId2" cstate="print"/>
          <a:srcRect/>
          <a:stretch>
            <a:fillRect/>
          </a:stretch>
        </p:blipFill>
        <p:spPr bwMode="auto">
          <a:xfrm>
            <a:off x="1835150" y="1628775"/>
            <a:ext cx="5472113" cy="4978400"/>
          </a:xfrm>
          <a:prstGeom prst="rect">
            <a:avLst/>
          </a:prstGeom>
          <a:noFill/>
          <a:ln w="9525">
            <a:noFill/>
            <a:miter lim="800000"/>
            <a:headEnd/>
            <a:tailEnd/>
          </a:ln>
          <a:effectLst/>
        </p:spPr>
      </p:pic>
      <p:sp>
        <p:nvSpPr>
          <p:cNvPr id="83974" name="Text Box 6"/>
          <p:cNvSpPr txBox="1">
            <a:spLocks noChangeArrowheads="1"/>
          </p:cNvSpPr>
          <p:nvPr/>
        </p:nvSpPr>
        <p:spPr bwMode="auto">
          <a:xfrm>
            <a:off x="3527425" y="1412875"/>
            <a:ext cx="2089150" cy="366713"/>
          </a:xfrm>
          <a:prstGeom prst="rect">
            <a:avLst/>
          </a:prstGeom>
          <a:noFill/>
          <a:ln w="9525">
            <a:noFill/>
            <a:miter lim="800000"/>
            <a:headEnd/>
            <a:tailEnd/>
          </a:ln>
          <a:effectLst/>
        </p:spPr>
        <p:txBody>
          <a:bodyPr>
            <a:spAutoFit/>
          </a:bodyPr>
          <a:lstStyle/>
          <a:p>
            <a:pPr>
              <a:spcBef>
                <a:spcPct val="50000"/>
              </a:spcBef>
            </a:pPr>
            <a:endParaRPr lang="cs-CZ"/>
          </a:p>
        </p:txBody>
      </p:sp>
      <p:sp>
        <p:nvSpPr>
          <p:cNvPr id="83975" name="Text Box 7"/>
          <p:cNvSpPr txBox="1">
            <a:spLocks noChangeArrowheads="1"/>
          </p:cNvSpPr>
          <p:nvPr/>
        </p:nvSpPr>
        <p:spPr bwMode="auto">
          <a:xfrm>
            <a:off x="3419475" y="1412875"/>
            <a:ext cx="2952750" cy="366713"/>
          </a:xfrm>
          <a:prstGeom prst="rect">
            <a:avLst/>
          </a:prstGeom>
          <a:noFill/>
          <a:ln w="9525">
            <a:noFill/>
            <a:miter lim="800000"/>
            <a:headEnd/>
            <a:tailEnd/>
          </a:ln>
          <a:effectLst/>
        </p:spPr>
        <p:txBody>
          <a:bodyPr>
            <a:spAutoFit/>
          </a:bodyPr>
          <a:lstStyle/>
          <a:p>
            <a:pPr>
              <a:spcBef>
                <a:spcPct val="50000"/>
              </a:spcBef>
            </a:pPr>
            <a:r>
              <a:rPr lang="cs-CZ">
                <a:solidFill>
                  <a:schemeClr val="tx2"/>
                </a:solidFill>
              </a:rPr>
              <a:t>Útlum plastového vlákna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6C67ABD0-955F-4393-9F01-1A6672A0EA95}" type="slidenum">
              <a:rPr lang="cs-CZ"/>
              <a:pPr/>
              <a:t>26</a:t>
            </a:fld>
            <a:endParaRPr lang="cs-CZ"/>
          </a:p>
        </p:txBody>
      </p:sp>
      <p:sp>
        <p:nvSpPr>
          <p:cNvPr id="54275" name="Rectangle 3"/>
          <p:cNvSpPr>
            <a:spLocks noGrp="1" noChangeArrowheads="1"/>
          </p:cNvSpPr>
          <p:nvPr>
            <p:ph type="body" idx="1"/>
          </p:nvPr>
        </p:nvSpPr>
        <p:spPr>
          <a:xfrm>
            <a:off x="539750" y="908050"/>
            <a:ext cx="8147050" cy="5400675"/>
          </a:xfrm>
        </p:spPr>
        <p:txBody>
          <a:bodyPr/>
          <a:lstStyle/>
          <a:p>
            <a:pPr>
              <a:lnSpc>
                <a:spcPct val="80000"/>
              </a:lnSpc>
              <a:buFontTx/>
              <a:buNone/>
            </a:pPr>
            <a:r>
              <a:rPr lang="cs-CZ" sz="2400" dirty="0"/>
              <a:t>Ztráty lokálními  změnami indexu lomu pokud jsou způsobeny nehomogenitami srovnatelnými s λ/n</a:t>
            </a:r>
            <a:r>
              <a:rPr lang="cs-CZ" sz="2400" baseline="-25000" dirty="0"/>
              <a:t>1  </a:t>
            </a:r>
            <a:r>
              <a:rPr lang="cs-CZ" sz="2400" dirty="0"/>
              <a:t>(</a:t>
            </a:r>
            <a:r>
              <a:rPr lang="cs-CZ" sz="2400" dirty="0" err="1"/>
              <a:t>Raleighův</a:t>
            </a:r>
            <a:r>
              <a:rPr lang="cs-CZ" sz="2400" dirty="0"/>
              <a:t> rozptyl) jsou úměrné 1/ λ</a:t>
            </a:r>
            <a:r>
              <a:rPr lang="cs-CZ" sz="2400" baseline="30000" dirty="0"/>
              <a:t>4</a:t>
            </a:r>
            <a:r>
              <a:rPr lang="cs-CZ" sz="2400" dirty="0"/>
              <a:t>. </a:t>
            </a:r>
          </a:p>
          <a:p>
            <a:pPr>
              <a:lnSpc>
                <a:spcPct val="80000"/>
              </a:lnSpc>
              <a:buFontTx/>
              <a:buNone/>
            </a:pPr>
            <a:r>
              <a:rPr lang="cs-CZ" sz="2400" dirty="0"/>
              <a:t>Nehomogenity mající rozměr λ/n</a:t>
            </a:r>
            <a:r>
              <a:rPr lang="cs-CZ" sz="2400" baseline="-25000" dirty="0"/>
              <a:t>1 </a:t>
            </a:r>
            <a:r>
              <a:rPr lang="cs-CZ" sz="2400" dirty="0"/>
              <a:t>&lt;</a:t>
            </a:r>
            <a:r>
              <a:rPr lang="en-US" sz="2400" dirty="0"/>
              <a:t>Λ</a:t>
            </a:r>
            <a:r>
              <a:rPr lang="cs-CZ" sz="2400" dirty="0"/>
              <a:t> &lt; 1 mm rozptylují světlo především směrem dopředu. Tento typ rozptylu se nazývá </a:t>
            </a:r>
            <a:r>
              <a:rPr lang="cs-CZ" sz="2400" dirty="0" err="1"/>
              <a:t>Mieův</a:t>
            </a:r>
            <a:r>
              <a:rPr lang="cs-CZ" sz="2400" dirty="0"/>
              <a:t> rozptyl. Zdrojem tohoto typu nehomogenit jsou např. nepravidelnosti na rozhraní jádra a obalu, tlak, bubliny, fluktuace průměru vlákna a </a:t>
            </a:r>
            <a:r>
              <a:rPr lang="cs-CZ" sz="2400" dirty="0" err="1"/>
              <a:t>mikroohybové</a:t>
            </a:r>
            <a:r>
              <a:rPr lang="cs-CZ" sz="2400" dirty="0"/>
              <a:t> ztráty. </a:t>
            </a:r>
          </a:p>
          <a:p>
            <a:pPr>
              <a:lnSpc>
                <a:spcPct val="80000"/>
              </a:lnSpc>
            </a:pPr>
            <a:r>
              <a:rPr lang="cs-CZ" sz="2400" dirty="0" err="1"/>
              <a:t>Mikroohybové</a:t>
            </a:r>
            <a:r>
              <a:rPr lang="cs-CZ" sz="2400" dirty="0"/>
              <a:t> ztráty vznikají interferencí povrchové mechanické vlny s vedeným videm.</a:t>
            </a:r>
          </a:p>
          <a:p>
            <a:pPr>
              <a:lnSpc>
                <a:spcPct val="80000"/>
              </a:lnSpc>
            </a:pPr>
            <a:r>
              <a:rPr lang="cs-CZ" sz="2400" dirty="0">
                <a:solidFill>
                  <a:srgbClr val="0070C0"/>
                </a:solidFill>
              </a:rPr>
              <a:t>Ztráty způsobené nelineárním rozptylem:</a:t>
            </a:r>
          </a:p>
          <a:p>
            <a:pPr>
              <a:lnSpc>
                <a:spcPct val="80000"/>
              </a:lnSpc>
            </a:pPr>
            <a:r>
              <a:rPr lang="cs-CZ" sz="2400" dirty="0">
                <a:solidFill>
                  <a:srgbClr val="0070C0"/>
                </a:solidFill>
              </a:rPr>
              <a:t>Stimulovaný </a:t>
            </a:r>
            <a:r>
              <a:rPr lang="cs-CZ" sz="2400" dirty="0" err="1">
                <a:solidFill>
                  <a:srgbClr val="0070C0"/>
                </a:solidFill>
              </a:rPr>
              <a:t>Brilouinův</a:t>
            </a:r>
            <a:r>
              <a:rPr lang="cs-CZ" sz="2400" dirty="0">
                <a:solidFill>
                  <a:srgbClr val="0070C0"/>
                </a:solidFill>
              </a:rPr>
              <a:t> rozptyl a </a:t>
            </a:r>
            <a:r>
              <a:rPr lang="cs-CZ" sz="2400" dirty="0" err="1">
                <a:solidFill>
                  <a:srgbClr val="0070C0"/>
                </a:solidFill>
              </a:rPr>
              <a:t>Ramanův</a:t>
            </a:r>
            <a:r>
              <a:rPr lang="cs-CZ" sz="2400" dirty="0">
                <a:solidFill>
                  <a:srgbClr val="0070C0"/>
                </a:solidFill>
              </a:rPr>
              <a:t> rozptyl objevují se ve vláknech v případě přenosu velmi vysokých energii. Energie z jednoho vidu může být přenesena do jiného vidu ve směru dopředu ale i dozadu a frekvence je posunuta.</a:t>
            </a:r>
            <a:r>
              <a:rPr lang="cs-CZ" sz="1800" dirty="0">
                <a:solidFill>
                  <a:srgbClr val="0070C0"/>
                </a:solidFill>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6" name="Zástupný symbol pro číslo snímku 4"/>
          <p:cNvSpPr>
            <a:spLocks noGrp="1"/>
          </p:cNvSpPr>
          <p:nvPr>
            <p:ph type="sldNum" sz="quarter" idx="12"/>
          </p:nvPr>
        </p:nvSpPr>
        <p:spPr/>
        <p:txBody>
          <a:bodyPr/>
          <a:lstStyle/>
          <a:p>
            <a:fld id="{D0B491A6-8D46-4A73-B48B-33164722CFC9}" type="slidenum">
              <a:rPr lang="cs-CZ"/>
              <a:pPr/>
              <a:t>27</a:t>
            </a:fld>
            <a:endParaRPr lang="cs-CZ"/>
          </a:p>
        </p:txBody>
      </p:sp>
      <p:sp>
        <p:nvSpPr>
          <p:cNvPr id="55301" name="Rectangle 5"/>
          <p:cNvSpPr>
            <a:spLocks noChangeArrowheads="1"/>
          </p:cNvSpPr>
          <p:nvPr/>
        </p:nvSpPr>
        <p:spPr bwMode="auto">
          <a:xfrm>
            <a:off x="395536" y="611396"/>
            <a:ext cx="8568952" cy="4909036"/>
          </a:xfrm>
          <a:prstGeom prst="rect">
            <a:avLst/>
          </a:prstGeom>
          <a:noFill/>
          <a:ln w="9525">
            <a:noFill/>
            <a:miter lim="800000"/>
            <a:headEnd/>
            <a:tailEnd/>
          </a:ln>
          <a:effectLst/>
        </p:spPr>
        <p:txBody>
          <a:bodyPr wrap="square" bIns="0" anchor="ctr">
            <a:spAutoFit/>
          </a:bodyPr>
          <a:lstStyle/>
          <a:p>
            <a:r>
              <a:rPr lang="cs-CZ" sz="2400" dirty="0" err="1"/>
              <a:t>Rayleighův</a:t>
            </a:r>
            <a:r>
              <a:rPr lang="cs-CZ" sz="2400" dirty="0"/>
              <a:t> rozptylový koeficient </a:t>
            </a:r>
            <a:r>
              <a:rPr lang="cs-CZ" sz="2800" dirty="0">
                <a:solidFill>
                  <a:srgbClr val="FF0000"/>
                </a:solidFill>
              </a:rPr>
              <a:t>α</a:t>
            </a:r>
            <a:r>
              <a:rPr lang="cs-CZ" sz="2800" baseline="-25000" dirty="0">
                <a:solidFill>
                  <a:srgbClr val="FF0000"/>
                </a:solidFill>
              </a:rPr>
              <a:t>r</a:t>
            </a:r>
            <a:r>
              <a:rPr lang="cs-CZ" baseline="-25000" dirty="0"/>
              <a:t> </a:t>
            </a:r>
            <a:r>
              <a:rPr lang="cs-CZ" sz="2400" dirty="0"/>
              <a:t>je úměrný </a:t>
            </a:r>
            <a:r>
              <a:rPr lang="cs-CZ" sz="2400" dirty="0" smtClean="0"/>
              <a:t> </a:t>
            </a:r>
            <a:r>
              <a:rPr lang="cs-CZ" sz="2400" dirty="0"/>
              <a:t>materiálovým parametrům podle rovnice</a:t>
            </a:r>
          </a:p>
          <a:p>
            <a:r>
              <a:rPr lang="cs-CZ" sz="2400" dirty="0">
                <a:solidFill>
                  <a:srgbClr val="FF0000"/>
                </a:solidFill>
              </a:rPr>
              <a:t>α</a:t>
            </a:r>
            <a:r>
              <a:rPr lang="cs-CZ" sz="2400" baseline="-25000" dirty="0">
                <a:solidFill>
                  <a:srgbClr val="FF0000"/>
                </a:solidFill>
              </a:rPr>
              <a:t>r </a:t>
            </a:r>
            <a:r>
              <a:rPr lang="cs-CZ" sz="2400" dirty="0">
                <a:solidFill>
                  <a:srgbClr val="FF0000"/>
                </a:solidFill>
              </a:rPr>
              <a:t>~ n</a:t>
            </a:r>
            <a:r>
              <a:rPr lang="cs-CZ" sz="2400" baseline="30000" dirty="0">
                <a:solidFill>
                  <a:srgbClr val="FF0000"/>
                </a:solidFill>
              </a:rPr>
              <a:t>8</a:t>
            </a:r>
            <a:r>
              <a:rPr lang="cs-CZ" sz="2400" dirty="0">
                <a:solidFill>
                  <a:srgbClr val="FF0000"/>
                </a:solidFill>
              </a:rPr>
              <a:t>. p . (T +T</a:t>
            </a:r>
            <a:r>
              <a:rPr lang="cs-CZ" sz="2400" baseline="-25000" dirty="0">
                <a:solidFill>
                  <a:srgbClr val="FF0000"/>
                </a:solidFill>
              </a:rPr>
              <a:t>g</a:t>
            </a:r>
            <a:r>
              <a:rPr lang="cs-CZ" sz="2400" dirty="0">
                <a:solidFill>
                  <a:srgbClr val="FF0000"/>
                </a:solidFill>
              </a:rPr>
              <a:t>) / ρ . v</a:t>
            </a:r>
            <a:r>
              <a:rPr lang="cs-CZ" sz="2400" baseline="30000" dirty="0">
                <a:solidFill>
                  <a:srgbClr val="FF0000"/>
                </a:solidFill>
              </a:rPr>
              <a:t>2</a:t>
            </a:r>
          </a:p>
          <a:p>
            <a:r>
              <a:rPr lang="cs-CZ" sz="2400" dirty="0"/>
              <a:t>kde n je index lomu, p je </a:t>
            </a:r>
            <a:r>
              <a:rPr lang="cs-CZ" sz="2400" dirty="0" err="1"/>
              <a:t>fotoelastický</a:t>
            </a:r>
            <a:r>
              <a:rPr lang="cs-CZ" sz="2400" dirty="0"/>
              <a:t> člen, ρ je hustota, v je rychlost zvuku, T je teplota a T</a:t>
            </a:r>
            <a:r>
              <a:rPr lang="cs-CZ" sz="2400" baseline="-25000" dirty="0"/>
              <a:t>g</a:t>
            </a:r>
            <a:r>
              <a:rPr lang="cs-CZ" sz="2400" dirty="0"/>
              <a:t> je teplota skelného přechodu. </a:t>
            </a:r>
            <a:endParaRPr lang="cs-CZ" sz="2400" dirty="0" smtClean="0"/>
          </a:p>
          <a:p>
            <a:r>
              <a:rPr lang="cs-CZ" sz="2400" dirty="0" smtClean="0"/>
              <a:t>Hodnota </a:t>
            </a:r>
            <a:r>
              <a:rPr lang="cs-CZ" sz="2400" dirty="0"/>
              <a:t>p může být pro mnohé kapaliny a skla aproximována Lorenz-Lorenzovou hodnotou </a:t>
            </a:r>
          </a:p>
          <a:p>
            <a:r>
              <a:rPr lang="cs-CZ" sz="2400" dirty="0"/>
              <a:t>p = (n</a:t>
            </a:r>
            <a:r>
              <a:rPr lang="cs-CZ" sz="2400" baseline="30000" dirty="0"/>
              <a:t>2</a:t>
            </a:r>
            <a:r>
              <a:rPr lang="cs-CZ" sz="2400" dirty="0"/>
              <a:t> – l). (n</a:t>
            </a:r>
            <a:r>
              <a:rPr lang="cs-CZ" sz="2400" baseline="30000" dirty="0"/>
              <a:t>2</a:t>
            </a:r>
            <a:r>
              <a:rPr lang="cs-CZ" sz="2400" dirty="0"/>
              <a:t>  + 2)/ 3n</a:t>
            </a:r>
            <a:r>
              <a:rPr lang="cs-CZ" sz="2400" baseline="30000" dirty="0"/>
              <a:t>4</a:t>
            </a:r>
            <a:r>
              <a:rPr lang="cs-CZ" sz="2400" dirty="0"/>
              <a:t>, </a:t>
            </a:r>
            <a:endParaRPr lang="cs-CZ" sz="2400" dirty="0" smtClean="0"/>
          </a:p>
          <a:p>
            <a:r>
              <a:rPr lang="cs-CZ" sz="2400" dirty="0" smtClean="0"/>
              <a:t>která </a:t>
            </a:r>
            <a:r>
              <a:rPr lang="cs-CZ" sz="2400" dirty="0"/>
              <a:t>je téměř </a:t>
            </a:r>
            <a:r>
              <a:rPr lang="cs-CZ" sz="2400" dirty="0" err="1"/>
              <a:t>konstatní</a:t>
            </a:r>
            <a:r>
              <a:rPr lang="cs-CZ" sz="2400" dirty="0"/>
              <a:t> a rovna 0,35 pro n z oboru 1,5 – 2,5. </a:t>
            </a:r>
          </a:p>
          <a:p>
            <a:r>
              <a:rPr lang="cs-CZ" sz="2400" dirty="0"/>
              <a:t>α</a:t>
            </a:r>
            <a:r>
              <a:rPr lang="cs-CZ" sz="2400" baseline="-25000" dirty="0"/>
              <a:t>r</a:t>
            </a:r>
            <a:r>
              <a:rPr lang="cs-CZ" sz="2400" dirty="0"/>
              <a:t> bude tedy dominantně ovlivněn změnami </a:t>
            </a:r>
            <a:r>
              <a:rPr lang="cs-CZ" sz="2400" dirty="0">
                <a:solidFill>
                  <a:srgbClr val="FF0000"/>
                </a:solidFill>
              </a:rPr>
              <a:t>n</a:t>
            </a:r>
            <a:r>
              <a:rPr lang="cs-CZ" sz="2400" baseline="30000" dirty="0">
                <a:solidFill>
                  <a:srgbClr val="FF0000"/>
                </a:solidFill>
              </a:rPr>
              <a:t>8</a:t>
            </a:r>
            <a:r>
              <a:rPr lang="cs-CZ" sz="2400" dirty="0"/>
              <a:t> a </a:t>
            </a:r>
            <a:r>
              <a:rPr lang="cs-CZ" sz="2400" dirty="0">
                <a:solidFill>
                  <a:srgbClr val="FF0000"/>
                </a:solidFill>
              </a:rPr>
              <a:t>T</a:t>
            </a:r>
            <a:r>
              <a:rPr lang="cs-CZ" sz="2400" baseline="-25000" dirty="0">
                <a:solidFill>
                  <a:srgbClr val="FF0000"/>
                </a:solidFill>
              </a:rPr>
              <a:t>g</a:t>
            </a:r>
            <a:r>
              <a:rPr lang="cs-CZ" sz="2400" dirty="0"/>
              <a:t>. </a:t>
            </a:r>
          </a:p>
          <a:p>
            <a:endParaRPr lang="cs-CZ" sz="2400" dirty="0" smtClean="0"/>
          </a:p>
          <a:p>
            <a:endParaRPr lang="cs-CZ" sz="2400" dirty="0"/>
          </a:p>
          <a:p>
            <a:r>
              <a:rPr lang="cs-CZ" sz="2400" dirty="0" smtClean="0"/>
              <a:t>Běžná </a:t>
            </a:r>
            <a:r>
              <a:rPr lang="cs-CZ" sz="2400" dirty="0"/>
              <a:t>skleněná vlákna mají n ~ 1,46 a T</a:t>
            </a:r>
            <a:r>
              <a:rPr lang="cs-CZ" sz="2400" baseline="-25000" dirty="0"/>
              <a:t>g</a:t>
            </a:r>
            <a:r>
              <a:rPr lang="cs-CZ" sz="2400" dirty="0"/>
              <a:t> ~1400 </a:t>
            </a:r>
            <a:r>
              <a:rPr lang="cs-CZ" sz="2400" baseline="30000" dirty="0" err="1"/>
              <a:t>o</a:t>
            </a:r>
            <a:r>
              <a:rPr lang="cs-CZ" sz="2400" dirty="0" err="1"/>
              <a:t>C</a:t>
            </a:r>
            <a:r>
              <a:rPr lang="cs-CZ" dirty="0"/>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 name="Zástupný symbol pro číslo snímku 3"/>
          <p:cNvSpPr>
            <a:spLocks noGrp="1"/>
          </p:cNvSpPr>
          <p:nvPr>
            <p:ph type="sldNum" sz="quarter" idx="12"/>
          </p:nvPr>
        </p:nvSpPr>
        <p:spPr/>
        <p:txBody>
          <a:bodyPr/>
          <a:lstStyle/>
          <a:p>
            <a:fld id="{9DB53BC8-FFB4-46D4-90FA-6795D9E91515}" type="slidenum">
              <a:rPr lang="cs-CZ"/>
              <a:pPr/>
              <a:t>28</a:t>
            </a:fld>
            <a:endParaRPr lang="cs-CZ"/>
          </a:p>
        </p:txBody>
      </p:sp>
      <p:sp>
        <p:nvSpPr>
          <p:cNvPr id="27652" name="Rectangle 4"/>
          <p:cNvSpPr>
            <a:spLocks noChangeArrowheads="1"/>
          </p:cNvSpPr>
          <p:nvPr/>
        </p:nvSpPr>
        <p:spPr bwMode="auto">
          <a:xfrm>
            <a:off x="3406775" y="2833688"/>
            <a:ext cx="2330450" cy="1190625"/>
          </a:xfrm>
          <a:prstGeom prst="rect">
            <a:avLst/>
          </a:prstGeom>
          <a:noFill/>
          <a:ln w="9525">
            <a:noFill/>
            <a:miter lim="800000"/>
            <a:headEnd/>
            <a:tailEnd/>
          </a:ln>
          <a:effectLst/>
        </p:spPr>
        <p:txBody>
          <a:bodyPr wrap="none" anchor="ctr">
            <a:spAutoFit/>
          </a:bodyPr>
          <a:lstStyle/>
          <a:p>
            <a:pPr algn="ctr"/>
            <a:endParaRPr lang="cs-CZ"/>
          </a:p>
          <a:p>
            <a:pPr algn="ctr"/>
            <a:r>
              <a:rPr lang="cs-CZ"/>
              <a:t>Chromatic dispersion</a:t>
            </a:r>
          </a:p>
          <a:p>
            <a:pPr algn="ctr"/>
            <a:r>
              <a:rPr lang="cs-CZ"/>
              <a:t>Modal dispersion</a:t>
            </a:r>
          </a:p>
          <a:p>
            <a:pPr algn="ctr" eaLnBrk="0" hangingPunct="0"/>
            <a:endParaRPr lang="cs-CZ"/>
          </a:p>
        </p:txBody>
      </p:sp>
      <p:sp>
        <p:nvSpPr>
          <p:cNvPr id="27653" name="Rectangle 5"/>
          <p:cNvSpPr>
            <a:spLocks noChangeArrowheads="1"/>
          </p:cNvSpPr>
          <p:nvPr/>
        </p:nvSpPr>
        <p:spPr bwMode="auto">
          <a:xfrm>
            <a:off x="1835150" y="620713"/>
            <a:ext cx="6408738" cy="2211387"/>
          </a:xfrm>
          <a:prstGeom prst="rect">
            <a:avLst/>
          </a:prstGeom>
          <a:noFill/>
          <a:ln w="9525">
            <a:noFill/>
            <a:miter lim="800000"/>
            <a:headEnd/>
            <a:tailEnd/>
          </a:ln>
          <a:effectLst/>
        </p:spPr>
        <p:txBody>
          <a:bodyPr anchor="ctr">
            <a:spAutoFit/>
          </a:bodyPr>
          <a:lstStyle/>
          <a:p>
            <a:pPr algn="ctr"/>
            <a:r>
              <a:rPr lang="cs-CZ" sz="3600"/>
              <a:t>Ztráty chromatickou disperzí.</a:t>
            </a:r>
          </a:p>
          <a:p>
            <a:pPr algn="ctr" eaLnBrk="0" hangingPunct="0"/>
            <a:r>
              <a:rPr lang="cs-CZ"/>
              <a:t>  </a:t>
            </a:r>
            <a:r>
              <a:rPr lang="cs-CZ" sz="10300"/>
              <a:t> </a:t>
            </a:r>
            <a:r>
              <a:rPr lang="cs-CZ"/>
              <a:t>                                                                            </a:t>
            </a:r>
          </a:p>
        </p:txBody>
      </p:sp>
      <p:pic>
        <p:nvPicPr>
          <p:cNvPr id="27654" name="Picture 6" descr="Anim9"/>
          <p:cNvPicPr>
            <a:picLocks noChangeAspect="1" noChangeArrowheads="1"/>
          </p:cNvPicPr>
          <p:nvPr/>
        </p:nvPicPr>
        <p:blipFill>
          <a:blip r:embed="rId2" cstate="print"/>
          <a:srcRect/>
          <a:stretch>
            <a:fillRect/>
          </a:stretch>
        </p:blipFill>
        <p:spPr bwMode="auto">
          <a:xfrm>
            <a:off x="2195513" y="2205038"/>
            <a:ext cx="4535487" cy="3065462"/>
          </a:xfrm>
          <a:prstGeom prst="rect">
            <a:avLst/>
          </a:prstGeom>
          <a:noFill/>
        </p:spPr>
      </p:pic>
      <p:grpSp>
        <p:nvGrpSpPr>
          <p:cNvPr id="27655" name="Group 7"/>
          <p:cNvGrpSpPr>
            <a:grpSpLocks/>
          </p:cNvGrpSpPr>
          <p:nvPr/>
        </p:nvGrpSpPr>
        <p:grpSpPr bwMode="auto">
          <a:xfrm>
            <a:off x="827088" y="6021388"/>
            <a:ext cx="7921625" cy="503237"/>
            <a:chOff x="521" y="3793"/>
            <a:chExt cx="4990" cy="317"/>
          </a:xfrm>
        </p:grpSpPr>
        <p:sp>
          <p:nvSpPr>
            <p:cNvPr id="27656" name="Text Box 8"/>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27657" name="Picture 9"/>
            <p:cNvPicPr>
              <a:picLocks noChangeAspect="1" noChangeArrowheads="1"/>
            </p:cNvPicPr>
            <p:nvPr/>
          </p:nvPicPr>
          <p:blipFill>
            <a:blip r:embed="rId3" cstate="print"/>
            <a:srcRect/>
            <a:stretch>
              <a:fillRect/>
            </a:stretch>
          </p:blipFill>
          <p:spPr bwMode="auto">
            <a:xfrm>
              <a:off x="521" y="3793"/>
              <a:ext cx="224" cy="317"/>
            </a:xfrm>
            <a:prstGeom prst="rect">
              <a:avLst/>
            </a:prstGeom>
            <a:noFill/>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9" name="Zástupný symbol pro číslo snímku 3"/>
          <p:cNvSpPr>
            <a:spLocks noGrp="1"/>
          </p:cNvSpPr>
          <p:nvPr>
            <p:ph type="sldNum" sz="quarter" idx="12"/>
          </p:nvPr>
        </p:nvSpPr>
        <p:spPr/>
        <p:txBody>
          <a:bodyPr/>
          <a:lstStyle/>
          <a:p>
            <a:fld id="{47C29F03-312A-4B28-8D45-BFF85C0C9354}" type="slidenum">
              <a:rPr lang="cs-CZ"/>
              <a:pPr/>
              <a:t>29</a:t>
            </a:fld>
            <a:endParaRPr lang="cs-CZ"/>
          </a:p>
        </p:txBody>
      </p:sp>
      <p:pic>
        <p:nvPicPr>
          <p:cNvPr id="23556" name="Picture 4"/>
          <p:cNvPicPr>
            <a:picLocks noChangeAspect="1" noChangeArrowheads="1"/>
          </p:cNvPicPr>
          <p:nvPr/>
        </p:nvPicPr>
        <p:blipFill>
          <a:blip r:embed="rId2" cstate="print"/>
          <a:srcRect/>
          <a:stretch>
            <a:fillRect/>
          </a:stretch>
        </p:blipFill>
        <p:spPr bwMode="auto">
          <a:xfrm>
            <a:off x="863600" y="954088"/>
            <a:ext cx="7669213" cy="5192712"/>
          </a:xfrm>
          <a:prstGeom prst="rect">
            <a:avLst/>
          </a:prstGeom>
          <a:noFill/>
          <a:ln w="9525">
            <a:noFill/>
            <a:miter lim="800000"/>
            <a:headEnd/>
            <a:tailEnd/>
          </a:ln>
          <a:effectLst/>
        </p:spPr>
      </p:pic>
      <p:grpSp>
        <p:nvGrpSpPr>
          <p:cNvPr id="23557" name="Group 5"/>
          <p:cNvGrpSpPr>
            <a:grpSpLocks/>
          </p:cNvGrpSpPr>
          <p:nvPr/>
        </p:nvGrpSpPr>
        <p:grpSpPr bwMode="auto">
          <a:xfrm>
            <a:off x="827088" y="6021388"/>
            <a:ext cx="7921625" cy="503237"/>
            <a:chOff x="521" y="3793"/>
            <a:chExt cx="4990" cy="317"/>
          </a:xfrm>
        </p:grpSpPr>
        <p:sp>
          <p:nvSpPr>
            <p:cNvPr id="23558" name="Text Box 6"/>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23559" name="Picture 7"/>
            <p:cNvPicPr>
              <a:picLocks noChangeAspect="1" noChangeArrowheads="1"/>
            </p:cNvPicPr>
            <p:nvPr/>
          </p:nvPicPr>
          <p:blipFill>
            <a:blip r:embed="rId3" cstate="print"/>
            <a:srcRect/>
            <a:stretch>
              <a:fillRect/>
            </a:stretch>
          </p:blipFill>
          <p:spPr bwMode="auto">
            <a:xfrm>
              <a:off x="521" y="3793"/>
              <a:ext cx="224" cy="317"/>
            </a:xfrm>
            <a:prstGeom prst="rect">
              <a:avLst/>
            </a:prstGeom>
            <a:noFill/>
          </p:spPr>
        </p:pic>
      </p:grpSp>
      <p:sp>
        <p:nvSpPr>
          <p:cNvPr id="23560" name="Text Box 8"/>
          <p:cNvSpPr txBox="1">
            <a:spLocks noChangeArrowheads="1"/>
          </p:cNvSpPr>
          <p:nvPr/>
        </p:nvSpPr>
        <p:spPr bwMode="auto">
          <a:xfrm>
            <a:off x="1042988" y="404813"/>
            <a:ext cx="7200900" cy="579437"/>
          </a:xfrm>
          <a:prstGeom prst="rect">
            <a:avLst/>
          </a:prstGeom>
          <a:noFill/>
          <a:ln w="9525">
            <a:noFill/>
            <a:miter lim="800000"/>
            <a:headEnd/>
            <a:tailEnd/>
          </a:ln>
          <a:effectLst/>
        </p:spPr>
        <p:txBody>
          <a:bodyPr>
            <a:spAutoFit/>
          </a:bodyPr>
          <a:lstStyle/>
          <a:p>
            <a:pPr algn="ctr">
              <a:spcBef>
                <a:spcPct val="50000"/>
              </a:spcBef>
            </a:pPr>
            <a:r>
              <a:rPr lang="cs-CZ" sz="3200" b="1"/>
              <a:t>Optické kabely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Zástupný symbol pro číslo snímku 3"/>
          <p:cNvSpPr>
            <a:spLocks noGrp="1"/>
          </p:cNvSpPr>
          <p:nvPr>
            <p:ph type="sldNum" sz="quarter" idx="12"/>
          </p:nvPr>
        </p:nvSpPr>
        <p:spPr/>
        <p:txBody>
          <a:bodyPr/>
          <a:lstStyle/>
          <a:p>
            <a:fld id="{8413E92E-EDE7-44FA-B343-C58507A41B5C}" type="slidenum">
              <a:rPr lang="cs-CZ"/>
              <a:pPr/>
              <a:t>3</a:t>
            </a:fld>
            <a:endParaRPr lang="cs-CZ"/>
          </a:p>
        </p:txBody>
      </p:sp>
      <p:pic>
        <p:nvPicPr>
          <p:cNvPr id="3076" name="Picture 4"/>
          <p:cNvPicPr>
            <a:picLocks noChangeAspect="1" noChangeArrowheads="1"/>
          </p:cNvPicPr>
          <p:nvPr/>
        </p:nvPicPr>
        <p:blipFill>
          <a:blip r:embed="rId2" cstate="print"/>
          <a:srcRect/>
          <a:stretch>
            <a:fillRect/>
          </a:stretch>
        </p:blipFill>
        <p:spPr bwMode="auto">
          <a:xfrm>
            <a:off x="2530475" y="1449388"/>
            <a:ext cx="4083050" cy="3959225"/>
          </a:xfrm>
          <a:prstGeom prst="rect">
            <a:avLst/>
          </a:prstGeom>
          <a:noFill/>
          <a:ln w="9525">
            <a:noFill/>
            <a:miter lim="800000"/>
            <a:headEnd/>
            <a:tailEnd/>
          </a:ln>
          <a:effectLst/>
        </p:spPr>
      </p:pic>
      <p:grpSp>
        <p:nvGrpSpPr>
          <p:cNvPr id="3078" name="Group 6"/>
          <p:cNvGrpSpPr>
            <a:grpSpLocks/>
          </p:cNvGrpSpPr>
          <p:nvPr/>
        </p:nvGrpSpPr>
        <p:grpSpPr bwMode="auto">
          <a:xfrm>
            <a:off x="827088" y="6021388"/>
            <a:ext cx="7921625" cy="503237"/>
            <a:chOff x="521" y="3793"/>
            <a:chExt cx="4990" cy="317"/>
          </a:xfrm>
        </p:grpSpPr>
        <p:sp>
          <p:nvSpPr>
            <p:cNvPr id="3079" name="Text Box 7"/>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3080" name="Picture 8"/>
            <p:cNvPicPr>
              <a:picLocks noChangeAspect="1" noChangeArrowheads="1"/>
            </p:cNvPicPr>
            <p:nvPr/>
          </p:nvPicPr>
          <p:blipFill>
            <a:blip r:embed="rId3" cstate="print"/>
            <a:srcRect/>
            <a:stretch>
              <a:fillRect/>
            </a:stretch>
          </p:blipFill>
          <p:spPr bwMode="auto">
            <a:xfrm>
              <a:off x="521" y="3793"/>
              <a:ext cx="224" cy="317"/>
            </a:xfrm>
            <a:prstGeom prst="rect">
              <a:avLst/>
            </a:prstGeom>
            <a:noFill/>
          </p:spPr>
        </p:pic>
      </p:grpSp>
      <p:sp>
        <p:nvSpPr>
          <p:cNvPr id="3081" name="Text Box 9"/>
          <p:cNvSpPr txBox="1">
            <a:spLocks noChangeArrowheads="1"/>
          </p:cNvSpPr>
          <p:nvPr/>
        </p:nvSpPr>
        <p:spPr bwMode="auto">
          <a:xfrm>
            <a:off x="395288" y="1412875"/>
            <a:ext cx="1944687" cy="581025"/>
          </a:xfrm>
          <a:prstGeom prst="rect">
            <a:avLst/>
          </a:prstGeom>
          <a:noFill/>
          <a:ln w="9525">
            <a:noFill/>
            <a:miter lim="800000"/>
            <a:headEnd/>
            <a:tailEnd/>
          </a:ln>
          <a:effectLst/>
        </p:spPr>
        <p:txBody>
          <a:bodyPr>
            <a:spAutoFit/>
          </a:bodyPr>
          <a:lstStyle/>
          <a:p>
            <a:pPr>
              <a:spcBef>
                <a:spcPct val="50000"/>
              </a:spcBef>
            </a:pPr>
            <a:r>
              <a:rPr lang="cs-CZ" sz="1600"/>
              <a:t>Časově rozlišená fluorescence</a:t>
            </a:r>
          </a:p>
        </p:txBody>
      </p:sp>
      <p:sp>
        <p:nvSpPr>
          <p:cNvPr id="3082" name="Text Box 10"/>
          <p:cNvSpPr txBox="1">
            <a:spLocks noChangeArrowheads="1"/>
          </p:cNvSpPr>
          <p:nvPr/>
        </p:nvSpPr>
        <p:spPr bwMode="auto">
          <a:xfrm>
            <a:off x="2555875" y="4221163"/>
            <a:ext cx="4032250" cy="1739900"/>
          </a:xfrm>
          <a:prstGeom prst="rect">
            <a:avLst/>
          </a:prstGeom>
          <a:solidFill>
            <a:schemeClr val="bg1"/>
          </a:solidFill>
          <a:ln w="9525">
            <a:noFill/>
            <a:miter lim="800000"/>
            <a:headEnd/>
            <a:tailEnd/>
          </a:ln>
          <a:effectLst/>
        </p:spPr>
        <p:txBody>
          <a:bodyPr>
            <a:spAutoFit/>
          </a:bodyPr>
          <a:lstStyle/>
          <a:p>
            <a:pPr>
              <a:spcBef>
                <a:spcPct val="50000"/>
              </a:spcBef>
            </a:pPr>
            <a:r>
              <a:rPr lang="cs-CZ"/>
              <a:t>Časová závislost pulsu světelného zdroje a odezvy vzorku ukazuje postupný pokles intenzity fluorescence s časem. Vypočtená doba života  podle rovnice první řádu je 1.309</a:t>
            </a:r>
            <a:r>
              <a:rPr lang="en-US">
                <a:cs typeface="Arial" charset="0"/>
              </a:rPr>
              <a:t>±</a:t>
            </a:r>
            <a:r>
              <a:rPr lang="cs-CZ">
                <a:cs typeface="Arial" charset="0"/>
              </a:rPr>
              <a:t>0.003 ns.</a:t>
            </a:r>
            <a:endParaRPr lang="en-US">
              <a:cs typeface="Arial" charset="0"/>
            </a:endParaRPr>
          </a:p>
        </p:txBody>
      </p:sp>
      <p:sp>
        <p:nvSpPr>
          <p:cNvPr id="3083" name="Text Box 11"/>
          <p:cNvSpPr txBox="1">
            <a:spLocks noChangeArrowheads="1"/>
          </p:cNvSpPr>
          <p:nvPr/>
        </p:nvSpPr>
        <p:spPr bwMode="auto">
          <a:xfrm>
            <a:off x="5651500" y="1700213"/>
            <a:ext cx="719138" cy="639762"/>
          </a:xfrm>
          <a:prstGeom prst="rect">
            <a:avLst/>
          </a:prstGeom>
          <a:solidFill>
            <a:schemeClr val="bg1"/>
          </a:solidFill>
          <a:ln w="9525">
            <a:noFill/>
            <a:miter lim="800000"/>
            <a:headEnd/>
            <a:tailEnd/>
          </a:ln>
          <a:effectLst/>
        </p:spPr>
        <p:txBody>
          <a:bodyPr>
            <a:spAutoFit/>
          </a:bodyPr>
          <a:lstStyle/>
          <a:p>
            <a:r>
              <a:rPr lang="cs-CZ" sz="1200"/>
              <a:t>zdroj</a:t>
            </a:r>
          </a:p>
          <a:p>
            <a:r>
              <a:rPr lang="cs-CZ" sz="1200"/>
              <a:t>vzorek</a:t>
            </a:r>
          </a:p>
          <a:p>
            <a:r>
              <a:rPr lang="cs-CZ" sz="1200"/>
              <a:t>výpočet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 name="Zástupný symbol pro číslo snímku 3"/>
          <p:cNvSpPr>
            <a:spLocks noGrp="1"/>
          </p:cNvSpPr>
          <p:nvPr>
            <p:ph type="sldNum" sz="quarter" idx="12"/>
          </p:nvPr>
        </p:nvSpPr>
        <p:spPr/>
        <p:txBody>
          <a:bodyPr/>
          <a:lstStyle/>
          <a:p>
            <a:fld id="{025253A3-5E3C-49F3-8344-D1810BE66140}" type="slidenum">
              <a:rPr lang="cs-CZ"/>
              <a:pPr/>
              <a:t>30</a:t>
            </a:fld>
            <a:endParaRPr lang="cs-CZ"/>
          </a:p>
        </p:txBody>
      </p:sp>
      <p:pic>
        <p:nvPicPr>
          <p:cNvPr id="72708" name="Picture 4"/>
          <p:cNvPicPr>
            <a:picLocks noChangeAspect="1" noChangeArrowheads="1"/>
          </p:cNvPicPr>
          <p:nvPr/>
        </p:nvPicPr>
        <p:blipFill>
          <a:blip r:embed="rId2" cstate="print"/>
          <a:srcRect/>
          <a:stretch>
            <a:fillRect/>
          </a:stretch>
        </p:blipFill>
        <p:spPr bwMode="auto">
          <a:xfrm>
            <a:off x="1403350" y="836613"/>
            <a:ext cx="6840538" cy="5022850"/>
          </a:xfrm>
          <a:prstGeom prst="rect">
            <a:avLst/>
          </a:prstGeom>
          <a:noFill/>
          <a:ln w="9525">
            <a:noFill/>
            <a:miter lim="800000"/>
            <a:headEnd/>
            <a:tailEnd/>
          </a:ln>
          <a:effectLst/>
        </p:spPr>
      </p:pic>
      <p:sp>
        <p:nvSpPr>
          <p:cNvPr id="72709" name="Text Box 5"/>
          <p:cNvSpPr txBox="1">
            <a:spLocks noChangeArrowheads="1"/>
          </p:cNvSpPr>
          <p:nvPr/>
        </p:nvSpPr>
        <p:spPr bwMode="auto">
          <a:xfrm>
            <a:off x="1547813" y="260350"/>
            <a:ext cx="6481762" cy="519113"/>
          </a:xfrm>
          <a:prstGeom prst="rect">
            <a:avLst/>
          </a:prstGeom>
          <a:noFill/>
          <a:ln w="9525">
            <a:noFill/>
            <a:miter lim="800000"/>
            <a:headEnd/>
            <a:tailEnd/>
          </a:ln>
          <a:effectLst/>
        </p:spPr>
        <p:txBody>
          <a:bodyPr>
            <a:spAutoFit/>
          </a:bodyPr>
          <a:lstStyle/>
          <a:p>
            <a:pPr algn="ctr">
              <a:spcBef>
                <a:spcPct val="50000"/>
              </a:spcBef>
            </a:pPr>
            <a:r>
              <a:rPr lang="cs-CZ" sz="2800"/>
              <a:t>Polymerní optické vlákno</a:t>
            </a:r>
          </a:p>
        </p:txBody>
      </p:sp>
      <p:sp>
        <p:nvSpPr>
          <p:cNvPr id="72710" name="Text Box 6"/>
          <p:cNvSpPr txBox="1">
            <a:spLocks noChangeArrowheads="1"/>
          </p:cNvSpPr>
          <p:nvPr/>
        </p:nvSpPr>
        <p:spPr bwMode="auto">
          <a:xfrm>
            <a:off x="2627313" y="3092450"/>
            <a:ext cx="1439862" cy="336550"/>
          </a:xfrm>
          <a:prstGeom prst="rect">
            <a:avLst/>
          </a:prstGeom>
          <a:solidFill>
            <a:srgbClr val="DDDDDD"/>
          </a:solidFill>
          <a:ln w="9525">
            <a:noFill/>
            <a:miter lim="800000"/>
            <a:headEnd/>
            <a:tailEnd/>
          </a:ln>
          <a:effectLst/>
        </p:spPr>
        <p:txBody>
          <a:bodyPr>
            <a:spAutoFit/>
          </a:bodyPr>
          <a:lstStyle/>
          <a:p>
            <a:pPr>
              <a:spcBef>
                <a:spcPct val="50000"/>
              </a:spcBef>
            </a:pPr>
            <a:r>
              <a:rPr lang="cs-CZ" sz="1600"/>
              <a:t>PMMA jádro</a:t>
            </a:r>
          </a:p>
        </p:txBody>
      </p:sp>
      <p:sp>
        <p:nvSpPr>
          <p:cNvPr id="72711" name="Text Box 7"/>
          <p:cNvSpPr txBox="1">
            <a:spLocks noChangeArrowheads="1"/>
          </p:cNvSpPr>
          <p:nvPr/>
        </p:nvSpPr>
        <p:spPr bwMode="auto">
          <a:xfrm>
            <a:off x="1908175" y="1700213"/>
            <a:ext cx="2087563" cy="581025"/>
          </a:xfrm>
          <a:prstGeom prst="rect">
            <a:avLst/>
          </a:prstGeom>
          <a:solidFill>
            <a:schemeClr val="bg1"/>
          </a:solidFill>
          <a:ln w="9525">
            <a:noFill/>
            <a:miter lim="800000"/>
            <a:headEnd/>
            <a:tailEnd/>
          </a:ln>
          <a:effectLst/>
        </p:spPr>
        <p:txBody>
          <a:bodyPr>
            <a:spAutoFit/>
          </a:bodyPr>
          <a:lstStyle/>
          <a:p>
            <a:pPr>
              <a:spcBef>
                <a:spcPct val="50000"/>
              </a:spcBef>
            </a:pPr>
            <a:r>
              <a:rPr lang="cs-CZ" sz="1600"/>
              <a:t>Obal z Fluorovaného polymeru</a:t>
            </a:r>
          </a:p>
        </p:txBody>
      </p:sp>
      <p:sp>
        <p:nvSpPr>
          <p:cNvPr id="72713" name="Text Box 9"/>
          <p:cNvSpPr txBox="1">
            <a:spLocks noChangeArrowheads="1"/>
          </p:cNvSpPr>
          <p:nvPr/>
        </p:nvSpPr>
        <p:spPr bwMode="auto">
          <a:xfrm>
            <a:off x="1692275" y="981075"/>
            <a:ext cx="3311525" cy="336550"/>
          </a:xfrm>
          <a:prstGeom prst="rect">
            <a:avLst/>
          </a:prstGeom>
          <a:solidFill>
            <a:schemeClr val="bg1"/>
          </a:solidFill>
          <a:ln w="9525">
            <a:noFill/>
            <a:miter lim="800000"/>
            <a:headEnd/>
            <a:tailEnd/>
          </a:ln>
          <a:effectLst/>
        </p:spPr>
        <p:txBody>
          <a:bodyPr>
            <a:spAutoFit/>
          </a:bodyPr>
          <a:lstStyle/>
          <a:p>
            <a:pPr>
              <a:spcBef>
                <a:spcPct val="50000"/>
              </a:spcBef>
            </a:pPr>
            <a:r>
              <a:rPr lang="cs-CZ" sz="1600"/>
              <a:t>Polyethylen/PVC, ochranný plášť</a:t>
            </a:r>
          </a:p>
        </p:txBody>
      </p:sp>
      <p:sp>
        <p:nvSpPr>
          <p:cNvPr id="72714" name="Text Box 10"/>
          <p:cNvSpPr txBox="1">
            <a:spLocks noChangeArrowheads="1"/>
          </p:cNvSpPr>
          <p:nvPr/>
        </p:nvSpPr>
        <p:spPr bwMode="auto">
          <a:xfrm>
            <a:off x="1547813" y="4797425"/>
            <a:ext cx="6553200" cy="581025"/>
          </a:xfrm>
          <a:prstGeom prst="rect">
            <a:avLst/>
          </a:prstGeom>
          <a:solidFill>
            <a:schemeClr val="bg1"/>
          </a:solidFill>
          <a:ln w="9525">
            <a:noFill/>
            <a:miter lim="800000"/>
            <a:headEnd/>
            <a:tailEnd/>
          </a:ln>
          <a:effectLst/>
        </p:spPr>
        <p:txBody>
          <a:bodyPr>
            <a:spAutoFit/>
          </a:bodyPr>
          <a:lstStyle/>
          <a:p>
            <a:pPr algn="ctr"/>
            <a:r>
              <a:rPr lang="cs-CZ" sz="1600"/>
              <a:t>Standartní PMMA (poly(methylmethakrylátové))</a:t>
            </a:r>
          </a:p>
          <a:p>
            <a:pPr algn="ctr"/>
            <a:r>
              <a:rPr lang="cs-CZ" sz="1600"/>
              <a:t>step-indexové vlákno (POF)</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9" name="Zástupný symbol pro číslo snímku 5"/>
          <p:cNvSpPr>
            <a:spLocks noGrp="1"/>
          </p:cNvSpPr>
          <p:nvPr>
            <p:ph type="sldNum" sz="quarter" idx="12"/>
          </p:nvPr>
        </p:nvSpPr>
        <p:spPr/>
        <p:txBody>
          <a:bodyPr/>
          <a:lstStyle/>
          <a:p>
            <a:fld id="{3E109564-5C24-41DC-AA72-0CD6737C4C16}" type="slidenum">
              <a:rPr lang="cs-CZ"/>
              <a:pPr/>
              <a:t>31</a:t>
            </a:fld>
            <a:endParaRPr lang="cs-CZ"/>
          </a:p>
        </p:txBody>
      </p:sp>
      <p:sp>
        <p:nvSpPr>
          <p:cNvPr id="58370" name="Rectangle 2"/>
          <p:cNvSpPr>
            <a:spLocks noGrp="1" noChangeArrowheads="1"/>
          </p:cNvSpPr>
          <p:nvPr>
            <p:ph type="title"/>
          </p:nvPr>
        </p:nvSpPr>
        <p:spPr>
          <a:xfrm>
            <a:off x="323850" y="404813"/>
            <a:ext cx="8229600" cy="1143000"/>
          </a:xfrm>
        </p:spPr>
        <p:txBody>
          <a:bodyPr/>
          <a:lstStyle/>
          <a:p>
            <a:r>
              <a:rPr lang="cs-CZ" sz="3600"/>
              <a:t>Optický vláknový sensor.</a:t>
            </a:r>
          </a:p>
        </p:txBody>
      </p:sp>
      <p:sp>
        <p:nvSpPr>
          <p:cNvPr id="58371" name="Rectangle 3"/>
          <p:cNvSpPr>
            <a:spLocks noGrp="1" noChangeArrowheads="1"/>
          </p:cNvSpPr>
          <p:nvPr>
            <p:ph type="body" idx="1"/>
          </p:nvPr>
        </p:nvSpPr>
        <p:spPr/>
        <p:txBody>
          <a:bodyPr/>
          <a:lstStyle/>
          <a:p>
            <a:r>
              <a:rPr lang="cs-CZ" sz="2800" dirty="0"/>
              <a:t>Vnější – optické vlákno je použito k přenosu světla od zdroje světla k citlivého elementu a zpět k detektoru. </a:t>
            </a:r>
          </a:p>
          <a:p>
            <a:r>
              <a:rPr lang="cs-CZ" sz="2800" dirty="0"/>
              <a:t>Vnitřní – </a:t>
            </a:r>
            <a:r>
              <a:rPr lang="cs-CZ" sz="2800" dirty="0" err="1"/>
              <a:t>vlnovodná</a:t>
            </a:r>
            <a:r>
              <a:rPr lang="cs-CZ" sz="2800" dirty="0"/>
              <a:t> struktura vlákna je součástí citlivého elementu.   </a:t>
            </a:r>
          </a:p>
          <a:p>
            <a:r>
              <a:rPr lang="cs-CZ" sz="2800" dirty="0"/>
              <a:t>Všechny typy ztrát  ve vlákně se dají použít ke konstrukci vnitřního vláknového sensoru</a:t>
            </a:r>
          </a:p>
        </p:txBody>
      </p:sp>
      <p:grpSp>
        <p:nvGrpSpPr>
          <p:cNvPr id="58372" name="Group 4"/>
          <p:cNvGrpSpPr>
            <a:grpSpLocks/>
          </p:cNvGrpSpPr>
          <p:nvPr/>
        </p:nvGrpSpPr>
        <p:grpSpPr bwMode="auto">
          <a:xfrm>
            <a:off x="827088" y="6021388"/>
            <a:ext cx="7921625" cy="503237"/>
            <a:chOff x="521" y="3793"/>
            <a:chExt cx="4990" cy="317"/>
          </a:xfrm>
        </p:grpSpPr>
        <p:sp>
          <p:nvSpPr>
            <p:cNvPr id="58373" name="Text Box 5"/>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58374" name="Picture 6"/>
            <p:cNvPicPr>
              <a:picLocks noChangeAspect="1" noChangeArrowheads="1"/>
            </p:cNvPicPr>
            <p:nvPr/>
          </p:nvPicPr>
          <p:blipFill>
            <a:blip r:embed="rId2" cstate="print"/>
            <a:srcRect/>
            <a:stretch>
              <a:fillRect/>
            </a:stretch>
          </p:blipFill>
          <p:spPr bwMode="auto">
            <a:xfrm>
              <a:off x="521" y="3793"/>
              <a:ext cx="224" cy="317"/>
            </a:xfrm>
            <a:prstGeom prst="rect">
              <a:avLst/>
            </a:prstGeom>
            <a:noFill/>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zoubky"/>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87000"/>
                    </a14:imgEffect>
                  </a14:imgLayer>
                </a14:imgProps>
              </a:ext>
              <a:ext uri="{28A0092B-C50C-407E-A947-70E740481C1C}">
                <a14:useLocalDpi xmlns:a14="http://schemas.microsoft.com/office/drawing/2010/main" val="0"/>
              </a:ext>
            </a:extLst>
          </a:blip>
          <a:srcRect/>
          <a:stretch>
            <a:fillRect/>
          </a:stretch>
        </p:blipFill>
        <p:spPr bwMode="auto">
          <a:xfrm>
            <a:off x="684213" y="908050"/>
            <a:ext cx="3671887" cy="1103313"/>
          </a:xfrm>
          <a:prstGeom prst="rect">
            <a:avLst/>
          </a:prstGeom>
          <a:noFill/>
          <a:extLst>
            <a:ext uri="{909E8E84-426E-40DD-AFC4-6F175D3DCCD1}">
              <a14:hiddenFill xmlns:a14="http://schemas.microsoft.com/office/drawing/2010/main">
                <a:solidFill>
                  <a:srgbClr val="FFFFFF"/>
                </a:solidFill>
              </a14:hiddenFill>
            </a:ext>
          </a:extLst>
        </p:spPr>
      </p:pic>
      <p:pic>
        <p:nvPicPr>
          <p:cNvPr id="28675" name="Picture 3" descr="vazbsousedi"/>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77000"/>
                    </a14:imgEffect>
                  </a14:imgLayer>
                </a14:imgProps>
              </a:ext>
              <a:ext uri="{28A0092B-C50C-407E-A947-70E740481C1C}">
                <a14:useLocalDpi xmlns:a14="http://schemas.microsoft.com/office/drawing/2010/main" val="0"/>
              </a:ext>
            </a:extLst>
          </a:blip>
          <a:srcRect/>
          <a:stretch>
            <a:fillRect/>
          </a:stretch>
        </p:blipFill>
        <p:spPr bwMode="auto">
          <a:xfrm>
            <a:off x="755650" y="4437063"/>
            <a:ext cx="3671888" cy="1724025"/>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vazbprerus"/>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63000"/>
                    </a14:imgEffect>
                  </a14:imgLayer>
                </a14:imgProps>
              </a:ext>
              <a:ext uri="{28A0092B-C50C-407E-A947-70E740481C1C}">
                <a14:useLocalDpi xmlns:a14="http://schemas.microsoft.com/office/drawing/2010/main" val="0"/>
              </a:ext>
            </a:extLst>
          </a:blip>
          <a:srcRect/>
          <a:stretch>
            <a:fillRect/>
          </a:stretch>
        </p:blipFill>
        <p:spPr bwMode="auto">
          <a:xfrm>
            <a:off x="755650" y="2565400"/>
            <a:ext cx="3671888" cy="1454150"/>
          </a:xfrm>
          <a:prstGeom prst="rect">
            <a:avLst/>
          </a:prstGeom>
          <a:noFill/>
          <a:extLst>
            <a:ext uri="{909E8E84-426E-40DD-AFC4-6F175D3DCCD1}">
              <a14:hiddenFill xmlns:a14="http://schemas.microsoft.com/office/drawing/2010/main">
                <a:solidFill>
                  <a:srgbClr val="FFFFFF"/>
                </a:solidFill>
              </a14:hiddenFill>
            </a:ext>
          </a:extLst>
        </p:spPr>
      </p:pic>
      <p:sp>
        <p:nvSpPr>
          <p:cNvPr id="28677" name="Text Box 5"/>
          <p:cNvSpPr txBox="1">
            <a:spLocks noChangeArrowheads="1"/>
          </p:cNvSpPr>
          <p:nvPr/>
        </p:nvSpPr>
        <p:spPr bwMode="auto">
          <a:xfrm>
            <a:off x="4716463" y="908050"/>
            <a:ext cx="39608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2000" dirty="0"/>
              <a:t>Ztrátový optický senzor pro měření </a:t>
            </a:r>
            <a:r>
              <a:rPr lang="cs-CZ" sz="2000" dirty="0" err="1"/>
              <a:t>mikroposuvů</a:t>
            </a:r>
            <a:endParaRPr lang="cs-CZ" sz="2000" dirty="0"/>
          </a:p>
        </p:txBody>
      </p:sp>
      <p:sp>
        <p:nvSpPr>
          <p:cNvPr id="28678" name="Text Box 6"/>
          <p:cNvSpPr txBox="1">
            <a:spLocks noChangeArrowheads="1"/>
          </p:cNvSpPr>
          <p:nvPr/>
        </p:nvSpPr>
        <p:spPr bwMode="auto">
          <a:xfrm>
            <a:off x="4859338" y="2492375"/>
            <a:ext cx="399256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2000" dirty="0"/>
              <a:t>Vazební senzor – měření síly vychylující vlákno – využití pro měření </a:t>
            </a:r>
            <a:r>
              <a:rPr lang="cs-CZ" sz="2000" dirty="0" err="1"/>
              <a:t>gravi-tačního</a:t>
            </a:r>
            <a:r>
              <a:rPr lang="cs-CZ" sz="2000" dirty="0"/>
              <a:t> pole</a:t>
            </a:r>
          </a:p>
        </p:txBody>
      </p:sp>
      <p:sp>
        <p:nvSpPr>
          <p:cNvPr id="28679" name="Text Box 7"/>
          <p:cNvSpPr txBox="1">
            <a:spLocks noChangeArrowheads="1"/>
          </p:cNvSpPr>
          <p:nvPr/>
        </p:nvSpPr>
        <p:spPr bwMode="auto">
          <a:xfrm>
            <a:off x="4840288" y="4292600"/>
            <a:ext cx="430371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2000" dirty="0"/>
              <a:t>Vazební senzor – vazba mezi sousedními vlnovody je zprostředkována </a:t>
            </a:r>
            <a:r>
              <a:rPr lang="cs-CZ" sz="2000" dirty="0" err="1"/>
              <a:t>evanes-centní</a:t>
            </a:r>
            <a:r>
              <a:rPr lang="cs-CZ" sz="2000" dirty="0"/>
              <a:t> vlnou – závislost na indexu lomu prostředí mezi vlnovody</a:t>
            </a:r>
          </a:p>
        </p:txBody>
      </p:sp>
    </p:spTree>
    <p:extLst>
      <p:ext uri="{BB962C8B-B14F-4D97-AF65-F5344CB8AC3E}">
        <p14:creationId xmlns:p14="http://schemas.microsoft.com/office/powerpoint/2010/main" val="31687930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vanesc1"/>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9000"/>
                    </a14:imgEffect>
                  </a14:imgLayer>
                </a14:imgProps>
              </a:ext>
              <a:ext uri="{28A0092B-C50C-407E-A947-70E740481C1C}">
                <a14:useLocalDpi xmlns:a14="http://schemas.microsoft.com/office/drawing/2010/main" val="0"/>
              </a:ext>
            </a:extLst>
          </a:blip>
          <a:srcRect b="11070"/>
          <a:stretch/>
        </p:blipFill>
        <p:spPr bwMode="auto">
          <a:xfrm>
            <a:off x="0" y="1268413"/>
            <a:ext cx="4464050" cy="1944000"/>
          </a:xfrm>
          <a:prstGeom prst="rect">
            <a:avLst/>
          </a:prstGeom>
          <a:noFill/>
          <a:extLst>
            <a:ext uri="{909E8E84-426E-40DD-AFC4-6F175D3DCCD1}">
              <a14:hiddenFill xmlns:a14="http://schemas.microsoft.com/office/drawing/2010/main">
                <a:solidFill>
                  <a:srgbClr val="FFFFFF"/>
                </a:solidFill>
              </a14:hiddenFill>
            </a:ext>
          </a:extLst>
        </p:spPr>
      </p:pic>
      <p:pic>
        <p:nvPicPr>
          <p:cNvPr id="27651" name="Picture 3" descr="ohnuty"/>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60000"/>
                    </a14:imgEffect>
                  </a14:imgLayer>
                </a14:imgProps>
              </a:ext>
              <a:ext uri="{28A0092B-C50C-407E-A947-70E740481C1C}">
                <a14:useLocalDpi xmlns:a14="http://schemas.microsoft.com/office/drawing/2010/main" val="0"/>
              </a:ext>
            </a:extLst>
          </a:blip>
          <a:srcRect t="2914" b="12976"/>
          <a:stretch/>
        </p:blipFill>
        <p:spPr bwMode="auto">
          <a:xfrm>
            <a:off x="4500563" y="1332000"/>
            <a:ext cx="4392612" cy="183600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citohnut"/>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63000"/>
                    </a14:imgEffect>
                  </a14:imgLayer>
                </a14:imgProps>
              </a:ext>
              <a:ext uri="{28A0092B-C50C-407E-A947-70E740481C1C}">
                <a14:useLocalDpi xmlns:a14="http://schemas.microsoft.com/office/drawing/2010/main" val="0"/>
              </a:ext>
            </a:extLst>
          </a:blip>
          <a:srcRect/>
          <a:stretch>
            <a:fillRect/>
          </a:stretch>
        </p:blipFill>
        <p:spPr bwMode="auto">
          <a:xfrm>
            <a:off x="1331913" y="3576638"/>
            <a:ext cx="6049962" cy="3281362"/>
          </a:xfrm>
          <a:prstGeom prst="rect">
            <a:avLst/>
          </a:prstGeom>
          <a:noFill/>
          <a:extLst>
            <a:ext uri="{909E8E84-426E-40DD-AFC4-6F175D3DCCD1}">
              <a14:hiddenFill xmlns:a14="http://schemas.microsoft.com/office/drawing/2010/main">
                <a:solidFill>
                  <a:srgbClr val="FFFFFF"/>
                </a:solidFill>
              </a14:hiddenFill>
            </a:ext>
          </a:extLst>
        </p:spPr>
      </p:pic>
      <p:sp>
        <p:nvSpPr>
          <p:cNvPr id="27653" name="Text Box 5"/>
          <p:cNvSpPr txBox="1">
            <a:spLocks noChangeArrowheads="1"/>
          </p:cNvSpPr>
          <p:nvPr/>
        </p:nvSpPr>
        <p:spPr bwMode="auto">
          <a:xfrm>
            <a:off x="611188" y="157163"/>
            <a:ext cx="79216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2400" dirty="0"/>
              <a:t>Ztrátový optický senzor s </a:t>
            </a:r>
            <a:r>
              <a:rPr lang="cs-CZ" sz="2400" dirty="0" err="1"/>
              <a:t>evanescentní</a:t>
            </a:r>
            <a:r>
              <a:rPr lang="cs-CZ" sz="2400" dirty="0"/>
              <a:t> vlnou</a:t>
            </a:r>
          </a:p>
          <a:p>
            <a:pPr algn="ctr"/>
            <a:r>
              <a:rPr lang="cs-CZ" dirty="0"/>
              <a:t>Výkon odčerpaný z jádra vlnovodu závisí na indexu lomu v oblasti </a:t>
            </a:r>
            <a:r>
              <a:rPr lang="cs-CZ" dirty="0" err="1"/>
              <a:t>evanescentní</a:t>
            </a:r>
            <a:r>
              <a:rPr lang="cs-CZ" dirty="0"/>
              <a:t> vlny (index  lomu  závisí také na teplotě).</a:t>
            </a:r>
          </a:p>
        </p:txBody>
      </p:sp>
      <p:sp>
        <p:nvSpPr>
          <p:cNvPr id="2" name="TextovéPole 1"/>
          <p:cNvSpPr txBox="1"/>
          <p:nvPr/>
        </p:nvSpPr>
        <p:spPr>
          <a:xfrm>
            <a:off x="6679284" y="4437112"/>
            <a:ext cx="2195736" cy="1477328"/>
          </a:xfrm>
          <a:prstGeom prst="rect">
            <a:avLst/>
          </a:prstGeom>
          <a:noFill/>
        </p:spPr>
        <p:txBody>
          <a:bodyPr wrap="square" rtlCol="0">
            <a:spAutoFit/>
          </a:bodyPr>
          <a:lstStyle/>
          <a:p>
            <a:r>
              <a:rPr lang="cs-CZ" u="sng" dirty="0" smtClean="0"/>
              <a:t>Indexy lomu</a:t>
            </a:r>
          </a:p>
          <a:p>
            <a:r>
              <a:rPr lang="cs-CZ" dirty="0" smtClean="0"/>
              <a:t>Voda 1</a:t>
            </a:r>
          </a:p>
          <a:p>
            <a:r>
              <a:rPr lang="cs-CZ" dirty="0" smtClean="0"/>
              <a:t>Glycerol 1,473</a:t>
            </a:r>
          </a:p>
          <a:p>
            <a:r>
              <a:rPr lang="cs-CZ" dirty="0" err="1" smtClean="0"/>
              <a:t>Ethanol</a:t>
            </a:r>
            <a:r>
              <a:rPr lang="cs-CZ" dirty="0" smtClean="0"/>
              <a:t> 1,36</a:t>
            </a:r>
          </a:p>
          <a:p>
            <a:r>
              <a:rPr lang="cs-CZ" dirty="0" err="1" smtClean="0"/>
              <a:t>Benzylalkohol</a:t>
            </a:r>
            <a:r>
              <a:rPr lang="cs-CZ" dirty="0" smtClean="0"/>
              <a:t> 1,54</a:t>
            </a:r>
            <a:endParaRPr lang="cs-CZ" dirty="0"/>
          </a:p>
        </p:txBody>
      </p:sp>
    </p:spTree>
    <p:extLst>
      <p:ext uri="{BB962C8B-B14F-4D97-AF65-F5344CB8AC3E}">
        <p14:creationId xmlns:p14="http://schemas.microsoft.com/office/powerpoint/2010/main" val="13152160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2" name="Zástupný symbol pro číslo snímku 3"/>
          <p:cNvSpPr>
            <a:spLocks noGrp="1"/>
          </p:cNvSpPr>
          <p:nvPr>
            <p:ph type="sldNum" sz="quarter" idx="12"/>
          </p:nvPr>
        </p:nvSpPr>
        <p:spPr/>
        <p:txBody>
          <a:bodyPr/>
          <a:lstStyle/>
          <a:p>
            <a:fld id="{360ECB03-761E-46AF-854B-A564B84ACA27}" type="slidenum">
              <a:rPr lang="cs-CZ"/>
              <a:pPr/>
              <a:t>34</a:t>
            </a:fld>
            <a:endParaRPr lang="cs-CZ"/>
          </a:p>
        </p:txBody>
      </p:sp>
      <p:pic>
        <p:nvPicPr>
          <p:cNvPr id="35844" name="Picture 4"/>
          <p:cNvPicPr>
            <a:picLocks noChangeAspect="1" noChangeArrowheads="1"/>
          </p:cNvPicPr>
          <p:nvPr/>
        </p:nvPicPr>
        <p:blipFill>
          <a:blip r:embed="rId3" cstate="print"/>
          <a:srcRect/>
          <a:stretch>
            <a:fillRect/>
          </a:stretch>
        </p:blipFill>
        <p:spPr bwMode="auto">
          <a:xfrm>
            <a:off x="442913" y="2219325"/>
            <a:ext cx="8256587" cy="2419350"/>
          </a:xfrm>
          <a:prstGeom prst="rect">
            <a:avLst/>
          </a:prstGeom>
          <a:noFill/>
          <a:ln w="9525">
            <a:noFill/>
            <a:miter lim="800000"/>
            <a:headEnd/>
            <a:tailEnd/>
          </a:ln>
          <a:effectLst/>
        </p:spPr>
      </p:pic>
      <p:sp>
        <p:nvSpPr>
          <p:cNvPr id="35845" name="Text Box 5"/>
          <p:cNvSpPr txBox="1">
            <a:spLocks noChangeArrowheads="1"/>
          </p:cNvSpPr>
          <p:nvPr/>
        </p:nvSpPr>
        <p:spPr bwMode="auto">
          <a:xfrm>
            <a:off x="755650" y="549275"/>
            <a:ext cx="7129463" cy="366713"/>
          </a:xfrm>
          <a:prstGeom prst="rect">
            <a:avLst/>
          </a:prstGeom>
          <a:noFill/>
          <a:ln w="9525">
            <a:noFill/>
            <a:miter lim="800000"/>
            <a:headEnd/>
            <a:tailEnd/>
          </a:ln>
          <a:effectLst/>
        </p:spPr>
        <p:txBody>
          <a:bodyPr>
            <a:spAutoFit/>
          </a:bodyPr>
          <a:lstStyle/>
          <a:p>
            <a:pPr>
              <a:spcBef>
                <a:spcPct val="50000"/>
              </a:spcBef>
            </a:pPr>
            <a:r>
              <a:rPr lang="cs-CZ" b="1"/>
              <a:t>Tlakový senzor</a:t>
            </a:r>
            <a:r>
              <a:rPr lang="cs-CZ"/>
              <a:t> založený na mikroohybových ztrátách.</a:t>
            </a:r>
          </a:p>
        </p:txBody>
      </p:sp>
      <p:grpSp>
        <p:nvGrpSpPr>
          <p:cNvPr id="35846" name="Group 6"/>
          <p:cNvGrpSpPr>
            <a:grpSpLocks/>
          </p:cNvGrpSpPr>
          <p:nvPr/>
        </p:nvGrpSpPr>
        <p:grpSpPr bwMode="auto">
          <a:xfrm>
            <a:off x="827088" y="6021388"/>
            <a:ext cx="7921625" cy="503237"/>
            <a:chOff x="521" y="3793"/>
            <a:chExt cx="4990" cy="317"/>
          </a:xfrm>
        </p:grpSpPr>
        <p:sp>
          <p:nvSpPr>
            <p:cNvPr id="35847" name="Text Box 7"/>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35848" name="Picture 8"/>
            <p:cNvPicPr>
              <a:picLocks noChangeAspect="1" noChangeArrowheads="1"/>
            </p:cNvPicPr>
            <p:nvPr/>
          </p:nvPicPr>
          <p:blipFill>
            <a:blip r:embed="rId4" cstate="print"/>
            <a:srcRect/>
            <a:stretch>
              <a:fillRect/>
            </a:stretch>
          </p:blipFill>
          <p:spPr bwMode="auto">
            <a:xfrm>
              <a:off x="521" y="3793"/>
              <a:ext cx="224" cy="317"/>
            </a:xfrm>
            <a:prstGeom prst="rect">
              <a:avLst/>
            </a:prstGeom>
            <a:noFill/>
          </p:spPr>
        </p:pic>
      </p:grpSp>
      <p:sp>
        <p:nvSpPr>
          <p:cNvPr id="35849" name="Text Box 9"/>
          <p:cNvSpPr txBox="1">
            <a:spLocks noChangeArrowheads="1"/>
          </p:cNvSpPr>
          <p:nvPr/>
        </p:nvSpPr>
        <p:spPr bwMode="auto">
          <a:xfrm>
            <a:off x="179388" y="115888"/>
            <a:ext cx="3816350" cy="336550"/>
          </a:xfrm>
          <a:prstGeom prst="rect">
            <a:avLst/>
          </a:prstGeom>
          <a:noFill/>
          <a:ln w="9525">
            <a:noFill/>
            <a:miter lim="800000"/>
            <a:headEnd/>
            <a:tailEnd/>
          </a:ln>
          <a:effectLst/>
        </p:spPr>
        <p:txBody>
          <a:bodyPr>
            <a:spAutoFit/>
          </a:bodyPr>
          <a:lstStyle/>
          <a:p>
            <a:pPr>
              <a:spcBef>
                <a:spcPct val="50000"/>
              </a:spcBef>
            </a:pPr>
            <a:r>
              <a:rPr lang="cs-CZ" sz="1600"/>
              <a:t>Příklady optických senzorů</a:t>
            </a:r>
          </a:p>
        </p:txBody>
      </p:sp>
      <p:sp>
        <p:nvSpPr>
          <p:cNvPr id="35850" name="Text Box 10"/>
          <p:cNvSpPr txBox="1">
            <a:spLocks noChangeArrowheads="1"/>
          </p:cNvSpPr>
          <p:nvPr/>
        </p:nvSpPr>
        <p:spPr bwMode="auto">
          <a:xfrm>
            <a:off x="1258888" y="2781300"/>
            <a:ext cx="1295400" cy="457200"/>
          </a:xfrm>
          <a:prstGeom prst="rect">
            <a:avLst/>
          </a:prstGeom>
          <a:solidFill>
            <a:schemeClr val="bg1"/>
          </a:solidFill>
          <a:ln w="9525">
            <a:noFill/>
            <a:miter lim="800000"/>
            <a:headEnd/>
            <a:tailEnd/>
          </a:ln>
          <a:effectLst/>
        </p:spPr>
        <p:txBody>
          <a:bodyPr>
            <a:spAutoFit/>
          </a:bodyPr>
          <a:lstStyle/>
          <a:p>
            <a:pPr>
              <a:spcBef>
                <a:spcPct val="50000"/>
              </a:spcBef>
            </a:pPr>
            <a:r>
              <a:rPr lang="cs-CZ" sz="2400"/>
              <a:t>Vlákno</a:t>
            </a:r>
          </a:p>
        </p:txBody>
      </p:sp>
      <p:sp>
        <p:nvSpPr>
          <p:cNvPr id="35851" name="Text Box 11"/>
          <p:cNvSpPr txBox="1">
            <a:spLocks noChangeArrowheads="1"/>
          </p:cNvSpPr>
          <p:nvPr/>
        </p:nvSpPr>
        <p:spPr bwMode="auto">
          <a:xfrm>
            <a:off x="3563938" y="2276475"/>
            <a:ext cx="2016125" cy="457200"/>
          </a:xfrm>
          <a:prstGeom prst="rect">
            <a:avLst/>
          </a:prstGeom>
          <a:solidFill>
            <a:schemeClr val="bg1"/>
          </a:solidFill>
          <a:ln w="9525">
            <a:noFill/>
            <a:miter lim="800000"/>
            <a:headEnd/>
            <a:tailEnd/>
          </a:ln>
          <a:effectLst/>
        </p:spPr>
        <p:txBody>
          <a:bodyPr>
            <a:spAutoFit/>
          </a:bodyPr>
          <a:lstStyle/>
          <a:p>
            <a:pPr>
              <a:spcBef>
                <a:spcPct val="50000"/>
              </a:spcBef>
            </a:pPr>
            <a:r>
              <a:rPr lang="cs-CZ" sz="2400"/>
              <a:t>      Tlak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 name="Zástupný symbol pro číslo snímku 3"/>
          <p:cNvSpPr>
            <a:spLocks noGrp="1"/>
          </p:cNvSpPr>
          <p:nvPr>
            <p:ph type="sldNum" sz="quarter" idx="12"/>
          </p:nvPr>
        </p:nvSpPr>
        <p:spPr/>
        <p:txBody>
          <a:bodyPr/>
          <a:lstStyle/>
          <a:p>
            <a:fld id="{047D84EE-134B-4F6E-89B5-6B2DC09A9DCA}" type="slidenum">
              <a:rPr lang="cs-CZ"/>
              <a:pPr/>
              <a:t>35</a:t>
            </a:fld>
            <a:endParaRPr lang="cs-CZ"/>
          </a:p>
        </p:txBody>
      </p:sp>
      <p:pic>
        <p:nvPicPr>
          <p:cNvPr id="36868" name="Picture 4"/>
          <p:cNvPicPr>
            <a:picLocks noChangeAspect="1" noChangeArrowheads="1"/>
          </p:cNvPicPr>
          <p:nvPr/>
        </p:nvPicPr>
        <p:blipFill>
          <a:blip r:embed="rId3" cstate="print"/>
          <a:srcRect/>
          <a:stretch>
            <a:fillRect/>
          </a:stretch>
        </p:blipFill>
        <p:spPr bwMode="auto">
          <a:xfrm>
            <a:off x="2987675" y="260350"/>
            <a:ext cx="2454275" cy="2011363"/>
          </a:xfrm>
          <a:prstGeom prst="rect">
            <a:avLst/>
          </a:prstGeom>
          <a:noFill/>
          <a:ln w="9525">
            <a:noFill/>
            <a:miter lim="800000"/>
            <a:headEnd/>
            <a:tailEnd/>
          </a:ln>
          <a:effectLst/>
        </p:spPr>
      </p:pic>
      <p:sp>
        <p:nvSpPr>
          <p:cNvPr id="36869" name="Text Box 5"/>
          <p:cNvSpPr txBox="1">
            <a:spLocks noChangeArrowheads="1"/>
          </p:cNvSpPr>
          <p:nvPr/>
        </p:nvSpPr>
        <p:spPr bwMode="auto">
          <a:xfrm>
            <a:off x="539750" y="2492375"/>
            <a:ext cx="8353425" cy="3525838"/>
          </a:xfrm>
          <a:prstGeom prst="rect">
            <a:avLst/>
          </a:prstGeom>
          <a:noFill/>
          <a:ln w="9525">
            <a:noFill/>
            <a:miter lim="800000"/>
            <a:headEnd/>
            <a:tailEnd/>
          </a:ln>
          <a:effectLst/>
        </p:spPr>
        <p:txBody>
          <a:bodyPr>
            <a:spAutoFit/>
          </a:bodyPr>
          <a:lstStyle/>
          <a:p>
            <a:pPr>
              <a:spcBef>
                <a:spcPct val="50000"/>
              </a:spcBef>
            </a:pPr>
            <a:r>
              <a:rPr lang="cs-CZ" b="1"/>
              <a:t>Optický gyroskop</a:t>
            </a:r>
            <a:r>
              <a:rPr lang="cs-CZ"/>
              <a:t> se skládá z dlouhého vlákna natočeného na cívku. Laserové světlo je vpuštěno z obou konců vlákna pomocí beamsplitru, který odráží 50% světla a 50% světla propouští. Světlo procházející cívkou ve směru hodinových ručiček vystupuje z vlákna ve stejné fázi jako světlo  procházející proti směru hodinových ručiček.</a:t>
            </a:r>
          </a:p>
          <a:p>
            <a:pPr>
              <a:spcBef>
                <a:spcPct val="50000"/>
              </a:spcBef>
            </a:pPr>
            <a:r>
              <a:rPr lang="cs-CZ"/>
              <a:t>Jestliže gyroskop rotuje, řekněme, ve směru hodinových ručiček, potom světlo procházející vláknem ve směru hodinových ručiček bude potřebovat delší dobu k dosažení konce vlákna protože konec se vždy pohybuje pryč od světla. Podobně  světlo pohybující proti směru hodinových ručiček  bude potřebovat méně času k dosažení druhého konce a protože konec se pohybuje proti světlu. To zavádí fázový rozdíl  mezi vstupními paprsky, který je úměrný rychlosti rotace gyroskopu. </a:t>
            </a:r>
          </a:p>
        </p:txBody>
      </p:sp>
      <p:grpSp>
        <p:nvGrpSpPr>
          <p:cNvPr id="36870" name="Group 6"/>
          <p:cNvGrpSpPr>
            <a:grpSpLocks/>
          </p:cNvGrpSpPr>
          <p:nvPr/>
        </p:nvGrpSpPr>
        <p:grpSpPr bwMode="auto">
          <a:xfrm>
            <a:off x="827088" y="6021388"/>
            <a:ext cx="7921625" cy="503237"/>
            <a:chOff x="521" y="3793"/>
            <a:chExt cx="4990" cy="317"/>
          </a:xfrm>
        </p:grpSpPr>
        <p:sp>
          <p:nvSpPr>
            <p:cNvPr id="36871" name="Text Box 7"/>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36872" name="Picture 8"/>
            <p:cNvPicPr>
              <a:picLocks noChangeAspect="1" noChangeArrowheads="1"/>
            </p:cNvPicPr>
            <p:nvPr/>
          </p:nvPicPr>
          <p:blipFill>
            <a:blip r:embed="rId4" cstate="print"/>
            <a:srcRect/>
            <a:stretch>
              <a:fillRect/>
            </a:stretch>
          </p:blipFill>
          <p:spPr bwMode="auto">
            <a:xfrm>
              <a:off x="521" y="3793"/>
              <a:ext cx="224" cy="317"/>
            </a:xfrm>
            <a:prstGeom prst="rect">
              <a:avLst/>
            </a:prstGeom>
            <a:noFill/>
          </p:spPr>
        </p:pic>
      </p:grpSp>
      <p:sp>
        <p:nvSpPr>
          <p:cNvPr id="36873" name="Text Box 9"/>
          <p:cNvSpPr txBox="1">
            <a:spLocks noChangeArrowheads="1"/>
          </p:cNvSpPr>
          <p:nvPr/>
        </p:nvSpPr>
        <p:spPr bwMode="auto">
          <a:xfrm>
            <a:off x="179388" y="115888"/>
            <a:ext cx="3816350" cy="336550"/>
          </a:xfrm>
          <a:prstGeom prst="rect">
            <a:avLst/>
          </a:prstGeom>
          <a:noFill/>
          <a:ln w="9525">
            <a:noFill/>
            <a:miter lim="800000"/>
            <a:headEnd/>
            <a:tailEnd/>
          </a:ln>
          <a:effectLst/>
        </p:spPr>
        <p:txBody>
          <a:bodyPr>
            <a:spAutoFit/>
          </a:bodyPr>
          <a:lstStyle/>
          <a:p>
            <a:pPr>
              <a:spcBef>
                <a:spcPct val="50000"/>
              </a:spcBef>
            </a:pPr>
            <a:r>
              <a:rPr lang="cs-CZ" sz="1600"/>
              <a:t>Příklady optických senzorů</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ástupný symbol pro číslo snímku 4"/>
          <p:cNvSpPr>
            <a:spLocks noGrp="1"/>
          </p:cNvSpPr>
          <p:nvPr>
            <p:ph type="sldNum" sz="quarter" idx="12"/>
          </p:nvPr>
        </p:nvSpPr>
        <p:spPr/>
        <p:txBody>
          <a:bodyPr/>
          <a:lstStyle/>
          <a:p>
            <a:fld id="{2A5447CE-FF09-41C3-9AF6-08AB4A2BF331}" type="slidenum">
              <a:rPr lang="cs-CZ"/>
              <a:pPr/>
              <a:t>36</a:t>
            </a:fld>
            <a:endParaRPr lang="cs-CZ"/>
          </a:p>
        </p:txBody>
      </p:sp>
      <p:sp>
        <p:nvSpPr>
          <p:cNvPr id="88070" name="Text Box 6"/>
          <p:cNvSpPr txBox="1">
            <a:spLocks noChangeArrowheads="1"/>
          </p:cNvSpPr>
          <p:nvPr/>
        </p:nvSpPr>
        <p:spPr bwMode="auto">
          <a:xfrm>
            <a:off x="1258888" y="5516563"/>
            <a:ext cx="5329237" cy="366712"/>
          </a:xfrm>
          <a:prstGeom prst="rect">
            <a:avLst/>
          </a:prstGeom>
          <a:noFill/>
          <a:ln w="9525">
            <a:noFill/>
            <a:miter lim="800000"/>
            <a:headEnd/>
            <a:tailEnd/>
          </a:ln>
          <a:effectLst/>
        </p:spPr>
        <p:txBody>
          <a:bodyPr>
            <a:spAutoFit/>
          </a:bodyPr>
          <a:lstStyle/>
          <a:p>
            <a:pPr>
              <a:spcBef>
                <a:spcPct val="50000"/>
              </a:spcBef>
            </a:pPr>
            <a:endParaRPr lang="cs-CZ"/>
          </a:p>
        </p:txBody>
      </p:sp>
      <p:sp>
        <p:nvSpPr>
          <p:cNvPr id="88075" name="Rectangle 11"/>
          <p:cNvSpPr>
            <a:spLocks noGrp="1" noChangeArrowheads="1"/>
          </p:cNvSpPr>
          <p:nvPr>
            <p:ph type="title"/>
          </p:nvPr>
        </p:nvSpPr>
        <p:spPr>
          <a:xfrm>
            <a:off x="179388" y="1412875"/>
            <a:ext cx="8229600" cy="1143000"/>
          </a:xfrm>
        </p:spPr>
        <p:txBody>
          <a:bodyPr/>
          <a:lstStyle/>
          <a:p>
            <a:pPr algn="l"/>
            <a:endParaRPr lang="cs-CZ" sz="1600"/>
          </a:p>
        </p:txBody>
      </p:sp>
      <p:sp>
        <p:nvSpPr>
          <p:cNvPr id="88076" name="Text Box 12"/>
          <p:cNvSpPr txBox="1">
            <a:spLocks noChangeArrowheads="1"/>
          </p:cNvSpPr>
          <p:nvPr/>
        </p:nvSpPr>
        <p:spPr bwMode="auto">
          <a:xfrm>
            <a:off x="179388" y="333375"/>
            <a:ext cx="2663825" cy="366713"/>
          </a:xfrm>
          <a:prstGeom prst="rect">
            <a:avLst/>
          </a:prstGeom>
          <a:noFill/>
          <a:ln w="9525">
            <a:noFill/>
            <a:miter lim="800000"/>
            <a:headEnd/>
            <a:tailEnd/>
          </a:ln>
          <a:effectLst/>
        </p:spPr>
        <p:txBody>
          <a:bodyPr>
            <a:spAutoFit/>
          </a:bodyPr>
          <a:lstStyle/>
          <a:p>
            <a:pPr>
              <a:spcBef>
                <a:spcPct val="50000"/>
              </a:spcBef>
            </a:pPr>
            <a:r>
              <a:rPr lang="en-US"/>
              <a:t>Evanescentn</a:t>
            </a:r>
            <a:r>
              <a:rPr lang="cs-CZ"/>
              <a:t>í</a:t>
            </a:r>
            <a:r>
              <a:rPr lang="en-US"/>
              <a:t> senzory</a:t>
            </a:r>
            <a:endParaRPr lang="cs-CZ"/>
          </a:p>
        </p:txBody>
      </p:sp>
      <p:sp>
        <p:nvSpPr>
          <p:cNvPr id="88077" name="Text Box 13"/>
          <p:cNvSpPr txBox="1">
            <a:spLocks noChangeArrowheads="1"/>
          </p:cNvSpPr>
          <p:nvPr/>
        </p:nvSpPr>
        <p:spPr bwMode="auto">
          <a:xfrm>
            <a:off x="2987675" y="1196975"/>
            <a:ext cx="2808288" cy="366713"/>
          </a:xfrm>
          <a:prstGeom prst="rect">
            <a:avLst/>
          </a:prstGeom>
          <a:noFill/>
          <a:ln w="9525">
            <a:noFill/>
            <a:miter lim="800000"/>
            <a:headEnd/>
            <a:tailEnd/>
          </a:ln>
          <a:effectLst/>
        </p:spPr>
        <p:txBody>
          <a:bodyPr>
            <a:spAutoFit/>
          </a:bodyPr>
          <a:lstStyle/>
          <a:p>
            <a:pPr>
              <a:spcBef>
                <a:spcPct val="50000"/>
              </a:spcBef>
            </a:pPr>
            <a:r>
              <a:rPr lang="cs-CZ"/>
              <a:t>Snímání otisků prstů</a:t>
            </a:r>
          </a:p>
        </p:txBody>
      </p:sp>
      <p:sp>
        <p:nvSpPr>
          <p:cNvPr id="88084" name="Rectangle 20"/>
          <p:cNvSpPr>
            <a:spLocks noChangeArrowheads="1"/>
          </p:cNvSpPr>
          <p:nvPr/>
        </p:nvSpPr>
        <p:spPr bwMode="auto">
          <a:xfrm>
            <a:off x="1547813" y="5445125"/>
            <a:ext cx="863600" cy="504825"/>
          </a:xfrm>
          <a:prstGeom prst="rect">
            <a:avLst/>
          </a:prstGeom>
          <a:solidFill>
            <a:schemeClr val="bg1"/>
          </a:solidFill>
          <a:ln w="9525">
            <a:solidFill>
              <a:schemeClr val="bg1"/>
            </a:solidFill>
            <a:miter lim="800000"/>
            <a:headEnd/>
            <a:tailEnd/>
          </a:ln>
          <a:effectLst/>
        </p:spPr>
        <p:txBody>
          <a:bodyPr wrap="none" anchor="ctr"/>
          <a:lstStyle/>
          <a:p>
            <a:endParaRPr lang="cs-CZ"/>
          </a:p>
        </p:txBody>
      </p:sp>
      <p:grpSp>
        <p:nvGrpSpPr>
          <p:cNvPr id="88088" name="Group 24"/>
          <p:cNvGrpSpPr>
            <a:grpSpLocks/>
          </p:cNvGrpSpPr>
          <p:nvPr/>
        </p:nvGrpSpPr>
        <p:grpSpPr bwMode="auto">
          <a:xfrm>
            <a:off x="1547813" y="1916113"/>
            <a:ext cx="5545137" cy="3351212"/>
            <a:chOff x="1020" y="1222"/>
            <a:chExt cx="3493" cy="2111"/>
          </a:xfrm>
        </p:grpSpPr>
        <p:pic>
          <p:nvPicPr>
            <p:cNvPr id="88071" name="Picture 7"/>
            <p:cNvPicPr>
              <a:picLocks noChangeAspect="1" noChangeArrowheads="1"/>
            </p:cNvPicPr>
            <p:nvPr/>
          </p:nvPicPr>
          <p:blipFill>
            <a:blip r:embed="rId2" cstate="print"/>
            <a:srcRect/>
            <a:stretch>
              <a:fillRect/>
            </a:stretch>
          </p:blipFill>
          <p:spPr bwMode="auto">
            <a:xfrm>
              <a:off x="1070" y="1222"/>
              <a:ext cx="3443" cy="2111"/>
            </a:xfrm>
            <a:prstGeom prst="rect">
              <a:avLst/>
            </a:prstGeom>
            <a:noFill/>
            <a:ln w="9525">
              <a:noFill/>
              <a:miter lim="800000"/>
              <a:headEnd/>
              <a:tailEnd/>
            </a:ln>
            <a:effectLst/>
          </p:spPr>
        </p:pic>
        <p:sp>
          <p:nvSpPr>
            <p:cNvPr id="88079" name="Text Box 15"/>
            <p:cNvSpPr txBox="1">
              <a:spLocks noChangeArrowheads="1"/>
            </p:cNvSpPr>
            <p:nvPr/>
          </p:nvSpPr>
          <p:spPr bwMode="auto">
            <a:xfrm>
              <a:off x="1020" y="2615"/>
              <a:ext cx="692" cy="288"/>
            </a:xfrm>
            <a:prstGeom prst="rect">
              <a:avLst/>
            </a:prstGeom>
            <a:solidFill>
              <a:schemeClr val="bg1"/>
            </a:solidFill>
            <a:ln w="9525">
              <a:noFill/>
              <a:miter lim="800000"/>
              <a:headEnd/>
              <a:tailEnd/>
            </a:ln>
            <a:effectLst/>
          </p:spPr>
          <p:txBody>
            <a:bodyPr>
              <a:spAutoFit/>
            </a:bodyPr>
            <a:lstStyle/>
            <a:p>
              <a:pPr>
                <a:spcBef>
                  <a:spcPct val="50000"/>
                </a:spcBef>
              </a:pPr>
              <a:r>
                <a:rPr lang="cs-CZ" sz="1200"/>
                <a:t>Osvětlení laserem</a:t>
              </a:r>
            </a:p>
          </p:txBody>
        </p:sp>
        <p:sp>
          <p:nvSpPr>
            <p:cNvPr id="88080" name="Text Box 16"/>
            <p:cNvSpPr txBox="1">
              <a:spLocks noChangeArrowheads="1"/>
            </p:cNvSpPr>
            <p:nvPr/>
          </p:nvSpPr>
          <p:spPr bwMode="auto">
            <a:xfrm>
              <a:off x="2699" y="2976"/>
              <a:ext cx="544" cy="288"/>
            </a:xfrm>
            <a:prstGeom prst="rect">
              <a:avLst/>
            </a:prstGeom>
            <a:solidFill>
              <a:schemeClr val="bg1"/>
            </a:solidFill>
            <a:ln w="9525">
              <a:noFill/>
              <a:miter lim="800000"/>
              <a:headEnd/>
              <a:tailEnd/>
            </a:ln>
            <a:effectLst/>
          </p:spPr>
          <p:txBody>
            <a:bodyPr>
              <a:spAutoFit/>
            </a:bodyPr>
            <a:lstStyle/>
            <a:p>
              <a:pPr>
                <a:spcBef>
                  <a:spcPct val="50000"/>
                </a:spcBef>
              </a:pPr>
              <a:r>
                <a:rPr lang="cs-CZ" sz="1200"/>
                <a:t>Digitální kamera</a:t>
              </a:r>
            </a:p>
          </p:txBody>
        </p:sp>
        <p:sp>
          <p:nvSpPr>
            <p:cNvPr id="88081" name="Text Box 17"/>
            <p:cNvSpPr txBox="1">
              <a:spLocks noChangeArrowheads="1"/>
            </p:cNvSpPr>
            <p:nvPr/>
          </p:nvSpPr>
          <p:spPr bwMode="auto">
            <a:xfrm>
              <a:off x="2651" y="1420"/>
              <a:ext cx="1038" cy="144"/>
            </a:xfrm>
            <a:prstGeom prst="rect">
              <a:avLst/>
            </a:prstGeom>
            <a:solidFill>
              <a:schemeClr val="bg1"/>
            </a:solidFill>
            <a:ln w="9525">
              <a:noFill/>
              <a:miter lim="800000"/>
              <a:headEnd/>
              <a:tailEnd/>
            </a:ln>
            <a:effectLst/>
          </p:spPr>
          <p:txBody>
            <a:bodyPr bIns="0">
              <a:spAutoFit/>
            </a:bodyPr>
            <a:lstStyle/>
            <a:p>
              <a:pPr>
                <a:spcBef>
                  <a:spcPct val="50000"/>
                </a:spcBef>
              </a:pPr>
              <a:r>
                <a:rPr lang="cs-CZ" sz="1200"/>
                <a:t>Pravoúhlý hranol</a:t>
              </a:r>
            </a:p>
          </p:txBody>
        </p:sp>
        <p:sp>
          <p:nvSpPr>
            <p:cNvPr id="88082" name="Text Box 18"/>
            <p:cNvSpPr txBox="1">
              <a:spLocks noChangeArrowheads="1"/>
            </p:cNvSpPr>
            <p:nvPr/>
          </p:nvSpPr>
          <p:spPr bwMode="auto">
            <a:xfrm>
              <a:off x="1202" y="1570"/>
              <a:ext cx="363" cy="192"/>
            </a:xfrm>
            <a:prstGeom prst="rect">
              <a:avLst/>
            </a:prstGeom>
            <a:solidFill>
              <a:schemeClr val="bg1"/>
            </a:solidFill>
            <a:ln w="9525">
              <a:noFill/>
              <a:miter lim="800000"/>
              <a:headEnd/>
              <a:tailEnd/>
            </a:ln>
            <a:effectLst/>
          </p:spPr>
          <p:txBody>
            <a:bodyPr>
              <a:spAutoFit/>
            </a:bodyPr>
            <a:lstStyle/>
            <a:p>
              <a:pPr>
                <a:spcBef>
                  <a:spcPct val="50000"/>
                </a:spcBef>
              </a:pPr>
              <a:r>
                <a:rPr lang="cs-CZ" sz="1400"/>
                <a:t>Prst</a:t>
              </a:r>
            </a:p>
          </p:txBody>
        </p:sp>
        <p:sp>
          <p:nvSpPr>
            <p:cNvPr id="88083" name="Line 19"/>
            <p:cNvSpPr>
              <a:spLocks noChangeShapeType="1"/>
            </p:cNvSpPr>
            <p:nvPr/>
          </p:nvSpPr>
          <p:spPr bwMode="auto">
            <a:xfrm>
              <a:off x="2731" y="1616"/>
              <a:ext cx="297" cy="1"/>
            </a:xfrm>
            <a:prstGeom prst="line">
              <a:avLst/>
            </a:prstGeom>
            <a:noFill/>
            <a:ln w="165100">
              <a:solidFill>
                <a:schemeClr val="bg1"/>
              </a:solidFill>
              <a:round/>
              <a:headEnd/>
              <a:tailEnd/>
            </a:ln>
            <a:effectLst/>
          </p:spPr>
          <p:txBody>
            <a:bodyPr/>
            <a:lstStyle/>
            <a:p>
              <a:endParaRPr lang="cs-CZ"/>
            </a:p>
          </p:txBody>
        </p:sp>
      </p:grpSp>
      <p:sp>
        <p:nvSpPr>
          <p:cNvPr id="88086" name="Rectangle 22"/>
          <p:cNvSpPr>
            <a:spLocks noChangeArrowheads="1"/>
          </p:cNvSpPr>
          <p:nvPr/>
        </p:nvSpPr>
        <p:spPr bwMode="auto">
          <a:xfrm>
            <a:off x="1692275" y="4868863"/>
            <a:ext cx="1008063" cy="504825"/>
          </a:xfrm>
          <a:prstGeom prst="rect">
            <a:avLst/>
          </a:prstGeom>
          <a:solidFill>
            <a:schemeClr val="bg1"/>
          </a:solidFill>
          <a:ln w="9525">
            <a:solidFill>
              <a:schemeClr val="bg1"/>
            </a:solidFill>
            <a:miter lim="800000"/>
            <a:headEnd/>
            <a:tailEnd/>
          </a:ln>
          <a:effectLst/>
        </p:spPr>
        <p:txBody>
          <a:bodyPr wrap="none" anchor="ctr"/>
          <a:lstStyle/>
          <a:p>
            <a:endParaRPr lang="cs-CZ"/>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pro číslo snímku 3"/>
          <p:cNvSpPr>
            <a:spLocks noGrp="1"/>
          </p:cNvSpPr>
          <p:nvPr>
            <p:ph type="sldNum" sz="quarter" idx="12"/>
          </p:nvPr>
        </p:nvSpPr>
        <p:spPr/>
        <p:txBody>
          <a:bodyPr/>
          <a:lstStyle/>
          <a:p>
            <a:fld id="{ECCE0689-9DFA-4A85-A5E1-E8353EC73D89}" type="slidenum">
              <a:rPr lang="cs-CZ"/>
              <a:pPr/>
              <a:t>37</a:t>
            </a:fld>
            <a:endParaRPr lang="cs-CZ"/>
          </a:p>
        </p:txBody>
      </p:sp>
      <p:pic>
        <p:nvPicPr>
          <p:cNvPr id="98308" name="Picture 4"/>
          <p:cNvPicPr>
            <a:picLocks noChangeAspect="1" noChangeArrowheads="1"/>
          </p:cNvPicPr>
          <p:nvPr/>
        </p:nvPicPr>
        <p:blipFill>
          <a:blip r:embed="rId2" cstate="print"/>
          <a:srcRect/>
          <a:stretch>
            <a:fillRect/>
          </a:stretch>
        </p:blipFill>
        <p:spPr bwMode="auto">
          <a:xfrm>
            <a:off x="827088" y="1484313"/>
            <a:ext cx="6940550" cy="4413250"/>
          </a:xfrm>
          <a:prstGeom prst="rect">
            <a:avLst/>
          </a:prstGeom>
          <a:noFill/>
          <a:ln w="9525">
            <a:noFill/>
            <a:miter lim="800000"/>
            <a:headEnd/>
            <a:tailEnd/>
          </a:ln>
          <a:effectLst/>
        </p:spPr>
      </p:pic>
      <p:sp>
        <p:nvSpPr>
          <p:cNvPr id="98309" name="Text Box 5"/>
          <p:cNvSpPr txBox="1">
            <a:spLocks noChangeArrowheads="1"/>
          </p:cNvSpPr>
          <p:nvPr/>
        </p:nvSpPr>
        <p:spPr bwMode="auto">
          <a:xfrm>
            <a:off x="3708400" y="1989138"/>
            <a:ext cx="3240088" cy="304800"/>
          </a:xfrm>
          <a:prstGeom prst="rect">
            <a:avLst/>
          </a:prstGeom>
          <a:solidFill>
            <a:schemeClr val="bg1"/>
          </a:solidFill>
          <a:ln w="9525">
            <a:noFill/>
            <a:miter lim="800000"/>
            <a:headEnd/>
            <a:tailEnd/>
          </a:ln>
          <a:effectLst/>
        </p:spPr>
        <p:txBody>
          <a:bodyPr>
            <a:spAutoFit/>
          </a:bodyPr>
          <a:lstStyle/>
          <a:p>
            <a:pPr>
              <a:spcBef>
                <a:spcPct val="50000"/>
              </a:spcBef>
            </a:pPr>
            <a:r>
              <a:rPr lang="cs-CZ" sz="1400"/>
              <a:t>Vstupní úhel světla je nižší než kritický</a:t>
            </a:r>
          </a:p>
        </p:txBody>
      </p:sp>
      <p:sp>
        <p:nvSpPr>
          <p:cNvPr id="98311" name="Text Box 7"/>
          <p:cNvSpPr txBox="1">
            <a:spLocks noChangeArrowheads="1"/>
          </p:cNvSpPr>
          <p:nvPr/>
        </p:nvSpPr>
        <p:spPr bwMode="auto">
          <a:xfrm>
            <a:off x="3851275" y="4437063"/>
            <a:ext cx="2376488" cy="304800"/>
          </a:xfrm>
          <a:prstGeom prst="rect">
            <a:avLst/>
          </a:prstGeom>
          <a:solidFill>
            <a:schemeClr val="bg1"/>
          </a:solidFill>
          <a:ln w="9525">
            <a:noFill/>
            <a:miter lim="800000"/>
            <a:headEnd/>
            <a:tailEnd/>
          </a:ln>
          <a:effectLst/>
        </p:spPr>
        <p:txBody>
          <a:bodyPr>
            <a:spAutoFit/>
          </a:bodyPr>
          <a:lstStyle/>
          <a:p>
            <a:pPr>
              <a:spcBef>
                <a:spcPct val="50000"/>
              </a:spcBef>
            </a:pPr>
            <a:r>
              <a:rPr lang="cs-CZ" sz="1400"/>
              <a:t>Odražené světlo</a:t>
            </a:r>
          </a:p>
        </p:txBody>
      </p:sp>
      <p:sp>
        <p:nvSpPr>
          <p:cNvPr id="98312" name="Text Box 8"/>
          <p:cNvSpPr txBox="1">
            <a:spLocks noChangeArrowheads="1"/>
          </p:cNvSpPr>
          <p:nvPr/>
        </p:nvSpPr>
        <p:spPr bwMode="auto">
          <a:xfrm>
            <a:off x="1619250" y="4581525"/>
            <a:ext cx="1295400" cy="336550"/>
          </a:xfrm>
          <a:prstGeom prst="rect">
            <a:avLst/>
          </a:prstGeom>
          <a:solidFill>
            <a:srgbClr val="00CCFF"/>
          </a:solidFill>
          <a:ln w="9525">
            <a:noFill/>
            <a:miter lim="800000"/>
            <a:headEnd/>
            <a:tailEnd/>
          </a:ln>
          <a:effectLst/>
        </p:spPr>
        <p:txBody>
          <a:bodyPr>
            <a:spAutoFit/>
          </a:bodyPr>
          <a:lstStyle/>
          <a:p>
            <a:pPr>
              <a:spcBef>
                <a:spcPct val="50000"/>
              </a:spcBef>
            </a:pPr>
            <a:r>
              <a:rPr lang="cs-CZ" sz="1600"/>
              <a:t>Stálá vlna    </a:t>
            </a:r>
          </a:p>
        </p:txBody>
      </p:sp>
      <p:sp>
        <p:nvSpPr>
          <p:cNvPr id="98313" name="Text Box 9"/>
          <p:cNvSpPr txBox="1">
            <a:spLocks noChangeArrowheads="1"/>
          </p:cNvSpPr>
          <p:nvPr/>
        </p:nvSpPr>
        <p:spPr bwMode="auto">
          <a:xfrm>
            <a:off x="1547813" y="1916113"/>
            <a:ext cx="1368425" cy="304800"/>
          </a:xfrm>
          <a:prstGeom prst="rect">
            <a:avLst/>
          </a:prstGeom>
          <a:solidFill>
            <a:srgbClr val="00CCFF"/>
          </a:solidFill>
          <a:ln w="9525">
            <a:noFill/>
            <a:miter lim="800000"/>
            <a:headEnd/>
            <a:tailEnd/>
          </a:ln>
          <a:effectLst/>
        </p:spPr>
        <p:txBody>
          <a:bodyPr>
            <a:spAutoFit/>
          </a:bodyPr>
          <a:lstStyle/>
          <a:p>
            <a:pPr>
              <a:spcBef>
                <a:spcPct val="50000"/>
              </a:spcBef>
            </a:pPr>
            <a:r>
              <a:rPr lang="cs-CZ" sz="1400"/>
              <a:t>Vstupní světlo</a:t>
            </a:r>
          </a:p>
        </p:txBody>
      </p:sp>
      <p:sp>
        <p:nvSpPr>
          <p:cNvPr id="98314" name="Text Box 10"/>
          <p:cNvSpPr txBox="1">
            <a:spLocks noChangeArrowheads="1"/>
          </p:cNvSpPr>
          <p:nvPr/>
        </p:nvSpPr>
        <p:spPr bwMode="auto">
          <a:xfrm>
            <a:off x="2122488" y="1052513"/>
            <a:ext cx="4897437" cy="366712"/>
          </a:xfrm>
          <a:prstGeom prst="rect">
            <a:avLst/>
          </a:prstGeom>
          <a:noFill/>
          <a:ln w="9525">
            <a:noFill/>
            <a:miter lim="800000"/>
            <a:headEnd/>
            <a:tailEnd/>
          </a:ln>
          <a:effectLst/>
        </p:spPr>
        <p:txBody>
          <a:bodyPr>
            <a:spAutoFit/>
          </a:bodyPr>
          <a:lstStyle/>
          <a:p>
            <a:pPr algn="ctr">
              <a:spcBef>
                <a:spcPct val="50000"/>
              </a:spcBef>
            </a:pPr>
            <a:r>
              <a:rPr lang="cs-CZ"/>
              <a:t>Vznik evanescentní vlny</a:t>
            </a:r>
          </a:p>
        </p:txBody>
      </p:sp>
      <p:sp>
        <p:nvSpPr>
          <p:cNvPr id="98315" name="Rectangle 11"/>
          <p:cNvSpPr>
            <a:spLocks noChangeArrowheads="1"/>
          </p:cNvSpPr>
          <p:nvPr/>
        </p:nvSpPr>
        <p:spPr bwMode="auto">
          <a:xfrm>
            <a:off x="2700338" y="5516563"/>
            <a:ext cx="3240087" cy="287337"/>
          </a:xfrm>
          <a:prstGeom prst="rect">
            <a:avLst/>
          </a:prstGeom>
          <a:solidFill>
            <a:schemeClr val="bg1"/>
          </a:solidFill>
          <a:ln w="9525">
            <a:solidFill>
              <a:schemeClr val="bg1"/>
            </a:solidFill>
            <a:miter lim="800000"/>
            <a:headEnd/>
            <a:tailEnd/>
          </a:ln>
          <a:effectLst/>
        </p:spPr>
        <p:txBody>
          <a:bodyPr wrap="none" anchor="ctr"/>
          <a:lstStyle/>
          <a:p>
            <a:endParaRPr lang="cs-CZ"/>
          </a:p>
        </p:txBody>
      </p:sp>
      <p:sp>
        <p:nvSpPr>
          <p:cNvPr id="98316" name="Text Box 12"/>
          <p:cNvSpPr txBox="1">
            <a:spLocks noChangeArrowheads="1"/>
          </p:cNvSpPr>
          <p:nvPr/>
        </p:nvSpPr>
        <p:spPr bwMode="auto">
          <a:xfrm>
            <a:off x="4572000" y="2565400"/>
            <a:ext cx="2376488" cy="519113"/>
          </a:xfrm>
          <a:prstGeom prst="rect">
            <a:avLst/>
          </a:prstGeom>
          <a:solidFill>
            <a:schemeClr val="bg1"/>
          </a:solidFill>
          <a:ln w="9525">
            <a:noFill/>
            <a:miter lim="800000"/>
            <a:headEnd/>
            <a:tailEnd/>
          </a:ln>
          <a:effectLst/>
        </p:spPr>
        <p:txBody>
          <a:bodyPr>
            <a:spAutoFit/>
          </a:bodyPr>
          <a:lstStyle/>
          <a:p>
            <a:r>
              <a:rPr lang="cs-CZ" sz="1200"/>
              <a:t>Exponenciální útlum amplitudy</a:t>
            </a:r>
          </a:p>
          <a:p>
            <a:pPr algn="ctr"/>
            <a:r>
              <a:rPr lang="cs-CZ" sz="1600"/>
              <a:t>Evanescentní vlna</a:t>
            </a:r>
          </a:p>
        </p:txBody>
      </p:sp>
      <p:sp>
        <p:nvSpPr>
          <p:cNvPr id="98317" name="Text Box 13"/>
          <p:cNvSpPr txBox="1">
            <a:spLocks noChangeArrowheads="1"/>
          </p:cNvSpPr>
          <p:nvPr/>
        </p:nvSpPr>
        <p:spPr bwMode="auto">
          <a:xfrm>
            <a:off x="1547813" y="1557338"/>
            <a:ext cx="2808287" cy="219075"/>
          </a:xfrm>
          <a:prstGeom prst="rect">
            <a:avLst/>
          </a:prstGeom>
          <a:solidFill>
            <a:srgbClr val="FFFF99"/>
          </a:solidFill>
          <a:ln w="9525">
            <a:noFill/>
            <a:miter lim="800000"/>
            <a:headEnd/>
            <a:tailEnd/>
          </a:ln>
          <a:effectLst/>
        </p:spPr>
        <p:txBody>
          <a:bodyPr lIns="0" tIns="0" rIns="0" bIns="36000">
            <a:spAutoFit/>
          </a:bodyPr>
          <a:lstStyle/>
          <a:p>
            <a:pPr>
              <a:spcBef>
                <a:spcPct val="50000"/>
              </a:spcBef>
            </a:pPr>
            <a:r>
              <a:rPr lang="cs-CZ" sz="1200"/>
              <a:t>Prostředí s vyšším indexem lomu</a:t>
            </a:r>
          </a:p>
        </p:txBody>
      </p:sp>
      <p:sp>
        <p:nvSpPr>
          <p:cNvPr id="98318" name="Text Box 14"/>
          <p:cNvSpPr txBox="1">
            <a:spLocks noChangeArrowheads="1"/>
          </p:cNvSpPr>
          <p:nvPr/>
        </p:nvSpPr>
        <p:spPr bwMode="auto">
          <a:xfrm>
            <a:off x="4427538" y="5229225"/>
            <a:ext cx="2808287" cy="182563"/>
          </a:xfrm>
          <a:prstGeom prst="rect">
            <a:avLst/>
          </a:prstGeom>
          <a:solidFill>
            <a:schemeClr val="bg1"/>
          </a:solidFill>
          <a:ln w="9525">
            <a:noFill/>
            <a:miter lim="800000"/>
            <a:headEnd/>
            <a:tailEnd/>
          </a:ln>
          <a:effectLst/>
        </p:spPr>
        <p:txBody>
          <a:bodyPr lIns="0" tIns="0" rIns="0" bIns="0">
            <a:spAutoFit/>
          </a:bodyPr>
          <a:lstStyle/>
          <a:p>
            <a:pPr>
              <a:spcBef>
                <a:spcPct val="50000"/>
              </a:spcBef>
            </a:pPr>
            <a:r>
              <a:rPr lang="cs-CZ" sz="1200"/>
              <a:t>Prostředí s nižším indexem lomu</a:t>
            </a:r>
          </a:p>
        </p:txBody>
      </p:sp>
      <p:sp>
        <p:nvSpPr>
          <p:cNvPr id="98319" name="Rectangle 15"/>
          <p:cNvSpPr>
            <a:spLocks noChangeArrowheads="1"/>
          </p:cNvSpPr>
          <p:nvPr/>
        </p:nvSpPr>
        <p:spPr bwMode="auto">
          <a:xfrm>
            <a:off x="6804025" y="2514600"/>
            <a:ext cx="215900" cy="914400"/>
          </a:xfrm>
          <a:prstGeom prst="rect">
            <a:avLst/>
          </a:prstGeom>
          <a:solidFill>
            <a:schemeClr val="bg1"/>
          </a:solidFill>
          <a:ln w="9525">
            <a:noFill/>
            <a:miter lim="800000"/>
            <a:headEnd/>
            <a:tailEnd/>
          </a:ln>
          <a:effectLst/>
        </p:spPr>
        <p:txBody>
          <a:bodyPr wrap="none" anchor="ctr"/>
          <a:lstStyle/>
          <a:p>
            <a:endParaRPr lang="cs-CZ"/>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Evanescentní</a:t>
            </a:r>
            <a:r>
              <a:rPr lang="cs-CZ" dirty="0"/>
              <a:t> sensor</a:t>
            </a:r>
          </a:p>
        </p:txBody>
      </p:sp>
      <p:sp>
        <p:nvSpPr>
          <p:cNvPr id="3" name="Zástupný symbol pro obsah 2"/>
          <p:cNvSpPr>
            <a:spLocks noGrp="1"/>
          </p:cNvSpPr>
          <p:nvPr>
            <p:ph idx="1"/>
          </p:nvPr>
        </p:nvSpPr>
        <p:spPr/>
        <p:txBody>
          <a:bodyPr/>
          <a:lstStyle/>
          <a:p>
            <a:pPr lvl="0"/>
            <a:r>
              <a:rPr lang="cs-CZ" sz="2000" dirty="0">
                <a:solidFill>
                  <a:srgbClr val="000000"/>
                </a:solidFill>
              </a:rPr>
              <a:t>Chemické a biologické senzory využívají </a:t>
            </a:r>
            <a:r>
              <a:rPr lang="cs-CZ" sz="2000" dirty="0" err="1">
                <a:solidFill>
                  <a:srgbClr val="000000"/>
                </a:solidFill>
              </a:rPr>
              <a:t>evanescení</a:t>
            </a:r>
            <a:r>
              <a:rPr lang="cs-CZ" sz="2000" dirty="0">
                <a:solidFill>
                  <a:srgbClr val="000000"/>
                </a:solidFill>
              </a:rPr>
              <a:t> pole k detekci nízkých koncentrací reagentů. </a:t>
            </a:r>
            <a:r>
              <a:rPr lang="cs-CZ" sz="2000" dirty="0" err="1">
                <a:solidFill>
                  <a:srgbClr val="000000"/>
                </a:solidFill>
              </a:rPr>
              <a:t>Evanescentní</a:t>
            </a:r>
            <a:r>
              <a:rPr lang="cs-CZ" sz="2000" dirty="0">
                <a:solidFill>
                  <a:srgbClr val="000000"/>
                </a:solidFill>
              </a:rPr>
              <a:t> pole je citlivé především  ke změně indexu lomu obalu vlákna. </a:t>
            </a:r>
            <a:endParaRPr lang="cs-CZ" sz="2000" dirty="0" smtClean="0">
              <a:solidFill>
                <a:srgbClr val="000000"/>
              </a:solidFill>
            </a:endParaRPr>
          </a:p>
          <a:p>
            <a:pPr lvl="0"/>
            <a:r>
              <a:rPr lang="cs-CZ" sz="2000" dirty="0"/>
              <a:t>Když  je analyt absorbován v chemicky nebo biologicky aktivní vrstvě hranolu a v případě optického vlákna obalu, </a:t>
            </a:r>
            <a:r>
              <a:rPr lang="cs-CZ" sz="2000" dirty="0" err="1"/>
              <a:t>mnění</a:t>
            </a:r>
            <a:r>
              <a:rPr lang="cs-CZ" sz="2000" dirty="0"/>
              <a:t> se index lomu a útlum TIR rozhraní</a:t>
            </a:r>
            <a:r>
              <a:rPr lang="cs-CZ" sz="2000" dirty="0" smtClean="0"/>
              <a:t>.</a:t>
            </a:r>
          </a:p>
          <a:p>
            <a:pPr lvl="0"/>
            <a:r>
              <a:rPr lang="cs-CZ" sz="2000" dirty="0">
                <a:solidFill>
                  <a:srgbClr val="000000"/>
                </a:solidFill>
              </a:rPr>
              <a:t>U sensorů </a:t>
            </a:r>
            <a:r>
              <a:rPr lang="cs-CZ" sz="2000" dirty="0" err="1" smtClean="0">
                <a:solidFill>
                  <a:srgbClr val="000000"/>
                </a:solidFill>
              </a:rPr>
              <a:t>využívajíccíh</a:t>
            </a:r>
            <a:r>
              <a:rPr lang="cs-CZ" sz="2000" dirty="0" smtClean="0">
                <a:solidFill>
                  <a:srgbClr val="000000"/>
                </a:solidFill>
              </a:rPr>
              <a:t>  </a:t>
            </a:r>
            <a:r>
              <a:rPr lang="cs-CZ" sz="2000" dirty="0" err="1">
                <a:solidFill>
                  <a:srgbClr val="000000"/>
                </a:solidFill>
              </a:rPr>
              <a:t>mnohavidové</a:t>
            </a:r>
            <a:r>
              <a:rPr lang="cs-CZ" sz="2000" dirty="0">
                <a:solidFill>
                  <a:srgbClr val="000000"/>
                </a:solidFill>
              </a:rPr>
              <a:t> vlákna se citlivost  zvyšuje s počtem odrazu to znamená s vyšším přenášeným modem a vyšší numerickou aperturou</a:t>
            </a:r>
            <a:endParaRPr lang="cs-CZ" sz="2000" dirty="0" smtClean="0"/>
          </a:p>
          <a:p>
            <a:pPr lvl="0"/>
            <a:endParaRPr lang="cs-CZ" sz="2000" dirty="0">
              <a:solidFill>
                <a:srgbClr val="000000"/>
              </a:solidFill>
            </a:endParaRPr>
          </a:p>
          <a:p>
            <a:endParaRPr lang="cs-CZ" dirty="0"/>
          </a:p>
        </p:txBody>
      </p:sp>
      <p:sp>
        <p:nvSpPr>
          <p:cNvPr id="4" name="Zástupný symbol pro číslo snímku 3"/>
          <p:cNvSpPr>
            <a:spLocks noGrp="1"/>
          </p:cNvSpPr>
          <p:nvPr>
            <p:ph type="sldNum" sz="quarter" idx="12"/>
          </p:nvPr>
        </p:nvSpPr>
        <p:spPr/>
        <p:txBody>
          <a:bodyPr/>
          <a:lstStyle/>
          <a:p>
            <a:fld id="{9DDB5444-E33F-4136-A804-E92E870B8E8B}" type="slidenum">
              <a:rPr lang="cs-CZ" smtClean="0"/>
              <a:pPr/>
              <a:t>38</a:t>
            </a:fld>
            <a:endParaRPr lang="cs-CZ"/>
          </a:p>
        </p:txBody>
      </p:sp>
    </p:spTree>
    <p:extLst>
      <p:ext uri="{BB962C8B-B14F-4D97-AF65-F5344CB8AC3E}">
        <p14:creationId xmlns:p14="http://schemas.microsoft.com/office/powerpoint/2010/main" val="942817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5"/>
          <p:cNvSpPr>
            <a:spLocks noGrp="1"/>
          </p:cNvSpPr>
          <p:nvPr>
            <p:ph type="sldNum" sz="quarter" idx="12"/>
          </p:nvPr>
        </p:nvSpPr>
        <p:spPr/>
        <p:txBody>
          <a:bodyPr/>
          <a:lstStyle/>
          <a:p>
            <a:fld id="{684E907B-4BD8-4981-AA5C-0805636ACDC5}" type="slidenum">
              <a:rPr lang="cs-CZ"/>
              <a:pPr/>
              <a:t>39</a:t>
            </a:fld>
            <a:endParaRPr lang="cs-CZ"/>
          </a:p>
        </p:txBody>
      </p:sp>
      <p:sp>
        <p:nvSpPr>
          <p:cNvPr id="95235" name="Rectangle 3"/>
          <p:cNvSpPr>
            <a:spLocks noGrp="1" noChangeArrowheads="1"/>
          </p:cNvSpPr>
          <p:nvPr>
            <p:ph type="body" idx="1"/>
          </p:nvPr>
        </p:nvSpPr>
        <p:spPr>
          <a:xfrm>
            <a:off x="250825" y="1165225"/>
            <a:ext cx="8229600" cy="4525963"/>
          </a:xfrm>
        </p:spPr>
        <p:txBody>
          <a:bodyPr/>
          <a:lstStyle/>
          <a:p>
            <a:pPr>
              <a:lnSpc>
                <a:spcPct val="80000"/>
              </a:lnSpc>
            </a:pPr>
            <a:r>
              <a:rPr lang="cs-CZ" sz="1600" dirty="0"/>
              <a:t>Na rozhraní opticky hustšího a opticky řidšího prostředí malá část vlny se šíří kolmo k povrchu a vytváří tak elektromagnetické pole - </a:t>
            </a:r>
            <a:r>
              <a:rPr lang="cs-CZ" sz="1600" dirty="0" err="1"/>
              <a:t>evanescentní</a:t>
            </a:r>
            <a:r>
              <a:rPr lang="cs-CZ" sz="1600" dirty="0"/>
              <a:t> pole - v úzké oblasti opticky řidšího prostředí (penetrační hloubka). </a:t>
            </a:r>
            <a:endParaRPr lang="cs-CZ" sz="1600" dirty="0" smtClean="0"/>
          </a:p>
          <a:p>
            <a:pPr>
              <a:lnSpc>
                <a:spcPct val="80000"/>
              </a:lnSpc>
            </a:pPr>
            <a:r>
              <a:rPr lang="cs-CZ" sz="1600" dirty="0" smtClean="0"/>
              <a:t>Když </a:t>
            </a:r>
            <a:r>
              <a:rPr lang="cs-CZ" sz="1600" dirty="0"/>
              <a:t>je dostatečně blízko rozhraní, </a:t>
            </a:r>
            <a:r>
              <a:rPr lang="cs-CZ" sz="1600" dirty="0" err="1"/>
              <a:t>evanescentní</a:t>
            </a:r>
            <a:r>
              <a:rPr lang="cs-CZ" sz="1600" dirty="0"/>
              <a:t> vlna muže díky tunelovému efektu být spojena  s vlnou, která se dále šíří. </a:t>
            </a:r>
            <a:endParaRPr lang="cs-CZ" sz="1600" dirty="0" smtClean="0"/>
          </a:p>
          <a:p>
            <a:pPr>
              <a:lnSpc>
                <a:spcPct val="80000"/>
              </a:lnSpc>
            </a:pPr>
            <a:r>
              <a:rPr lang="cs-CZ" sz="1600" dirty="0" smtClean="0"/>
              <a:t>Penetrační </a:t>
            </a:r>
            <a:r>
              <a:rPr lang="cs-CZ" sz="1600" dirty="0"/>
              <a:t>hloubka je funkcí rozdílu indexů lomu úhlu vstupu paprsku a vlnové délky.  Pro světelný paprsek mající konečnou šířku, </a:t>
            </a:r>
            <a:r>
              <a:rPr lang="cs-CZ" sz="1600" dirty="0" err="1"/>
              <a:t>evanescentní</a:t>
            </a:r>
            <a:r>
              <a:rPr lang="cs-CZ" sz="1600" dirty="0"/>
              <a:t> vlna prochází částečně opticky řidším mediem než vstoupí zpět do opticky hustšího media. Tato vzdálenost se nazývá </a:t>
            </a:r>
            <a:r>
              <a:rPr lang="cs-CZ" sz="1600" dirty="0" err="1"/>
              <a:t>Goos</a:t>
            </a:r>
            <a:r>
              <a:rPr lang="cs-CZ" sz="1600" dirty="0"/>
              <a:t> </a:t>
            </a:r>
            <a:r>
              <a:rPr lang="cs-CZ" sz="1600" dirty="0" err="1"/>
              <a:t>Hanschenův</a:t>
            </a:r>
            <a:r>
              <a:rPr lang="cs-CZ" sz="1600" dirty="0"/>
              <a:t> posun a může být určena pro velmi úzké paprsky. </a:t>
            </a:r>
            <a:endParaRPr lang="cs-CZ" sz="1600" dirty="0" smtClean="0"/>
          </a:p>
          <a:p>
            <a:pPr>
              <a:lnSpc>
                <a:spcPct val="80000"/>
              </a:lnSpc>
            </a:pPr>
            <a:r>
              <a:rPr lang="cs-CZ" sz="1600" dirty="0" smtClean="0"/>
              <a:t>Širší </a:t>
            </a:r>
            <a:r>
              <a:rPr lang="cs-CZ" sz="1600" dirty="0"/>
              <a:t>paprsky produkují </a:t>
            </a:r>
            <a:r>
              <a:rPr lang="cs-CZ" sz="1600" dirty="0" err="1"/>
              <a:t>evanescentní</a:t>
            </a:r>
            <a:r>
              <a:rPr lang="cs-CZ" sz="1600" dirty="0"/>
              <a:t> pole jehož intensita může být měřena v jednotkách energie na plochu za sekundu. Intensita </a:t>
            </a:r>
            <a:r>
              <a:rPr lang="cs-CZ" sz="1600" dirty="0" err="1"/>
              <a:t>evanescentního</a:t>
            </a:r>
            <a:r>
              <a:rPr lang="cs-CZ" sz="1600" dirty="0"/>
              <a:t> pole klesá exponenciálně se vzdáleností od povrchu:   </a:t>
            </a:r>
          </a:p>
          <a:p>
            <a:pPr>
              <a:lnSpc>
                <a:spcPct val="80000"/>
              </a:lnSpc>
            </a:pPr>
            <a:endParaRPr lang="cs-CZ" sz="1600" dirty="0" smtClean="0"/>
          </a:p>
          <a:p>
            <a:pPr>
              <a:lnSpc>
                <a:spcPct val="80000"/>
              </a:lnSpc>
            </a:pPr>
            <a:endParaRPr lang="cs-CZ" sz="1600" dirty="0" smtClean="0"/>
          </a:p>
          <a:p>
            <a:pPr>
              <a:lnSpc>
                <a:spcPct val="80000"/>
              </a:lnSpc>
            </a:pPr>
            <a:r>
              <a:rPr lang="cs-CZ" sz="1600" dirty="0" smtClean="0"/>
              <a:t>Kde I(z) </a:t>
            </a:r>
            <a:r>
              <a:rPr lang="cs-CZ" sz="1600" dirty="0"/>
              <a:t>je intenzita v </a:t>
            </a:r>
            <a:r>
              <a:rPr lang="cs-CZ" sz="1600" dirty="0" smtClean="0"/>
              <a:t>kolmé vzdálenosti </a:t>
            </a:r>
            <a:r>
              <a:rPr lang="cs-CZ" sz="1600" dirty="0"/>
              <a:t>od rozhraní z I(o) je intenzita na rozhraní. Charakteristická penetrační hloubka (d) pro vlnovou délku </a:t>
            </a:r>
            <a:r>
              <a:rPr lang="el-GR" sz="1600" dirty="0">
                <a:cs typeface="Arial" charset="0"/>
              </a:rPr>
              <a:t>λ</a:t>
            </a:r>
            <a:r>
              <a:rPr lang="cs-CZ" sz="1600" dirty="0">
                <a:cs typeface="Arial" charset="0"/>
              </a:rPr>
              <a:t>(o) světla vstupujícího ve vakuu</a:t>
            </a:r>
          </a:p>
          <a:p>
            <a:pPr algn="ctr">
              <a:lnSpc>
                <a:spcPct val="80000"/>
              </a:lnSpc>
              <a:spcAft>
                <a:spcPct val="20000"/>
              </a:spcAft>
            </a:pPr>
            <a:r>
              <a:rPr lang="cs-CZ" sz="1600" dirty="0"/>
              <a:t>d = </a:t>
            </a:r>
            <a:r>
              <a:rPr lang="el-GR" sz="1600" dirty="0">
                <a:cs typeface="Arial" charset="0"/>
              </a:rPr>
              <a:t>λ</a:t>
            </a:r>
            <a:r>
              <a:rPr lang="cs-CZ" sz="1600" dirty="0">
                <a:cs typeface="Arial" charset="0"/>
              </a:rPr>
              <a:t>(o)</a:t>
            </a:r>
            <a:r>
              <a:rPr lang="cs-CZ" sz="1600" dirty="0"/>
              <a:t> /4</a:t>
            </a:r>
            <a:r>
              <a:rPr lang="el-GR" sz="1600" dirty="0">
                <a:cs typeface="Arial" charset="0"/>
              </a:rPr>
              <a:t>π</a:t>
            </a:r>
            <a:r>
              <a:rPr lang="cs-CZ" sz="1600" dirty="0">
                <a:cs typeface="Arial" charset="0"/>
              </a:rPr>
              <a:t>(n</a:t>
            </a:r>
            <a:r>
              <a:rPr lang="cs-CZ" sz="1600" baseline="-25000" dirty="0">
                <a:cs typeface="Arial" charset="0"/>
              </a:rPr>
              <a:t>1</a:t>
            </a:r>
            <a:r>
              <a:rPr lang="cs-CZ" sz="1600" dirty="0">
                <a:cs typeface="Arial" charset="0"/>
              </a:rPr>
              <a:t>)</a:t>
            </a:r>
            <a:r>
              <a:rPr lang="cs-CZ" sz="1600" baseline="30000" dirty="0">
                <a:cs typeface="Arial" charset="0"/>
              </a:rPr>
              <a:t>2</a:t>
            </a:r>
            <a:r>
              <a:rPr lang="cs-CZ" sz="1600" dirty="0">
                <a:cs typeface="Arial" charset="0"/>
              </a:rPr>
              <a:t> sin</a:t>
            </a:r>
            <a:r>
              <a:rPr lang="cs-CZ" sz="1600" baseline="30000" dirty="0">
                <a:cs typeface="Arial" charset="0"/>
              </a:rPr>
              <a:t>2 – </a:t>
            </a:r>
            <a:r>
              <a:rPr lang="cs-CZ" sz="1600" dirty="0">
                <a:cs typeface="Arial" charset="0"/>
              </a:rPr>
              <a:t>n</a:t>
            </a:r>
            <a:r>
              <a:rPr lang="cs-CZ" sz="1600" baseline="-25000" dirty="0">
                <a:cs typeface="Arial" charset="0"/>
              </a:rPr>
              <a:t>2</a:t>
            </a:r>
            <a:r>
              <a:rPr lang="cs-CZ" sz="1600" baseline="30000" dirty="0">
                <a:cs typeface="Arial" charset="0"/>
              </a:rPr>
              <a:t>2</a:t>
            </a:r>
            <a:r>
              <a:rPr lang="cs-CZ" sz="1600" dirty="0">
                <a:cs typeface="Arial" charset="0"/>
              </a:rPr>
              <a:t>)</a:t>
            </a:r>
            <a:r>
              <a:rPr lang="cs-CZ" sz="1600" baseline="30000" dirty="0">
                <a:cs typeface="Arial" charset="0"/>
              </a:rPr>
              <a:t>-1/2</a:t>
            </a:r>
          </a:p>
          <a:p>
            <a:pPr>
              <a:lnSpc>
                <a:spcPct val="80000"/>
              </a:lnSpc>
            </a:pPr>
            <a:endParaRPr lang="cs-CZ" sz="1600" baseline="30000" dirty="0">
              <a:cs typeface="Arial" charset="0"/>
            </a:endParaRPr>
          </a:p>
          <a:p>
            <a:pPr>
              <a:lnSpc>
                <a:spcPct val="80000"/>
              </a:lnSpc>
            </a:pPr>
            <a:r>
              <a:rPr lang="cs-CZ" sz="1600" dirty="0">
                <a:cs typeface="Arial" charset="0"/>
              </a:rPr>
              <a:t>Penetrační hloubka obvykle dosahuje 30-300 </a:t>
            </a:r>
            <a:r>
              <a:rPr lang="cs-CZ" sz="1600" dirty="0" err="1">
                <a:cs typeface="Arial" charset="0"/>
              </a:rPr>
              <a:t>nm</a:t>
            </a:r>
            <a:r>
              <a:rPr lang="cs-CZ" sz="1600" dirty="0">
                <a:cs typeface="Arial" charset="0"/>
              </a:rPr>
              <a:t>, je nezávislá na směru polarizace vstupního světla a klesá s rostoucím úhlem odrazu. Hodnota d je obvykle řádu vlnové délky vstupního světla. Když je ú</a:t>
            </a:r>
            <a:r>
              <a:rPr lang="cs-CZ" sz="1600" dirty="0" smtClean="0">
                <a:cs typeface="Arial" charset="0"/>
              </a:rPr>
              <a:t>hel </a:t>
            </a:r>
            <a:r>
              <a:rPr lang="cs-CZ" sz="1600" dirty="0">
                <a:cs typeface="Arial" charset="0"/>
              </a:rPr>
              <a:t>vstupu roven kritickému úhlu, d </a:t>
            </a:r>
            <a:r>
              <a:rPr lang="cs-CZ" sz="1600" dirty="0" smtClean="0">
                <a:cs typeface="Arial" charset="0"/>
              </a:rPr>
              <a:t>→∞.</a:t>
            </a:r>
            <a:endParaRPr lang="el-GR" sz="1600" dirty="0">
              <a:cs typeface="Arial" charset="0"/>
            </a:endParaRPr>
          </a:p>
        </p:txBody>
      </p:sp>
      <p:sp>
        <p:nvSpPr>
          <p:cNvPr id="95236" name="Text Box 4"/>
          <p:cNvSpPr txBox="1">
            <a:spLocks noChangeArrowheads="1"/>
          </p:cNvSpPr>
          <p:nvPr/>
        </p:nvSpPr>
        <p:spPr bwMode="auto">
          <a:xfrm>
            <a:off x="4572000" y="3684364"/>
            <a:ext cx="2305050" cy="366713"/>
          </a:xfrm>
          <a:prstGeom prst="rect">
            <a:avLst/>
          </a:prstGeom>
          <a:noFill/>
          <a:ln w="9525">
            <a:noFill/>
            <a:miter lim="800000"/>
            <a:headEnd/>
            <a:tailEnd/>
          </a:ln>
          <a:effectLst/>
        </p:spPr>
        <p:txBody>
          <a:bodyPr>
            <a:spAutoFit/>
          </a:bodyPr>
          <a:lstStyle/>
          <a:p>
            <a:pPr>
              <a:spcBef>
                <a:spcPct val="50000"/>
              </a:spcBef>
            </a:pPr>
            <a:r>
              <a:rPr lang="cs-CZ" dirty="0"/>
              <a:t>I(z)=</a:t>
            </a:r>
            <a:r>
              <a:rPr lang="cs-CZ" dirty="0" err="1"/>
              <a:t>I</a:t>
            </a:r>
            <a:r>
              <a:rPr lang="cs-CZ" baseline="-25000" dirty="0" err="1"/>
              <a:t>o</a:t>
            </a:r>
            <a:r>
              <a:rPr lang="cs-CZ" dirty="0" err="1"/>
              <a:t>e</a:t>
            </a:r>
            <a:r>
              <a:rPr lang="cs-CZ" baseline="30000" dirty="0"/>
              <a:t>-z/d</a:t>
            </a:r>
            <a:endParaRPr lang="cs-CZ" dirty="0"/>
          </a:p>
        </p:txBody>
      </p:sp>
      <p:sp>
        <p:nvSpPr>
          <p:cNvPr id="95237" name="Rectangle 5"/>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cs-CZ" sz="4000">
                <a:solidFill>
                  <a:schemeClr val="tx2"/>
                </a:solidFill>
              </a:rPr>
              <a:t>Evanescentní vlna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Zástupný symbol pro číslo snímku 3"/>
          <p:cNvSpPr>
            <a:spLocks noGrp="1"/>
          </p:cNvSpPr>
          <p:nvPr>
            <p:ph type="sldNum" sz="quarter" idx="12"/>
          </p:nvPr>
        </p:nvSpPr>
        <p:spPr/>
        <p:txBody>
          <a:bodyPr/>
          <a:lstStyle/>
          <a:p>
            <a:fld id="{DA7F8EA8-8D7D-45D7-9E60-93CBEE060F3B}" type="slidenum">
              <a:rPr lang="cs-CZ"/>
              <a:pPr/>
              <a:t>4</a:t>
            </a:fld>
            <a:endParaRPr lang="cs-CZ"/>
          </a:p>
        </p:txBody>
      </p:sp>
      <p:pic>
        <p:nvPicPr>
          <p:cNvPr id="5125" name="Picture 5"/>
          <p:cNvPicPr>
            <a:picLocks noChangeAspect="1" noChangeArrowheads="1"/>
          </p:cNvPicPr>
          <p:nvPr/>
        </p:nvPicPr>
        <p:blipFill>
          <a:blip r:embed="rId3" cstate="print"/>
          <a:srcRect/>
          <a:stretch>
            <a:fillRect/>
          </a:stretch>
        </p:blipFill>
        <p:spPr bwMode="auto">
          <a:xfrm>
            <a:off x="476250" y="333375"/>
            <a:ext cx="3976688" cy="5688013"/>
          </a:xfrm>
          <a:prstGeom prst="rect">
            <a:avLst/>
          </a:prstGeom>
          <a:noFill/>
          <a:ln w="9525">
            <a:noFill/>
            <a:miter lim="800000"/>
            <a:headEnd/>
            <a:tailEnd/>
          </a:ln>
          <a:effectLst/>
        </p:spPr>
      </p:pic>
      <p:grpSp>
        <p:nvGrpSpPr>
          <p:cNvPr id="5128" name="Group 8"/>
          <p:cNvGrpSpPr>
            <a:grpSpLocks/>
          </p:cNvGrpSpPr>
          <p:nvPr/>
        </p:nvGrpSpPr>
        <p:grpSpPr bwMode="auto">
          <a:xfrm>
            <a:off x="684213" y="6165850"/>
            <a:ext cx="7921625" cy="503238"/>
            <a:chOff x="521" y="3793"/>
            <a:chExt cx="4990" cy="317"/>
          </a:xfrm>
        </p:grpSpPr>
        <p:sp>
          <p:nvSpPr>
            <p:cNvPr id="5129" name="Text Box 9"/>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5130" name="Picture 10"/>
            <p:cNvPicPr>
              <a:picLocks noChangeAspect="1" noChangeArrowheads="1"/>
            </p:cNvPicPr>
            <p:nvPr/>
          </p:nvPicPr>
          <p:blipFill>
            <a:blip r:embed="rId4" cstate="print"/>
            <a:srcRect/>
            <a:stretch>
              <a:fillRect/>
            </a:stretch>
          </p:blipFill>
          <p:spPr bwMode="auto">
            <a:xfrm>
              <a:off x="521" y="3793"/>
              <a:ext cx="224" cy="317"/>
            </a:xfrm>
            <a:prstGeom prst="rect">
              <a:avLst/>
            </a:prstGeom>
            <a:noFill/>
          </p:spPr>
        </p:pic>
      </p:grpSp>
      <p:sp>
        <p:nvSpPr>
          <p:cNvPr id="5132" name="Text Box 12"/>
          <p:cNvSpPr txBox="1">
            <a:spLocks noChangeArrowheads="1"/>
          </p:cNvSpPr>
          <p:nvPr/>
        </p:nvSpPr>
        <p:spPr bwMode="auto">
          <a:xfrm>
            <a:off x="4572000" y="846138"/>
            <a:ext cx="3816350" cy="5164137"/>
          </a:xfrm>
          <a:prstGeom prst="rect">
            <a:avLst/>
          </a:prstGeom>
          <a:solidFill>
            <a:schemeClr val="bg1"/>
          </a:solidFill>
          <a:ln w="9525">
            <a:noFill/>
            <a:miter lim="800000"/>
            <a:headEnd/>
            <a:tailEnd/>
          </a:ln>
          <a:effectLst/>
        </p:spPr>
        <p:txBody>
          <a:bodyPr>
            <a:spAutoFit/>
          </a:bodyPr>
          <a:lstStyle/>
          <a:p>
            <a:pPr>
              <a:spcBef>
                <a:spcPct val="50000"/>
              </a:spcBef>
            </a:pPr>
            <a:r>
              <a:rPr lang="cs-CZ" sz="1600"/>
              <a:t>Schéma měření s časově korelovaným jedno-fotonovým   fluorometrem. </a:t>
            </a:r>
          </a:p>
          <a:p>
            <a:pPr>
              <a:spcBef>
                <a:spcPct val="50000"/>
              </a:spcBef>
            </a:pPr>
            <a:r>
              <a:rPr lang="cs-CZ" sz="1600"/>
              <a:t>Pulsní světlo zdroje excituje opakovaně vzorek. Emise vzorku je zaznamenávána detektorem a zároveň excitační záblesky jsou detekovány synchronizačním modulem (SYNC). Oddělovač stálé části (CFD) odpovídá pouze na první detekovaný foton nezávisle na  jeho amplitudě. Tento první foton emitovaný vzorkem</a:t>
            </a:r>
            <a:r>
              <a:rPr lang="cs-CZ"/>
              <a:t> </a:t>
            </a:r>
            <a:r>
              <a:rPr lang="cs-CZ" sz="1600"/>
              <a:t>dává stopu signálu z konvertoru času a amplitudy (TAC). Excitační pulsy spouští startovácí signál.  Mnohakanálový analyzátor (MCA) zaznamenává opakované signály start-stop jednofotonových dopadů z TAC a generuje histogram počtu fotonů jako funkce času. Z tohoto histogramu je vypočítávána doba života.</a:t>
            </a:r>
            <a:r>
              <a:rPr lang="cs-CZ"/>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Zástupný symbol pro číslo snímku 4"/>
          <p:cNvSpPr>
            <a:spLocks noGrp="1"/>
          </p:cNvSpPr>
          <p:nvPr>
            <p:ph type="sldNum" sz="quarter" idx="12"/>
          </p:nvPr>
        </p:nvSpPr>
        <p:spPr/>
        <p:txBody>
          <a:bodyPr/>
          <a:lstStyle/>
          <a:p>
            <a:fld id="{A0B38025-4ED1-4B3A-82CD-EAFD16E4AA2B}" type="slidenum">
              <a:rPr lang="cs-CZ"/>
              <a:pPr/>
              <a:t>40</a:t>
            </a:fld>
            <a:endParaRPr lang="cs-CZ"/>
          </a:p>
        </p:txBody>
      </p:sp>
      <p:sp>
        <p:nvSpPr>
          <p:cNvPr id="90117" name="Line 5"/>
          <p:cNvSpPr>
            <a:spLocks noChangeShapeType="1"/>
          </p:cNvSpPr>
          <p:nvPr/>
        </p:nvSpPr>
        <p:spPr bwMode="auto">
          <a:xfrm>
            <a:off x="3167063" y="3429000"/>
            <a:ext cx="2808287" cy="0"/>
          </a:xfrm>
          <a:prstGeom prst="line">
            <a:avLst/>
          </a:prstGeom>
          <a:noFill/>
          <a:ln w="9525">
            <a:solidFill>
              <a:schemeClr val="tx1"/>
            </a:solidFill>
            <a:round/>
            <a:headEnd/>
            <a:tailEnd/>
          </a:ln>
          <a:effectLst/>
        </p:spPr>
        <p:txBody>
          <a:bodyPr/>
          <a:lstStyle/>
          <a:p>
            <a:endParaRPr lang="cs-CZ"/>
          </a:p>
        </p:txBody>
      </p:sp>
      <p:grpSp>
        <p:nvGrpSpPr>
          <p:cNvPr id="90154" name="Group 42"/>
          <p:cNvGrpSpPr>
            <a:grpSpLocks/>
          </p:cNvGrpSpPr>
          <p:nvPr/>
        </p:nvGrpSpPr>
        <p:grpSpPr bwMode="auto">
          <a:xfrm rot="16893298">
            <a:off x="3858419" y="3350419"/>
            <a:ext cx="1997075" cy="2443163"/>
            <a:chOff x="1429" y="1570"/>
            <a:chExt cx="1258" cy="1539"/>
          </a:xfrm>
        </p:grpSpPr>
        <p:grpSp>
          <p:nvGrpSpPr>
            <p:cNvPr id="90155" name="Group 43"/>
            <p:cNvGrpSpPr>
              <a:grpSpLocks/>
            </p:cNvGrpSpPr>
            <p:nvPr/>
          </p:nvGrpSpPr>
          <p:grpSpPr bwMode="auto">
            <a:xfrm>
              <a:off x="1429" y="2523"/>
              <a:ext cx="578" cy="586"/>
              <a:chOff x="1429" y="2523"/>
              <a:chExt cx="578" cy="586"/>
            </a:xfrm>
          </p:grpSpPr>
          <p:grpSp>
            <p:nvGrpSpPr>
              <p:cNvPr id="90156" name="Group 44"/>
              <p:cNvGrpSpPr>
                <a:grpSpLocks/>
              </p:cNvGrpSpPr>
              <p:nvPr/>
            </p:nvGrpSpPr>
            <p:grpSpPr bwMode="auto">
              <a:xfrm>
                <a:off x="1429" y="2795"/>
                <a:ext cx="488" cy="314"/>
                <a:chOff x="1429" y="2795"/>
                <a:chExt cx="488" cy="314"/>
              </a:xfrm>
            </p:grpSpPr>
            <p:sp>
              <p:nvSpPr>
                <p:cNvPr id="90157" name="Oval 45" descr="Široký šikmo dolů"/>
                <p:cNvSpPr>
                  <a:spLocks noChangeArrowheads="1"/>
                </p:cNvSpPr>
                <p:nvPr/>
              </p:nvSpPr>
              <p:spPr bwMode="auto">
                <a:xfrm rot="2584845">
                  <a:off x="1429" y="2795"/>
                  <a:ext cx="441" cy="181"/>
                </a:xfrm>
                <a:prstGeom prst="ellipse">
                  <a:avLst/>
                </a:prstGeom>
                <a:pattFill prst="wdDnDiag">
                  <a:fgClr>
                    <a:schemeClr val="accent1"/>
                  </a:fgClr>
                  <a:bgClr>
                    <a:schemeClr val="bg1"/>
                  </a:bgClr>
                </a:pattFill>
                <a:ln w="9525">
                  <a:solidFill>
                    <a:schemeClr val="tx1"/>
                  </a:solidFill>
                  <a:round/>
                  <a:headEnd/>
                  <a:tailEnd/>
                </a:ln>
                <a:effectLst/>
              </p:spPr>
              <p:txBody>
                <a:bodyPr wrap="none" anchor="ctr"/>
                <a:lstStyle/>
                <a:p>
                  <a:endParaRPr lang="cs-CZ"/>
                </a:p>
              </p:txBody>
            </p:sp>
            <p:sp>
              <p:nvSpPr>
                <p:cNvPr id="90158" name="Rectangle 46"/>
                <p:cNvSpPr>
                  <a:spLocks noChangeArrowheads="1"/>
                </p:cNvSpPr>
                <p:nvPr/>
              </p:nvSpPr>
              <p:spPr bwMode="auto">
                <a:xfrm rot="2247979">
                  <a:off x="1628" y="2886"/>
                  <a:ext cx="289" cy="223"/>
                </a:xfrm>
                <a:prstGeom prst="rect">
                  <a:avLst/>
                </a:prstGeom>
                <a:solidFill>
                  <a:schemeClr val="bg1"/>
                </a:solidFill>
                <a:ln w="9525">
                  <a:solidFill>
                    <a:schemeClr val="bg1"/>
                  </a:solidFill>
                  <a:miter lim="800000"/>
                  <a:headEnd/>
                  <a:tailEnd/>
                </a:ln>
                <a:effectLst/>
              </p:spPr>
              <p:txBody>
                <a:bodyPr wrap="none" anchor="ctr"/>
                <a:lstStyle/>
                <a:p>
                  <a:endParaRPr lang="cs-CZ"/>
                </a:p>
              </p:txBody>
            </p:sp>
          </p:grpSp>
          <p:grpSp>
            <p:nvGrpSpPr>
              <p:cNvPr id="90159" name="Group 47"/>
              <p:cNvGrpSpPr>
                <a:grpSpLocks/>
              </p:cNvGrpSpPr>
              <p:nvPr/>
            </p:nvGrpSpPr>
            <p:grpSpPr bwMode="auto">
              <a:xfrm rot="11088788">
                <a:off x="1519" y="2523"/>
                <a:ext cx="488" cy="314"/>
                <a:chOff x="1429" y="2795"/>
                <a:chExt cx="488" cy="314"/>
              </a:xfrm>
            </p:grpSpPr>
            <p:sp>
              <p:nvSpPr>
                <p:cNvPr id="90160" name="Oval 48" descr="Široký šikmo dolů"/>
                <p:cNvSpPr>
                  <a:spLocks noChangeArrowheads="1"/>
                </p:cNvSpPr>
                <p:nvPr/>
              </p:nvSpPr>
              <p:spPr bwMode="auto">
                <a:xfrm rot="2584845">
                  <a:off x="1429" y="2795"/>
                  <a:ext cx="441" cy="181"/>
                </a:xfrm>
                <a:prstGeom prst="ellipse">
                  <a:avLst/>
                </a:prstGeom>
                <a:pattFill prst="wdDnDiag">
                  <a:fgClr>
                    <a:schemeClr val="accent1"/>
                  </a:fgClr>
                  <a:bgClr>
                    <a:schemeClr val="bg1"/>
                  </a:bgClr>
                </a:pattFill>
                <a:ln w="9525">
                  <a:solidFill>
                    <a:schemeClr val="tx1"/>
                  </a:solidFill>
                  <a:round/>
                  <a:headEnd/>
                  <a:tailEnd/>
                </a:ln>
                <a:effectLst/>
              </p:spPr>
              <p:txBody>
                <a:bodyPr wrap="none" anchor="ctr"/>
                <a:lstStyle/>
                <a:p>
                  <a:endParaRPr lang="cs-CZ"/>
                </a:p>
              </p:txBody>
            </p:sp>
            <p:sp>
              <p:nvSpPr>
                <p:cNvPr id="90161" name="Rectangle 49"/>
                <p:cNvSpPr>
                  <a:spLocks noChangeArrowheads="1"/>
                </p:cNvSpPr>
                <p:nvPr/>
              </p:nvSpPr>
              <p:spPr bwMode="auto">
                <a:xfrm rot="2247979">
                  <a:off x="1628" y="2886"/>
                  <a:ext cx="289" cy="223"/>
                </a:xfrm>
                <a:prstGeom prst="rect">
                  <a:avLst/>
                </a:prstGeom>
                <a:solidFill>
                  <a:schemeClr val="bg1"/>
                </a:solidFill>
                <a:ln w="9525">
                  <a:solidFill>
                    <a:schemeClr val="bg1"/>
                  </a:solidFill>
                  <a:miter lim="800000"/>
                  <a:headEnd/>
                  <a:tailEnd/>
                </a:ln>
                <a:effectLst/>
              </p:spPr>
              <p:txBody>
                <a:bodyPr wrap="none" anchor="ctr"/>
                <a:lstStyle/>
                <a:p>
                  <a:endParaRPr lang="cs-CZ"/>
                </a:p>
              </p:txBody>
            </p:sp>
          </p:grpSp>
        </p:grpSp>
        <p:grpSp>
          <p:nvGrpSpPr>
            <p:cNvPr id="90162" name="Group 50"/>
            <p:cNvGrpSpPr>
              <a:grpSpLocks/>
            </p:cNvGrpSpPr>
            <p:nvPr/>
          </p:nvGrpSpPr>
          <p:grpSpPr bwMode="auto">
            <a:xfrm>
              <a:off x="1655" y="2160"/>
              <a:ext cx="578" cy="586"/>
              <a:chOff x="1429" y="2523"/>
              <a:chExt cx="578" cy="586"/>
            </a:xfrm>
          </p:grpSpPr>
          <p:grpSp>
            <p:nvGrpSpPr>
              <p:cNvPr id="90163" name="Group 51"/>
              <p:cNvGrpSpPr>
                <a:grpSpLocks/>
              </p:cNvGrpSpPr>
              <p:nvPr/>
            </p:nvGrpSpPr>
            <p:grpSpPr bwMode="auto">
              <a:xfrm>
                <a:off x="1429" y="2795"/>
                <a:ext cx="488" cy="314"/>
                <a:chOff x="1429" y="2795"/>
                <a:chExt cx="488" cy="314"/>
              </a:xfrm>
            </p:grpSpPr>
            <p:sp>
              <p:nvSpPr>
                <p:cNvPr id="90164" name="Oval 52" descr="Široký šikmo dolů"/>
                <p:cNvSpPr>
                  <a:spLocks noChangeArrowheads="1"/>
                </p:cNvSpPr>
                <p:nvPr/>
              </p:nvSpPr>
              <p:spPr bwMode="auto">
                <a:xfrm rot="2584845">
                  <a:off x="1429" y="2795"/>
                  <a:ext cx="441" cy="181"/>
                </a:xfrm>
                <a:prstGeom prst="ellipse">
                  <a:avLst/>
                </a:prstGeom>
                <a:pattFill prst="wdDnDiag">
                  <a:fgClr>
                    <a:schemeClr val="accent1"/>
                  </a:fgClr>
                  <a:bgClr>
                    <a:schemeClr val="bg1"/>
                  </a:bgClr>
                </a:pattFill>
                <a:ln w="9525">
                  <a:solidFill>
                    <a:schemeClr val="tx1"/>
                  </a:solidFill>
                  <a:round/>
                  <a:headEnd/>
                  <a:tailEnd/>
                </a:ln>
                <a:effectLst/>
              </p:spPr>
              <p:txBody>
                <a:bodyPr wrap="none" anchor="ctr"/>
                <a:lstStyle/>
                <a:p>
                  <a:endParaRPr lang="cs-CZ"/>
                </a:p>
              </p:txBody>
            </p:sp>
            <p:sp>
              <p:nvSpPr>
                <p:cNvPr id="90165" name="Rectangle 53"/>
                <p:cNvSpPr>
                  <a:spLocks noChangeArrowheads="1"/>
                </p:cNvSpPr>
                <p:nvPr/>
              </p:nvSpPr>
              <p:spPr bwMode="auto">
                <a:xfrm rot="2247979">
                  <a:off x="1628" y="2886"/>
                  <a:ext cx="289" cy="223"/>
                </a:xfrm>
                <a:prstGeom prst="rect">
                  <a:avLst/>
                </a:prstGeom>
                <a:solidFill>
                  <a:schemeClr val="bg1"/>
                </a:solidFill>
                <a:ln w="9525">
                  <a:solidFill>
                    <a:schemeClr val="bg1"/>
                  </a:solidFill>
                  <a:miter lim="800000"/>
                  <a:headEnd/>
                  <a:tailEnd/>
                </a:ln>
                <a:effectLst/>
              </p:spPr>
              <p:txBody>
                <a:bodyPr wrap="none" anchor="ctr"/>
                <a:lstStyle/>
                <a:p>
                  <a:endParaRPr lang="cs-CZ"/>
                </a:p>
              </p:txBody>
            </p:sp>
          </p:grpSp>
          <p:grpSp>
            <p:nvGrpSpPr>
              <p:cNvPr id="90166" name="Group 54"/>
              <p:cNvGrpSpPr>
                <a:grpSpLocks/>
              </p:cNvGrpSpPr>
              <p:nvPr/>
            </p:nvGrpSpPr>
            <p:grpSpPr bwMode="auto">
              <a:xfrm rot="11088788">
                <a:off x="1519" y="2523"/>
                <a:ext cx="488" cy="314"/>
                <a:chOff x="1429" y="2795"/>
                <a:chExt cx="488" cy="314"/>
              </a:xfrm>
            </p:grpSpPr>
            <p:sp>
              <p:nvSpPr>
                <p:cNvPr id="90167" name="Oval 55" descr="Široký šikmo dolů"/>
                <p:cNvSpPr>
                  <a:spLocks noChangeArrowheads="1"/>
                </p:cNvSpPr>
                <p:nvPr/>
              </p:nvSpPr>
              <p:spPr bwMode="auto">
                <a:xfrm rot="2584845">
                  <a:off x="1429" y="2795"/>
                  <a:ext cx="441" cy="181"/>
                </a:xfrm>
                <a:prstGeom prst="ellipse">
                  <a:avLst/>
                </a:prstGeom>
                <a:pattFill prst="wdDnDiag">
                  <a:fgClr>
                    <a:schemeClr val="accent1"/>
                  </a:fgClr>
                  <a:bgClr>
                    <a:schemeClr val="bg1"/>
                  </a:bgClr>
                </a:pattFill>
                <a:ln w="9525">
                  <a:solidFill>
                    <a:schemeClr val="tx1"/>
                  </a:solidFill>
                  <a:round/>
                  <a:headEnd/>
                  <a:tailEnd/>
                </a:ln>
                <a:effectLst/>
              </p:spPr>
              <p:txBody>
                <a:bodyPr wrap="none" anchor="ctr"/>
                <a:lstStyle/>
                <a:p>
                  <a:endParaRPr lang="cs-CZ"/>
                </a:p>
              </p:txBody>
            </p:sp>
            <p:sp>
              <p:nvSpPr>
                <p:cNvPr id="90168" name="Rectangle 56"/>
                <p:cNvSpPr>
                  <a:spLocks noChangeArrowheads="1"/>
                </p:cNvSpPr>
                <p:nvPr/>
              </p:nvSpPr>
              <p:spPr bwMode="auto">
                <a:xfrm rot="2247979">
                  <a:off x="1628" y="2886"/>
                  <a:ext cx="289" cy="223"/>
                </a:xfrm>
                <a:prstGeom prst="rect">
                  <a:avLst/>
                </a:prstGeom>
                <a:solidFill>
                  <a:schemeClr val="bg1"/>
                </a:solidFill>
                <a:ln w="9525">
                  <a:solidFill>
                    <a:schemeClr val="bg1"/>
                  </a:solidFill>
                  <a:miter lim="800000"/>
                  <a:headEnd/>
                  <a:tailEnd/>
                </a:ln>
                <a:effectLst/>
              </p:spPr>
              <p:txBody>
                <a:bodyPr wrap="none" anchor="ctr"/>
                <a:lstStyle/>
                <a:p>
                  <a:endParaRPr lang="cs-CZ"/>
                </a:p>
              </p:txBody>
            </p:sp>
          </p:grpSp>
        </p:grpSp>
        <p:grpSp>
          <p:nvGrpSpPr>
            <p:cNvPr id="90169" name="Group 57"/>
            <p:cNvGrpSpPr>
              <a:grpSpLocks/>
            </p:cNvGrpSpPr>
            <p:nvPr/>
          </p:nvGrpSpPr>
          <p:grpSpPr bwMode="auto">
            <a:xfrm>
              <a:off x="2109" y="1574"/>
              <a:ext cx="578" cy="586"/>
              <a:chOff x="1429" y="2523"/>
              <a:chExt cx="578" cy="586"/>
            </a:xfrm>
          </p:grpSpPr>
          <p:grpSp>
            <p:nvGrpSpPr>
              <p:cNvPr id="90170" name="Group 58"/>
              <p:cNvGrpSpPr>
                <a:grpSpLocks/>
              </p:cNvGrpSpPr>
              <p:nvPr/>
            </p:nvGrpSpPr>
            <p:grpSpPr bwMode="auto">
              <a:xfrm>
                <a:off x="1429" y="2795"/>
                <a:ext cx="488" cy="314"/>
                <a:chOff x="1429" y="2795"/>
                <a:chExt cx="488" cy="314"/>
              </a:xfrm>
            </p:grpSpPr>
            <p:sp>
              <p:nvSpPr>
                <p:cNvPr id="90171" name="Oval 59" descr="Široký šikmo dolů"/>
                <p:cNvSpPr>
                  <a:spLocks noChangeArrowheads="1"/>
                </p:cNvSpPr>
                <p:nvPr/>
              </p:nvSpPr>
              <p:spPr bwMode="auto">
                <a:xfrm rot="2584845">
                  <a:off x="1429" y="2795"/>
                  <a:ext cx="441" cy="181"/>
                </a:xfrm>
                <a:prstGeom prst="ellipse">
                  <a:avLst/>
                </a:prstGeom>
                <a:pattFill prst="wdDnDiag">
                  <a:fgClr>
                    <a:schemeClr val="accent1"/>
                  </a:fgClr>
                  <a:bgClr>
                    <a:schemeClr val="bg1"/>
                  </a:bgClr>
                </a:pattFill>
                <a:ln w="9525">
                  <a:solidFill>
                    <a:schemeClr val="tx1"/>
                  </a:solidFill>
                  <a:round/>
                  <a:headEnd/>
                  <a:tailEnd/>
                </a:ln>
                <a:effectLst/>
              </p:spPr>
              <p:txBody>
                <a:bodyPr wrap="none" anchor="ctr"/>
                <a:lstStyle/>
                <a:p>
                  <a:endParaRPr lang="cs-CZ"/>
                </a:p>
              </p:txBody>
            </p:sp>
            <p:sp>
              <p:nvSpPr>
                <p:cNvPr id="90172" name="Rectangle 60"/>
                <p:cNvSpPr>
                  <a:spLocks noChangeArrowheads="1"/>
                </p:cNvSpPr>
                <p:nvPr/>
              </p:nvSpPr>
              <p:spPr bwMode="auto">
                <a:xfrm rot="2247979">
                  <a:off x="1628" y="2886"/>
                  <a:ext cx="289" cy="223"/>
                </a:xfrm>
                <a:prstGeom prst="rect">
                  <a:avLst/>
                </a:prstGeom>
                <a:solidFill>
                  <a:schemeClr val="bg1"/>
                </a:solidFill>
                <a:ln w="9525">
                  <a:solidFill>
                    <a:schemeClr val="bg1"/>
                  </a:solidFill>
                  <a:miter lim="800000"/>
                  <a:headEnd/>
                  <a:tailEnd/>
                </a:ln>
                <a:effectLst/>
              </p:spPr>
              <p:txBody>
                <a:bodyPr wrap="none" anchor="ctr"/>
                <a:lstStyle/>
                <a:p>
                  <a:endParaRPr lang="cs-CZ"/>
                </a:p>
              </p:txBody>
            </p:sp>
          </p:grpSp>
          <p:grpSp>
            <p:nvGrpSpPr>
              <p:cNvPr id="90173" name="Group 61"/>
              <p:cNvGrpSpPr>
                <a:grpSpLocks/>
              </p:cNvGrpSpPr>
              <p:nvPr/>
            </p:nvGrpSpPr>
            <p:grpSpPr bwMode="auto">
              <a:xfrm rot="11088788">
                <a:off x="1519" y="2523"/>
                <a:ext cx="488" cy="314"/>
                <a:chOff x="1429" y="2795"/>
                <a:chExt cx="488" cy="314"/>
              </a:xfrm>
            </p:grpSpPr>
            <p:sp>
              <p:nvSpPr>
                <p:cNvPr id="90174" name="Oval 62" descr="Široký šikmo dolů"/>
                <p:cNvSpPr>
                  <a:spLocks noChangeArrowheads="1"/>
                </p:cNvSpPr>
                <p:nvPr/>
              </p:nvSpPr>
              <p:spPr bwMode="auto">
                <a:xfrm rot="2584845">
                  <a:off x="1429" y="2795"/>
                  <a:ext cx="441" cy="181"/>
                </a:xfrm>
                <a:prstGeom prst="ellipse">
                  <a:avLst/>
                </a:prstGeom>
                <a:pattFill prst="wdDnDiag">
                  <a:fgClr>
                    <a:schemeClr val="accent1"/>
                  </a:fgClr>
                  <a:bgClr>
                    <a:schemeClr val="bg1"/>
                  </a:bgClr>
                </a:pattFill>
                <a:ln w="9525">
                  <a:solidFill>
                    <a:schemeClr val="tx1"/>
                  </a:solidFill>
                  <a:round/>
                  <a:headEnd/>
                  <a:tailEnd/>
                </a:ln>
                <a:effectLst/>
              </p:spPr>
              <p:txBody>
                <a:bodyPr wrap="none" anchor="ctr"/>
                <a:lstStyle/>
                <a:p>
                  <a:endParaRPr lang="cs-CZ"/>
                </a:p>
              </p:txBody>
            </p:sp>
            <p:sp>
              <p:nvSpPr>
                <p:cNvPr id="90175" name="Rectangle 63"/>
                <p:cNvSpPr>
                  <a:spLocks noChangeArrowheads="1"/>
                </p:cNvSpPr>
                <p:nvPr/>
              </p:nvSpPr>
              <p:spPr bwMode="auto">
                <a:xfrm rot="2247979">
                  <a:off x="1628" y="2886"/>
                  <a:ext cx="289" cy="223"/>
                </a:xfrm>
                <a:prstGeom prst="rect">
                  <a:avLst/>
                </a:prstGeom>
                <a:solidFill>
                  <a:schemeClr val="bg1"/>
                </a:solidFill>
                <a:ln w="9525">
                  <a:solidFill>
                    <a:schemeClr val="bg1"/>
                  </a:solidFill>
                  <a:miter lim="800000"/>
                  <a:headEnd/>
                  <a:tailEnd/>
                </a:ln>
                <a:effectLst/>
              </p:spPr>
              <p:txBody>
                <a:bodyPr wrap="none" anchor="ctr"/>
                <a:lstStyle/>
                <a:p>
                  <a:endParaRPr lang="cs-CZ"/>
                </a:p>
              </p:txBody>
            </p:sp>
          </p:grpSp>
        </p:grpSp>
        <p:grpSp>
          <p:nvGrpSpPr>
            <p:cNvPr id="90176" name="Group 64"/>
            <p:cNvGrpSpPr>
              <a:grpSpLocks/>
            </p:cNvGrpSpPr>
            <p:nvPr/>
          </p:nvGrpSpPr>
          <p:grpSpPr bwMode="auto">
            <a:xfrm>
              <a:off x="1882" y="1867"/>
              <a:ext cx="578" cy="586"/>
              <a:chOff x="1429" y="2523"/>
              <a:chExt cx="578" cy="586"/>
            </a:xfrm>
          </p:grpSpPr>
          <p:grpSp>
            <p:nvGrpSpPr>
              <p:cNvPr id="90177" name="Group 65"/>
              <p:cNvGrpSpPr>
                <a:grpSpLocks/>
              </p:cNvGrpSpPr>
              <p:nvPr/>
            </p:nvGrpSpPr>
            <p:grpSpPr bwMode="auto">
              <a:xfrm>
                <a:off x="1429" y="2795"/>
                <a:ext cx="488" cy="314"/>
                <a:chOff x="1429" y="2795"/>
                <a:chExt cx="488" cy="314"/>
              </a:xfrm>
            </p:grpSpPr>
            <p:sp>
              <p:nvSpPr>
                <p:cNvPr id="90178" name="Oval 66" descr="Široký šikmo dolů"/>
                <p:cNvSpPr>
                  <a:spLocks noChangeArrowheads="1"/>
                </p:cNvSpPr>
                <p:nvPr/>
              </p:nvSpPr>
              <p:spPr bwMode="auto">
                <a:xfrm rot="2584845">
                  <a:off x="1429" y="2795"/>
                  <a:ext cx="441" cy="181"/>
                </a:xfrm>
                <a:prstGeom prst="ellipse">
                  <a:avLst/>
                </a:prstGeom>
                <a:pattFill prst="wdDnDiag">
                  <a:fgClr>
                    <a:schemeClr val="accent1"/>
                  </a:fgClr>
                  <a:bgClr>
                    <a:schemeClr val="bg1"/>
                  </a:bgClr>
                </a:pattFill>
                <a:ln w="9525">
                  <a:solidFill>
                    <a:schemeClr val="tx1"/>
                  </a:solidFill>
                  <a:round/>
                  <a:headEnd/>
                  <a:tailEnd/>
                </a:ln>
                <a:effectLst/>
              </p:spPr>
              <p:txBody>
                <a:bodyPr wrap="none" anchor="ctr"/>
                <a:lstStyle/>
                <a:p>
                  <a:endParaRPr lang="cs-CZ"/>
                </a:p>
              </p:txBody>
            </p:sp>
            <p:sp>
              <p:nvSpPr>
                <p:cNvPr id="90179" name="Rectangle 67"/>
                <p:cNvSpPr>
                  <a:spLocks noChangeArrowheads="1"/>
                </p:cNvSpPr>
                <p:nvPr/>
              </p:nvSpPr>
              <p:spPr bwMode="auto">
                <a:xfrm rot="2247979">
                  <a:off x="1628" y="2886"/>
                  <a:ext cx="289" cy="223"/>
                </a:xfrm>
                <a:prstGeom prst="rect">
                  <a:avLst/>
                </a:prstGeom>
                <a:solidFill>
                  <a:schemeClr val="bg1"/>
                </a:solidFill>
                <a:ln w="9525">
                  <a:solidFill>
                    <a:schemeClr val="bg1"/>
                  </a:solidFill>
                  <a:miter lim="800000"/>
                  <a:headEnd/>
                  <a:tailEnd/>
                </a:ln>
                <a:effectLst/>
              </p:spPr>
              <p:txBody>
                <a:bodyPr wrap="none" anchor="ctr"/>
                <a:lstStyle/>
                <a:p>
                  <a:endParaRPr lang="cs-CZ"/>
                </a:p>
              </p:txBody>
            </p:sp>
          </p:grpSp>
          <p:grpSp>
            <p:nvGrpSpPr>
              <p:cNvPr id="90180" name="Group 68"/>
              <p:cNvGrpSpPr>
                <a:grpSpLocks/>
              </p:cNvGrpSpPr>
              <p:nvPr/>
            </p:nvGrpSpPr>
            <p:grpSpPr bwMode="auto">
              <a:xfrm rot="11088788">
                <a:off x="1519" y="2523"/>
                <a:ext cx="488" cy="314"/>
                <a:chOff x="1429" y="2795"/>
                <a:chExt cx="488" cy="314"/>
              </a:xfrm>
            </p:grpSpPr>
            <p:sp>
              <p:nvSpPr>
                <p:cNvPr id="90181" name="Oval 69" descr="Široký šikmo dolů"/>
                <p:cNvSpPr>
                  <a:spLocks noChangeArrowheads="1"/>
                </p:cNvSpPr>
                <p:nvPr/>
              </p:nvSpPr>
              <p:spPr bwMode="auto">
                <a:xfrm rot="2584845">
                  <a:off x="1429" y="2795"/>
                  <a:ext cx="441" cy="181"/>
                </a:xfrm>
                <a:prstGeom prst="ellipse">
                  <a:avLst/>
                </a:prstGeom>
                <a:pattFill prst="wdDnDiag">
                  <a:fgClr>
                    <a:schemeClr val="accent1"/>
                  </a:fgClr>
                  <a:bgClr>
                    <a:schemeClr val="bg1"/>
                  </a:bgClr>
                </a:pattFill>
                <a:ln w="9525">
                  <a:solidFill>
                    <a:schemeClr val="tx1"/>
                  </a:solidFill>
                  <a:round/>
                  <a:headEnd/>
                  <a:tailEnd/>
                </a:ln>
                <a:effectLst/>
              </p:spPr>
              <p:txBody>
                <a:bodyPr wrap="none" anchor="ctr"/>
                <a:lstStyle/>
                <a:p>
                  <a:endParaRPr lang="cs-CZ"/>
                </a:p>
              </p:txBody>
            </p:sp>
            <p:sp>
              <p:nvSpPr>
                <p:cNvPr id="90182" name="Rectangle 70"/>
                <p:cNvSpPr>
                  <a:spLocks noChangeArrowheads="1"/>
                </p:cNvSpPr>
                <p:nvPr/>
              </p:nvSpPr>
              <p:spPr bwMode="auto">
                <a:xfrm rot="2247979">
                  <a:off x="1628" y="2886"/>
                  <a:ext cx="289" cy="223"/>
                </a:xfrm>
                <a:prstGeom prst="rect">
                  <a:avLst/>
                </a:prstGeom>
                <a:solidFill>
                  <a:schemeClr val="bg1"/>
                </a:solidFill>
                <a:ln w="9525">
                  <a:solidFill>
                    <a:schemeClr val="bg1"/>
                  </a:solidFill>
                  <a:miter lim="800000"/>
                  <a:headEnd/>
                  <a:tailEnd/>
                </a:ln>
                <a:effectLst/>
              </p:spPr>
              <p:txBody>
                <a:bodyPr wrap="none" anchor="ctr"/>
                <a:lstStyle/>
                <a:p>
                  <a:endParaRPr lang="cs-CZ"/>
                </a:p>
              </p:txBody>
            </p:sp>
          </p:grpSp>
        </p:grpSp>
        <p:sp>
          <p:nvSpPr>
            <p:cNvPr id="90183" name="Line 71"/>
            <p:cNvSpPr>
              <a:spLocks noChangeShapeType="1"/>
            </p:cNvSpPr>
            <p:nvPr/>
          </p:nvSpPr>
          <p:spPr bwMode="auto">
            <a:xfrm flipH="1">
              <a:off x="1565" y="1570"/>
              <a:ext cx="1043" cy="1452"/>
            </a:xfrm>
            <a:prstGeom prst="line">
              <a:avLst/>
            </a:prstGeom>
            <a:noFill/>
            <a:ln w="9525">
              <a:solidFill>
                <a:schemeClr val="tx1"/>
              </a:solidFill>
              <a:round/>
              <a:headEnd/>
              <a:tailEnd/>
            </a:ln>
            <a:effectLst/>
          </p:spPr>
          <p:txBody>
            <a:bodyPr/>
            <a:lstStyle/>
            <a:p>
              <a:endParaRPr lang="cs-CZ"/>
            </a:p>
          </p:txBody>
        </p:sp>
      </p:grpSp>
      <p:grpSp>
        <p:nvGrpSpPr>
          <p:cNvPr id="90153" name="Group 41"/>
          <p:cNvGrpSpPr>
            <a:grpSpLocks/>
          </p:cNvGrpSpPr>
          <p:nvPr/>
        </p:nvGrpSpPr>
        <p:grpSpPr bwMode="auto">
          <a:xfrm rot="992448">
            <a:off x="1692275" y="3141663"/>
            <a:ext cx="1997075" cy="2443162"/>
            <a:chOff x="1429" y="1570"/>
            <a:chExt cx="1258" cy="1539"/>
          </a:xfrm>
        </p:grpSpPr>
        <p:grpSp>
          <p:nvGrpSpPr>
            <p:cNvPr id="90129" name="Group 17"/>
            <p:cNvGrpSpPr>
              <a:grpSpLocks/>
            </p:cNvGrpSpPr>
            <p:nvPr/>
          </p:nvGrpSpPr>
          <p:grpSpPr bwMode="auto">
            <a:xfrm>
              <a:off x="1429" y="2523"/>
              <a:ext cx="578" cy="586"/>
              <a:chOff x="1429" y="2523"/>
              <a:chExt cx="578" cy="586"/>
            </a:xfrm>
          </p:grpSpPr>
          <p:grpSp>
            <p:nvGrpSpPr>
              <p:cNvPr id="90125" name="Group 13"/>
              <p:cNvGrpSpPr>
                <a:grpSpLocks/>
              </p:cNvGrpSpPr>
              <p:nvPr/>
            </p:nvGrpSpPr>
            <p:grpSpPr bwMode="auto">
              <a:xfrm>
                <a:off x="1429" y="2795"/>
                <a:ext cx="488" cy="314"/>
                <a:chOff x="1429" y="2795"/>
                <a:chExt cx="488" cy="314"/>
              </a:xfrm>
            </p:grpSpPr>
            <p:sp>
              <p:nvSpPr>
                <p:cNvPr id="90123" name="Oval 11" descr="Široký šikmo dolů"/>
                <p:cNvSpPr>
                  <a:spLocks noChangeArrowheads="1"/>
                </p:cNvSpPr>
                <p:nvPr/>
              </p:nvSpPr>
              <p:spPr bwMode="auto">
                <a:xfrm rot="2584845">
                  <a:off x="1429" y="2795"/>
                  <a:ext cx="441" cy="181"/>
                </a:xfrm>
                <a:prstGeom prst="ellipse">
                  <a:avLst/>
                </a:prstGeom>
                <a:pattFill prst="wdDnDiag">
                  <a:fgClr>
                    <a:schemeClr val="accent1"/>
                  </a:fgClr>
                  <a:bgClr>
                    <a:schemeClr val="bg1"/>
                  </a:bgClr>
                </a:pattFill>
                <a:ln w="9525">
                  <a:solidFill>
                    <a:schemeClr val="tx1"/>
                  </a:solidFill>
                  <a:round/>
                  <a:headEnd/>
                  <a:tailEnd/>
                </a:ln>
                <a:effectLst/>
              </p:spPr>
              <p:txBody>
                <a:bodyPr wrap="none" anchor="ctr"/>
                <a:lstStyle/>
                <a:p>
                  <a:endParaRPr lang="cs-CZ"/>
                </a:p>
              </p:txBody>
            </p:sp>
            <p:sp>
              <p:nvSpPr>
                <p:cNvPr id="90124" name="Rectangle 12"/>
                <p:cNvSpPr>
                  <a:spLocks noChangeArrowheads="1"/>
                </p:cNvSpPr>
                <p:nvPr/>
              </p:nvSpPr>
              <p:spPr bwMode="auto">
                <a:xfrm rot="2247979">
                  <a:off x="1628" y="2886"/>
                  <a:ext cx="289" cy="223"/>
                </a:xfrm>
                <a:prstGeom prst="rect">
                  <a:avLst/>
                </a:prstGeom>
                <a:solidFill>
                  <a:schemeClr val="bg1"/>
                </a:solidFill>
                <a:ln w="9525">
                  <a:solidFill>
                    <a:schemeClr val="bg1"/>
                  </a:solidFill>
                  <a:miter lim="800000"/>
                  <a:headEnd/>
                  <a:tailEnd/>
                </a:ln>
                <a:effectLst/>
              </p:spPr>
              <p:txBody>
                <a:bodyPr wrap="none" anchor="ctr"/>
                <a:lstStyle/>
                <a:p>
                  <a:endParaRPr lang="cs-CZ"/>
                </a:p>
              </p:txBody>
            </p:sp>
          </p:grpSp>
          <p:grpSp>
            <p:nvGrpSpPr>
              <p:cNvPr id="90126" name="Group 14"/>
              <p:cNvGrpSpPr>
                <a:grpSpLocks/>
              </p:cNvGrpSpPr>
              <p:nvPr/>
            </p:nvGrpSpPr>
            <p:grpSpPr bwMode="auto">
              <a:xfrm rot="11088788">
                <a:off x="1519" y="2523"/>
                <a:ext cx="488" cy="314"/>
                <a:chOff x="1429" y="2795"/>
                <a:chExt cx="488" cy="314"/>
              </a:xfrm>
            </p:grpSpPr>
            <p:sp>
              <p:nvSpPr>
                <p:cNvPr id="90127" name="Oval 15" descr="Široký šikmo dolů"/>
                <p:cNvSpPr>
                  <a:spLocks noChangeArrowheads="1"/>
                </p:cNvSpPr>
                <p:nvPr/>
              </p:nvSpPr>
              <p:spPr bwMode="auto">
                <a:xfrm rot="2584845">
                  <a:off x="1429" y="2795"/>
                  <a:ext cx="441" cy="181"/>
                </a:xfrm>
                <a:prstGeom prst="ellipse">
                  <a:avLst/>
                </a:prstGeom>
                <a:pattFill prst="wdDnDiag">
                  <a:fgClr>
                    <a:schemeClr val="accent1"/>
                  </a:fgClr>
                  <a:bgClr>
                    <a:schemeClr val="bg1"/>
                  </a:bgClr>
                </a:pattFill>
                <a:ln w="9525">
                  <a:solidFill>
                    <a:schemeClr val="tx1"/>
                  </a:solidFill>
                  <a:round/>
                  <a:headEnd/>
                  <a:tailEnd/>
                </a:ln>
                <a:effectLst/>
              </p:spPr>
              <p:txBody>
                <a:bodyPr wrap="none" anchor="ctr"/>
                <a:lstStyle/>
                <a:p>
                  <a:endParaRPr lang="cs-CZ"/>
                </a:p>
              </p:txBody>
            </p:sp>
            <p:sp>
              <p:nvSpPr>
                <p:cNvPr id="90128" name="Rectangle 16"/>
                <p:cNvSpPr>
                  <a:spLocks noChangeArrowheads="1"/>
                </p:cNvSpPr>
                <p:nvPr/>
              </p:nvSpPr>
              <p:spPr bwMode="auto">
                <a:xfrm rot="2247979">
                  <a:off x="1628" y="2886"/>
                  <a:ext cx="289" cy="223"/>
                </a:xfrm>
                <a:prstGeom prst="rect">
                  <a:avLst/>
                </a:prstGeom>
                <a:solidFill>
                  <a:schemeClr val="bg1"/>
                </a:solidFill>
                <a:ln w="9525">
                  <a:solidFill>
                    <a:schemeClr val="bg1"/>
                  </a:solidFill>
                  <a:miter lim="800000"/>
                  <a:headEnd/>
                  <a:tailEnd/>
                </a:ln>
                <a:effectLst/>
              </p:spPr>
              <p:txBody>
                <a:bodyPr wrap="none" anchor="ctr"/>
                <a:lstStyle/>
                <a:p>
                  <a:endParaRPr lang="cs-CZ"/>
                </a:p>
              </p:txBody>
            </p:sp>
          </p:grpSp>
        </p:grpSp>
        <p:grpSp>
          <p:nvGrpSpPr>
            <p:cNvPr id="90130" name="Group 18"/>
            <p:cNvGrpSpPr>
              <a:grpSpLocks/>
            </p:cNvGrpSpPr>
            <p:nvPr/>
          </p:nvGrpSpPr>
          <p:grpSpPr bwMode="auto">
            <a:xfrm>
              <a:off x="1655" y="2160"/>
              <a:ext cx="578" cy="586"/>
              <a:chOff x="1429" y="2523"/>
              <a:chExt cx="578" cy="586"/>
            </a:xfrm>
          </p:grpSpPr>
          <p:grpSp>
            <p:nvGrpSpPr>
              <p:cNvPr id="90131" name="Group 19"/>
              <p:cNvGrpSpPr>
                <a:grpSpLocks/>
              </p:cNvGrpSpPr>
              <p:nvPr/>
            </p:nvGrpSpPr>
            <p:grpSpPr bwMode="auto">
              <a:xfrm>
                <a:off x="1429" y="2795"/>
                <a:ext cx="488" cy="314"/>
                <a:chOff x="1429" y="2795"/>
                <a:chExt cx="488" cy="314"/>
              </a:xfrm>
            </p:grpSpPr>
            <p:sp>
              <p:nvSpPr>
                <p:cNvPr id="90132" name="Oval 20" descr="Široký šikmo dolů"/>
                <p:cNvSpPr>
                  <a:spLocks noChangeArrowheads="1"/>
                </p:cNvSpPr>
                <p:nvPr/>
              </p:nvSpPr>
              <p:spPr bwMode="auto">
                <a:xfrm rot="2584845">
                  <a:off x="1429" y="2795"/>
                  <a:ext cx="441" cy="181"/>
                </a:xfrm>
                <a:prstGeom prst="ellipse">
                  <a:avLst/>
                </a:prstGeom>
                <a:pattFill prst="wdDnDiag">
                  <a:fgClr>
                    <a:schemeClr val="accent1"/>
                  </a:fgClr>
                  <a:bgClr>
                    <a:schemeClr val="bg1"/>
                  </a:bgClr>
                </a:pattFill>
                <a:ln w="9525">
                  <a:solidFill>
                    <a:schemeClr val="tx1"/>
                  </a:solidFill>
                  <a:round/>
                  <a:headEnd/>
                  <a:tailEnd/>
                </a:ln>
                <a:effectLst/>
              </p:spPr>
              <p:txBody>
                <a:bodyPr wrap="none" anchor="ctr"/>
                <a:lstStyle/>
                <a:p>
                  <a:endParaRPr lang="cs-CZ"/>
                </a:p>
              </p:txBody>
            </p:sp>
            <p:sp>
              <p:nvSpPr>
                <p:cNvPr id="90133" name="Rectangle 21"/>
                <p:cNvSpPr>
                  <a:spLocks noChangeArrowheads="1"/>
                </p:cNvSpPr>
                <p:nvPr/>
              </p:nvSpPr>
              <p:spPr bwMode="auto">
                <a:xfrm rot="2247979">
                  <a:off x="1628" y="2886"/>
                  <a:ext cx="289" cy="223"/>
                </a:xfrm>
                <a:prstGeom prst="rect">
                  <a:avLst/>
                </a:prstGeom>
                <a:solidFill>
                  <a:schemeClr val="bg1"/>
                </a:solidFill>
                <a:ln w="9525">
                  <a:solidFill>
                    <a:schemeClr val="bg1"/>
                  </a:solidFill>
                  <a:miter lim="800000"/>
                  <a:headEnd/>
                  <a:tailEnd/>
                </a:ln>
                <a:effectLst/>
              </p:spPr>
              <p:txBody>
                <a:bodyPr wrap="none" anchor="ctr"/>
                <a:lstStyle/>
                <a:p>
                  <a:endParaRPr lang="cs-CZ"/>
                </a:p>
              </p:txBody>
            </p:sp>
          </p:grpSp>
          <p:grpSp>
            <p:nvGrpSpPr>
              <p:cNvPr id="90134" name="Group 22"/>
              <p:cNvGrpSpPr>
                <a:grpSpLocks/>
              </p:cNvGrpSpPr>
              <p:nvPr/>
            </p:nvGrpSpPr>
            <p:grpSpPr bwMode="auto">
              <a:xfrm rot="11088788">
                <a:off x="1519" y="2523"/>
                <a:ext cx="488" cy="314"/>
                <a:chOff x="1429" y="2795"/>
                <a:chExt cx="488" cy="314"/>
              </a:xfrm>
            </p:grpSpPr>
            <p:sp>
              <p:nvSpPr>
                <p:cNvPr id="90135" name="Oval 23" descr="Široký šikmo dolů"/>
                <p:cNvSpPr>
                  <a:spLocks noChangeArrowheads="1"/>
                </p:cNvSpPr>
                <p:nvPr/>
              </p:nvSpPr>
              <p:spPr bwMode="auto">
                <a:xfrm rot="2584845">
                  <a:off x="1429" y="2795"/>
                  <a:ext cx="441" cy="181"/>
                </a:xfrm>
                <a:prstGeom prst="ellipse">
                  <a:avLst/>
                </a:prstGeom>
                <a:pattFill prst="wdDnDiag">
                  <a:fgClr>
                    <a:schemeClr val="accent1"/>
                  </a:fgClr>
                  <a:bgClr>
                    <a:schemeClr val="bg1"/>
                  </a:bgClr>
                </a:pattFill>
                <a:ln w="9525">
                  <a:solidFill>
                    <a:schemeClr val="tx1"/>
                  </a:solidFill>
                  <a:round/>
                  <a:headEnd/>
                  <a:tailEnd/>
                </a:ln>
                <a:effectLst/>
              </p:spPr>
              <p:txBody>
                <a:bodyPr wrap="none" anchor="ctr"/>
                <a:lstStyle/>
                <a:p>
                  <a:endParaRPr lang="cs-CZ"/>
                </a:p>
              </p:txBody>
            </p:sp>
            <p:sp>
              <p:nvSpPr>
                <p:cNvPr id="90136" name="Rectangle 24"/>
                <p:cNvSpPr>
                  <a:spLocks noChangeArrowheads="1"/>
                </p:cNvSpPr>
                <p:nvPr/>
              </p:nvSpPr>
              <p:spPr bwMode="auto">
                <a:xfrm rot="2247979">
                  <a:off x="1628" y="2886"/>
                  <a:ext cx="289" cy="223"/>
                </a:xfrm>
                <a:prstGeom prst="rect">
                  <a:avLst/>
                </a:prstGeom>
                <a:solidFill>
                  <a:schemeClr val="bg1"/>
                </a:solidFill>
                <a:ln w="9525">
                  <a:solidFill>
                    <a:schemeClr val="bg1"/>
                  </a:solidFill>
                  <a:miter lim="800000"/>
                  <a:headEnd/>
                  <a:tailEnd/>
                </a:ln>
                <a:effectLst/>
              </p:spPr>
              <p:txBody>
                <a:bodyPr wrap="none" anchor="ctr"/>
                <a:lstStyle/>
                <a:p>
                  <a:endParaRPr lang="cs-CZ"/>
                </a:p>
              </p:txBody>
            </p:sp>
          </p:grpSp>
        </p:grpSp>
        <p:grpSp>
          <p:nvGrpSpPr>
            <p:cNvPr id="90137" name="Group 25"/>
            <p:cNvGrpSpPr>
              <a:grpSpLocks/>
            </p:cNvGrpSpPr>
            <p:nvPr/>
          </p:nvGrpSpPr>
          <p:grpSpPr bwMode="auto">
            <a:xfrm>
              <a:off x="2109" y="1574"/>
              <a:ext cx="578" cy="586"/>
              <a:chOff x="1429" y="2523"/>
              <a:chExt cx="578" cy="586"/>
            </a:xfrm>
          </p:grpSpPr>
          <p:grpSp>
            <p:nvGrpSpPr>
              <p:cNvPr id="90138" name="Group 26"/>
              <p:cNvGrpSpPr>
                <a:grpSpLocks/>
              </p:cNvGrpSpPr>
              <p:nvPr/>
            </p:nvGrpSpPr>
            <p:grpSpPr bwMode="auto">
              <a:xfrm>
                <a:off x="1429" y="2795"/>
                <a:ext cx="488" cy="314"/>
                <a:chOff x="1429" y="2795"/>
                <a:chExt cx="488" cy="314"/>
              </a:xfrm>
            </p:grpSpPr>
            <p:sp>
              <p:nvSpPr>
                <p:cNvPr id="90139" name="Oval 27" descr="Široký šikmo dolů"/>
                <p:cNvSpPr>
                  <a:spLocks noChangeArrowheads="1"/>
                </p:cNvSpPr>
                <p:nvPr/>
              </p:nvSpPr>
              <p:spPr bwMode="auto">
                <a:xfrm rot="2584845">
                  <a:off x="1429" y="2795"/>
                  <a:ext cx="441" cy="181"/>
                </a:xfrm>
                <a:prstGeom prst="ellipse">
                  <a:avLst/>
                </a:prstGeom>
                <a:pattFill prst="wdDnDiag">
                  <a:fgClr>
                    <a:schemeClr val="accent1"/>
                  </a:fgClr>
                  <a:bgClr>
                    <a:schemeClr val="bg1"/>
                  </a:bgClr>
                </a:pattFill>
                <a:ln w="9525">
                  <a:solidFill>
                    <a:schemeClr val="tx1"/>
                  </a:solidFill>
                  <a:round/>
                  <a:headEnd/>
                  <a:tailEnd/>
                </a:ln>
                <a:effectLst/>
              </p:spPr>
              <p:txBody>
                <a:bodyPr wrap="none" anchor="ctr"/>
                <a:lstStyle/>
                <a:p>
                  <a:endParaRPr lang="cs-CZ"/>
                </a:p>
              </p:txBody>
            </p:sp>
            <p:sp>
              <p:nvSpPr>
                <p:cNvPr id="90140" name="Rectangle 28"/>
                <p:cNvSpPr>
                  <a:spLocks noChangeArrowheads="1"/>
                </p:cNvSpPr>
                <p:nvPr/>
              </p:nvSpPr>
              <p:spPr bwMode="auto">
                <a:xfrm rot="2247979">
                  <a:off x="1628" y="2886"/>
                  <a:ext cx="289" cy="223"/>
                </a:xfrm>
                <a:prstGeom prst="rect">
                  <a:avLst/>
                </a:prstGeom>
                <a:solidFill>
                  <a:schemeClr val="bg1"/>
                </a:solidFill>
                <a:ln w="9525">
                  <a:solidFill>
                    <a:schemeClr val="bg1"/>
                  </a:solidFill>
                  <a:miter lim="800000"/>
                  <a:headEnd/>
                  <a:tailEnd/>
                </a:ln>
                <a:effectLst/>
              </p:spPr>
              <p:txBody>
                <a:bodyPr wrap="none" anchor="ctr"/>
                <a:lstStyle/>
                <a:p>
                  <a:endParaRPr lang="cs-CZ"/>
                </a:p>
              </p:txBody>
            </p:sp>
          </p:grpSp>
          <p:grpSp>
            <p:nvGrpSpPr>
              <p:cNvPr id="90141" name="Group 29"/>
              <p:cNvGrpSpPr>
                <a:grpSpLocks/>
              </p:cNvGrpSpPr>
              <p:nvPr/>
            </p:nvGrpSpPr>
            <p:grpSpPr bwMode="auto">
              <a:xfrm rot="11088788">
                <a:off x="1519" y="2523"/>
                <a:ext cx="488" cy="314"/>
                <a:chOff x="1429" y="2795"/>
                <a:chExt cx="488" cy="314"/>
              </a:xfrm>
            </p:grpSpPr>
            <p:sp>
              <p:nvSpPr>
                <p:cNvPr id="90142" name="Oval 30" descr="Široký šikmo dolů"/>
                <p:cNvSpPr>
                  <a:spLocks noChangeArrowheads="1"/>
                </p:cNvSpPr>
                <p:nvPr/>
              </p:nvSpPr>
              <p:spPr bwMode="auto">
                <a:xfrm rot="2584845">
                  <a:off x="1429" y="2795"/>
                  <a:ext cx="441" cy="181"/>
                </a:xfrm>
                <a:prstGeom prst="ellipse">
                  <a:avLst/>
                </a:prstGeom>
                <a:pattFill prst="wdDnDiag">
                  <a:fgClr>
                    <a:schemeClr val="accent1"/>
                  </a:fgClr>
                  <a:bgClr>
                    <a:schemeClr val="bg1"/>
                  </a:bgClr>
                </a:pattFill>
                <a:ln w="9525">
                  <a:solidFill>
                    <a:schemeClr val="tx1"/>
                  </a:solidFill>
                  <a:round/>
                  <a:headEnd/>
                  <a:tailEnd/>
                </a:ln>
                <a:effectLst/>
              </p:spPr>
              <p:txBody>
                <a:bodyPr wrap="none" anchor="ctr"/>
                <a:lstStyle/>
                <a:p>
                  <a:endParaRPr lang="cs-CZ"/>
                </a:p>
              </p:txBody>
            </p:sp>
            <p:sp>
              <p:nvSpPr>
                <p:cNvPr id="90143" name="Rectangle 31"/>
                <p:cNvSpPr>
                  <a:spLocks noChangeArrowheads="1"/>
                </p:cNvSpPr>
                <p:nvPr/>
              </p:nvSpPr>
              <p:spPr bwMode="auto">
                <a:xfrm rot="2247979">
                  <a:off x="1628" y="2886"/>
                  <a:ext cx="289" cy="223"/>
                </a:xfrm>
                <a:prstGeom prst="rect">
                  <a:avLst/>
                </a:prstGeom>
                <a:solidFill>
                  <a:schemeClr val="bg1"/>
                </a:solidFill>
                <a:ln w="9525">
                  <a:solidFill>
                    <a:schemeClr val="bg1"/>
                  </a:solidFill>
                  <a:miter lim="800000"/>
                  <a:headEnd/>
                  <a:tailEnd/>
                </a:ln>
                <a:effectLst/>
              </p:spPr>
              <p:txBody>
                <a:bodyPr wrap="none" anchor="ctr"/>
                <a:lstStyle/>
                <a:p>
                  <a:endParaRPr lang="cs-CZ"/>
                </a:p>
              </p:txBody>
            </p:sp>
          </p:grpSp>
        </p:grpSp>
        <p:grpSp>
          <p:nvGrpSpPr>
            <p:cNvPr id="90144" name="Group 32"/>
            <p:cNvGrpSpPr>
              <a:grpSpLocks/>
            </p:cNvGrpSpPr>
            <p:nvPr/>
          </p:nvGrpSpPr>
          <p:grpSpPr bwMode="auto">
            <a:xfrm>
              <a:off x="1882" y="1867"/>
              <a:ext cx="578" cy="586"/>
              <a:chOff x="1429" y="2523"/>
              <a:chExt cx="578" cy="586"/>
            </a:xfrm>
          </p:grpSpPr>
          <p:grpSp>
            <p:nvGrpSpPr>
              <p:cNvPr id="90145" name="Group 33"/>
              <p:cNvGrpSpPr>
                <a:grpSpLocks/>
              </p:cNvGrpSpPr>
              <p:nvPr/>
            </p:nvGrpSpPr>
            <p:grpSpPr bwMode="auto">
              <a:xfrm>
                <a:off x="1429" y="2795"/>
                <a:ext cx="488" cy="314"/>
                <a:chOff x="1429" y="2795"/>
                <a:chExt cx="488" cy="314"/>
              </a:xfrm>
            </p:grpSpPr>
            <p:sp>
              <p:nvSpPr>
                <p:cNvPr id="90146" name="Oval 34" descr="Široký šikmo dolů"/>
                <p:cNvSpPr>
                  <a:spLocks noChangeArrowheads="1"/>
                </p:cNvSpPr>
                <p:nvPr/>
              </p:nvSpPr>
              <p:spPr bwMode="auto">
                <a:xfrm rot="2584845">
                  <a:off x="1429" y="2795"/>
                  <a:ext cx="441" cy="181"/>
                </a:xfrm>
                <a:prstGeom prst="ellipse">
                  <a:avLst/>
                </a:prstGeom>
                <a:pattFill prst="wdDnDiag">
                  <a:fgClr>
                    <a:schemeClr val="accent1"/>
                  </a:fgClr>
                  <a:bgClr>
                    <a:schemeClr val="bg1"/>
                  </a:bgClr>
                </a:pattFill>
                <a:ln w="9525">
                  <a:solidFill>
                    <a:schemeClr val="tx1"/>
                  </a:solidFill>
                  <a:round/>
                  <a:headEnd/>
                  <a:tailEnd/>
                </a:ln>
                <a:effectLst/>
              </p:spPr>
              <p:txBody>
                <a:bodyPr wrap="none" anchor="ctr"/>
                <a:lstStyle/>
                <a:p>
                  <a:endParaRPr lang="cs-CZ"/>
                </a:p>
              </p:txBody>
            </p:sp>
            <p:sp>
              <p:nvSpPr>
                <p:cNvPr id="90147" name="Rectangle 35"/>
                <p:cNvSpPr>
                  <a:spLocks noChangeArrowheads="1"/>
                </p:cNvSpPr>
                <p:nvPr/>
              </p:nvSpPr>
              <p:spPr bwMode="auto">
                <a:xfrm rot="2247979">
                  <a:off x="1628" y="2886"/>
                  <a:ext cx="289" cy="223"/>
                </a:xfrm>
                <a:prstGeom prst="rect">
                  <a:avLst/>
                </a:prstGeom>
                <a:solidFill>
                  <a:schemeClr val="bg1"/>
                </a:solidFill>
                <a:ln w="9525">
                  <a:solidFill>
                    <a:schemeClr val="bg1"/>
                  </a:solidFill>
                  <a:miter lim="800000"/>
                  <a:headEnd/>
                  <a:tailEnd/>
                </a:ln>
                <a:effectLst/>
              </p:spPr>
              <p:txBody>
                <a:bodyPr wrap="none" anchor="ctr"/>
                <a:lstStyle/>
                <a:p>
                  <a:endParaRPr lang="cs-CZ"/>
                </a:p>
              </p:txBody>
            </p:sp>
          </p:grpSp>
          <p:grpSp>
            <p:nvGrpSpPr>
              <p:cNvPr id="90148" name="Group 36"/>
              <p:cNvGrpSpPr>
                <a:grpSpLocks/>
              </p:cNvGrpSpPr>
              <p:nvPr/>
            </p:nvGrpSpPr>
            <p:grpSpPr bwMode="auto">
              <a:xfrm rot="11088788">
                <a:off x="1519" y="2523"/>
                <a:ext cx="488" cy="314"/>
                <a:chOff x="1429" y="2795"/>
                <a:chExt cx="488" cy="314"/>
              </a:xfrm>
            </p:grpSpPr>
            <p:sp>
              <p:nvSpPr>
                <p:cNvPr id="90149" name="Oval 37" descr="Široký šikmo dolů"/>
                <p:cNvSpPr>
                  <a:spLocks noChangeArrowheads="1"/>
                </p:cNvSpPr>
                <p:nvPr/>
              </p:nvSpPr>
              <p:spPr bwMode="auto">
                <a:xfrm rot="2584845">
                  <a:off x="1429" y="2795"/>
                  <a:ext cx="441" cy="181"/>
                </a:xfrm>
                <a:prstGeom prst="ellipse">
                  <a:avLst/>
                </a:prstGeom>
                <a:pattFill prst="wdDnDiag">
                  <a:fgClr>
                    <a:schemeClr val="accent1"/>
                  </a:fgClr>
                  <a:bgClr>
                    <a:schemeClr val="bg1"/>
                  </a:bgClr>
                </a:pattFill>
                <a:ln w="9525">
                  <a:solidFill>
                    <a:schemeClr val="tx1"/>
                  </a:solidFill>
                  <a:round/>
                  <a:headEnd/>
                  <a:tailEnd/>
                </a:ln>
                <a:effectLst/>
              </p:spPr>
              <p:txBody>
                <a:bodyPr wrap="none" anchor="ctr"/>
                <a:lstStyle/>
                <a:p>
                  <a:endParaRPr lang="cs-CZ"/>
                </a:p>
              </p:txBody>
            </p:sp>
            <p:sp>
              <p:nvSpPr>
                <p:cNvPr id="90150" name="Rectangle 38"/>
                <p:cNvSpPr>
                  <a:spLocks noChangeArrowheads="1"/>
                </p:cNvSpPr>
                <p:nvPr/>
              </p:nvSpPr>
              <p:spPr bwMode="auto">
                <a:xfrm rot="2247979">
                  <a:off x="1628" y="2886"/>
                  <a:ext cx="289" cy="223"/>
                </a:xfrm>
                <a:prstGeom prst="rect">
                  <a:avLst/>
                </a:prstGeom>
                <a:solidFill>
                  <a:schemeClr val="bg1"/>
                </a:solidFill>
                <a:ln w="9525">
                  <a:solidFill>
                    <a:schemeClr val="bg1"/>
                  </a:solidFill>
                  <a:miter lim="800000"/>
                  <a:headEnd/>
                  <a:tailEnd/>
                </a:ln>
                <a:effectLst/>
              </p:spPr>
              <p:txBody>
                <a:bodyPr wrap="none" anchor="ctr"/>
                <a:lstStyle/>
                <a:p>
                  <a:endParaRPr lang="cs-CZ"/>
                </a:p>
              </p:txBody>
            </p:sp>
          </p:grpSp>
        </p:grpSp>
        <p:sp>
          <p:nvSpPr>
            <p:cNvPr id="90152" name="Line 40"/>
            <p:cNvSpPr>
              <a:spLocks noChangeShapeType="1"/>
            </p:cNvSpPr>
            <p:nvPr/>
          </p:nvSpPr>
          <p:spPr bwMode="auto">
            <a:xfrm flipH="1">
              <a:off x="1565" y="1570"/>
              <a:ext cx="1043" cy="1452"/>
            </a:xfrm>
            <a:prstGeom prst="line">
              <a:avLst/>
            </a:prstGeom>
            <a:noFill/>
            <a:ln w="9525">
              <a:solidFill>
                <a:schemeClr val="tx1"/>
              </a:solidFill>
              <a:round/>
              <a:headEnd/>
              <a:tailEnd/>
            </a:ln>
            <a:effectLst/>
          </p:spPr>
          <p:txBody>
            <a:bodyPr/>
            <a:lstStyle/>
            <a:p>
              <a:endParaRPr lang="cs-CZ"/>
            </a:p>
          </p:txBody>
        </p:sp>
      </p:grpSp>
      <p:sp>
        <p:nvSpPr>
          <p:cNvPr id="90184" name="Line 72"/>
          <p:cNvSpPr>
            <a:spLocks noChangeShapeType="1"/>
          </p:cNvSpPr>
          <p:nvPr/>
        </p:nvSpPr>
        <p:spPr bwMode="auto">
          <a:xfrm>
            <a:off x="3132138" y="3141663"/>
            <a:ext cx="1223962" cy="0"/>
          </a:xfrm>
          <a:prstGeom prst="line">
            <a:avLst/>
          </a:prstGeom>
          <a:noFill/>
          <a:ln w="44450">
            <a:solidFill>
              <a:schemeClr val="tx1"/>
            </a:solidFill>
            <a:round/>
            <a:headEnd/>
            <a:tailEnd/>
          </a:ln>
          <a:effectLst/>
        </p:spPr>
        <p:txBody>
          <a:bodyPr/>
          <a:lstStyle/>
          <a:p>
            <a:endParaRPr lang="cs-CZ"/>
          </a:p>
        </p:txBody>
      </p:sp>
      <p:sp>
        <p:nvSpPr>
          <p:cNvPr id="90119" name="Line 7"/>
          <p:cNvSpPr>
            <a:spLocks noChangeShapeType="1"/>
          </p:cNvSpPr>
          <p:nvPr/>
        </p:nvSpPr>
        <p:spPr bwMode="auto">
          <a:xfrm>
            <a:off x="3851275" y="3429000"/>
            <a:ext cx="0" cy="2016125"/>
          </a:xfrm>
          <a:prstGeom prst="line">
            <a:avLst/>
          </a:prstGeom>
          <a:noFill/>
          <a:ln w="9525">
            <a:solidFill>
              <a:schemeClr val="tx1"/>
            </a:solidFill>
            <a:prstDash val="dashDot"/>
            <a:round/>
            <a:headEnd/>
            <a:tailEnd/>
          </a:ln>
          <a:effectLst/>
        </p:spPr>
        <p:txBody>
          <a:bodyPr/>
          <a:lstStyle/>
          <a:p>
            <a:endParaRPr lang="cs-CZ"/>
          </a:p>
        </p:txBody>
      </p:sp>
      <p:sp>
        <p:nvSpPr>
          <p:cNvPr id="90185" name="Line 73"/>
          <p:cNvSpPr>
            <a:spLocks noChangeShapeType="1"/>
          </p:cNvSpPr>
          <p:nvPr/>
        </p:nvSpPr>
        <p:spPr bwMode="auto">
          <a:xfrm>
            <a:off x="3132138" y="3213100"/>
            <a:ext cx="1223962" cy="0"/>
          </a:xfrm>
          <a:prstGeom prst="line">
            <a:avLst/>
          </a:prstGeom>
          <a:noFill/>
          <a:ln w="88900" cmpd="thinThick">
            <a:solidFill>
              <a:schemeClr val="tx1"/>
            </a:solidFill>
            <a:round/>
            <a:headEnd/>
            <a:tailEnd/>
          </a:ln>
          <a:effectLst/>
        </p:spPr>
        <p:txBody>
          <a:bodyPr/>
          <a:lstStyle/>
          <a:p>
            <a:endParaRPr lang="cs-CZ"/>
          </a:p>
        </p:txBody>
      </p:sp>
      <p:sp>
        <p:nvSpPr>
          <p:cNvPr id="90186" name="Line 74"/>
          <p:cNvSpPr>
            <a:spLocks noChangeShapeType="1"/>
          </p:cNvSpPr>
          <p:nvPr/>
        </p:nvSpPr>
        <p:spPr bwMode="auto">
          <a:xfrm>
            <a:off x="3563938" y="3429000"/>
            <a:ext cx="1223962" cy="0"/>
          </a:xfrm>
          <a:prstGeom prst="line">
            <a:avLst/>
          </a:prstGeom>
          <a:noFill/>
          <a:ln w="9525">
            <a:solidFill>
              <a:schemeClr val="tx1"/>
            </a:solidFill>
            <a:round/>
            <a:headEnd/>
            <a:tailEnd/>
          </a:ln>
          <a:effectLst/>
        </p:spPr>
        <p:txBody>
          <a:bodyPr/>
          <a:lstStyle/>
          <a:p>
            <a:endParaRPr lang="cs-CZ"/>
          </a:p>
        </p:txBody>
      </p:sp>
      <p:sp>
        <p:nvSpPr>
          <p:cNvPr id="90187" name="Line 75"/>
          <p:cNvSpPr>
            <a:spLocks noChangeShapeType="1"/>
          </p:cNvSpPr>
          <p:nvPr/>
        </p:nvSpPr>
        <p:spPr bwMode="auto">
          <a:xfrm>
            <a:off x="3132138" y="3367088"/>
            <a:ext cx="1223962" cy="0"/>
          </a:xfrm>
          <a:prstGeom prst="line">
            <a:avLst/>
          </a:prstGeom>
          <a:noFill/>
          <a:ln w="155575" cmpd="thinThick">
            <a:solidFill>
              <a:schemeClr val="tx1"/>
            </a:solidFill>
            <a:round/>
            <a:headEnd/>
            <a:tailEnd/>
          </a:ln>
          <a:effectLst/>
        </p:spPr>
        <p:txBody>
          <a:bodyPr/>
          <a:lstStyle/>
          <a:p>
            <a:endParaRPr lang="cs-CZ"/>
          </a:p>
        </p:txBody>
      </p:sp>
      <p:sp>
        <p:nvSpPr>
          <p:cNvPr id="90188" name="Line 76"/>
          <p:cNvSpPr>
            <a:spLocks noChangeShapeType="1"/>
          </p:cNvSpPr>
          <p:nvPr/>
        </p:nvSpPr>
        <p:spPr bwMode="auto">
          <a:xfrm>
            <a:off x="3132138" y="3068638"/>
            <a:ext cx="1223962" cy="0"/>
          </a:xfrm>
          <a:prstGeom prst="line">
            <a:avLst/>
          </a:prstGeom>
          <a:noFill/>
          <a:ln w="44450">
            <a:solidFill>
              <a:schemeClr val="tx1"/>
            </a:solidFill>
            <a:round/>
            <a:headEnd/>
            <a:tailEnd/>
          </a:ln>
          <a:effectLst/>
        </p:spPr>
        <p:txBody>
          <a:bodyPr/>
          <a:lstStyle/>
          <a:p>
            <a:endParaRPr lang="cs-CZ"/>
          </a:p>
        </p:txBody>
      </p:sp>
      <p:sp>
        <p:nvSpPr>
          <p:cNvPr id="90189" name="Line 77"/>
          <p:cNvSpPr>
            <a:spLocks noChangeShapeType="1"/>
          </p:cNvSpPr>
          <p:nvPr/>
        </p:nvSpPr>
        <p:spPr bwMode="auto">
          <a:xfrm>
            <a:off x="3132138" y="2924175"/>
            <a:ext cx="1223962" cy="0"/>
          </a:xfrm>
          <a:prstGeom prst="line">
            <a:avLst/>
          </a:prstGeom>
          <a:noFill/>
          <a:ln w="63500" cmpd="thinThick">
            <a:solidFill>
              <a:schemeClr val="tx1"/>
            </a:solidFill>
            <a:round/>
            <a:headEnd/>
            <a:tailEnd/>
          </a:ln>
          <a:effectLst/>
        </p:spPr>
        <p:txBody>
          <a:bodyPr/>
          <a:lstStyle/>
          <a:p>
            <a:endParaRPr lang="cs-CZ"/>
          </a:p>
        </p:txBody>
      </p:sp>
      <p:sp>
        <p:nvSpPr>
          <p:cNvPr id="90190" name="Line 78"/>
          <p:cNvSpPr>
            <a:spLocks noChangeShapeType="1"/>
          </p:cNvSpPr>
          <p:nvPr/>
        </p:nvSpPr>
        <p:spPr bwMode="auto">
          <a:xfrm>
            <a:off x="3132138" y="2779713"/>
            <a:ext cx="1223962" cy="0"/>
          </a:xfrm>
          <a:prstGeom prst="line">
            <a:avLst/>
          </a:prstGeom>
          <a:noFill/>
          <a:ln w="31750">
            <a:solidFill>
              <a:schemeClr val="tx1"/>
            </a:solidFill>
            <a:round/>
            <a:headEnd/>
            <a:tailEnd/>
          </a:ln>
          <a:effectLst/>
        </p:spPr>
        <p:txBody>
          <a:bodyPr/>
          <a:lstStyle/>
          <a:p>
            <a:endParaRPr lang="cs-CZ"/>
          </a:p>
        </p:txBody>
      </p:sp>
      <p:sp>
        <p:nvSpPr>
          <p:cNvPr id="90191" name="Line 79"/>
          <p:cNvSpPr>
            <a:spLocks noChangeShapeType="1"/>
          </p:cNvSpPr>
          <p:nvPr/>
        </p:nvSpPr>
        <p:spPr bwMode="auto">
          <a:xfrm>
            <a:off x="3132138" y="2492375"/>
            <a:ext cx="1223962" cy="0"/>
          </a:xfrm>
          <a:prstGeom prst="line">
            <a:avLst/>
          </a:prstGeom>
          <a:noFill/>
          <a:ln w="19050" cmpd="thinThick">
            <a:solidFill>
              <a:schemeClr val="tx1"/>
            </a:solidFill>
            <a:round/>
            <a:headEnd/>
            <a:tailEnd/>
          </a:ln>
          <a:effectLst/>
        </p:spPr>
        <p:txBody>
          <a:bodyPr/>
          <a:lstStyle/>
          <a:p>
            <a:endParaRPr lang="cs-CZ"/>
          </a:p>
        </p:txBody>
      </p:sp>
      <p:sp>
        <p:nvSpPr>
          <p:cNvPr id="90192" name="Line 80"/>
          <p:cNvSpPr>
            <a:spLocks noChangeShapeType="1"/>
          </p:cNvSpPr>
          <p:nvPr/>
        </p:nvSpPr>
        <p:spPr bwMode="auto">
          <a:xfrm>
            <a:off x="3132138" y="2646363"/>
            <a:ext cx="1223962" cy="0"/>
          </a:xfrm>
          <a:prstGeom prst="line">
            <a:avLst/>
          </a:prstGeom>
          <a:noFill/>
          <a:ln w="22225" cmpd="thinThick">
            <a:solidFill>
              <a:schemeClr val="tx1"/>
            </a:solidFill>
            <a:round/>
            <a:headEnd/>
            <a:tailEnd/>
          </a:ln>
          <a:effectLst/>
        </p:spPr>
        <p:txBody>
          <a:bodyPr/>
          <a:lstStyle/>
          <a:p>
            <a:endParaRPr lang="cs-CZ"/>
          </a:p>
        </p:txBody>
      </p:sp>
      <p:sp>
        <p:nvSpPr>
          <p:cNvPr id="90193" name="Line 81"/>
          <p:cNvSpPr>
            <a:spLocks noChangeShapeType="1"/>
          </p:cNvSpPr>
          <p:nvPr/>
        </p:nvSpPr>
        <p:spPr bwMode="auto">
          <a:xfrm>
            <a:off x="3132138" y="2347913"/>
            <a:ext cx="1223962" cy="0"/>
          </a:xfrm>
          <a:prstGeom prst="line">
            <a:avLst/>
          </a:prstGeom>
          <a:noFill/>
          <a:ln w="22225">
            <a:solidFill>
              <a:schemeClr val="tx1"/>
            </a:solidFill>
            <a:round/>
            <a:headEnd/>
            <a:tailEnd/>
          </a:ln>
          <a:effectLst/>
        </p:spPr>
        <p:txBody>
          <a:bodyPr/>
          <a:lstStyle/>
          <a:p>
            <a:endParaRPr lang="cs-CZ"/>
          </a:p>
        </p:txBody>
      </p:sp>
      <p:sp>
        <p:nvSpPr>
          <p:cNvPr id="90194" name="Line 82"/>
          <p:cNvSpPr>
            <a:spLocks noChangeShapeType="1"/>
          </p:cNvSpPr>
          <p:nvPr/>
        </p:nvSpPr>
        <p:spPr bwMode="auto">
          <a:xfrm>
            <a:off x="3132138" y="2203450"/>
            <a:ext cx="1223962" cy="0"/>
          </a:xfrm>
          <a:prstGeom prst="line">
            <a:avLst/>
          </a:prstGeom>
          <a:noFill/>
          <a:ln w="15875" cmpd="thinThick">
            <a:solidFill>
              <a:schemeClr val="tx1"/>
            </a:solidFill>
            <a:round/>
            <a:headEnd/>
            <a:tailEnd/>
          </a:ln>
          <a:effectLst/>
        </p:spPr>
        <p:txBody>
          <a:bodyPr/>
          <a:lstStyle/>
          <a:p>
            <a:endParaRPr lang="cs-CZ"/>
          </a:p>
        </p:txBody>
      </p:sp>
      <p:sp>
        <p:nvSpPr>
          <p:cNvPr id="90195" name="Line 83"/>
          <p:cNvSpPr>
            <a:spLocks noChangeShapeType="1"/>
          </p:cNvSpPr>
          <p:nvPr/>
        </p:nvSpPr>
        <p:spPr bwMode="auto">
          <a:xfrm>
            <a:off x="3132138" y="2058988"/>
            <a:ext cx="1223962" cy="0"/>
          </a:xfrm>
          <a:prstGeom prst="line">
            <a:avLst/>
          </a:prstGeom>
          <a:noFill/>
          <a:ln w="9525">
            <a:solidFill>
              <a:schemeClr val="tx1"/>
            </a:solidFill>
            <a:round/>
            <a:headEnd/>
            <a:tailEnd/>
          </a:ln>
          <a:effectLst/>
        </p:spPr>
        <p:txBody>
          <a:bodyPr/>
          <a:lstStyle/>
          <a:p>
            <a:endParaRPr lang="cs-CZ"/>
          </a:p>
        </p:txBody>
      </p:sp>
      <p:sp>
        <p:nvSpPr>
          <p:cNvPr id="90197" name="Freeform 85"/>
          <p:cNvSpPr>
            <a:spLocks/>
          </p:cNvSpPr>
          <p:nvPr/>
        </p:nvSpPr>
        <p:spPr bwMode="auto">
          <a:xfrm>
            <a:off x="2771775" y="4292600"/>
            <a:ext cx="1079500" cy="649288"/>
          </a:xfrm>
          <a:custGeom>
            <a:avLst/>
            <a:gdLst/>
            <a:ahLst/>
            <a:cxnLst>
              <a:cxn ang="0">
                <a:pos x="0" y="0"/>
              </a:cxn>
              <a:cxn ang="0">
                <a:pos x="136" y="136"/>
              </a:cxn>
              <a:cxn ang="0">
                <a:pos x="408" y="226"/>
              </a:cxn>
            </a:cxnLst>
            <a:rect l="0" t="0" r="r" b="b"/>
            <a:pathLst>
              <a:path w="408" h="226">
                <a:moveTo>
                  <a:pt x="0" y="0"/>
                </a:moveTo>
                <a:cubicBezTo>
                  <a:pt x="34" y="49"/>
                  <a:pt x="68" y="98"/>
                  <a:pt x="136" y="136"/>
                </a:cubicBezTo>
                <a:cubicBezTo>
                  <a:pt x="204" y="174"/>
                  <a:pt x="363" y="211"/>
                  <a:pt x="408" y="226"/>
                </a:cubicBezTo>
              </a:path>
            </a:pathLst>
          </a:custGeom>
          <a:noFill/>
          <a:ln w="9525">
            <a:solidFill>
              <a:schemeClr val="tx1"/>
            </a:solidFill>
            <a:round/>
            <a:headEnd/>
            <a:tailEnd/>
          </a:ln>
          <a:effectLst/>
        </p:spPr>
        <p:txBody>
          <a:bodyPr/>
          <a:lstStyle/>
          <a:p>
            <a:endParaRPr lang="cs-CZ"/>
          </a:p>
        </p:txBody>
      </p:sp>
      <p:sp>
        <p:nvSpPr>
          <p:cNvPr id="90199" name="Text Box 87"/>
          <p:cNvSpPr txBox="1">
            <a:spLocks noChangeArrowheads="1"/>
          </p:cNvSpPr>
          <p:nvPr/>
        </p:nvSpPr>
        <p:spPr bwMode="auto">
          <a:xfrm>
            <a:off x="2268538" y="4724400"/>
            <a:ext cx="1223962" cy="579438"/>
          </a:xfrm>
          <a:prstGeom prst="rect">
            <a:avLst/>
          </a:prstGeom>
          <a:noFill/>
          <a:ln w="9525">
            <a:noFill/>
            <a:miter lim="800000"/>
            <a:headEnd/>
            <a:tailEnd/>
          </a:ln>
          <a:effectLst/>
        </p:spPr>
        <p:txBody>
          <a:bodyPr>
            <a:spAutoFit/>
          </a:bodyPr>
          <a:lstStyle/>
          <a:p>
            <a:r>
              <a:rPr lang="cs-CZ" sz="1400"/>
              <a:t>Úhel vstupu</a:t>
            </a:r>
          </a:p>
          <a:p>
            <a:r>
              <a:rPr lang="cs-CZ" sz="1400"/>
              <a:t>48</a:t>
            </a:r>
            <a:r>
              <a:rPr lang="cs-CZ"/>
              <a:t>°</a:t>
            </a:r>
          </a:p>
        </p:txBody>
      </p:sp>
      <p:sp>
        <p:nvSpPr>
          <p:cNvPr id="90200" name="Line 88"/>
          <p:cNvSpPr>
            <a:spLocks noChangeShapeType="1"/>
          </p:cNvSpPr>
          <p:nvPr/>
        </p:nvSpPr>
        <p:spPr bwMode="auto">
          <a:xfrm>
            <a:off x="4572000" y="1196975"/>
            <a:ext cx="0" cy="2232025"/>
          </a:xfrm>
          <a:prstGeom prst="line">
            <a:avLst/>
          </a:prstGeom>
          <a:noFill/>
          <a:ln w="9525">
            <a:solidFill>
              <a:schemeClr val="tx1"/>
            </a:solidFill>
            <a:round/>
            <a:headEnd/>
            <a:tailEnd/>
          </a:ln>
          <a:effectLst/>
        </p:spPr>
        <p:txBody>
          <a:bodyPr/>
          <a:lstStyle/>
          <a:p>
            <a:endParaRPr lang="cs-CZ"/>
          </a:p>
        </p:txBody>
      </p:sp>
      <p:sp>
        <p:nvSpPr>
          <p:cNvPr id="90201" name="Arc 89"/>
          <p:cNvSpPr>
            <a:spLocks/>
          </p:cNvSpPr>
          <p:nvPr/>
        </p:nvSpPr>
        <p:spPr bwMode="auto">
          <a:xfrm rot="10800000">
            <a:off x="4572000" y="1341438"/>
            <a:ext cx="792163" cy="2087562"/>
          </a:xfrm>
          <a:custGeom>
            <a:avLst/>
            <a:gdLst>
              <a:gd name="G0" fmla="+- 0 0 0"/>
              <a:gd name="G1" fmla="+- 21332 0 0"/>
              <a:gd name="G2" fmla="+- 21600 0 0"/>
              <a:gd name="T0" fmla="*/ 3395 w 21600"/>
              <a:gd name="T1" fmla="*/ 0 h 21357"/>
              <a:gd name="T2" fmla="*/ 21600 w 21600"/>
              <a:gd name="T3" fmla="*/ 21357 h 21357"/>
              <a:gd name="T4" fmla="*/ 0 w 21600"/>
              <a:gd name="T5" fmla="*/ 21332 h 21357"/>
            </a:gdLst>
            <a:ahLst/>
            <a:cxnLst>
              <a:cxn ang="0">
                <a:pos x="T0" y="T1"/>
              </a:cxn>
              <a:cxn ang="0">
                <a:pos x="T2" y="T3"/>
              </a:cxn>
              <a:cxn ang="0">
                <a:pos x="T4" y="T5"/>
              </a:cxn>
            </a:cxnLst>
            <a:rect l="0" t="0" r="r" b="b"/>
            <a:pathLst>
              <a:path w="21600" h="21357" fill="none" extrusionOk="0">
                <a:moveTo>
                  <a:pt x="3394" y="0"/>
                </a:moveTo>
                <a:cubicBezTo>
                  <a:pt x="13881" y="1669"/>
                  <a:pt x="21600" y="10713"/>
                  <a:pt x="21600" y="21332"/>
                </a:cubicBezTo>
                <a:cubicBezTo>
                  <a:pt x="21600" y="21340"/>
                  <a:pt x="21599" y="21348"/>
                  <a:pt x="21599" y="21356"/>
                </a:cubicBezTo>
              </a:path>
              <a:path w="21600" h="21357" stroke="0" extrusionOk="0">
                <a:moveTo>
                  <a:pt x="3394" y="0"/>
                </a:moveTo>
                <a:cubicBezTo>
                  <a:pt x="13881" y="1669"/>
                  <a:pt x="21600" y="10713"/>
                  <a:pt x="21600" y="21332"/>
                </a:cubicBezTo>
                <a:cubicBezTo>
                  <a:pt x="21600" y="21340"/>
                  <a:pt x="21599" y="21348"/>
                  <a:pt x="21599" y="21356"/>
                </a:cubicBezTo>
                <a:lnTo>
                  <a:pt x="0" y="21332"/>
                </a:lnTo>
                <a:close/>
              </a:path>
            </a:pathLst>
          </a:custGeom>
          <a:noFill/>
          <a:ln w="9525">
            <a:solidFill>
              <a:schemeClr val="tx1"/>
            </a:solidFill>
            <a:round/>
            <a:headEnd/>
            <a:tailEnd/>
          </a:ln>
          <a:effectLst/>
        </p:spPr>
        <p:txBody>
          <a:bodyPr wrap="none" anchor="ctr"/>
          <a:lstStyle/>
          <a:p>
            <a:endParaRPr lang="cs-CZ"/>
          </a:p>
        </p:txBody>
      </p:sp>
      <p:sp>
        <p:nvSpPr>
          <p:cNvPr id="90263" name="Line 151"/>
          <p:cNvSpPr>
            <a:spLocks noChangeShapeType="1"/>
          </p:cNvSpPr>
          <p:nvPr/>
        </p:nvSpPr>
        <p:spPr bwMode="auto">
          <a:xfrm>
            <a:off x="2484438" y="2636838"/>
            <a:ext cx="3095625" cy="0"/>
          </a:xfrm>
          <a:prstGeom prst="line">
            <a:avLst/>
          </a:prstGeom>
          <a:noFill/>
          <a:ln w="9525">
            <a:solidFill>
              <a:schemeClr val="tx1"/>
            </a:solidFill>
            <a:round/>
            <a:headEnd/>
            <a:tailEnd/>
          </a:ln>
          <a:effectLst/>
        </p:spPr>
        <p:txBody>
          <a:bodyPr/>
          <a:lstStyle/>
          <a:p>
            <a:endParaRPr lang="cs-CZ"/>
          </a:p>
        </p:txBody>
      </p:sp>
      <p:grpSp>
        <p:nvGrpSpPr>
          <p:cNvPr id="90278" name="Group 166"/>
          <p:cNvGrpSpPr>
            <a:grpSpLocks/>
          </p:cNvGrpSpPr>
          <p:nvPr/>
        </p:nvGrpSpPr>
        <p:grpSpPr bwMode="auto">
          <a:xfrm>
            <a:off x="3203575" y="3284538"/>
            <a:ext cx="2735263" cy="3573462"/>
            <a:chOff x="1973" y="2069"/>
            <a:chExt cx="1723" cy="2251"/>
          </a:xfrm>
        </p:grpSpPr>
        <p:grpSp>
          <p:nvGrpSpPr>
            <p:cNvPr id="90253" name="Group 141"/>
            <p:cNvGrpSpPr>
              <a:grpSpLocks/>
            </p:cNvGrpSpPr>
            <p:nvPr/>
          </p:nvGrpSpPr>
          <p:grpSpPr bwMode="auto">
            <a:xfrm rot="704763">
              <a:off x="2063" y="2069"/>
              <a:ext cx="1633" cy="725"/>
              <a:chOff x="3742" y="2523"/>
              <a:chExt cx="1633" cy="725"/>
            </a:xfrm>
          </p:grpSpPr>
          <p:sp>
            <p:nvSpPr>
              <p:cNvPr id="90250" name="AutoShape 138" descr="Tmavý vodorovný"/>
              <p:cNvSpPr>
                <a:spLocks noChangeArrowheads="1"/>
              </p:cNvSpPr>
              <p:nvPr/>
            </p:nvSpPr>
            <p:spPr bwMode="auto">
              <a:xfrm rot="20862827">
                <a:off x="3742" y="2976"/>
                <a:ext cx="862" cy="272"/>
              </a:xfrm>
              <a:prstGeom prst="moon">
                <a:avLst>
                  <a:gd name="adj" fmla="val 87500"/>
                </a:avLst>
              </a:prstGeom>
              <a:pattFill prst="dkHorz">
                <a:fgClr>
                  <a:schemeClr val="accent1">
                    <a:alpha val="34000"/>
                  </a:schemeClr>
                </a:fgClr>
                <a:bgClr>
                  <a:schemeClr val="bg1">
                    <a:alpha val="34000"/>
                  </a:schemeClr>
                </a:bgClr>
              </a:pattFill>
              <a:ln w="3175">
                <a:solidFill>
                  <a:schemeClr val="tx1"/>
                </a:solidFill>
                <a:miter lim="800000"/>
                <a:headEnd/>
                <a:tailEnd/>
              </a:ln>
              <a:effectLst/>
            </p:spPr>
            <p:txBody>
              <a:bodyPr wrap="none" anchor="ctr"/>
              <a:lstStyle/>
              <a:p>
                <a:endParaRPr lang="cs-CZ"/>
              </a:p>
            </p:txBody>
          </p:sp>
          <p:sp>
            <p:nvSpPr>
              <p:cNvPr id="90251" name="AutoShape 139" descr="Tmavý vodorovný"/>
              <p:cNvSpPr>
                <a:spLocks noChangeArrowheads="1"/>
              </p:cNvSpPr>
              <p:nvPr/>
            </p:nvSpPr>
            <p:spPr bwMode="auto">
              <a:xfrm rot="31535559">
                <a:off x="4513" y="2523"/>
                <a:ext cx="862" cy="272"/>
              </a:xfrm>
              <a:prstGeom prst="moon">
                <a:avLst>
                  <a:gd name="adj" fmla="val 87500"/>
                </a:avLst>
              </a:prstGeom>
              <a:pattFill prst="dkHorz">
                <a:fgClr>
                  <a:schemeClr val="accent1">
                    <a:alpha val="34000"/>
                  </a:schemeClr>
                </a:fgClr>
                <a:bgClr>
                  <a:schemeClr val="bg1">
                    <a:alpha val="34000"/>
                  </a:schemeClr>
                </a:bgClr>
              </a:pattFill>
              <a:ln w="3175">
                <a:solidFill>
                  <a:schemeClr val="tx1"/>
                </a:solidFill>
                <a:miter lim="800000"/>
                <a:headEnd/>
                <a:tailEnd/>
              </a:ln>
              <a:effectLst/>
            </p:spPr>
            <p:txBody>
              <a:bodyPr wrap="none" anchor="ctr"/>
              <a:lstStyle/>
              <a:p>
                <a:endParaRPr lang="cs-CZ"/>
              </a:p>
            </p:txBody>
          </p:sp>
        </p:grpSp>
        <p:grpSp>
          <p:nvGrpSpPr>
            <p:cNvPr id="90254" name="Group 142"/>
            <p:cNvGrpSpPr>
              <a:grpSpLocks/>
            </p:cNvGrpSpPr>
            <p:nvPr/>
          </p:nvGrpSpPr>
          <p:grpSpPr bwMode="auto">
            <a:xfrm rot="704763">
              <a:off x="2063" y="2568"/>
              <a:ext cx="1633" cy="725"/>
              <a:chOff x="3742" y="2523"/>
              <a:chExt cx="1633" cy="725"/>
            </a:xfrm>
          </p:grpSpPr>
          <p:sp>
            <p:nvSpPr>
              <p:cNvPr id="90255" name="AutoShape 143" descr="Tmavý vodorovný"/>
              <p:cNvSpPr>
                <a:spLocks noChangeArrowheads="1"/>
              </p:cNvSpPr>
              <p:nvPr/>
            </p:nvSpPr>
            <p:spPr bwMode="auto">
              <a:xfrm rot="20862827">
                <a:off x="3742" y="2976"/>
                <a:ext cx="862" cy="272"/>
              </a:xfrm>
              <a:prstGeom prst="moon">
                <a:avLst>
                  <a:gd name="adj" fmla="val 87500"/>
                </a:avLst>
              </a:prstGeom>
              <a:pattFill prst="dkHorz">
                <a:fgClr>
                  <a:schemeClr val="accent1">
                    <a:alpha val="34000"/>
                  </a:schemeClr>
                </a:fgClr>
                <a:bgClr>
                  <a:schemeClr val="bg1">
                    <a:alpha val="34000"/>
                  </a:schemeClr>
                </a:bgClr>
              </a:pattFill>
              <a:ln w="3175">
                <a:solidFill>
                  <a:schemeClr val="tx1"/>
                </a:solidFill>
                <a:miter lim="800000"/>
                <a:headEnd/>
                <a:tailEnd/>
              </a:ln>
              <a:effectLst/>
            </p:spPr>
            <p:txBody>
              <a:bodyPr wrap="none" anchor="ctr"/>
              <a:lstStyle/>
              <a:p>
                <a:endParaRPr lang="cs-CZ"/>
              </a:p>
            </p:txBody>
          </p:sp>
          <p:sp>
            <p:nvSpPr>
              <p:cNvPr id="90256" name="AutoShape 144" descr="Tmavý vodorovný"/>
              <p:cNvSpPr>
                <a:spLocks noChangeArrowheads="1"/>
              </p:cNvSpPr>
              <p:nvPr/>
            </p:nvSpPr>
            <p:spPr bwMode="auto">
              <a:xfrm rot="31535559">
                <a:off x="4513" y="2523"/>
                <a:ext cx="862" cy="272"/>
              </a:xfrm>
              <a:prstGeom prst="moon">
                <a:avLst>
                  <a:gd name="adj" fmla="val 87500"/>
                </a:avLst>
              </a:prstGeom>
              <a:pattFill prst="dkHorz">
                <a:fgClr>
                  <a:schemeClr val="accent1">
                    <a:alpha val="34000"/>
                  </a:schemeClr>
                </a:fgClr>
                <a:bgClr>
                  <a:schemeClr val="bg1">
                    <a:alpha val="34000"/>
                  </a:schemeClr>
                </a:bgClr>
              </a:pattFill>
              <a:ln w="3175">
                <a:solidFill>
                  <a:schemeClr val="tx1"/>
                </a:solidFill>
                <a:miter lim="800000"/>
                <a:headEnd/>
                <a:tailEnd/>
              </a:ln>
              <a:effectLst/>
            </p:spPr>
            <p:txBody>
              <a:bodyPr wrap="none" anchor="ctr"/>
              <a:lstStyle/>
              <a:p>
                <a:endParaRPr lang="cs-CZ"/>
              </a:p>
            </p:txBody>
          </p:sp>
        </p:grpSp>
        <p:grpSp>
          <p:nvGrpSpPr>
            <p:cNvPr id="90257" name="Group 145"/>
            <p:cNvGrpSpPr>
              <a:grpSpLocks/>
            </p:cNvGrpSpPr>
            <p:nvPr/>
          </p:nvGrpSpPr>
          <p:grpSpPr bwMode="auto">
            <a:xfrm rot="704763">
              <a:off x="2063" y="3113"/>
              <a:ext cx="1633" cy="725"/>
              <a:chOff x="3742" y="2523"/>
              <a:chExt cx="1633" cy="725"/>
            </a:xfrm>
          </p:grpSpPr>
          <p:sp>
            <p:nvSpPr>
              <p:cNvPr id="90258" name="AutoShape 146" descr="Tmavý vodorovný"/>
              <p:cNvSpPr>
                <a:spLocks noChangeArrowheads="1"/>
              </p:cNvSpPr>
              <p:nvPr/>
            </p:nvSpPr>
            <p:spPr bwMode="auto">
              <a:xfrm rot="20862827">
                <a:off x="3742" y="2976"/>
                <a:ext cx="862" cy="272"/>
              </a:xfrm>
              <a:prstGeom prst="moon">
                <a:avLst>
                  <a:gd name="adj" fmla="val 87500"/>
                </a:avLst>
              </a:prstGeom>
              <a:pattFill prst="dkHorz">
                <a:fgClr>
                  <a:schemeClr val="accent1">
                    <a:alpha val="34000"/>
                  </a:schemeClr>
                </a:fgClr>
                <a:bgClr>
                  <a:schemeClr val="bg1">
                    <a:alpha val="34000"/>
                  </a:schemeClr>
                </a:bgClr>
              </a:pattFill>
              <a:ln w="3175">
                <a:solidFill>
                  <a:schemeClr val="tx1"/>
                </a:solidFill>
                <a:miter lim="800000"/>
                <a:headEnd/>
                <a:tailEnd/>
              </a:ln>
              <a:effectLst/>
            </p:spPr>
            <p:txBody>
              <a:bodyPr wrap="none" anchor="ctr"/>
              <a:lstStyle/>
              <a:p>
                <a:endParaRPr lang="cs-CZ"/>
              </a:p>
            </p:txBody>
          </p:sp>
          <p:sp>
            <p:nvSpPr>
              <p:cNvPr id="90259" name="AutoShape 147" descr="Tmavý vodorovný"/>
              <p:cNvSpPr>
                <a:spLocks noChangeArrowheads="1"/>
              </p:cNvSpPr>
              <p:nvPr/>
            </p:nvSpPr>
            <p:spPr bwMode="auto">
              <a:xfrm rot="31535559">
                <a:off x="4513" y="2523"/>
                <a:ext cx="862" cy="272"/>
              </a:xfrm>
              <a:prstGeom prst="moon">
                <a:avLst>
                  <a:gd name="adj" fmla="val 87500"/>
                </a:avLst>
              </a:prstGeom>
              <a:pattFill prst="dkHorz">
                <a:fgClr>
                  <a:schemeClr val="accent1">
                    <a:alpha val="34000"/>
                  </a:schemeClr>
                </a:fgClr>
                <a:bgClr>
                  <a:schemeClr val="bg1">
                    <a:alpha val="34000"/>
                  </a:schemeClr>
                </a:bgClr>
              </a:pattFill>
              <a:ln w="3175">
                <a:solidFill>
                  <a:schemeClr val="tx1"/>
                </a:solidFill>
                <a:miter lim="800000"/>
                <a:headEnd/>
                <a:tailEnd/>
              </a:ln>
              <a:effectLst/>
            </p:spPr>
            <p:txBody>
              <a:bodyPr wrap="none" anchor="ctr"/>
              <a:lstStyle/>
              <a:p>
                <a:endParaRPr lang="cs-CZ"/>
              </a:p>
            </p:txBody>
          </p:sp>
        </p:grpSp>
        <p:grpSp>
          <p:nvGrpSpPr>
            <p:cNvPr id="90260" name="Group 148"/>
            <p:cNvGrpSpPr>
              <a:grpSpLocks/>
            </p:cNvGrpSpPr>
            <p:nvPr/>
          </p:nvGrpSpPr>
          <p:grpSpPr bwMode="auto">
            <a:xfrm rot="704763">
              <a:off x="1973" y="3595"/>
              <a:ext cx="1633" cy="725"/>
              <a:chOff x="3742" y="2523"/>
              <a:chExt cx="1633" cy="725"/>
            </a:xfrm>
          </p:grpSpPr>
          <p:sp>
            <p:nvSpPr>
              <p:cNvPr id="90261" name="AutoShape 149" descr="Tmavý vodorovný"/>
              <p:cNvSpPr>
                <a:spLocks noChangeArrowheads="1"/>
              </p:cNvSpPr>
              <p:nvPr/>
            </p:nvSpPr>
            <p:spPr bwMode="auto">
              <a:xfrm rot="20862827">
                <a:off x="3742" y="2976"/>
                <a:ext cx="862" cy="272"/>
              </a:xfrm>
              <a:prstGeom prst="moon">
                <a:avLst>
                  <a:gd name="adj" fmla="val 87500"/>
                </a:avLst>
              </a:prstGeom>
              <a:pattFill prst="dkHorz">
                <a:fgClr>
                  <a:schemeClr val="accent1">
                    <a:alpha val="34000"/>
                  </a:schemeClr>
                </a:fgClr>
                <a:bgClr>
                  <a:schemeClr val="bg1">
                    <a:alpha val="34000"/>
                  </a:schemeClr>
                </a:bgClr>
              </a:pattFill>
              <a:ln w="3175">
                <a:solidFill>
                  <a:schemeClr val="tx1"/>
                </a:solidFill>
                <a:miter lim="800000"/>
                <a:headEnd/>
                <a:tailEnd/>
              </a:ln>
              <a:effectLst/>
            </p:spPr>
            <p:txBody>
              <a:bodyPr wrap="none" anchor="ctr"/>
              <a:lstStyle/>
              <a:p>
                <a:endParaRPr lang="cs-CZ"/>
              </a:p>
            </p:txBody>
          </p:sp>
          <p:sp>
            <p:nvSpPr>
              <p:cNvPr id="90262" name="AutoShape 150" descr="Tmavý vodorovný"/>
              <p:cNvSpPr>
                <a:spLocks noChangeArrowheads="1"/>
              </p:cNvSpPr>
              <p:nvPr/>
            </p:nvSpPr>
            <p:spPr bwMode="auto">
              <a:xfrm rot="31535559">
                <a:off x="4513" y="2523"/>
                <a:ext cx="862" cy="272"/>
              </a:xfrm>
              <a:prstGeom prst="moon">
                <a:avLst>
                  <a:gd name="adj" fmla="val 87500"/>
                </a:avLst>
              </a:prstGeom>
              <a:pattFill prst="dkHorz">
                <a:fgClr>
                  <a:schemeClr val="accent1">
                    <a:alpha val="34000"/>
                  </a:schemeClr>
                </a:fgClr>
                <a:bgClr>
                  <a:schemeClr val="bg1">
                    <a:alpha val="34000"/>
                  </a:schemeClr>
                </a:bgClr>
              </a:pattFill>
              <a:ln w="3175">
                <a:solidFill>
                  <a:schemeClr val="tx1"/>
                </a:solidFill>
                <a:miter lim="800000"/>
                <a:headEnd/>
                <a:tailEnd/>
              </a:ln>
              <a:effectLst/>
            </p:spPr>
            <p:txBody>
              <a:bodyPr wrap="none" anchor="ctr"/>
              <a:lstStyle/>
              <a:p>
                <a:endParaRPr lang="cs-CZ"/>
              </a:p>
            </p:txBody>
          </p:sp>
        </p:grpSp>
      </p:grpSp>
      <p:sp>
        <p:nvSpPr>
          <p:cNvPr id="90276" name="Text Box 164"/>
          <p:cNvSpPr txBox="1">
            <a:spLocks noChangeArrowheads="1"/>
          </p:cNvSpPr>
          <p:nvPr/>
        </p:nvSpPr>
        <p:spPr bwMode="auto">
          <a:xfrm rot="5400000">
            <a:off x="7439025" y="5962650"/>
            <a:ext cx="458788" cy="287338"/>
          </a:xfrm>
          <a:prstGeom prst="rect">
            <a:avLst/>
          </a:prstGeom>
          <a:solidFill>
            <a:schemeClr val="bg1"/>
          </a:solidFill>
          <a:ln w="9525">
            <a:noFill/>
            <a:miter lim="800000"/>
            <a:headEnd/>
            <a:tailEnd/>
          </a:ln>
          <a:effectLst/>
        </p:spPr>
        <p:txBody>
          <a:bodyPr rot="10800000" vert="eaVert">
            <a:spAutoFit/>
          </a:bodyPr>
          <a:lstStyle/>
          <a:p>
            <a:pPr>
              <a:spcBef>
                <a:spcPct val="50000"/>
              </a:spcBef>
            </a:pPr>
            <a:endParaRPr lang="cs-CZ"/>
          </a:p>
        </p:txBody>
      </p:sp>
      <p:sp>
        <p:nvSpPr>
          <p:cNvPr id="90280" name="Text Box 168"/>
          <p:cNvSpPr txBox="1">
            <a:spLocks noChangeArrowheads="1"/>
          </p:cNvSpPr>
          <p:nvPr/>
        </p:nvSpPr>
        <p:spPr bwMode="auto">
          <a:xfrm rot="5400000">
            <a:off x="7223125" y="5386388"/>
            <a:ext cx="458787" cy="287338"/>
          </a:xfrm>
          <a:prstGeom prst="rect">
            <a:avLst/>
          </a:prstGeom>
          <a:solidFill>
            <a:schemeClr val="bg1"/>
          </a:solidFill>
          <a:ln w="9525">
            <a:noFill/>
            <a:miter lim="800000"/>
            <a:headEnd/>
            <a:tailEnd/>
          </a:ln>
          <a:effectLst/>
        </p:spPr>
        <p:txBody>
          <a:bodyPr rot="10800000" vert="eaVert">
            <a:spAutoFit/>
          </a:bodyPr>
          <a:lstStyle/>
          <a:p>
            <a:pPr>
              <a:spcBef>
                <a:spcPct val="50000"/>
              </a:spcBef>
            </a:pPr>
            <a:endParaRPr lang="cs-CZ"/>
          </a:p>
        </p:txBody>
      </p:sp>
      <p:sp>
        <p:nvSpPr>
          <p:cNvPr id="90281" name="Text Box 169"/>
          <p:cNvSpPr txBox="1">
            <a:spLocks noChangeArrowheads="1"/>
          </p:cNvSpPr>
          <p:nvPr/>
        </p:nvSpPr>
        <p:spPr bwMode="auto">
          <a:xfrm>
            <a:off x="6659563" y="3716338"/>
            <a:ext cx="2016125" cy="366712"/>
          </a:xfrm>
          <a:prstGeom prst="rect">
            <a:avLst/>
          </a:prstGeom>
          <a:noFill/>
          <a:ln w="9525">
            <a:noFill/>
            <a:miter lim="800000"/>
            <a:headEnd/>
            <a:tailEnd/>
          </a:ln>
          <a:effectLst/>
        </p:spPr>
        <p:txBody>
          <a:bodyPr>
            <a:spAutoFit/>
          </a:bodyPr>
          <a:lstStyle/>
          <a:p>
            <a:pPr>
              <a:spcBef>
                <a:spcPct val="50000"/>
              </a:spcBef>
            </a:pPr>
            <a:r>
              <a:rPr lang="cs-CZ" b="1"/>
              <a:t>Safír n</a:t>
            </a:r>
            <a:r>
              <a:rPr lang="cs-CZ" b="1" baseline="-25000"/>
              <a:t>1</a:t>
            </a:r>
            <a:r>
              <a:rPr lang="cs-CZ" b="1"/>
              <a:t> =1.78</a:t>
            </a:r>
          </a:p>
        </p:txBody>
      </p:sp>
      <p:sp>
        <p:nvSpPr>
          <p:cNvPr id="90282" name="Text Box 170"/>
          <p:cNvSpPr txBox="1">
            <a:spLocks noChangeArrowheads="1"/>
          </p:cNvSpPr>
          <p:nvPr/>
        </p:nvSpPr>
        <p:spPr bwMode="auto">
          <a:xfrm>
            <a:off x="6659563" y="2852738"/>
            <a:ext cx="2160587" cy="366712"/>
          </a:xfrm>
          <a:prstGeom prst="rect">
            <a:avLst/>
          </a:prstGeom>
          <a:noFill/>
          <a:ln w="9525">
            <a:noFill/>
            <a:miter lim="800000"/>
            <a:headEnd/>
            <a:tailEnd/>
          </a:ln>
          <a:effectLst/>
        </p:spPr>
        <p:txBody>
          <a:bodyPr>
            <a:spAutoFit/>
          </a:bodyPr>
          <a:lstStyle/>
          <a:p>
            <a:pPr>
              <a:spcBef>
                <a:spcPct val="50000"/>
              </a:spcBef>
            </a:pPr>
            <a:r>
              <a:rPr lang="cs-CZ" b="1"/>
              <a:t>Voda n</a:t>
            </a:r>
            <a:r>
              <a:rPr lang="cs-CZ" b="1" baseline="-25000"/>
              <a:t>2</a:t>
            </a:r>
            <a:r>
              <a:rPr lang="cs-CZ" b="1"/>
              <a:t> =1.33</a:t>
            </a:r>
          </a:p>
        </p:txBody>
      </p:sp>
      <p:sp>
        <p:nvSpPr>
          <p:cNvPr id="90283" name="Text Box 171"/>
          <p:cNvSpPr txBox="1">
            <a:spLocks noChangeArrowheads="1"/>
          </p:cNvSpPr>
          <p:nvPr/>
        </p:nvSpPr>
        <p:spPr bwMode="auto">
          <a:xfrm>
            <a:off x="539750" y="2852738"/>
            <a:ext cx="2447925" cy="304800"/>
          </a:xfrm>
          <a:prstGeom prst="rect">
            <a:avLst/>
          </a:prstGeom>
          <a:noFill/>
          <a:ln w="9525">
            <a:noFill/>
            <a:miter lim="800000"/>
            <a:headEnd/>
            <a:tailEnd/>
          </a:ln>
          <a:effectLst/>
        </p:spPr>
        <p:txBody>
          <a:bodyPr>
            <a:spAutoFit/>
          </a:bodyPr>
          <a:lstStyle/>
          <a:p>
            <a:pPr>
              <a:spcBef>
                <a:spcPct val="50000"/>
              </a:spcBef>
            </a:pPr>
            <a:r>
              <a:rPr lang="cs-CZ" sz="1400"/>
              <a:t>Pod penetrační hloubkou</a:t>
            </a:r>
          </a:p>
        </p:txBody>
      </p:sp>
      <p:sp>
        <p:nvSpPr>
          <p:cNvPr id="90284" name="Text Box 172"/>
          <p:cNvSpPr txBox="1">
            <a:spLocks noChangeArrowheads="1"/>
          </p:cNvSpPr>
          <p:nvPr/>
        </p:nvSpPr>
        <p:spPr bwMode="auto">
          <a:xfrm>
            <a:off x="539750" y="2060575"/>
            <a:ext cx="2447925" cy="304800"/>
          </a:xfrm>
          <a:prstGeom prst="rect">
            <a:avLst/>
          </a:prstGeom>
          <a:noFill/>
          <a:ln w="9525">
            <a:noFill/>
            <a:miter lim="800000"/>
            <a:headEnd/>
            <a:tailEnd/>
          </a:ln>
          <a:effectLst/>
        </p:spPr>
        <p:txBody>
          <a:bodyPr>
            <a:spAutoFit/>
          </a:bodyPr>
          <a:lstStyle/>
          <a:p>
            <a:pPr>
              <a:spcBef>
                <a:spcPct val="50000"/>
              </a:spcBef>
            </a:pPr>
            <a:r>
              <a:rPr lang="cs-CZ" sz="1400"/>
              <a:t>Nad penetrační hloubkou</a:t>
            </a:r>
          </a:p>
        </p:txBody>
      </p:sp>
      <p:sp>
        <p:nvSpPr>
          <p:cNvPr id="90285" name="Line 173"/>
          <p:cNvSpPr>
            <a:spLocks noChangeShapeType="1"/>
          </p:cNvSpPr>
          <p:nvPr/>
        </p:nvSpPr>
        <p:spPr bwMode="auto">
          <a:xfrm>
            <a:off x="0" y="3429000"/>
            <a:ext cx="9144000" cy="0"/>
          </a:xfrm>
          <a:prstGeom prst="line">
            <a:avLst/>
          </a:prstGeom>
          <a:noFill/>
          <a:ln w="38100">
            <a:solidFill>
              <a:schemeClr val="tx1"/>
            </a:solidFill>
            <a:round/>
            <a:headEnd/>
            <a:tailEnd/>
          </a:ln>
          <a:effectLst/>
        </p:spPr>
        <p:txBody>
          <a:bodyPr/>
          <a:lstStyle/>
          <a:p>
            <a:endParaRPr lang="cs-CZ"/>
          </a:p>
        </p:txBody>
      </p:sp>
      <p:sp>
        <p:nvSpPr>
          <p:cNvPr id="90286" name="Text Box 174"/>
          <p:cNvSpPr txBox="1">
            <a:spLocks noChangeArrowheads="1"/>
          </p:cNvSpPr>
          <p:nvPr/>
        </p:nvSpPr>
        <p:spPr bwMode="auto">
          <a:xfrm>
            <a:off x="4787900" y="1700213"/>
            <a:ext cx="3744913" cy="517525"/>
          </a:xfrm>
          <a:prstGeom prst="rect">
            <a:avLst/>
          </a:prstGeom>
          <a:noFill/>
          <a:ln w="9525">
            <a:noFill/>
            <a:miter lim="800000"/>
            <a:headEnd/>
            <a:tailEnd/>
          </a:ln>
          <a:effectLst/>
        </p:spPr>
        <p:txBody>
          <a:bodyPr>
            <a:spAutoFit/>
          </a:bodyPr>
          <a:lstStyle/>
          <a:p>
            <a:pPr>
              <a:spcBef>
                <a:spcPct val="50000"/>
              </a:spcBef>
            </a:pPr>
            <a:r>
              <a:rPr lang="cs-CZ" sz="1400"/>
              <a:t>Penetrace d= 516 nm pro úhel vstupu 48°a 34 nm pro úhel vstupu 80°.</a:t>
            </a:r>
          </a:p>
        </p:txBody>
      </p:sp>
      <p:sp>
        <p:nvSpPr>
          <p:cNvPr id="90288" name="Text Box 176"/>
          <p:cNvSpPr txBox="1">
            <a:spLocks noChangeArrowheads="1"/>
          </p:cNvSpPr>
          <p:nvPr/>
        </p:nvSpPr>
        <p:spPr bwMode="auto">
          <a:xfrm>
            <a:off x="6838950" y="4941888"/>
            <a:ext cx="2305050" cy="457200"/>
          </a:xfrm>
          <a:prstGeom prst="rect">
            <a:avLst/>
          </a:prstGeom>
          <a:noFill/>
          <a:ln w="9525">
            <a:noFill/>
            <a:miter lim="800000"/>
            <a:headEnd/>
            <a:tailEnd/>
          </a:ln>
          <a:effectLst/>
        </p:spPr>
        <p:txBody>
          <a:bodyPr>
            <a:spAutoFit/>
          </a:bodyPr>
          <a:lstStyle/>
          <a:p>
            <a:pPr>
              <a:spcBef>
                <a:spcPct val="50000"/>
              </a:spcBef>
            </a:pPr>
            <a:r>
              <a:rPr lang="cs-CZ" sz="2400" b="1"/>
              <a:t>I(z)=I</a:t>
            </a:r>
            <a:r>
              <a:rPr lang="cs-CZ" sz="2400" b="1" baseline="-25000"/>
              <a:t>o</a:t>
            </a:r>
            <a:r>
              <a:rPr lang="cs-CZ" sz="2400" b="1"/>
              <a:t>e</a:t>
            </a:r>
            <a:r>
              <a:rPr lang="cs-CZ" sz="2400" b="1" baseline="30000"/>
              <a:t>-z/d</a:t>
            </a:r>
            <a:endParaRPr lang="cs-CZ" sz="2400" b="1"/>
          </a:p>
        </p:txBody>
      </p:sp>
      <p:sp>
        <p:nvSpPr>
          <p:cNvPr id="90289" name="Line 177"/>
          <p:cNvSpPr>
            <a:spLocks noChangeShapeType="1"/>
          </p:cNvSpPr>
          <p:nvPr/>
        </p:nvSpPr>
        <p:spPr bwMode="auto">
          <a:xfrm>
            <a:off x="4572000" y="3429000"/>
            <a:ext cx="0" cy="3429000"/>
          </a:xfrm>
          <a:prstGeom prst="line">
            <a:avLst/>
          </a:prstGeom>
          <a:noFill/>
          <a:ln w="9525">
            <a:solidFill>
              <a:schemeClr val="tx1"/>
            </a:solidFill>
            <a:round/>
            <a:headEnd/>
            <a:tailEnd/>
          </a:ln>
          <a:effectLst/>
        </p:spPr>
        <p:txBody>
          <a:bodyPr/>
          <a:lstStyle/>
          <a:p>
            <a:endParaRPr lang="cs-CZ"/>
          </a:p>
        </p:txBody>
      </p:sp>
      <p:sp>
        <p:nvSpPr>
          <p:cNvPr id="90290" name="Rectangle 178"/>
          <p:cNvSpPr>
            <a:spLocks noGrp="1" noChangeArrowheads="1"/>
          </p:cNvSpPr>
          <p:nvPr>
            <p:ph type="title"/>
          </p:nvPr>
        </p:nvSpPr>
        <p:spPr>
          <a:noFill/>
          <a:ln/>
        </p:spPr>
        <p:txBody>
          <a:bodyPr/>
          <a:lstStyle/>
          <a:p>
            <a:r>
              <a:rPr lang="cs-CZ"/>
              <a:t>Evanescentní vlna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ástupný symbol pro číslo snímku 5"/>
          <p:cNvSpPr>
            <a:spLocks noGrp="1"/>
          </p:cNvSpPr>
          <p:nvPr>
            <p:ph type="sldNum" sz="quarter" idx="12"/>
          </p:nvPr>
        </p:nvSpPr>
        <p:spPr/>
        <p:txBody>
          <a:bodyPr/>
          <a:lstStyle/>
          <a:p>
            <a:fld id="{C1B031E5-77FF-4BAE-9D2B-B120C581652A}" type="slidenum">
              <a:rPr lang="cs-CZ"/>
              <a:pPr/>
              <a:t>41</a:t>
            </a:fld>
            <a:endParaRPr lang="cs-CZ"/>
          </a:p>
        </p:txBody>
      </p:sp>
      <p:sp>
        <p:nvSpPr>
          <p:cNvPr id="100355" name="Rectangle 3"/>
          <p:cNvSpPr>
            <a:spLocks noGrp="1" noChangeArrowheads="1"/>
          </p:cNvSpPr>
          <p:nvPr>
            <p:ph type="body" idx="1"/>
          </p:nvPr>
        </p:nvSpPr>
        <p:spPr>
          <a:xfrm>
            <a:off x="457200" y="1700213"/>
            <a:ext cx="8229600" cy="2405062"/>
          </a:xfrm>
        </p:spPr>
        <p:txBody>
          <a:bodyPr/>
          <a:lstStyle/>
          <a:p>
            <a:pPr>
              <a:lnSpc>
                <a:spcPct val="80000"/>
              </a:lnSpc>
            </a:pPr>
            <a:r>
              <a:rPr lang="cs-CZ" sz="1800" dirty="0"/>
              <a:t>Model šíření světla vlnovodem představovaný miliony nekonečně tenkých paprsků dobře vysvětluje úplný odraz na rozhraní. Nicméně není to úplný obraz, protože světlo je také vlnou. To znamená, že se šíří prostorem přes sklo a přes </a:t>
            </a:r>
            <a:r>
              <a:rPr lang="cs-CZ" sz="1800" dirty="0" err="1"/>
              <a:t>jakekoliv</a:t>
            </a:r>
            <a:r>
              <a:rPr lang="cs-CZ" sz="1800" dirty="0"/>
              <a:t> transparentní prostředí ve formě elektromagnetických vln, která jako všechny pohybující se vlny má tendenci se </a:t>
            </a:r>
            <a:r>
              <a:rPr lang="cs-CZ" sz="1800" dirty="0" err="1"/>
              <a:t>šířít</a:t>
            </a:r>
            <a:r>
              <a:rPr lang="cs-CZ" sz="1800" dirty="0"/>
              <a:t> při svém pohybu. Tato charakteristika nás vede k tomu abychom se hlouběji zabývali TIR na rozhraní.   </a:t>
            </a:r>
            <a:r>
              <a:rPr lang="cs-CZ" sz="1800" dirty="0" err="1"/>
              <a:t>Ćást</a:t>
            </a:r>
            <a:r>
              <a:rPr lang="cs-CZ" sz="1800" dirty="0"/>
              <a:t> energie světelné vlny v jádře skutečně penetruje do </a:t>
            </a:r>
            <a:r>
              <a:rPr lang="cs-CZ" sz="1800" dirty="0" smtClean="0"/>
              <a:t>optického </a:t>
            </a:r>
            <a:r>
              <a:rPr lang="cs-CZ" sz="1800" dirty="0"/>
              <a:t>obalu do velmi malé hloubky. To si můžeme představit jako únik z vlákna a okamžité navrácení. Toto drobné pronikání světelné energie do obalu se nazývá </a:t>
            </a:r>
            <a:r>
              <a:rPr lang="cs-CZ" sz="1800" dirty="0" err="1"/>
              <a:t>evanescentní</a:t>
            </a:r>
            <a:r>
              <a:rPr lang="cs-CZ" sz="1800" dirty="0"/>
              <a:t> vlnou.</a:t>
            </a:r>
          </a:p>
          <a:p>
            <a:pPr>
              <a:lnSpc>
                <a:spcPct val="80000"/>
              </a:lnSpc>
            </a:pPr>
            <a:endParaRPr lang="cs-CZ" sz="1800" dirty="0"/>
          </a:p>
        </p:txBody>
      </p:sp>
      <p:sp>
        <p:nvSpPr>
          <p:cNvPr id="100356" name="Rectangle 4"/>
          <p:cNvSpPr>
            <a:spLocks noGrp="1" noChangeArrowheads="1"/>
          </p:cNvSpPr>
          <p:nvPr>
            <p:ph type="title"/>
          </p:nvPr>
        </p:nvSpPr>
        <p:spPr>
          <a:noFill/>
          <a:ln/>
        </p:spPr>
        <p:txBody>
          <a:bodyPr/>
          <a:lstStyle/>
          <a:p>
            <a:r>
              <a:rPr lang="cs-CZ" sz="3600"/>
              <a:t>Evanescentní vlna v optickém vlákně.</a:t>
            </a:r>
          </a:p>
        </p:txBody>
      </p:sp>
      <p:grpSp>
        <p:nvGrpSpPr>
          <p:cNvPr id="100357" name="Group 5"/>
          <p:cNvGrpSpPr>
            <a:grpSpLocks/>
          </p:cNvGrpSpPr>
          <p:nvPr/>
        </p:nvGrpSpPr>
        <p:grpSpPr bwMode="auto">
          <a:xfrm>
            <a:off x="2843213" y="4292600"/>
            <a:ext cx="3743325" cy="1943100"/>
            <a:chOff x="703" y="1797"/>
            <a:chExt cx="2358" cy="1224"/>
          </a:xfrm>
        </p:grpSpPr>
        <p:sp>
          <p:nvSpPr>
            <p:cNvPr id="100358" name="Freeform 6"/>
            <p:cNvSpPr>
              <a:spLocks/>
            </p:cNvSpPr>
            <p:nvPr/>
          </p:nvSpPr>
          <p:spPr bwMode="auto">
            <a:xfrm>
              <a:off x="2208" y="2659"/>
              <a:ext cx="173" cy="45"/>
            </a:xfrm>
            <a:custGeom>
              <a:avLst/>
              <a:gdLst/>
              <a:ahLst/>
              <a:cxnLst>
                <a:cxn ang="0">
                  <a:pos x="0" y="19"/>
                </a:cxn>
                <a:cxn ang="0">
                  <a:pos x="58" y="106"/>
                </a:cxn>
                <a:cxn ang="0">
                  <a:pos x="115" y="125"/>
                </a:cxn>
                <a:cxn ang="0">
                  <a:pos x="144" y="115"/>
                </a:cxn>
                <a:cxn ang="0">
                  <a:pos x="202" y="0"/>
                </a:cxn>
              </a:cxnLst>
              <a:rect l="0" t="0" r="r" b="b"/>
              <a:pathLst>
                <a:path w="202" h="125">
                  <a:moveTo>
                    <a:pt x="0" y="19"/>
                  </a:moveTo>
                  <a:cubicBezTo>
                    <a:pt x="11" y="50"/>
                    <a:pt x="27" y="89"/>
                    <a:pt x="58" y="106"/>
                  </a:cubicBezTo>
                  <a:cubicBezTo>
                    <a:pt x="75" y="116"/>
                    <a:pt x="115" y="125"/>
                    <a:pt x="115" y="125"/>
                  </a:cubicBezTo>
                  <a:cubicBezTo>
                    <a:pt x="125" y="122"/>
                    <a:pt x="137" y="122"/>
                    <a:pt x="144" y="115"/>
                  </a:cubicBezTo>
                  <a:cubicBezTo>
                    <a:pt x="155" y="104"/>
                    <a:pt x="202" y="13"/>
                    <a:pt x="202" y="0"/>
                  </a:cubicBezTo>
                </a:path>
              </a:pathLst>
            </a:custGeom>
            <a:noFill/>
            <a:ln w="57150" cap="flat" cmpd="sng">
              <a:solidFill>
                <a:srgbClr val="FF0000"/>
              </a:solidFill>
              <a:prstDash val="sysDot"/>
              <a:round/>
              <a:headEnd/>
              <a:tailEnd/>
            </a:ln>
            <a:effectLst/>
          </p:spPr>
          <p:txBody>
            <a:bodyPr/>
            <a:lstStyle/>
            <a:p>
              <a:endParaRPr lang="cs-CZ"/>
            </a:p>
          </p:txBody>
        </p:sp>
        <p:grpSp>
          <p:nvGrpSpPr>
            <p:cNvPr id="100359" name="Group 7"/>
            <p:cNvGrpSpPr>
              <a:grpSpLocks/>
            </p:cNvGrpSpPr>
            <p:nvPr/>
          </p:nvGrpSpPr>
          <p:grpSpPr bwMode="auto">
            <a:xfrm>
              <a:off x="703" y="1797"/>
              <a:ext cx="2358" cy="1224"/>
              <a:chOff x="703" y="1797"/>
              <a:chExt cx="2358" cy="1224"/>
            </a:xfrm>
          </p:grpSpPr>
          <p:sp>
            <p:nvSpPr>
              <p:cNvPr id="100360" name="Oval 8"/>
              <p:cNvSpPr>
                <a:spLocks noChangeArrowheads="1"/>
              </p:cNvSpPr>
              <p:nvPr/>
            </p:nvSpPr>
            <p:spPr bwMode="auto">
              <a:xfrm>
                <a:off x="2971" y="1842"/>
                <a:ext cx="90" cy="1179"/>
              </a:xfrm>
              <a:prstGeom prst="ellipse">
                <a:avLst/>
              </a:prstGeom>
              <a:noFill/>
              <a:ln w="9525">
                <a:solidFill>
                  <a:schemeClr val="tx1"/>
                </a:solidFill>
                <a:round/>
                <a:headEnd/>
                <a:tailEnd/>
              </a:ln>
              <a:effectLst/>
            </p:spPr>
            <p:txBody>
              <a:bodyPr wrap="none" anchor="ctr"/>
              <a:lstStyle/>
              <a:p>
                <a:endParaRPr lang="cs-CZ"/>
              </a:p>
            </p:txBody>
          </p:sp>
          <p:grpSp>
            <p:nvGrpSpPr>
              <p:cNvPr id="100361" name="Group 9"/>
              <p:cNvGrpSpPr>
                <a:grpSpLocks/>
              </p:cNvGrpSpPr>
              <p:nvPr/>
            </p:nvGrpSpPr>
            <p:grpSpPr bwMode="auto">
              <a:xfrm>
                <a:off x="703" y="1797"/>
                <a:ext cx="2358" cy="1179"/>
                <a:chOff x="703" y="1797"/>
                <a:chExt cx="2358" cy="1179"/>
              </a:xfrm>
            </p:grpSpPr>
            <p:sp>
              <p:nvSpPr>
                <p:cNvPr id="100362" name="Rectangle 10"/>
                <p:cNvSpPr>
                  <a:spLocks noChangeArrowheads="1"/>
                </p:cNvSpPr>
                <p:nvPr/>
              </p:nvSpPr>
              <p:spPr bwMode="auto">
                <a:xfrm>
                  <a:off x="748" y="2069"/>
                  <a:ext cx="2268" cy="590"/>
                </a:xfrm>
                <a:prstGeom prst="rect">
                  <a:avLst/>
                </a:prstGeom>
                <a:noFill/>
                <a:ln w="9525">
                  <a:solidFill>
                    <a:schemeClr val="tx1"/>
                  </a:solidFill>
                  <a:miter lim="800000"/>
                  <a:headEnd/>
                  <a:tailEnd/>
                </a:ln>
                <a:effectLst/>
              </p:spPr>
              <p:txBody>
                <a:bodyPr wrap="none" anchor="ctr"/>
                <a:lstStyle/>
                <a:p>
                  <a:endParaRPr lang="cs-CZ"/>
                </a:p>
              </p:txBody>
            </p:sp>
            <p:sp>
              <p:nvSpPr>
                <p:cNvPr id="100363" name="Line 11"/>
                <p:cNvSpPr>
                  <a:spLocks noChangeShapeType="1"/>
                </p:cNvSpPr>
                <p:nvPr/>
              </p:nvSpPr>
              <p:spPr bwMode="auto">
                <a:xfrm flipV="1">
                  <a:off x="930" y="2069"/>
                  <a:ext cx="589" cy="590"/>
                </a:xfrm>
                <a:prstGeom prst="line">
                  <a:avLst/>
                </a:prstGeom>
                <a:noFill/>
                <a:ln w="9525">
                  <a:solidFill>
                    <a:schemeClr val="tx1"/>
                  </a:solidFill>
                  <a:round/>
                  <a:headEnd/>
                  <a:tailEnd/>
                </a:ln>
                <a:effectLst/>
              </p:spPr>
              <p:txBody>
                <a:bodyPr/>
                <a:lstStyle/>
                <a:p>
                  <a:endParaRPr lang="cs-CZ"/>
                </a:p>
              </p:txBody>
            </p:sp>
            <p:sp>
              <p:nvSpPr>
                <p:cNvPr id="100364" name="Line 12"/>
                <p:cNvSpPr>
                  <a:spLocks noChangeShapeType="1"/>
                </p:cNvSpPr>
                <p:nvPr/>
              </p:nvSpPr>
              <p:spPr bwMode="auto">
                <a:xfrm>
                  <a:off x="1655" y="2069"/>
                  <a:ext cx="545" cy="590"/>
                </a:xfrm>
                <a:prstGeom prst="line">
                  <a:avLst/>
                </a:prstGeom>
                <a:noFill/>
                <a:ln w="9525">
                  <a:solidFill>
                    <a:schemeClr val="tx1"/>
                  </a:solidFill>
                  <a:round/>
                  <a:headEnd/>
                  <a:tailEnd/>
                </a:ln>
                <a:effectLst/>
              </p:spPr>
              <p:txBody>
                <a:bodyPr/>
                <a:lstStyle/>
                <a:p>
                  <a:endParaRPr lang="cs-CZ"/>
                </a:p>
              </p:txBody>
            </p:sp>
            <p:sp>
              <p:nvSpPr>
                <p:cNvPr id="100365" name="Line 13"/>
                <p:cNvSpPr>
                  <a:spLocks noChangeShapeType="1"/>
                </p:cNvSpPr>
                <p:nvPr/>
              </p:nvSpPr>
              <p:spPr bwMode="auto">
                <a:xfrm flipV="1">
                  <a:off x="2381" y="2069"/>
                  <a:ext cx="499" cy="590"/>
                </a:xfrm>
                <a:prstGeom prst="line">
                  <a:avLst/>
                </a:prstGeom>
                <a:noFill/>
                <a:ln w="9525">
                  <a:solidFill>
                    <a:schemeClr val="tx1"/>
                  </a:solidFill>
                  <a:round/>
                  <a:headEnd/>
                  <a:tailEnd/>
                </a:ln>
                <a:effectLst/>
              </p:spPr>
              <p:txBody>
                <a:bodyPr/>
                <a:lstStyle/>
                <a:p>
                  <a:endParaRPr lang="cs-CZ"/>
                </a:p>
              </p:txBody>
            </p:sp>
            <p:sp>
              <p:nvSpPr>
                <p:cNvPr id="100366" name="Freeform 14"/>
                <p:cNvSpPr>
                  <a:spLocks/>
                </p:cNvSpPr>
                <p:nvPr/>
              </p:nvSpPr>
              <p:spPr bwMode="auto">
                <a:xfrm>
                  <a:off x="1526" y="2006"/>
                  <a:ext cx="125" cy="54"/>
                </a:xfrm>
                <a:custGeom>
                  <a:avLst/>
                  <a:gdLst/>
                  <a:ahLst/>
                  <a:cxnLst>
                    <a:cxn ang="0">
                      <a:pos x="0" y="48"/>
                    </a:cxn>
                    <a:cxn ang="0">
                      <a:pos x="68" y="0"/>
                    </a:cxn>
                    <a:cxn ang="0">
                      <a:pos x="96" y="20"/>
                    </a:cxn>
                    <a:cxn ang="0">
                      <a:pos x="125" y="48"/>
                    </a:cxn>
                  </a:cxnLst>
                  <a:rect l="0" t="0" r="r" b="b"/>
                  <a:pathLst>
                    <a:path w="125" h="54">
                      <a:moveTo>
                        <a:pt x="0" y="48"/>
                      </a:moveTo>
                      <a:cubicBezTo>
                        <a:pt x="59" y="30"/>
                        <a:pt x="9" y="20"/>
                        <a:pt x="68" y="0"/>
                      </a:cubicBezTo>
                      <a:cubicBezTo>
                        <a:pt x="77" y="7"/>
                        <a:pt x="89" y="11"/>
                        <a:pt x="96" y="20"/>
                      </a:cubicBezTo>
                      <a:cubicBezTo>
                        <a:pt x="123" y="54"/>
                        <a:pt x="87" y="48"/>
                        <a:pt x="125" y="48"/>
                      </a:cubicBezTo>
                    </a:path>
                  </a:pathLst>
                </a:custGeom>
                <a:noFill/>
                <a:ln w="57150" cap="flat" cmpd="sng">
                  <a:solidFill>
                    <a:srgbClr val="FF0000"/>
                  </a:solidFill>
                  <a:prstDash val="sysDot"/>
                  <a:round/>
                  <a:headEnd/>
                  <a:tailEnd/>
                </a:ln>
                <a:effectLst/>
              </p:spPr>
              <p:txBody>
                <a:bodyPr/>
                <a:lstStyle/>
                <a:p>
                  <a:endParaRPr lang="cs-CZ"/>
                </a:p>
              </p:txBody>
            </p:sp>
            <p:sp>
              <p:nvSpPr>
                <p:cNvPr id="100367" name="Line 15"/>
                <p:cNvSpPr>
                  <a:spLocks noChangeShapeType="1"/>
                </p:cNvSpPr>
                <p:nvPr/>
              </p:nvSpPr>
              <p:spPr bwMode="auto">
                <a:xfrm>
                  <a:off x="748" y="1842"/>
                  <a:ext cx="2268" cy="0"/>
                </a:xfrm>
                <a:prstGeom prst="line">
                  <a:avLst/>
                </a:prstGeom>
                <a:noFill/>
                <a:ln w="9525">
                  <a:solidFill>
                    <a:schemeClr val="tx1"/>
                  </a:solidFill>
                  <a:round/>
                  <a:headEnd/>
                  <a:tailEnd/>
                </a:ln>
                <a:effectLst/>
              </p:spPr>
              <p:txBody>
                <a:bodyPr/>
                <a:lstStyle/>
                <a:p>
                  <a:endParaRPr lang="cs-CZ"/>
                </a:p>
              </p:txBody>
            </p:sp>
            <p:sp>
              <p:nvSpPr>
                <p:cNvPr id="100368" name="Line 16"/>
                <p:cNvSpPr>
                  <a:spLocks noChangeShapeType="1"/>
                </p:cNvSpPr>
                <p:nvPr/>
              </p:nvSpPr>
              <p:spPr bwMode="auto">
                <a:xfrm>
                  <a:off x="703" y="2976"/>
                  <a:ext cx="2358" cy="0"/>
                </a:xfrm>
                <a:prstGeom prst="line">
                  <a:avLst/>
                </a:prstGeom>
                <a:noFill/>
                <a:ln w="9525">
                  <a:solidFill>
                    <a:schemeClr val="tx1"/>
                  </a:solidFill>
                  <a:round/>
                  <a:headEnd/>
                  <a:tailEnd/>
                </a:ln>
                <a:effectLst/>
              </p:spPr>
              <p:txBody>
                <a:bodyPr/>
                <a:lstStyle/>
                <a:p>
                  <a:endParaRPr lang="cs-CZ"/>
                </a:p>
              </p:txBody>
            </p:sp>
            <p:sp>
              <p:nvSpPr>
                <p:cNvPr id="100369" name="Oval 17"/>
                <p:cNvSpPr>
                  <a:spLocks noChangeArrowheads="1"/>
                </p:cNvSpPr>
                <p:nvPr/>
              </p:nvSpPr>
              <p:spPr bwMode="auto">
                <a:xfrm>
                  <a:off x="703" y="1797"/>
                  <a:ext cx="90" cy="1179"/>
                </a:xfrm>
                <a:prstGeom prst="ellipse">
                  <a:avLst/>
                </a:prstGeom>
                <a:noFill/>
                <a:ln w="9525">
                  <a:solidFill>
                    <a:schemeClr val="tx1"/>
                  </a:solidFill>
                  <a:round/>
                  <a:headEnd/>
                  <a:tailEnd/>
                </a:ln>
                <a:effectLst/>
              </p:spPr>
              <p:txBody>
                <a:bodyPr wrap="none" anchor="ctr"/>
                <a:lstStyle/>
                <a:p>
                  <a:endParaRPr lang="cs-CZ"/>
                </a:p>
              </p:txBody>
            </p:sp>
          </p:grpSp>
        </p:grpSp>
      </p:grpSp>
      <p:sp>
        <p:nvSpPr>
          <p:cNvPr id="100370" name="Line 18"/>
          <p:cNvSpPr>
            <a:spLocks noChangeShapeType="1"/>
          </p:cNvSpPr>
          <p:nvPr/>
        </p:nvSpPr>
        <p:spPr bwMode="auto">
          <a:xfrm>
            <a:off x="3708400" y="3860800"/>
            <a:ext cx="431800" cy="720725"/>
          </a:xfrm>
          <a:prstGeom prst="line">
            <a:avLst/>
          </a:prstGeom>
          <a:noFill/>
          <a:ln w="9525">
            <a:solidFill>
              <a:schemeClr val="tx1"/>
            </a:solidFill>
            <a:round/>
            <a:headEnd/>
            <a:tailEnd type="triangle" w="med" len="med"/>
          </a:ln>
          <a:effectLst/>
        </p:spPr>
        <p:txBody>
          <a:bodyPr/>
          <a:lstStyle/>
          <a:p>
            <a:endParaRPr lang="cs-CZ"/>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5"/>
          <p:cNvSpPr>
            <a:spLocks noGrp="1"/>
          </p:cNvSpPr>
          <p:nvPr>
            <p:ph type="sldNum" sz="quarter" idx="12"/>
          </p:nvPr>
        </p:nvSpPr>
        <p:spPr/>
        <p:txBody>
          <a:bodyPr/>
          <a:lstStyle/>
          <a:p>
            <a:fld id="{593C6213-EE29-449B-9CF6-3862F5AD75B5}" type="slidenum">
              <a:rPr lang="cs-CZ"/>
              <a:pPr/>
              <a:t>42</a:t>
            </a:fld>
            <a:endParaRPr lang="cs-CZ"/>
          </a:p>
        </p:txBody>
      </p:sp>
      <p:sp>
        <p:nvSpPr>
          <p:cNvPr id="101378" name="Rectangle 2"/>
          <p:cNvSpPr>
            <a:spLocks noGrp="1" noChangeArrowheads="1"/>
          </p:cNvSpPr>
          <p:nvPr>
            <p:ph type="body" idx="1"/>
          </p:nvPr>
        </p:nvSpPr>
        <p:spPr>
          <a:xfrm>
            <a:off x="684213" y="1600200"/>
            <a:ext cx="7559675" cy="2476500"/>
          </a:xfrm>
        </p:spPr>
        <p:txBody>
          <a:bodyPr/>
          <a:lstStyle/>
          <a:p>
            <a:pPr>
              <a:lnSpc>
                <a:spcPct val="80000"/>
              </a:lnSpc>
            </a:pPr>
            <a:endParaRPr lang="cs-CZ" sz="1800"/>
          </a:p>
          <a:p>
            <a:pPr>
              <a:lnSpc>
                <a:spcPct val="80000"/>
              </a:lnSpc>
            </a:pPr>
            <a:r>
              <a:rPr lang="cs-CZ" sz="1800"/>
              <a:t>V jednovidovém vlákně je vrstva světelné energie obklopující jádro všude podél. Energetický tok této evanescentní vlny je souběžný s povrchem jádra a ve stejném směru jako hlavní tok energie uvnitř jádra. </a:t>
            </a:r>
          </a:p>
          <a:p>
            <a:pPr>
              <a:lnSpc>
                <a:spcPct val="80000"/>
              </a:lnSpc>
            </a:pPr>
            <a:r>
              <a:rPr lang="cs-CZ" sz="1800"/>
              <a:t>Jednovidová vlákna musí mít proto nejen jádro ale i obal z materiálu s velmi nízkým útlumem, protože evanescentní vlna představuje velkou část přenášené energie. Jestliže je hodně z této energie absorbováno obalem dochází k přenosu další energie z jádra tak aby byla absorbovaná energie nahrazena.   </a:t>
            </a:r>
          </a:p>
        </p:txBody>
      </p:sp>
      <p:sp>
        <p:nvSpPr>
          <p:cNvPr id="101379" name="Rectangle 3"/>
          <p:cNvSpPr>
            <a:spLocks noGrp="1" noChangeArrowheads="1"/>
          </p:cNvSpPr>
          <p:nvPr>
            <p:ph type="title"/>
          </p:nvPr>
        </p:nvSpPr>
        <p:spPr>
          <a:noFill/>
          <a:ln/>
        </p:spPr>
        <p:txBody>
          <a:bodyPr/>
          <a:lstStyle/>
          <a:p>
            <a:r>
              <a:rPr lang="cs-CZ" sz="3600"/>
              <a:t>Evanescentní vlna v optickém vlákně.</a:t>
            </a:r>
          </a:p>
        </p:txBody>
      </p:sp>
      <p:pic>
        <p:nvPicPr>
          <p:cNvPr id="101393" name="Picture 17"/>
          <p:cNvPicPr>
            <a:picLocks noChangeAspect="1" noChangeArrowheads="1"/>
          </p:cNvPicPr>
          <p:nvPr/>
        </p:nvPicPr>
        <p:blipFill>
          <a:blip r:embed="rId2" cstate="print"/>
          <a:srcRect/>
          <a:stretch>
            <a:fillRect/>
          </a:stretch>
        </p:blipFill>
        <p:spPr bwMode="auto">
          <a:xfrm>
            <a:off x="2370138" y="4437063"/>
            <a:ext cx="4403725" cy="1028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F9AFC344-59DC-4607-9C16-CCD30A73CF08}" type="slidenum">
              <a:rPr lang="cs-CZ"/>
              <a:pPr/>
              <a:t>43</a:t>
            </a:fld>
            <a:endParaRPr lang="cs-CZ"/>
          </a:p>
        </p:txBody>
      </p:sp>
      <p:sp>
        <p:nvSpPr>
          <p:cNvPr id="96259" name="Rectangle 3"/>
          <p:cNvSpPr>
            <a:spLocks noGrp="1" noChangeArrowheads="1"/>
          </p:cNvSpPr>
          <p:nvPr>
            <p:ph type="body" idx="1"/>
          </p:nvPr>
        </p:nvSpPr>
        <p:spPr/>
        <p:txBody>
          <a:bodyPr/>
          <a:lstStyle/>
          <a:p>
            <a:r>
              <a:rPr lang="cs-CZ" sz="2000"/>
              <a:t>Zhášený úplný vnitřní odraz (Frustrated total internal reflection (FTIR)) se vyskytuje když v blízkosti evanescentního pole je třetí prostředí s vyšším indexem lomu takže nemůže docházet k úplnému vnitřnímu odrazu mezi prostředími 2 a 3, a prostředí 1 a 3 nejsou v přímém kontaktu. Evanescentní pole ve druhém prostředí je potom schopné excitovat propagační pole ve třetím prostředí a aktivovat úplný odraz v prostředí prvním.</a:t>
            </a:r>
            <a:r>
              <a:rPr lang="cs-CZ"/>
              <a:t>    </a:t>
            </a:r>
          </a:p>
          <a:p>
            <a:endParaRPr lang="cs-CZ"/>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9" name="Zástupný symbol pro číslo snímku 3"/>
          <p:cNvSpPr>
            <a:spLocks noGrp="1"/>
          </p:cNvSpPr>
          <p:nvPr>
            <p:ph type="sldNum" sz="quarter" idx="12"/>
          </p:nvPr>
        </p:nvSpPr>
        <p:spPr/>
        <p:txBody>
          <a:bodyPr/>
          <a:lstStyle/>
          <a:p>
            <a:fld id="{3331A500-6E11-4676-A40A-F0C1C3CD48B0}" type="slidenum">
              <a:rPr lang="cs-CZ"/>
              <a:pPr/>
              <a:t>44</a:t>
            </a:fld>
            <a:endParaRPr lang="cs-CZ"/>
          </a:p>
        </p:txBody>
      </p:sp>
      <p:pic>
        <p:nvPicPr>
          <p:cNvPr id="67586" name="Picture 2"/>
          <p:cNvPicPr>
            <a:picLocks noChangeAspect="1" noChangeArrowheads="1"/>
          </p:cNvPicPr>
          <p:nvPr/>
        </p:nvPicPr>
        <p:blipFill>
          <a:blip r:embed="rId3" cstate="print"/>
          <a:srcRect/>
          <a:stretch>
            <a:fillRect/>
          </a:stretch>
        </p:blipFill>
        <p:spPr bwMode="auto">
          <a:xfrm>
            <a:off x="684213" y="1628775"/>
            <a:ext cx="7234237" cy="2170113"/>
          </a:xfrm>
          <a:prstGeom prst="rect">
            <a:avLst/>
          </a:prstGeom>
          <a:noFill/>
          <a:ln w="9525">
            <a:noFill/>
            <a:miter lim="800000"/>
            <a:headEnd/>
            <a:tailEnd/>
          </a:ln>
          <a:effectLst/>
        </p:spPr>
      </p:pic>
      <p:sp>
        <p:nvSpPr>
          <p:cNvPr id="67587" name="Text Box 3"/>
          <p:cNvSpPr txBox="1">
            <a:spLocks noChangeArrowheads="1"/>
          </p:cNvSpPr>
          <p:nvPr/>
        </p:nvSpPr>
        <p:spPr bwMode="auto">
          <a:xfrm>
            <a:off x="539750" y="4365625"/>
            <a:ext cx="8243888" cy="641350"/>
          </a:xfrm>
          <a:prstGeom prst="rect">
            <a:avLst/>
          </a:prstGeom>
          <a:noFill/>
          <a:ln w="9525">
            <a:noFill/>
            <a:miter lim="800000"/>
            <a:headEnd/>
            <a:tailEnd/>
          </a:ln>
          <a:effectLst/>
        </p:spPr>
        <p:txBody>
          <a:bodyPr>
            <a:spAutoFit/>
          </a:bodyPr>
          <a:lstStyle/>
          <a:p>
            <a:pPr>
              <a:spcBef>
                <a:spcPct val="50000"/>
              </a:spcBef>
            </a:pPr>
            <a:r>
              <a:rPr lang="cs-CZ" i="1">
                <a:latin typeface="Arial Black" pitchFamily="34" charset="0"/>
              </a:rPr>
              <a:t>Listeria monocytogenes</a:t>
            </a:r>
            <a:r>
              <a:rPr lang="cs-CZ">
                <a:latin typeface="Arial Black" pitchFamily="34" charset="0"/>
              </a:rPr>
              <a:t>, </a:t>
            </a:r>
            <a:r>
              <a:rPr lang="cs-CZ" i="1">
                <a:latin typeface="Arial Black" pitchFamily="34" charset="0"/>
              </a:rPr>
              <a:t>E. coli</a:t>
            </a:r>
            <a:r>
              <a:rPr lang="cs-CZ">
                <a:latin typeface="Arial Black" pitchFamily="34" charset="0"/>
              </a:rPr>
              <a:t> O157:H7, </a:t>
            </a:r>
            <a:r>
              <a:rPr lang="cs-CZ" i="1">
                <a:latin typeface="Arial Black" pitchFamily="34" charset="0"/>
              </a:rPr>
              <a:t>Campylobacter</a:t>
            </a:r>
            <a:r>
              <a:rPr lang="cs-CZ">
                <a:latin typeface="Arial Black" pitchFamily="34" charset="0"/>
              </a:rPr>
              <a:t> spp ., </a:t>
            </a:r>
            <a:r>
              <a:rPr lang="cs-CZ" i="1">
                <a:latin typeface="Arial Black" pitchFamily="34" charset="0"/>
              </a:rPr>
              <a:t>Salmonella</a:t>
            </a:r>
            <a:r>
              <a:rPr lang="cs-CZ">
                <a:latin typeface="Arial Black" pitchFamily="34" charset="0"/>
              </a:rPr>
              <a:t> spp.. R </a:t>
            </a:r>
          </a:p>
        </p:txBody>
      </p:sp>
      <p:pic>
        <p:nvPicPr>
          <p:cNvPr id="67588" name="Picture 4"/>
          <p:cNvPicPr>
            <a:picLocks noChangeAspect="1" noChangeArrowheads="1"/>
          </p:cNvPicPr>
          <p:nvPr/>
        </p:nvPicPr>
        <p:blipFill>
          <a:blip r:embed="rId4" cstate="print"/>
          <a:srcRect/>
          <a:stretch>
            <a:fillRect/>
          </a:stretch>
        </p:blipFill>
        <p:spPr bwMode="auto">
          <a:xfrm>
            <a:off x="3995738" y="5084763"/>
            <a:ext cx="1728787" cy="619125"/>
          </a:xfrm>
          <a:prstGeom prst="rect">
            <a:avLst/>
          </a:prstGeom>
          <a:noFill/>
          <a:ln w="9525">
            <a:noFill/>
            <a:miter lim="800000"/>
            <a:headEnd/>
            <a:tailEnd/>
          </a:ln>
          <a:effectLst/>
        </p:spPr>
      </p:pic>
      <p:sp>
        <p:nvSpPr>
          <p:cNvPr id="67589" name="Text Box 5"/>
          <p:cNvSpPr txBox="1">
            <a:spLocks noChangeArrowheads="1"/>
          </p:cNvSpPr>
          <p:nvPr/>
        </p:nvSpPr>
        <p:spPr bwMode="auto">
          <a:xfrm>
            <a:off x="3851275" y="476250"/>
            <a:ext cx="4751388" cy="519113"/>
          </a:xfrm>
          <a:prstGeom prst="rect">
            <a:avLst/>
          </a:prstGeom>
          <a:noFill/>
          <a:ln w="9525">
            <a:noFill/>
            <a:miter lim="800000"/>
            <a:headEnd/>
            <a:tailEnd/>
          </a:ln>
          <a:effectLst/>
        </p:spPr>
        <p:txBody>
          <a:bodyPr>
            <a:spAutoFit/>
          </a:bodyPr>
          <a:lstStyle/>
          <a:p>
            <a:pPr>
              <a:spcBef>
                <a:spcPct val="50000"/>
              </a:spcBef>
            </a:pPr>
            <a:r>
              <a:rPr lang="cs-CZ" sz="2800">
                <a:latin typeface="Arial Black" pitchFamily="34" charset="0"/>
              </a:rPr>
              <a:t>Kontaminace potravin</a:t>
            </a:r>
          </a:p>
        </p:txBody>
      </p:sp>
      <p:sp>
        <p:nvSpPr>
          <p:cNvPr id="67593" name="Text Box 9"/>
          <p:cNvSpPr txBox="1">
            <a:spLocks noChangeArrowheads="1"/>
          </p:cNvSpPr>
          <p:nvPr/>
        </p:nvSpPr>
        <p:spPr bwMode="auto">
          <a:xfrm>
            <a:off x="755650" y="1268413"/>
            <a:ext cx="6192838" cy="366712"/>
          </a:xfrm>
          <a:prstGeom prst="rect">
            <a:avLst/>
          </a:prstGeom>
          <a:noFill/>
          <a:ln w="9525">
            <a:noFill/>
            <a:miter lim="800000"/>
            <a:headEnd/>
            <a:tailEnd/>
          </a:ln>
          <a:effectLst/>
        </p:spPr>
        <p:txBody>
          <a:bodyPr>
            <a:spAutoFit/>
          </a:bodyPr>
          <a:lstStyle/>
          <a:p>
            <a:pPr>
              <a:spcBef>
                <a:spcPct val="50000"/>
              </a:spcBef>
            </a:pPr>
            <a:r>
              <a:rPr lang="cs-CZ"/>
              <a:t>Evanescentní senzor pro detekci patogenních bakterií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1000"/>
                                        <p:tgtEl>
                                          <p:spTgt spid="67586"/>
                                        </p:tgtEl>
                                      </p:cBhvr>
                                    </p:animEffect>
                                    <p:anim calcmode="lin" valueType="num">
                                      <p:cBhvr>
                                        <p:cTn id="8" dur="1000" fill="hold"/>
                                        <p:tgtEl>
                                          <p:spTgt spid="67586"/>
                                        </p:tgtEl>
                                        <p:attrNameLst>
                                          <p:attrName>ppt_x</p:attrName>
                                        </p:attrNameLst>
                                      </p:cBhvr>
                                      <p:tavLst>
                                        <p:tav tm="0">
                                          <p:val>
                                            <p:strVal val="#ppt_x"/>
                                          </p:val>
                                        </p:tav>
                                        <p:tav tm="100000">
                                          <p:val>
                                            <p:strVal val="#ppt_x"/>
                                          </p:val>
                                        </p:tav>
                                      </p:tavLst>
                                    </p:anim>
                                    <p:anim calcmode="lin" valueType="num">
                                      <p:cBhvr>
                                        <p:cTn id="9" dur="1000" fill="hold"/>
                                        <p:tgtEl>
                                          <p:spTgt spid="6758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fade">
                                      <p:cBhvr>
                                        <p:cTn id="12" dur="1000"/>
                                        <p:tgtEl>
                                          <p:spTgt spid="67587"/>
                                        </p:tgtEl>
                                      </p:cBhvr>
                                    </p:animEffect>
                                    <p:anim calcmode="lin" valueType="num">
                                      <p:cBhvr>
                                        <p:cTn id="13" dur="1000" fill="hold"/>
                                        <p:tgtEl>
                                          <p:spTgt spid="67587"/>
                                        </p:tgtEl>
                                        <p:attrNameLst>
                                          <p:attrName>ppt_x</p:attrName>
                                        </p:attrNameLst>
                                      </p:cBhvr>
                                      <p:tavLst>
                                        <p:tav tm="0">
                                          <p:val>
                                            <p:strVal val="#ppt_x"/>
                                          </p:val>
                                        </p:tav>
                                        <p:tav tm="100000">
                                          <p:val>
                                            <p:strVal val="#ppt_x"/>
                                          </p:val>
                                        </p:tav>
                                      </p:tavLst>
                                    </p:anim>
                                    <p:anim calcmode="lin" valueType="num">
                                      <p:cBhvr>
                                        <p:cTn id="14" dur="1000" fill="hold"/>
                                        <p:tgtEl>
                                          <p:spTgt spid="6758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7588"/>
                                        </p:tgtEl>
                                        <p:attrNameLst>
                                          <p:attrName>style.visibility</p:attrName>
                                        </p:attrNameLst>
                                      </p:cBhvr>
                                      <p:to>
                                        <p:strVal val="visible"/>
                                      </p:to>
                                    </p:set>
                                    <p:animEffect transition="in" filter="fade">
                                      <p:cBhvr>
                                        <p:cTn id="17" dur="1000"/>
                                        <p:tgtEl>
                                          <p:spTgt spid="67588"/>
                                        </p:tgtEl>
                                      </p:cBhvr>
                                    </p:animEffect>
                                    <p:anim calcmode="lin" valueType="num">
                                      <p:cBhvr>
                                        <p:cTn id="18" dur="1000" fill="hold"/>
                                        <p:tgtEl>
                                          <p:spTgt spid="67588"/>
                                        </p:tgtEl>
                                        <p:attrNameLst>
                                          <p:attrName>ppt_x</p:attrName>
                                        </p:attrNameLst>
                                      </p:cBhvr>
                                      <p:tavLst>
                                        <p:tav tm="0">
                                          <p:val>
                                            <p:strVal val="#ppt_x"/>
                                          </p:val>
                                        </p:tav>
                                        <p:tav tm="100000">
                                          <p:val>
                                            <p:strVal val="#ppt_x"/>
                                          </p:val>
                                        </p:tav>
                                      </p:tavLst>
                                    </p:anim>
                                    <p:anim calcmode="lin" valueType="num">
                                      <p:cBhvr>
                                        <p:cTn id="19" dur="1000" fill="hold"/>
                                        <p:tgtEl>
                                          <p:spTgt spid="675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CC42E958-BB1D-4A91-9879-4D4588163D78}" type="slidenum">
              <a:rPr lang="cs-CZ"/>
              <a:pPr/>
              <a:t>45</a:t>
            </a:fld>
            <a:endParaRPr lang="cs-CZ"/>
          </a:p>
        </p:txBody>
      </p:sp>
      <p:sp>
        <p:nvSpPr>
          <p:cNvPr id="102403" name="Rectangle 3"/>
          <p:cNvSpPr>
            <a:spLocks noGrp="1" noChangeArrowheads="1"/>
          </p:cNvSpPr>
          <p:nvPr>
            <p:ph type="body" idx="1"/>
          </p:nvPr>
        </p:nvSpPr>
        <p:spPr/>
        <p:txBody>
          <a:bodyPr/>
          <a:lstStyle/>
          <a:p>
            <a:pPr>
              <a:lnSpc>
                <a:spcPct val="80000"/>
              </a:lnSpc>
            </a:pPr>
            <a:r>
              <a:rPr lang="cs-CZ" sz="2000"/>
              <a:t>Miniaturní senzor s optickými vlakny detekujícími patogení bakterie v tekutinách vyvinuly během 3 let  na universite Purdue. </a:t>
            </a:r>
          </a:p>
          <a:p>
            <a:pPr>
              <a:lnSpc>
                <a:spcPct val="80000"/>
              </a:lnSpc>
            </a:pPr>
            <a:r>
              <a:rPr lang="cs-CZ" sz="2000"/>
              <a:t>Průtočný sensor je tvořen optickým vláknem  v jehož obalu jsou zakotveny protilátky specifické pro příslušné bakterie. Po ponoření do kapaliny bakterie je zachycena na povrchu vlákna. Přítomnost sledovaných bakterií je potvrzena přidáním další protilátky která kromě toho že rozliší nebezpečnou bakterii po ozáření  laserem emituje fluorescenci. Tato protilátka složí vlastně jako praporek signalizující přítomnost pathogenu.</a:t>
            </a:r>
          </a:p>
          <a:p>
            <a:pPr>
              <a:lnSpc>
                <a:spcPct val="80000"/>
              </a:lnSpc>
            </a:pPr>
            <a:r>
              <a:rPr lang="cs-CZ" sz="2000"/>
              <a:t>Průtočný sensor je tvořen optickým vláknem  v jehož obalu jsou zakotveny protilátky specifické pro příslušné bakterie. Po ponoření do kapaliny bakterie je zachycena na povrchu vlákna. Přítomnost sledovaných bakterií je potvrzena přidáním další protilátky která kromě toho že rozliší nebezpečnou bakterii po ozáření  laserem emituje fluorescenci. Tato protilátka složí vlastně jako praporek signalizující přítomnost pathogenu</a:t>
            </a:r>
          </a:p>
          <a:p>
            <a:pPr>
              <a:lnSpc>
                <a:spcPct val="80000"/>
              </a:lnSpc>
            </a:pPr>
            <a:endParaRPr lang="cs-CZ" sz="2000"/>
          </a:p>
        </p:txBody>
      </p:sp>
      <p:sp>
        <p:nvSpPr>
          <p:cNvPr id="102404" name="Text Box 4"/>
          <p:cNvSpPr txBox="1">
            <a:spLocks noGrp="1" noChangeArrowheads="1"/>
          </p:cNvSpPr>
          <p:nvPr>
            <p:ph type="title"/>
          </p:nvPr>
        </p:nvSpPr>
        <p:spPr>
          <a:noFill/>
          <a:ln/>
        </p:spPr>
        <p:txBody>
          <a:bodyPr/>
          <a:lstStyle/>
          <a:p>
            <a:pPr algn="l">
              <a:spcBef>
                <a:spcPct val="50000"/>
              </a:spcBef>
            </a:pPr>
            <a:r>
              <a:rPr lang="cs-CZ" sz="2400"/>
              <a:t>Evanescentní senzor pro detekci patogenních bakterií.</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Zástupný symbol pro číslo snímku 3"/>
          <p:cNvSpPr>
            <a:spLocks noGrp="1"/>
          </p:cNvSpPr>
          <p:nvPr>
            <p:ph type="sldNum" sz="quarter" idx="12"/>
          </p:nvPr>
        </p:nvSpPr>
        <p:spPr/>
        <p:txBody>
          <a:bodyPr/>
          <a:lstStyle/>
          <a:p>
            <a:fld id="{FC7DAE44-99B8-4FDA-9831-AA45AF88F990}" type="slidenum">
              <a:rPr lang="cs-CZ"/>
              <a:pPr/>
              <a:t>46</a:t>
            </a:fld>
            <a:endParaRPr lang="cs-CZ"/>
          </a:p>
        </p:txBody>
      </p:sp>
      <p:sp>
        <p:nvSpPr>
          <p:cNvPr id="69634" name="Rectangle 2" descr="Modrý ubrousek"/>
          <p:cNvSpPr>
            <a:spLocks noChangeArrowheads="1"/>
          </p:cNvSpPr>
          <p:nvPr/>
        </p:nvSpPr>
        <p:spPr bwMode="auto">
          <a:xfrm>
            <a:off x="827088" y="836613"/>
            <a:ext cx="7561262" cy="5111750"/>
          </a:xfrm>
          <a:prstGeom prst="rect">
            <a:avLst/>
          </a:prstGeom>
          <a:blipFill dpi="0" rotWithShape="1">
            <a:blip r:embed="rId3" cstate="print"/>
            <a:srcRect/>
            <a:tile tx="0" ty="0" sx="100000" sy="100000" flip="none" algn="tl"/>
          </a:blipFill>
          <a:ln w="9525">
            <a:noFill/>
            <a:miter lim="800000"/>
            <a:headEnd/>
            <a:tailEnd/>
          </a:ln>
          <a:effectLst/>
        </p:spPr>
        <p:txBody>
          <a:bodyPr wrap="none" anchor="ctr"/>
          <a:lstStyle/>
          <a:p>
            <a:endParaRPr lang="cs-CZ"/>
          </a:p>
        </p:txBody>
      </p:sp>
      <p:grpSp>
        <p:nvGrpSpPr>
          <p:cNvPr id="69635" name="Group 3"/>
          <p:cNvGrpSpPr>
            <a:grpSpLocks/>
          </p:cNvGrpSpPr>
          <p:nvPr/>
        </p:nvGrpSpPr>
        <p:grpSpPr bwMode="auto">
          <a:xfrm>
            <a:off x="3995738" y="2276475"/>
            <a:ext cx="431800" cy="431800"/>
            <a:chOff x="3696" y="1162"/>
            <a:chExt cx="363" cy="454"/>
          </a:xfrm>
        </p:grpSpPr>
        <p:sp>
          <p:nvSpPr>
            <p:cNvPr id="69636" name="Line 4"/>
            <p:cNvSpPr>
              <a:spLocks noChangeShapeType="1"/>
            </p:cNvSpPr>
            <p:nvPr/>
          </p:nvSpPr>
          <p:spPr bwMode="auto">
            <a:xfrm>
              <a:off x="3696" y="1162"/>
              <a:ext cx="182" cy="272"/>
            </a:xfrm>
            <a:prstGeom prst="line">
              <a:avLst/>
            </a:prstGeom>
            <a:noFill/>
            <a:ln w="38100">
              <a:solidFill>
                <a:schemeClr val="tx1"/>
              </a:solidFill>
              <a:round/>
              <a:headEnd/>
              <a:tailEnd/>
            </a:ln>
            <a:effectLst/>
          </p:spPr>
          <p:txBody>
            <a:bodyPr/>
            <a:lstStyle/>
            <a:p>
              <a:endParaRPr lang="cs-CZ"/>
            </a:p>
          </p:txBody>
        </p:sp>
        <p:sp>
          <p:nvSpPr>
            <p:cNvPr id="69637" name="Line 5"/>
            <p:cNvSpPr>
              <a:spLocks noChangeShapeType="1"/>
            </p:cNvSpPr>
            <p:nvPr/>
          </p:nvSpPr>
          <p:spPr bwMode="auto">
            <a:xfrm flipV="1">
              <a:off x="3878" y="1162"/>
              <a:ext cx="181" cy="272"/>
            </a:xfrm>
            <a:prstGeom prst="line">
              <a:avLst/>
            </a:prstGeom>
            <a:noFill/>
            <a:ln w="38100">
              <a:solidFill>
                <a:schemeClr val="tx1"/>
              </a:solidFill>
              <a:round/>
              <a:headEnd/>
              <a:tailEnd/>
            </a:ln>
            <a:effectLst/>
          </p:spPr>
          <p:txBody>
            <a:bodyPr/>
            <a:lstStyle/>
            <a:p>
              <a:endParaRPr lang="cs-CZ"/>
            </a:p>
          </p:txBody>
        </p:sp>
        <p:sp>
          <p:nvSpPr>
            <p:cNvPr id="69638" name="Line 6"/>
            <p:cNvSpPr>
              <a:spLocks noChangeShapeType="1"/>
            </p:cNvSpPr>
            <p:nvPr/>
          </p:nvSpPr>
          <p:spPr bwMode="auto">
            <a:xfrm>
              <a:off x="3878" y="1434"/>
              <a:ext cx="0" cy="182"/>
            </a:xfrm>
            <a:prstGeom prst="line">
              <a:avLst/>
            </a:prstGeom>
            <a:noFill/>
            <a:ln w="38100">
              <a:solidFill>
                <a:schemeClr val="tx1"/>
              </a:solidFill>
              <a:round/>
              <a:headEnd/>
              <a:tailEnd/>
            </a:ln>
            <a:effectLst/>
          </p:spPr>
          <p:txBody>
            <a:bodyPr/>
            <a:lstStyle/>
            <a:p>
              <a:endParaRPr lang="cs-CZ"/>
            </a:p>
          </p:txBody>
        </p:sp>
      </p:grpSp>
      <p:grpSp>
        <p:nvGrpSpPr>
          <p:cNvPr id="69639" name="Group 7"/>
          <p:cNvGrpSpPr>
            <a:grpSpLocks/>
          </p:cNvGrpSpPr>
          <p:nvPr/>
        </p:nvGrpSpPr>
        <p:grpSpPr bwMode="auto">
          <a:xfrm>
            <a:off x="4500563" y="2276475"/>
            <a:ext cx="431800" cy="431800"/>
            <a:chOff x="3696" y="1162"/>
            <a:chExt cx="363" cy="454"/>
          </a:xfrm>
        </p:grpSpPr>
        <p:sp>
          <p:nvSpPr>
            <p:cNvPr id="69640" name="Line 8"/>
            <p:cNvSpPr>
              <a:spLocks noChangeShapeType="1"/>
            </p:cNvSpPr>
            <p:nvPr/>
          </p:nvSpPr>
          <p:spPr bwMode="auto">
            <a:xfrm>
              <a:off x="3696" y="1162"/>
              <a:ext cx="182" cy="272"/>
            </a:xfrm>
            <a:prstGeom prst="line">
              <a:avLst/>
            </a:prstGeom>
            <a:noFill/>
            <a:ln w="38100">
              <a:solidFill>
                <a:schemeClr val="tx1"/>
              </a:solidFill>
              <a:round/>
              <a:headEnd/>
              <a:tailEnd/>
            </a:ln>
            <a:effectLst/>
          </p:spPr>
          <p:txBody>
            <a:bodyPr/>
            <a:lstStyle/>
            <a:p>
              <a:endParaRPr lang="cs-CZ"/>
            </a:p>
          </p:txBody>
        </p:sp>
        <p:sp>
          <p:nvSpPr>
            <p:cNvPr id="69641" name="Line 9"/>
            <p:cNvSpPr>
              <a:spLocks noChangeShapeType="1"/>
            </p:cNvSpPr>
            <p:nvPr/>
          </p:nvSpPr>
          <p:spPr bwMode="auto">
            <a:xfrm flipV="1">
              <a:off x="3878" y="1162"/>
              <a:ext cx="181" cy="272"/>
            </a:xfrm>
            <a:prstGeom prst="line">
              <a:avLst/>
            </a:prstGeom>
            <a:noFill/>
            <a:ln w="38100">
              <a:solidFill>
                <a:schemeClr val="tx1"/>
              </a:solidFill>
              <a:round/>
              <a:headEnd/>
              <a:tailEnd/>
            </a:ln>
            <a:effectLst/>
          </p:spPr>
          <p:txBody>
            <a:bodyPr/>
            <a:lstStyle/>
            <a:p>
              <a:endParaRPr lang="cs-CZ"/>
            </a:p>
          </p:txBody>
        </p:sp>
        <p:sp>
          <p:nvSpPr>
            <p:cNvPr id="69642" name="Line 10"/>
            <p:cNvSpPr>
              <a:spLocks noChangeShapeType="1"/>
            </p:cNvSpPr>
            <p:nvPr/>
          </p:nvSpPr>
          <p:spPr bwMode="auto">
            <a:xfrm>
              <a:off x="3878" y="1434"/>
              <a:ext cx="0" cy="182"/>
            </a:xfrm>
            <a:prstGeom prst="line">
              <a:avLst/>
            </a:prstGeom>
            <a:noFill/>
            <a:ln w="38100">
              <a:solidFill>
                <a:schemeClr val="tx1"/>
              </a:solidFill>
              <a:round/>
              <a:headEnd/>
              <a:tailEnd/>
            </a:ln>
            <a:effectLst/>
          </p:spPr>
          <p:txBody>
            <a:bodyPr/>
            <a:lstStyle/>
            <a:p>
              <a:endParaRPr lang="cs-CZ"/>
            </a:p>
          </p:txBody>
        </p:sp>
      </p:grpSp>
      <p:grpSp>
        <p:nvGrpSpPr>
          <p:cNvPr id="69643" name="Group 11"/>
          <p:cNvGrpSpPr>
            <a:grpSpLocks/>
          </p:cNvGrpSpPr>
          <p:nvPr/>
        </p:nvGrpSpPr>
        <p:grpSpPr bwMode="auto">
          <a:xfrm>
            <a:off x="5003800" y="2276475"/>
            <a:ext cx="431800" cy="431800"/>
            <a:chOff x="3696" y="1162"/>
            <a:chExt cx="363" cy="454"/>
          </a:xfrm>
        </p:grpSpPr>
        <p:sp>
          <p:nvSpPr>
            <p:cNvPr id="69644" name="Line 12"/>
            <p:cNvSpPr>
              <a:spLocks noChangeShapeType="1"/>
            </p:cNvSpPr>
            <p:nvPr/>
          </p:nvSpPr>
          <p:spPr bwMode="auto">
            <a:xfrm>
              <a:off x="3696" y="1162"/>
              <a:ext cx="182" cy="272"/>
            </a:xfrm>
            <a:prstGeom prst="line">
              <a:avLst/>
            </a:prstGeom>
            <a:noFill/>
            <a:ln w="38100">
              <a:solidFill>
                <a:schemeClr val="tx1"/>
              </a:solidFill>
              <a:round/>
              <a:headEnd/>
              <a:tailEnd/>
            </a:ln>
            <a:effectLst/>
          </p:spPr>
          <p:txBody>
            <a:bodyPr/>
            <a:lstStyle/>
            <a:p>
              <a:endParaRPr lang="cs-CZ"/>
            </a:p>
          </p:txBody>
        </p:sp>
        <p:sp>
          <p:nvSpPr>
            <p:cNvPr id="69645" name="Line 13"/>
            <p:cNvSpPr>
              <a:spLocks noChangeShapeType="1"/>
            </p:cNvSpPr>
            <p:nvPr/>
          </p:nvSpPr>
          <p:spPr bwMode="auto">
            <a:xfrm flipV="1">
              <a:off x="3878" y="1162"/>
              <a:ext cx="181" cy="272"/>
            </a:xfrm>
            <a:prstGeom prst="line">
              <a:avLst/>
            </a:prstGeom>
            <a:noFill/>
            <a:ln w="38100">
              <a:solidFill>
                <a:schemeClr val="tx1"/>
              </a:solidFill>
              <a:round/>
              <a:headEnd/>
              <a:tailEnd/>
            </a:ln>
            <a:effectLst/>
          </p:spPr>
          <p:txBody>
            <a:bodyPr/>
            <a:lstStyle/>
            <a:p>
              <a:endParaRPr lang="cs-CZ"/>
            </a:p>
          </p:txBody>
        </p:sp>
        <p:sp>
          <p:nvSpPr>
            <p:cNvPr id="69646" name="Line 14"/>
            <p:cNvSpPr>
              <a:spLocks noChangeShapeType="1"/>
            </p:cNvSpPr>
            <p:nvPr/>
          </p:nvSpPr>
          <p:spPr bwMode="auto">
            <a:xfrm>
              <a:off x="3878" y="1434"/>
              <a:ext cx="0" cy="182"/>
            </a:xfrm>
            <a:prstGeom prst="line">
              <a:avLst/>
            </a:prstGeom>
            <a:noFill/>
            <a:ln w="38100">
              <a:solidFill>
                <a:schemeClr val="tx1"/>
              </a:solidFill>
              <a:round/>
              <a:headEnd/>
              <a:tailEnd/>
            </a:ln>
            <a:effectLst/>
          </p:spPr>
          <p:txBody>
            <a:bodyPr/>
            <a:lstStyle/>
            <a:p>
              <a:endParaRPr lang="cs-CZ"/>
            </a:p>
          </p:txBody>
        </p:sp>
      </p:grpSp>
      <p:grpSp>
        <p:nvGrpSpPr>
          <p:cNvPr id="69647" name="Group 15"/>
          <p:cNvGrpSpPr>
            <a:grpSpLocks/>
          </p:cNvGrpSpPr>
          <p:nvPr/>
        </p:nvGrpSpPr>
        <p:grpSpPr bwMode="auto">
          <a:xfrm rot="10800000">
            <a:off x="4067175" y="3716338"/>
            <a:ext cx="431800" cy="431800"/>
            <a:chOff x="3696" y="1162"/>
            <a:chExt cx="363" cy="454"/>
          </a:xfrm>
        </p:grpSpPr>
        <p:sp>
          <p:nvSpPr>
            <p:cNvPr id="69648" name="Line 16"/>
            <p:cNvSpPr>
              <a:spLocks noChangeShapeType="1"/>
            </p:cNvSpPr>
            <p:nvPr/>
          </p:nvSpPr>
          <p:spPr bwMode="auto">
            <a:xfrm>
              <a:off x="3696" y="1162"/>
              <a:ext cx="182" cy="272"/>
            </a:xfrm>
            <a:prstGeom prst="line">
              <a:avLst/>
            </a:prstGeom>
            <a:noFill/>
            <a:ln w="38100">
              <a:solidFill>
                <a:schemeClr val="tx1"/>
              </a:solidFill>
              <a:round/>
              <a:headEnd/>
              <a:tailEnd/>
            </a:ln>
            <a:effectLst/>
          </p:spPr>
          <p:txBody>
            <a:bodyPr/>
            <a:lstStyle/>
            <a:p>
              <a:endParaRPr lang="cs-CZ"/>
            </a:p>
          </p:txBody>
        </p:sp>
        <p:sp>
          <p:nvSpPr>
            <p:cNvPr id="69649" name="Line 17"/>
            <p:cNvSpPr>
              <a:spLocks noChangeShapeType="1"/>
            </p:cNvSpPr>
            <p:nvPr/>
          </p:nvSpPr>
          <p:spPr bwMode="auto">
            <a:xfrm flipV="1">
              <a:off x="3878" y="1162"/>
              <a:ext cx="181" cy="272"/>
            </a:xfrm>
            <a:prstGeom prst="line">
              <a:avLst/>
            </a:prstGeom>
            <a:noFill/>
            <a:ln w="38100">
              <a:solidFill>
                <a:schemeClr val="tx1"/>
              </a:solidFill>
              <a:round/>
              <a:headEnd/>
              <a:tailEnd/>
            </a:ln>
            <a:effectLst/>
          </p:spPr>
          <p:txBody>
            <a:bodyPr/>
            <a:lstStyle/>
            <a:p>
              <a:endParaRPr lang="cs-CZ"/>
            </a:p>
          </p:txBody>
        </p:sp>
        <p:sp>
          <p:nvSpPr>
            <p:cNvPr id="69650" name="Line 18"/>
            <p:cNvSpPr>
              <a:spLocks noChangeShapeType="1"/>
            </p:cNvSpPr>
            <p:nvPr/>
          </p:nvSpPr>
          <p:spPr bwMode="auto">
            <a:xfrm>
              <a:off x="3878" y="1434"/>
              <a:ext cx="0" cy="182"/>
            </a:xfrm>
            <a:prstGeom prst="line">
              <a:avLst/>
            </a:prstGeom>
            <a:noFill/>
            <a:ln w="38100">
              <a:solidFill>
                <a:schemeClr val="tx1"/>
              </a:solidFill>
              <a:round/>
              <a:headEnd/>
              <a:tailEnd/>
            </a:ln>
            <a:effectLst/>
          </p:spPr>
          <p:txBody>
            <a:bodyPr/>
            <a:lstStyle/>
            <a:p>
              <a:endParaRPr lang="cs-CZ"/>
            </a:p>
          </p:txBody>
        </p:sp>
      </p:grpSp>
      <p:grpSp>
        <p:nvGrpSpPr>
          <p:cNvPr id="69651" name="Group 19"/>
          <p:cNvGrpSpPr>
            <a:grpSpLocks/>
          </p:cNvGrpSpPr>
          <p:nvPr/>
        </p:nvGrpSpPr>
        <p:grpSpPr bwMode="auto">
          <a:xfrm>
            <a:off x="3419475" y="2276475"/>
            <a:ext cx="431800" cy="431800"/>
            <a:chOff x="3696" y="1162"/>
            <a:chExt cx="363" cy="454"/>
          </a:xfrm>
        </p:grpSpPr>
        <p:sp>
          <p:nvSpPr>
            <p:cNvPr id="69652" name="Line 20"/>
            <p:cNvSpPr>
              <a:spLocks noChangeShapeType="1"/>
            </p:cNvSpPr>
            <p:nvPr/>
          </p:nvSpPr>
          <p:spPr bwMode="auto">
            <a:xfrm>
              <a:off x="3696" y="1162"/>
              <a:ext cx="182" cy="272"/>
            </a:xfrm>
            <a:prstGeom prst="line">
              <a:avLst/>
            </a:prstGeom>
            <a:noFill/>
            <a:ln w="38100">
              <a:solidFill>
                <a:schemeClr val="tx1"/>
              </a:solidFill>
              <a:round/>
              <a:headEnd/>
              <a:tailEnd/>
            </a:ln>
            <a:effectLst/>
          </p:spPr>
          <p:txBody>
            <a:bodyPr/>
            <a:lstStyle/>
            <a:p>
              <a:endParaRPr lang="cs-CZ"/>
            </a:p>
          </p:txBody>
        </p:sp>
        <p:sp>
          <p:nvSpPr>
            <p:cNvPr id="69653" name="Line 21"/>
            <p:cNvSpPr>
              <a:spLocks noChangeShapeType="1"/>
            </p:cNvSpPr>
            <p:nvPr/>
          </p:nvSpPr>
          <p:spPr bwMode="auto">
            <a:xfrm flipV="1">
              <a:off x="3878" y="1162"/>
              <a:ext cx="181" cy="272"/>
            </a:xfrm>
            <a:prstGeom prst="line">
              <a:avLst/>
            </a:prstGeom>
            <a:noFill/>
            <a:ln w="38100">
              <a:solidFill>
                <a:schemeClr val="tx1"/>
              </a:solidFill>
              <a:round/>
              <a:headEnd/>
              <a:tailEnd/>
            </a:ln>
            <a:effectLst/>
          </p:spPr>
          <p:txBody>
            <a:bodyPr/>
            <a:lstStyle/>
            <a:p>
              <a:endParaRPr lang="cs-CZ"/>
            </a:p>
          </p:txBody>
        </p:sp>
        <p:sp>
          <p:nvSpPr>
            <p:cNvPr id="69654" name="Line 22"/>
            <p:cNvSpPr>
              <a:spLocks noChangeShapeType="1"/>
            </p:cNvSpPr>
            <p:nvPr/>
          </p:nvSpPr>
          <p:spPr bwMode="auto">
            <a:xfrm>
              <a:off x="3878" y="1434"/>
              <a:ext cx="0" cy="182"/>
            </a:xfrm>
            <a:prstGeom prst="line">
              <a:avLst/>
            </a:prstGeom>
            <a:noFill/>
            <a:ln w="38100">
              <a:solidFill>
                <a:schemeClr val="tx1"/>
              </a:solidFill>
              <a:round/>
              <a:headEnd/>
              <a:tailEnd/>
            </a:ln>
            <a:effectLst/>
          </p:spPr>
          <p:txBody>
            <a:bodyPr/>
            <a:lstStyle/>
            <a:p>
              <a:endParaRPr lang="cs-CZ"/>
            </a:p>
          </p:txBody>
        </p:sp>
      </p:grpSp>
      <p:grpSp>
        <p:nvGrpSpPr>
          <p:cNvPr id="69655" name="Group 23"/>
          <p:cNvGrpSpPr>
            <a:grpSpLocks/>
          </p:cNvGrpSpPr>
          <p:nvPr/>
        </p:nvGrpSpPr>
        <p:grpSpPr bwMode="auto">
          <a:xfrm rot="10800000">
            <a:off x="3492500" y="3716338"/>
            <a:ext cx="431800" cy="431800"/>
            <a:chOff x="3696" y="1162"/>
            <a:chExt cx="363" cy="454"/>
          </a:xfrm>
        </p:grpSpPr>
        <p:sp>
          <p:nvSpPr>
            <p:cNvPr id="69656" name="Line 24"/>
            <p:cNvSpPr>
              <a:spLocks noChangeShapeType="1"/>
            </p:cNvSpPr>
            <p:nvPr/>
          </p:nvSpPr>
          <p:spPr bwMode="auto">
            <a:xfrm>
              <a:off x="3696" y="1162"/>
              <a:ext cx="182" cy="272"/>
            </a:xfrm>
            <a:prstGeom prst="line">
              <a:avLst/>
            </a:prstGeom>
            <a:noFill/>
            <a:ln w="38100">
              <a:solidFill>
                <a:schemeClr val="tx1"/>
              </a:solidFill>
              <a:round/>
              <a:headEnd/>
              <a:tailEnd/>
            </a:ln>
            <a:effectLst/>
          </p:spPr>
          <p:txBody>
            <a:bodyPr/>
            <a:lstStyle/>
            <a:p>
              <a:endParaRPr lang="cs-CZ"/>
            </a:p>
          </p:txBody>
        </p:sp>
        <p:sp>
          <p:nvSpPr>
            <p:cNvPr id="69657" name="Line 25"/>
            <p:cNvSpPr>
              <a:spLocks noChangeShapeType="1"/>
            </p:cNvSpPr>
            <p:nvPr/>
          </p:nvSpPr>
          <p:spPr bwMode="auto">
            <a:xfrm flipV="1">
              <a:off x="3878" y="1162"/>
              <a:ext cx="181" cy="272"/>
            </a:xfrm>
            <a:prstGeom prst="line">
              <a:avLst/>
            </a:prstGeom>
            <a:noFill/>
            <a:ln w="38100">
              <a:solidFill>
                <a:schemeClr val="tx1"/>
              </a:solidFill>
              <a:round/>
              <a:headEnd/>
              <a:tailEnd/>
            </a:ln>
            <a:effectLst/>
          </p:spPr>
          <p:txBody>
            <a:bodyPr/>
            <a:lstStyle/>
            <a:p>
              <a:endParaRPr lang="cs-CZ"/>
            </a:p>
          </p:txBody>
        </p:sp>
        <p:sp>
          <p:nvSpPr>
            <p:cNvPr id="69658" name="Line 26"/>
            <p:cNvSpPr>
              <a:spLocks noChangeShapeType="1"/>
            </p:cNvSpPr>
            <p:nvPr/>
          </p:nvSpPr>
          <p:spPr bwMode="auto">
            <a:xfrm>
              <a:off x="3878" y="1434"/>
              <a:ext cx="0" cy="182"/>
            </a:xfrm>
            <a:prstGeom prst="line">
              <a:avLst/>
            </a:prstGeom>
            <a:noFill/>
            <a:ln w="38100">
              <a:solidFill>
                <a:schemeClr val="tx1"/>
              </a:solidFill>
              <a:round/>
              <a:headEnd/>
              <a:tailEnd/>
            </a:ln>
            <a:effectLst/>
          </p:spPr>
          <p:txBody>
            <a:bodyPr/>
            <a:lstStyle/>
            <a:p>
              <a:endParaRPr lang="cs-CZ"/>
            </a:p>
          </p:txBody>
        </p:sp>
      </p:grpSp>
      <p:sp>
        <p:nvSpPr>
          <p:cNvPr id="69659" name="Oval 27"/>
          <p:cNvSpPr>
            <a:spLocks noChangeArrowheads="1"/>
          </p:cNvSpPr>
          <p:nvPr/>
        </p:nvSpPr>
        <p:spPr bwMode="auto">
          <a:xfrm rot="-2966198">
            <a:off x="5472112" y="5337176"/>
            <a:ext cx="576263" cy="360362"/>
          </a:xfrm>
          <a:prstGeom prst="ellipse">
            <a:avLst/>
          </a:prstGeom>
          <a:solidFill>
            <a:srgbClr val="FFCC66"/>
          </a:solidFill>
          <a:ln w="9525">
            <a:solidFill>
              <a:schemeClr val="tx1"/>
            </a:solidFill>
            <a:round/>
            <a:headEnd/>
            <a:tailEnd/>
          </a:ln>
          <a:effectLst/>
        </p:spPr>
        <p:txBody>
          <a:bodyPr wrap="none" anchor="ctr"/>
          <a:lstStyle/>
          <a:p>
            <a:endParaRPr lang="cs-CZ"/>
          </a:p>
        </p:txBody>
      </p:sp>
      <p:sp>
        <p:nvSpPr>
          <p:cNvPr id="69660" name="Oval 28"/>
          <p:cNvSpPr>
            <a:spLocks noChangeArrowheads="1"/>
          </p:cNvSpPr>
          <p:nvPr/>
        </p:nvSpPr>
        <p:spPr bwMode="auto">
          <a:xfrm rot="2087856">
            <a:off x="3995738" y="1125538"/>
            <a:ext cx="576262" cy="360362"/>
          </a:xfrm>
          <a:prstGeom prst="ellipse">
            <a:avLst/>
          </a:prstGeom>
          <a:solidFill>
            <a:srgbClr val="FFCC66"/>
          </a:solidFill>
          <a:ln w="9525">
            <a:solidFill>
              <a:schemeClr val="tx1"/>
            </a:solidFill>
            <a:round/>
            <a:headEnd/>
            <a:tailEnd/>
          </a:ln>
          <a:effectLst/>
        </p:spPr>
        <p:txBody>
          <a:bodyPr wrap="none" anchor="ctr"/>
          <a:lstStyle/>
          <a:p>
            <a:endParaRPr lang="cs-CZ"/>
          </a:p>
        </p:txBody>
      </p:sp>
      <p:sp>
        <p:nvSpPr>
          <p:cNvPr id="69661" name="Oval 29"/>
          <p:cNvSpPr>
            <a:spLocks noChangeArrowheads="1"/>
          </p:cNvSpPr>
          <p:nvPr/>
        </p:nvSpPr>
        <p:spPr bwMode="auto">
          <a:xfrm rot="-2331412">
            <a:off x="5867400" y="1052513"/>
            <a:ext cx="576263" cy="360362"/>
          </a:xfrm>
          <a:prstGeom prst="ellipse">
            <a:avLst/>
          </a:prstGeom>
          <a:solidFill>
            <a:srgbClr val="FFCC66"/>
          </a:solidFill>
          <a:ln w="9525">
            <a:solidFill>
              <a:schemeClr val="tx1"/>
            </a:solidFill>
            <a:round/>
            <a:headEnd/>
            <a:tailEnd/>
          </a:ln>
          <a:effectLst/>
        </p:spPr>
        <p:txBody>
          <a:bodyPr wrap="none" anchor="ctr"/>
          <a:lstStyle/>
          <a:p>
            <a:endParaRPr lang="cs-CZ"/>
          </a:p>
        </p:txBody>
      </p:sp>
      <p:sp>
        <p:nvSpPr>
          <p:cNvPr id="69662" name="Oval 30"/>
          <p:cNvSpPr>
            <a:spLocks noChangeArrowheads="1"/>
          </p:cNvSpPr>
          <p:nvPr/>
        </p:nvSpPr>
        <p:spPr bwMode="auto">
          <a:xfrm rot="-1684087">
            <a:off x="4500563" y="5157788"/>
            <a:ext cx="576262" cy="360362"/>
          </a:xfrm>
          <a:prstGeom prst="ellipse">
            <a:avLst/>
          </a:prstGeom>
          <a:solidFill>
            <a:srgbClr val="FFCC66"/>
          </a:solidFill>
          <a:ln w="9525">
            <a:solidFill>
              <a:schemeClr val="tx1"/>
            </a:solidFill>
            <a:round/>
            <a:headEnd/>
            <a:tailEnd/>
          </a:ln>
          <a:effectLst/>
        </p:spPr>
        <p:txBody>
          <a:bodyPr wrap="none" anchor="ctr"/>
          <a:lstStyle/>
          <a:p>
            <a:endParaRPr lang="cs-CZ"/>
          </a:p>
        </p:txBody>
      </p:sp>
      <p:sp>
        <p:nvSpPr>
          <p:cNvPr id="69663" name="Oval 31"/>
          <p:cNvSpPr>
            <a:spLocks noChangeArrowheads="1"/>
          </p:cNvSpPr>
          <p:nvPr/>
        </p:nvSpPr>
        <p:spPr bwMode="auto">
          <a:xfrm rot="-1858456">
            <a:off x="5076825" y="1196975"/>
            <a:ext cx="576263" cy="360363"/>
          </a:xfrm>
          <a:prstGeom prst="ellipse">
            <a:avLst/>
          </a:prstGeom>
          <a:solidFill>
            <a:srgbClr val="FFCC66"/>
          </a:solidFill>
          <a:ln w="9525">
            <a:solidFill>
              <a:schemeClr val="tx1"/>
            </a:solidFill>
            <a:round/>
            <a:headEnd/>
            <a:tailEnd/>
          </a:ln>
          <a:effectLst/>
        </p:spPr>
        <p:txBody>
          <a:bodyPr wrap="none" anchor="ctr"/>
          <a:lstStyle/>
          <a:p>
            <a:endParaRPr lang="cs-CZ"/>
          </a:p>
        </p:txBody>
      </p:sp>
      <p:grpSp>
        <p:nvGrpSpPr>
          <p:cNvPr id="69664" name="Group 32"/>
          <p:cNvGrpSpPr>
            <a:grpSpLocks/>
          </p:cNvGrpSpPr>
          <p:nvPr/>
        </p:nvGrpSpPr>
        <p:grpSpPr bwMode="auto">
          <a:xfrm rot="10800000">
            <a:off x="4572000" y="3716338"/>
            <a:ext cx="431800" cy="431800"/>
            <a:chOff x="3696" y="1162"/>
            <a:chExt cx="363" cy="454"/>
          </a:xfrm>
        </p:grpSpPr>
        <p:sp>
          <p:nvSpPr>
            <p:cNvPr id="69665" name="Line 33"/>
            <p:cNvSpPr>
              <a:spLocks noChangeShapeType="1"/>
            </p:cNvSpPr>
            <p:nvPr/>
          </p:nvSpPr>
          <p:spPr bwMode="auto">
            <a:xfrm>
              <a:off x="3696" y="1162"/>
              <a:ext cx="182" cy="272"/>
            </a:xfrm>
            <a:prstGeom prst="line">
              <a:avLst/>
            </a:prstGeom>
            <a:noFill/>
            <a:ln w="38100">
              <a:solidFill>
                <a:schemeClr val="tx1"/>
              </a:solidFill>
              <a:round/>
              <a:headEnd/>
              <a:tailEnd/>
            </a:ln>
            <a:effectLst/>
          </p:spPr>
          <p:txBody>
            <a:bodyPr/>
            <a:lstStyle/>
            <a:p>
              <a:endParaRPr lang="cs-CZ"/>
            </a:p>
          </p:txBody>
        </p:sp>
        <p:sp>
          <p:nvSpPr>
            <p:cNvPr id="69666" name="Line 34"/>
            <p:cNvSpPr>
              <a:spLocks noChangeShapeType="1"/>
            </p:cNvSpPr>
            <p:nvPr/>
          </p:nvSpPr>
          <p:spPr bwMode="auto">
            <a:xfrm flipV="1">
              <a:off x="3878" y="1162"/>
              <a:ext cx="181" cy="272"/>
            </a:xfrm>
            <a:prstGeom prst="line">
              <a:avLst/>
            </a:prstGeom>
            <a:noFill/>
            <a:ln w="38100">
              <a:solidFill>
                <a:schemeClr val="tx1"/>
              </a:solidFill>
              <a:round/>
              <a:headEnd/>
              <a:tailEnd/>
            </a:ln>
            <a:effectLst/>
          </p:spPr>
          <p:txBody>
            <a:bodyPr/>
            <a:lstStyle/>
            <a:p>
              <a:endParaRPr lang="cs-CZ"/>
            </a:p>
          </p:txBody>
        </p:sp>
        <p:sp>
          <p:nvSpPr>
            <p:cNvPr id="69667" name="Line 35"/>
            <p:cNvSpPr>
              <a:spLocks noChangeShapeType="1"/>
            </p:cNvSpPr>
            <p:nvPr/>
          </p:nvSpPr>
          <p:spPr bwMode="auto">
            <a:xfrm>
              <a:off x="3878" y="1434"/>
              <a:ext cx="0" cy="182"/>
            </a:xfrm>
            <a:prstGeom prst="line">
              <a:avLst/>
            </a:prstGeom>
            <a:noFill/>
            <a:ln w="38100">
              <a:solidFill>
                <a:schemeClr val="tx1"/>
              </a:solidFill>
              <a:round/>
              <a:headEnd/>
              <a:tailEnd/>
            </a:ln>
            <a:effectLst/>
          </p:spPr>
          <p:txBody>
            <a:bodyPr/>
            <a:lstStyle/>
            <a:p>
              <a:endParaRPr lang="cs-CZ"/>
            </a:p>
          </p:txBody>
        </p:sp>
      </p:grpSp>
      <p:grpSp>
        <p:nvGrpSpPr>
          <p:cNvPr id="69668" name="Group 36"/>
          <p:cNvGrpSpPr>
            <a:grpSpLocks/>
          </p:cNvGrpSpPr>
          <p:nvPr/>
        </p:nvGrpSpPr>
        <p:grpSpPr bwMode="auto">
          <a:xfrm rot="10800000">
            <a:off x="5003800" y="3716338"/>
            <a:ext cx="431800" cy="431800"/>
            <a:chOff x="3696" y="1162"/>
            <a:chExt cx="363" cy="454"/>
          </a:xfrm>
        </p:grpSpPr>
        <p:sp>
          <p:nvSpPr>
            <p:cNvPr id="69669" name="Line 37"/>
            <p:cNvSpPr>
              <a:spLocks noChangeShapeType="1"/>
            </p:cNvSpPr>
            <p:nvPr/>
          </p:nvSpPr>
          <p:spPr bwMode="auto">
            <a:xfrm>
              <a:off x="3696" y="1162"/>
              <a:ext cx="182" cy="272"/>
            </a:xfrm>
            <a:prstGeom prst="line">
              <a:avLst/>
            </a:prstGeom>
            <a:noFill/>
            <a:ln w="38100">
              <a:solidFill>
                <a:schemeClr val="tx1"/>
              </a:solidFill>
              <a:round/>
              <a:headEnd/>
              <a:tailEnd/>
            </a:ln>
            <a:effectLst/>
          </p:spPr>
          <p:txBody>
            <a:bodyPr/>
            <a:lstStyle/>
            <a:p>
              <a:endParaRPr lang="cs-CZ"/>
            </a:p>
          </p:txBody>
        </p:sp>
        <p:sp>
          <p:nvSpPr>
            <p:cNvPr id="69670" name="Line 38"/>
            <p:cNvSpPr>
              <a:spLocks noChangeShapeType="1"/>
            </p:cNvSpPr>
            <p:nvPr/>
          </p:nvSpPr>
          <p:spPr bwMode="auto">
            <a:xfrm flipV="1">
              <a:off x="3878" y="1162"/>
              <a:ext cx="181" cy="272"/>
            </a:xfrm>
            <a:prstGeom prst="line">
              <a:avLst/>
            </a:prstGeom>
            <a:noFill/>
            <a:ln w="38100">
              <a:solidFill>
                <a:schemeClr val="tx1"/>
              </a:solidFill>
              <a:round/>
              <a:headEnd/>
              <a:tailEnd/>
            </a:ln>
            <a:effectLst/>
          </p:spPr>
          <p:txBody>
            <a:bodyPr/>
            <a:lstStyle/>
            <a:p>
              <a:endParaRPr lang="cs-CZ"/>
            </a:p>
          </p:txBody>
        </p:sp>
        <p:sp>
          <p:nvSpPr>
            <p:cNvPr id="69671" name="Line 39"/>
            <p:cNvSpPr>
              <a:spLocks noChangeShapeType="1"/>
            </p:cNvSpPr>
            <p:nvPr/>
          </p:nvSpPr>
          <p:spPr bwMode="auto">
            <a:xfrm>
              <a:off x="3878" y="1434"/>
              <a:ext cx="0" cy="182"/>
            </a:xfrm>
            <a:prstGeom prst="line">
              <a:avLst/>
            </a:prstGeom>
            <a:noFill/>
            <a:ln w="38100">
              <a:solidFill>
                <a:schemeClr val="tx1"/>
              </a:solidFill>
              <a:round/>
              <a:headEnd/>
              <a:tailEnd/>
            </a:ln>
            <a:effectLst/>
          </p:spPr>
          <p:txBody>
            <a:bodyPr/>
            <a:lstStyle/>
            <a:p>
              <a:endParaRPr lang="cs-CZ"/>
            </a:p>
          </p:txBody>
        </p:sp>
      </p:grpSp>
      <p:sp>
        <p:nvSpPr>
          <p:cNvPr id="69672" name="Oval 40"/>
          <p:cNvSpPr>
            <a:spLocks noChangeArrowheads="1"/>
          </p:cNvSpPr>
          <p:nvPr/>
        </p:nvSpPr>
        <p:spPr bwMode="auto">
          <a:xfrm rot="2368503">
            <a:off x="3132138" y="5516563"/>
            <a:ext cx="576262" cy="360362"/>
          </a:xfrm>
          <a:prstGeom prst="ellipse">
            <a:avLst/>
          </a:prstGeom>
          <a:solidFill>
            <a:srgbClr val="FFCC66"/>
          </a:solidFill>
          <a:ln w="9525">
            <a:solidFill>
              <a:schemeClr val="tx1"/>
            </a:solidFill>
            <a:round/>
            <a:headEnd/>
            <a:tailEnd/>
          </a:ln>
          <a:effectLst/>
        </p:spPr>
        <p:txBody>
          <a:bodyPr wrap="none" anchor="ctr"/>
          <a:lstStyle/>
          <a:p>
            <a:endParaRPr lang="cs-CZ"/>
          </a:p>
        </p:txBody>
      </p:sp>
      <p:sp>
        <p:nvSpPr>
          <p:cNvPr id="69673" name="Oval 41"/>
          <p:cNvSpPr>
            <a:spLocks noChangeArrowheads="1"/>
          </p:cNvSpPr>
          <p:nvPr/>
        </p:nvSpPr>
        <p:spPr bwMode="auto">
          <a:xfrm rot="-2457908">
            <a:off x="2627313" y="981075"/>
            <a:ext cx="576262" cy="360363"/>
          </a:xfrm>
          <a:prstGeom prst="ellipse">
            <a:avLst/>
          </a:prstGeom>
          <a:solidFill>
            <a:srgbClr val="FFCC66"/>
          </a:solidFill>
          <a:ln w="9525">
            <a:solidFill>
              <a:schemeClr val="tx1"/>
            </a:solidFill>
            <a:round/>
            <a:headEnd/>
            <a:tailEnd/>
          </a:ln>
          <a:effectLst/>
        </p:spPr>
        <p:txBody>
          <a:bodyPr wrap="none" anchor="ctr"/>
          <a:lstStyle/>
          <a:p>
            <a:endParaRPr lang="cs-CZ"/>
          </a:p>
        </p:txBody>
      </p:sp>
      <p:sp>
        <p:nvSpPr>
          <p:cNvPr id="69674" name="Oval 42"/>
          <p:cNvSpPr>
            <a:spLocks noChangeArrowheads="1"/>
          </p:cNvSpPr>
          <p:nvPr/>
        </p:nvSpPr>
        <p:spPr bwMode="auto">
          <a:xfrm rot="-2074271">
            <a:off x="1979613" y="5373688"/>
            <a:ext cx="576262" cy="360362"/>
          </a:xfrm>
          <a:prstGeom prst="ellipse">
            <a:avLst/>
          </a:prstGeom>
          <a:solidFill>
            <a:srgbClr val="FFCC66"/>
          </a:solidFill>
          <a:ln w="9525">
            <a:solidFill>
              <a:schemeClr val="tx1"/>
            </a:solidFill>
            <a:round/>
            <a:headEnd/>
            <a:tailEnd/>
          </a:ln>
          <a:effectLst/>
        </p:spPr>
        <p:txBody>
          <a:bodyPr wrap="none" anchor="ctr"/>
          <a:lstStyle/>
          <a:p>
            <a:endParaRPr lang="cs-CZ"/>
          </a:p>
        </p:txBody>
      </p:sp>
      <p:sp>
        <p:nvSpPr>
          <p:cNvPr id="69675" name="Oval 43"/>
          <p:cNvSpPr>
            <a:spLocks noChangeArrowheads="1"/>
          </p:cNvSpPr>
          <p:nvPr/>
        </p:nvSpPr>
        <p:spPr bwMode="auto">
          <a:xfrm rot="5187180">
            <a:off x="3311525" y="1952625"/>
            <a:ext cx="576263" cy="360363"/>
          </a:xfrm>
          <a:prstGeom prst="ellipse">
            <a:avLst/>
          </a:prstGeom>
          <a:solidFill>
            <a:srgbClr val="FFCC66"/>
          </a:solidFill>
          <a:ln w="9525">
            <a:solidFill>
              <a:schemeClr val="tx1"/>
            </a:solidFill>
            <a:round/>
            <a:headEnd/>
            <a:tailEnd/>
          </a:ln>
          <a:effectLst/>
        </p:spPr>
        <p:txBody>
          <a:bodyPr wrap="none" anchor="ctr"/>
          <a:lstStyle/>
          <a:p>
            <a:endParaRPr lang="cs-CZ"/>
          </a:p>
        </p:txBody>
      </p:sp>
      <p:sp>
        <p:nvSpPr>
          <p:cNvPr id="69676" name="Oval 44"/>
          <p:cNvSpPr>
            <a:spLocks noChangeArrowheads="1"/>
          </p:cNvSpPr>
          <p:nvPr/>
        </p:nvSpPr>
        <p:spPr bwMode="auto">
          <a:xfrm rot="5187180">
            <a:off x="4895850" y="1952625"/>
            <a:ext cx="576263" cy="360363"/>
          </a:xfrm>
          <a:prstGeom prst="ellipse">
            <a:avLst/>
          </a:prstGeom>
          <a:solidFill>
            <a:srgbClr val="FFCC66"/>
          </a:solidFill>
          <a:ln w="9525">
            <a:solidFill>
              <a:schemeClr val="tx1"/>
            </a:solidFill>
            <a:round/>
            <a:headEnd/>
            <a:tailEnd/>
          </a:ln>
          <a:effectLst/>
        </p:spPr>
        <p:txBody>
          <a:bodyPr wrap="none" anchor="ctr"/>
          <a:lstStyle/>
          <a:p>
            <a:endParaRPr lang="cs-CZ"/>
          </a:p>
        </p:txBody>
      </p:sp>
      <p:sp>
        <p:nvSpPr>
          <p:cNvPr id="69677" name="Oval 45"/>
          <p:cNvSpPr>
            <a:spLocks noChangeArrowheads="1"/>
          </p:cNvSpPr>
          <p:nvPr/>
        </p:nvSpPr>
        <p:spPr bwMode="auto">
          <a:xfrm rot="5187180">
            <a:off x="3887787" y="1952626"/>
            <a:ext cx="576263" cy="360362"/>
          </a:xfrm>
          <a:prstGeom prst="ellipse">
            <a:avLst/>
          </a:prstGeom>
          <a:solidFill>
            <a:srgbClr val="FFCC66"/>
          </a:solidFill>
          <a:ln w="9525">
            <a:solidFill>
              <a:schemeClr val="tx1"/>
            </a:solidFill>
            <a:round/>
            <a:headEnd/>
            <a:tailEnd/>
          </a:ln>
          <a:effectLst/>
        </p:spPr>
        <p:txBody>
          <a:bodyPr wrap="none" anchor="ctr"/>
          <a:lstStyle/>
          <a:p>
            <a:endParaRPr lang="cs-CZ"/>
          </a:p>
        </p:txBody>
      </p:sp>
      <p:sp>
        <p:nvSpPr>
          <p:cNvPr id="69678" name="Oval 46"/>
          <p:cNvSpPr>
            <a:spLocks noChangeArrowheads="1"/>
          </p:cNvSpPr>
          <p:nvPr/>
        </p:nvSpPr>
        <p:spPr bwMode="auto">
          <a:xfrm rot="5187180">
            <a:off x="3455988" y="4113213"/>
            <a:ext cx="576262" cy="360362"/>
          </a:xfrm>
          <a:prstGeom prst="ellipse">
            <a:avLst/>
          </a:prstGeom>
          <a:solidFill>
            <a:srgbClr val="FFCC66"/>
          </a:solidFill>
          <a:ln w="9525">
            <a:solidFill>
              <a:schemeClr val="tx1"/>
            </a:solidFill>
            <a:round/>
            <a:headEnd/>
            <a:tailEnd/>
          </a:ln>
          <a:effectLst/>
        </p:spPr>
        <p:txBody>
          <a:bodyPr wrap="none" anchor="ctr"/>
          <a:lstStyle/>
          <a:p>
            <a:endParaRPr lang="cs-CZ"/>
          </a:p>
        </p:txBody>
      </p:sp>
      <p:sp>
        <p:nvSpPr>
          <p:cNvPr id="69679" name="Oval 47"/>
          <p:cNvSpPr>
            <a:spLocks noChangeArrowheads="1"/>
          </p:cNvSpPr>
          <p:nvPr/>
        </p:nvSpPr>
        <p:spPr bwMode="auto">
          <a:xfrm rot="5187180">
            <a:off x="4392612" y="1952626"/>
            <a:ext cx="576263" cy="360362"/>
          </a:xfrm>
          <a:prstGeom prst="ellipse">
            <a:avLst/>
          </a:prstGeom>
          <a:solidFill>
            <a:srgbClr val="FFCC66"/>
          </a:solidFill>
          <a:ln w="9525">
            <a:solidFill>
              <a:schemeClr val="tx1"/>
            </a:solidFill>
            <a:round/>
            <a:headEnd/>
            <a:tailEnd/>
          </a:ln>
          <a:effectLst/>
        </p:spPr>
        <p:txBody>
          <a:bodyPr wrap="none" anchor="ctr"/>
          <a:lstStyle/>
          <a:p>
            <a:endParaRPr lang="cs-CZ"/>
          </a:p>
        </p:txBody>
      </p:sp>
      <p:grpSp>
        <p:nvGrpSpPr>
          <p:cNvPr id="69680" name="Group 48"/>
          <p:cNvGrpSpPr>
            <a:grpSpLocks/>
          </p:cNvGrpSpPr>
          <p:nvPr/>
        </p:nvGrpSpPr>
        <p:grpSpPr bwMode="auto">
          <a:xfrm rot="327612">
            <a:off x="3492500" y="4437063"/>
            <a:ext cx="431800" cy="431800"/>
            <a:chOff x="3696" y="1162"/>
            <a:chExt cx="363" cy="454"/>
          </a:xfrm>
        </p:grpSpPr>
        <p:sp>
          <p:nvSpPr>
            <p:cNvPr id="69681" name="Line 49"/>
            <p:cNvSpPr>
              <a:spLocks noChangeShapeType="1"/>
            </p:cNvSpPr>
            <p:nvPr/>
          </p:nvSpPr>
          <p:spPr bwMode="auto">
            <a:xfrm>
              <a:off x="3696" y="1162"/>
              <a:ext cx="182" cy="272"/>
            </a:xfrm>
            <a:prstGeom prst="line">
              <a:avLst/>
            </a:prstGeom>
            <a:noFill/>
            <a:ln w="76200">
              <a:solidFill>
                <a:srgbClr val="00FF00"/>
              </a:solidFill>
              <a:round/>
              <a:headEnd/>
              <a:tailEnd/>
            </a:ln>
            <a:effectLst/>
          </p:spPr>
          <p:txBody>
            <a:bodyPr/>
            <a:lstStyle/>
            <a:p>
              <a:endParaRPr lang="cs-CZ"/>
            </a:p>
          </p:txBody>
        </p:sp>
        <p:sp>
          <p:nvSpPr>
            <p:cNvPr id="69682" name="Line 50"/>
            <p:cNvSpPr>
              <a:spLocks noChangeShapeType="1"/>
            </p:cNvSpPr>
            <p:nvPr/>
          </p:nvSpPr>
          <p:spPr bwMode="auto">
            <a:xfrm flipV="1">
              <a:off x="3878" y="1162"/>
              <a:ext cx="181" cy="272"/>
            </a:xfrm>
            <a:prstGeom prst="line">
              <a:avLst/>
            </a:prstGeom>
            <a:noFill/>
            <a:ln w="76200">
              <a:solidFill>
                <a:srgbClr val="00FF00"/>
              </a:solidFill>
              <a:round/>
              <a:headEnd/>
              <a:tailEnd/>
            </a:ln>
            <a:effectLst/>
          </p:spPr>
          <p:txBody>
            <a:bodyPr/>
            <a:lstStyle/>
            <a:p>
              <a:endParaRPr lang="cs-CZ"/>
            </a:p>
          </p:txBody>
        </p:sp>
        <p:sp>
          <p:nvSpPr>
            <p:cNvPr id="69683" name="Line 51"/>
            <p:cNvSpPr>
              <a:spLocks noChangeShapeType="1"/>
            </p:cNvSpPr>
            <p:nvPr/>
          </p:nvSpPr>
          <p:spPr bwMode="auto">
            <a:xfrm>
              <a:off x="3878" y="1434"/>
              <a:ext cx="0" cy="182"/>
            </a:xfrm>
            <a:prstGeom prst="line">
              <a:avLst/>
            </a:prstGeom>
            <a:noFill/>
            <a:ln w="76200">
              <a:solidFill>
                <a:srgbClr val="00FF00"/>
              </a:solidFill>
              <a:round/>
              <a:headEnd/>
              <a:tailEnd/>
            </a:ln>
            <a:effectLst/>
          </p:spPr>
          <p:txBody>
            <a:bodyPr/>
            <a:lstStyle/>
            <a:p>
              <a:endParaRPr lang="cs-CZ"/>
            </a:p>
          </p:txBody>
        </p:sp>
      </p:grpSp>
      <p:grpSp>
        <p:nvGrpSpPr>
          <p:cNvPr id="69684" name="Group 52"/>
          <p:cNvGrpSpPr>
            <a:grpSpLocks/>
          </p:cNvGrpSpPr>
          <p:nvPr/>
        </p:nvGrpSpPr>
        <p:grpSpPr bwMode="auto">
          <a:xfrm rot="10800000">
            <a:off x="4427538" y="1557338"/>
            <a:ext cx="431800" cy="431800"/>
            <a:chOff x="3696" y="1162"/>
            <a:chExt cx="363" cy="454"/>
          </a:xfrm>
        </p:grpSpPr>
        <p:sp>
          <p:nvSpPr>
            <p:cNvPr id="69685" name="Line 53"/>
            <p:cNvSpPr>
              <a:spLocks noChangeShapeType="1"/>
            </p:cNvSpPr>
            <p:nvPr/>
          </p:nvSpPr>
          <p:spPr bwMode="auto">
            <a:xfrm>
              <a:off x="3696" y="1162"/>
              <a:ext cx="182" cy="272"/>
            </a:xfrm>
            <a:prstGeom prst="line">
              <a:avLst/>
            </a:prstGeom>
            <a:noFill/>
            <a:ln w="76200">
              <a:solidFill>
                <a:srgbClr val="00FF00"/>
              </a:solidFill>
              <a:round/>
              <a:headEnd/>
              <a:tailEnd/>
            </a:ln>
            <a:effectLst/>
          </p:spPr>
          <p:txBody>
            <a:bodyPr/>
            <a:lstStyle/>
            <a:p>
              <a:endParaRPr lang="cs-CZ"/>
            </a:p>
          </p:txBody>
        </p:sp>
        <p:sp>
          <p:nvSpPr>
            <p:cNvPr id="69686" name="Line 54"/>
            <p:cNvSpPr>
              <a:spLocks noChangeShapeType="1"/>
            </p:cNvSpPr>
            <p:nvPr/>
          </p:nvSpPr>
          <p:spPr bwMode="auto">
            <a:xfrm flipV="1">
              <a:off x="3878" y="1162"/>
              <a:ext cx="181" cy="272"/>
            </a:xfrm>
            <a:prstGeom prst="line">
              <a:avLst/>
            </a:prstGeom>
            <a:noFill/>
            <a:ln w="76200">
              <a:solidFill>
                <a:srgbClr val="00FF00"/>
              </a:solidFill>
              <a:round/>
              <a:headEnd/>
              <a:tailEnd/>
            </a:ln>
            <a:effectLst/>
          </p:spPr>
          <p:txBody>
            <a:bodyPr/>
            <a:lstStyle/>
            <a:p>
              <a:endParaRPr lang="cs-CZ"/>
            </a:p>
          </p:txBody>
        </p:sp>
        <p:sp>
          <p:nvSpPr>
            <p:cNvPr id="69687" name="Line 55"/>
            <p:cNvSpPr>
              <a:spLocks noChangeShapeType="1"/>
            </p:cNvSpPr>
            <p:nvPr/>
          </p:nvSpPr>
          <p:spPr bwMode="auto">
            <a:xfrm>
              <a:off x="3878" y="1434"/>
              <a:ext cx="0" cy="182"/>
            </a:xfrm>
            <a:prstGeom prst="line">
              <a:avLst/>
            </a:prstGeom>
            <a:noFill/>
            <a:ln w="76200">
              <a:solidFill>
                <a:srgbClr val="00FF00"/>
              </a:solidFill>
              <a:round/>
              <a:headEnd/>
              <a:tailEnd/>
            </a:ln>
            <a:effectLst/>
          </p:spPr>
          <p:txBody>
            <a:bodyPr/>
            <a:lstStyle/>
            <a:p>
              <a:endParaRPr lang="cs-CZ"/>
            </a:p>
          </p:txBody>
        </p:sp>
      </p:grpSp>
      <p:grpSp>
        <p:nvGrpSpPr>
          <p:cNvPr id="69688" name="Group 56"/>
          <p:cNvGrpSpPr>
            <a:grpSpLocks/>
          </p:cNvGrpSpPr>
          <p:nvPr/>
        </p:nvGrpSpPr>
        <p:grpSpPr bwMode="auto">
          <a:xfrm rot="10800000">
            <a:off x="4932363" y="1557338"/>
            <a:ext cx="431800" cy="431800"/>
            <a:chOff x="3696" y="1162"/>
            <a:chExt cx="363" cy="454"/>
          </a:xfrm>
        </p:grpSpPr>
        <p:sp>
          <p:nvSpPr>
            <p:cNvPr id="69689" name="Line 57"/>
            <p:cNvSpPr>
              <a:spLocks noChangeShapeType="1"/>
            </p:cNvSpPr>
            <p:nvPr/>
          </p:nvSpPr>
          <p:spPr bwMode="auto">
            <a:xfrm>
              <a:off x="3696" y="1162"/>
              <a:ext cx="182" cy="272"/>
            </a:xfrm>
            <a:prstGeom prst="line">
              <a:avLst/>
            </a:prstGeom>
            <a:noFill/>
            <a:ln w="76200">
              <a:solidFill>
                <a:srgbClr val="00FF00"/>
              </a:solidFill>
              <a:round/>
              <a:headEnd/>
              <a:tailEnd/>
            </a:ln>
            <a:effectLst/>
          </p:spPr>
          <p:txBody>
            <a:bodyPr/>
            <a:lstStyle/>
            <a:p>
              <a:endParaRPr lang="cs-CZ"/>
            </a:p>
          </p:txBody>
        </p:sp>
        <p:sp>
          <p:nvSpPr>
            <p:cNvPr id="69690" name="Line 58"/>
            <p:cNvSpPr>
              <a:spLocks noChangeShapeType="1"/>
            </p:cNvSpPr>
            <p:nvPr/>
          </p:nvSpPr>
          <p:spPr bwMode="auto">
            <a:xfrm flipV="1">
              <a:off x="3878" y="1162"/>
              <a:ext cx="181" cy="272"/>
            </a:xfrm>
            <a:prstGeom prst="line">
              <a:avLst/>
            </a:prstGeom>
            <a:noFill/>
            <a:ln w="76200">
              <a:solidFill>
                <a:srgbClr val="00FF00"/>
              </a:solidFill>
              <a:round/>
              <a:headEnd/>
              <a:tailEnd/>
            </a:ln>
            <a:effectLst/>
          </p:spPr>
          <p:txBody>
            <a:bodyPr/>
            <a:lstStyle/>
            <a:p>
              <a:endParaRPr lang="cs-CZ"/>
            </a:p>
          </p:txBody>
        </p:sp>
        <p:sp>
          <p:nvSpPr>
            <p:cNvPr id="69691" name="Line 59"/>
            <p:cNvSpPr>
              <a:spLocks noChangeShapeType="1"/>
            </p:cNvSpPr>
            <p:nvPr/>
          </p:nvSpPr>
          <p:spPr bwMode="auto">
            <a:xfrm>
              <a:off x="3878" y="1434"/>
              <a:ext cx="0" cy="182"/>
            </a:xfrm>
            <a:prstGeom prst="line">
              <a:avLst/>
            </a:prstGeom>
            <a:noFill/>
            <a:ln w="76200">
              <a:solidFill>
                <a:srgbClr val="00FF00"/>
              </a:solidFill>
              <a:round/>
              <a:headEnd/>
              <a:tailEnd/>
            </a:ln>
            <a:effectLst/>
          </p:spPr>
          <p:txBody>
            <a:bodyPr/>
            <a:lstStyle/>
            <a:p>
              <a:endParaRPr lang="cs-CZ"/>
            </a:p>
          </p:txBody>
        </p:sp>
      </p:grpSp>
      <p:grpSp>
        <p:nvGrpSpPr>
          <p:cNvPr id="69692" name="Group 60"/>
          <p:cNvGrpSpPr>
            <a:grpSpLocks/>
          </p:cNvGrpSpPr>
          <p:nvPr/>
        </p:nvGrpSpPr>
        <p:grpSpPr bwMode="auto">
          <a:xfrm rot="10800000">
            <a:off x="3924300" y="1557338"/>
            <a:ext cx="431800" cy="431800"/>
            <a:chOff x="3696" y="1162"/>
            <a:chExt cx="363" cy="454"/>
          </a:xfrm>
        </p:grpSpPr>
        <p:sp>
          <p:nvSpPr>
            <p:cNvPr id="69693" name="Line 61"/>
            <p:cNvSpPr>
              <a:spLocks noChangeShapeType="1"/>
            </p:cNvSpPr>
            <p:nvPr/>
          </p:nvSpPr>
          <p:spPr bwMode="auto">
            <a:xfrm>
              <a:off x="3696" y="1162"/>
              <a:ext cx="182" cy="272"/>
            </a:xfrm>
            <a:prstGeom prst="line">
              <a:avLst/>
            </a:prstGeom>
            <a:noFill/>
            <a:ln w="76200">
              <a:solidFill>
                <a:srgbClr val="00FF00"/>
              </a:solidFill>
              <a:round/>
              <a:headEnd/>
              <a:tailEnd/>
            </a:ln>
            <a:effectLst/>
          </p:spPr>
          <p:txBody>
            <a:bodyPr/>
            <a:lstStyle/>
            <a:p>
              <a:endParaRPr lang="cs-CZ"/>
            </a:p>
          </p:txBody>
        </p:sp>
        <p:sp>
          <p:nvSpPr>
            <p:cNvPr id="69694" name="Line 62"/>
            <p:cNvSpPr>
              <a:spLocks noChangeShapeType="1"/>
            </p:cNvSpPr>
            <p:nvPr/>
          </p:nvSpPr>
          <p:spPr bwMode="auto">
            <a:xfrm flipV="1">
              <a:off x="3878" y="1162"/>
              <a:ext cx="181" cy="272"/>
            </a:xfrm>
            <a:prstGeom prst="line">
              <a:avLst/>
            </a:prstGeom>
            <a:noFill/>
            <a:ln w="76200">
              <a:solidFill>
                <a:srgbClr val="00FF00"/>
              </a:solidFill>
              <a:round/>
              <a:headEnd/>
              <a:tailEnd/>
            </a:ln>
            <a:effectLst/>
          </p:spPr>
          <p:txBody>
            <a:bodyPr/>
            <a:lstStyle/>
            <a:p>
              <a:endParaRPr lang="cs-CZ"/>
            </a:p>
          </p:txBody>
        </p:sp>
        <p:sp>
          <p:nvSpPr>
            <p:cNvPr id="69695" name="Line 63"/>
            <p:cNvSpPr>
              <a:spLocks noChangeShapeType="1"/>
            </p:cNvSpPr>
            <p:nvPr/>
          </p:nvSpPr>
          <p:spPr bwMode="auto">
            <a:xfrm>
              <a:off x="3878" y="1434"/>
              <a:ext cx="0" cy="182"/>
            </a:xfrm>
            <a:prstGeom prst="line">
              <a:avLst/>
            </a:prstGeom>
            <a:noFill/>
            <a:ln w="76200">
              <a:solidFill>
                <a:srgbClr val="00FF00"/>
              </a:solidFill>
              <a:round/>
              <a:headEnd/>
              <a:tailEnd/>
            </a:ln>
            <a:effectLst/>
          </p:spPr>
          <p:txBody>
            <a:bodyPr/>
            <a:lstStyle/>
            <a:p>
              <a:endParaRPr lang="cs-CZ"/>
            </a:p>
          </p:txBody>
        </p:sp>
      </p:grpSp>
      <p:grpSp>
        <p:nvGrpSpPr>
          <p:cNvPr id="69696" name="Group 64"/>
          <p:cNvGrpSpPr>
            <a:grpSpLocks/>
          </p:cNvGrpSpPr>
          <p:nvPr/>
        </p:nvGrpSpPr>
        <p:grpSpPr bwMode="auto">
          <a:xfrm rot="10800000">
            <a:off x="3348038" y="1557338"/>
            <a:ext cx="431800" cy="431800"/>
            <a:chOff x="3696" y="1162"/>
            <a:chExt cx="363" cy="454"/>
          </a:xfrm>
        </p:grpSpPr>
        <p:sp>
          <p:nvSpPr>
            <p:cNvPr id="69697" name="Line 65"/>
            <p:cNvSpPr>
              <a:spLocks noChangeShapeType="1"/>
            </p:cNvSpPr>
            <p:nvPr/>
          </p:nvSpPr>
          <p:spPr bwMode="auto">
            <a:xfrm>
              <a:off x="3696" y="1162"/>
              <a:ext cx="182" cy="272"/>
            </a:xfrm>
            <a:prstGeom prst="line">
              <a:avLst/>
            </a:prstGeom>
            <a:noFill/>
            <a:ln w="76200">
              <a:solidFill>
                <a:srgbClr val="00FF00"/>
              </a:solidFill>
              <a:round/>
              <a:headEnd/>
              <a:tailEnd/>
            </a:ln>
            <a:effectLst/>
          </p:spPr>
          <p:txBody>
            <a:bodyPr/>
            <a:lstStyle/>
            <a:p>
              <a:endParaRPr lang="cs-CZ"/>
            </a:p>
          </p:txBody>
        </p:sp>
        <p:sp>
          <p:nvSpPr>
            <p:cNvPr id="69698" name="Line 66"/>
            <p:cNvSpPr>
              <a:spLocks noChangeShapeType="1"/>
            </p:cNvSpPr>
            <p:nvPr/>
          </p:nvSpPr>
          <p:spPr bwMode="auto">
            <a:xfrm flipV="1">
              <a:off x="3878" y="1162"/>
              <a:ext cx="181" cy="272"/>
            </a:xfrm>
            <a:prstGeom prst="line">
              <a:avLst/>
            </a:prstGeom>
            <a:noFill/>
            <a:ln w="76200">
              <a:solidFill>
                <a:srgbClr val="00FF00"/>
              </a:solidFill>
              <a:round/>
              <a:headEnd/>
              <a:tailEnd/>
            </a:ln>
            <a:effectLst/>
          </p:spPr>
          <p:txBody>
            <a:bodyPr/>
            <a:lstStyle/>
            <a:p>
              <a:endParaRPr lang="cs-CZ"/>
            </a:p>
          </p:txBody>
        </p:sp>
        <p:sp>
          <p:nvSpPr>
            <p:cNvPr id="69699" name="Line 67"/>
            <p:cNvSpPr>
              <a:spLocks noChangeShapeType="1"/>
            </p:cNvSpPr>
            <p:nvPr/>
          </p:nvSpPr>
          <p:spPr bwMode="auto">
            <a:xfrm>
              <a:off x="3878" y="1434"/>
              <a:ext cx="0" cy="182"/>
            </a:xfrm>
            <a:prstGeom prst="line">
              <a:avLst/>
            </a:prstGeom>
            <a:noFill/>
            <a:ln w="76200">
              <a:solidFill>
                <a:srgbClr val="00FF00"/>
              </a:solidFill>
              <a:round/>
              <a:headEnd/>
              <a:tailEnd/>
            </a:ln>
            <a:effectLst/>
          </p:spPr>
          <p:txBody>
            <a:bodyPr/>
            <a:lstStyle/>
            <a:p>
              <a:endParaRPr lang="cs-CZ"/>
            </a:p>
          </p:txBody>
        </p:sp>
      </p:grpSp>
      <p:sp>
        <p:nvSpPr>
          <p:cNvPr id="69700" name="AutoShape 68"/>
          <p:cNvSpPr>
            <a:spLocks noChangeArrowheads="1"/>
          </p:cNvSpPr>
          <p:nvPr/>
        </p:nvSpPr>
        <p:spPr bwMode="auto">
          <a:xfrm rot="5400000">
            <a:off x="827088" y="2349500"/>
            <a:ext cx="3240087" cy="1655763"/>
          </a:xfrm>
          <a:prstGeom prst="can">
            <a:avLst>
              <a:gd name="adj" fmla="val 38157"/>
            </a:avLst>
          </a:prstGeom>
          <a:solidFill>
            <a:schemeClr val="accent1"/>
          </a:solidFill>
          <a:ln w="9525">
            <a:solidFill>
              <a:schemeClr val="tx1"/>
            </a:solidFill>
            <a:round/>
            <a:headEnd/>
            <a:tailEnd/>
          </a:ln>
          <a:effectLst/>
        </p:spPr>
        <p:txBody>
          <a:bodyPr wrap="none" anchor="ctr"/>
          <a:lstStyle/>
          <a:p>
            <a:endParaRPr lang="cs-CZ"/>
          </a:p>
        </p:txBody>
      </p:sp>
      <p:sp>
        <p:nvSpPr>
          <p:cNvPr id="69701" name="AutoShape 69"/>
          <p:cNvSpPr>
            <a:spLocks noChangeArrowheads="1"/>
          </p:cNvSpPr>
          <p:nvPr/>
        </p:nvSpPr>
        <p:spPr bwMode="auto">
          <a:xfrm rot="5400000">
            <a:off x="4572000" y="979488"/>
            <a:ext cx="1008063" cy="4465637"/>
          </a:xfrm>
          <a:prstGeom prst="can">
            <a:avLst>
              <a:gd name="adj" fmla="val 63824"/>
            </a:avLst>
          </a:prstGeom>
          <a:solidFill>
            <a:schemeClr val="accent1"/>
          </a:solidFill>
          <a:ln w="9525">
            <a:solidFill>
              <a:schemeClr val="tx1"/>
            </a:solidFill>
            <a:round/>
            <a:headEnd/>
            <a:tailEnd/>
          </a:ln>
          <a:effectLst/>
        </p:spPr>
        <p:txBody>
          <a:bodyPr wrap="none" anchor="ctr"/>
          <a:lstStyle/>
          <a:p>
            <a:endParaRPr lang="cs-CZ"/>
          </a:p>
        </p:txBody>
      </p:sp>
      <p:sp>
        <p:nvSpPr>
          <p:cNvPr id="69702" name="AutoShape 70"/>
          <p:cNvSpPr>
            <a:spLocks noChangeArrowheads="1"/>
          </p:cNvSpPr>
          <p:nvPr/>
        </p:nvSpPr>
        <p:spPr bwMode="auto">
          <a:xfrm rot="5400000">
            <a:off x="4968082" y="2169319"/>
            <a:ext cx="3240087" cy="2016125"/>
          </a:xfrm>
          <a:prstGeom prst="can">
            <a:avLst>
              <a:gd name="adj" fmla="val 38157"/>
            </a:avLst>
          </a:prstGeom>
          <a:solidFill>
            <a:schemeClr val="accent1"/>
          </a:solidFill>
          <a:ln w="9525">
            <a:solidFill>
              <a:schemeClr val="tx1"/>
            </a:solidFill>
            <a:round/>
            <a:headEnd/>
            <a:tailEnd/>
          </a:ln>
          <a:effectLst/>
        </p:spPr>
        <p:txBody>
          <a:bodyPr wrap="none" anchor="ctr"/>
          <a:lstStyle/>
          <a:p>
            <a:endParaRPr lang="cs-CZ"/>
          </a:p>
        </p:txBody>
      </p:sp>
      <p:sp>
        <p:nvSpPr>
          <p:cNvPr id="69703" name="Oval 71"/>
          <p:cNvSpPr>
            <a:spLocks noChangeArrowheads="1"/>
          </p:cNvSpPr>
          <p:nvPr/>
        </p:nvSpPr>
        <p:spPr bwMode="auto">
          <a:xfrm>
            <a:off x="7019925" y="2636838"/>
            <a:ext cx="360363" cy="1150937"/>
          </a:xfrm>
          <a:prstGeom prst="ellipse">
            <a:avLst/>
          </a:prstGeom>
          <a:solidFill>
            <a:schemeClr val="bg1"/>
          </a:solidFill>
          <a:ln w="9525">
            <a:solidFill>
              <a:schemeClr val="tx1"/>
            </a:solidFill>
            <a:round/>
            <a:headEnd/>
            <a:tailEnd/>
          </a:ln>
          <a:effectLst/>
        </p:spPr>
        <p:txBody>
          <a:bodyPr wrap="none" anchor="ctr"/>
          <a:lstStyle/>
          <a:p>
            <a:endParaRPr lang="cs-CZ"/>
          </a:p>
        </p:txBody>
      </p:sp>
      <p:sp>
        <p:nvSpPr>
          <p:cNvPr id="69704" name="AutoShape 72"/>
          <p:cNvSpPr>
            <a:spLocks noChangeArrowheads="1"/>
          </p:cNvSpPr>
          <p:nvPr/>
        </p:nvSpPr>
        <p:spPr bwMode="auto">
          <a:xfrm>
            <a:off x="971550" y="2924175"/>
            <a:ext cx="936625" cy="792163"/>
          </a:xfrm>
          <a:prstGeom prst="rightArrow">
            <a:avLst>
              <a:gd name="adj1" fmla="val 50000"/>
              <a:gd name="adj2" fmla="val 29559"/>
            </a:avLst>
          </a:prstGeom>
          <a:solidFill>
            <a:srgbClr val="FF0000"/>
          </a:solidFill>
          <a:ln w="9525">
            <a:solidFill>
              <a:schemeClr val="tx1"/>
            </a:solidFill>
            <a:miter lim="800000"/>
            <a:headEnd/>
            <a:tailEnd/>
          </a:ln>
          <a:effectLst/>
        </p:spPr>
        <p:txBody>
          <a:bodyPr wrap="none" anchor="ctr"/>
          <a:lstStyle/>
          <a:p>
            <a:endParaRPr lang="cs-CZ"/>
          </a:p>
        </p:txBody>
      </p:sp>
      <p:sp>
        <p:nvSpPr>
          <p:cNvPr id="69705" name="AutoShape 73"/>
          <p:cNvSpPr>
            <a:spLocks noChangeArrowheads="1"/>
          </p:cNvSpPr>
          <p:nvPr/>
        </p:nvSpPr>
        <p:spPr bwMode="auto">
          <a:xfrm>
            <a:off x="7667625" y="2852738"/>
            <a:ext cx="504825" cy="792162"/>
          </a:xfrm>
          <a:prstGeom prst="rightArrow">
            <a:avLst>
              <a:gd name="adj1" fmla="val 50000"/>
              <a:gd name="adj2" fmla="val 25000"/>
            </a:avLst>
          </a:prstGeom>
          <a:solidFill>
            <a:srgbClr val="FF00FF"/>
          </a:solidFill>
          <a:ln w="9525">
            <a:solidFill>
              <a:schemeClr val="tx1"/>
            </a:solidFill>
            <a:miter lim="800000"/>
            <a:headEnd/>
            <a:tailEnd/>
          </a:ln>
          <a:effectLst/>
        </p:spPr>
        <p:txBody>
          <a:bodyPr wrap="none" anchor="ctr"/>
          <a:lstStyle/>
          <a:p>
            <a:endParaRPr lang="cs-CZ"/>
          </a:p>
        </p:txBody>
      </p:sp>
      <p:sp>
        <p:nvSpPr>
          <p:cNvPr id="69706" name="Oval 74"/>
          <p:cNvSpPr>
            <a:spLocks noChangeArrowheads="1"/>
          </p:cNvSpPr>
          <p:nvPr/>
        </p:nvSpPr>
        <p:spPr bwMode="auto">
          <a:xfrm>
            <a:off x="7019925" y="2636838"/>
            <a:ext cx="360363" cy="1150937"/>
          </a:xfrm>
          <a:prstGeom prst="ellipse">
            <a:avLst/>
          </a:prstGeom>
          <a:solidFill>
            <a:srgbClr val="DDDDDD"/>
          </a:solidFill>
          <a:ln w="9525">
            <a:solidFill>
              <a:schemeClr val="tx1"/>
            </a:solidFill>
            <a:round/>
            <a:headEnd/>
            <a:tailEnd/>
          </a:ln>
          <a:effectLst/>
        </p:spPr>
        <p:txBody>
          <a:bodyPr wrap="none" anchor="ctr"/>
          <a:lstStyle/>
          <a:p>
            <a:endParaRPr lang="cs-CZ"/>
          </a:p>
        </p:txBody>
      </p:sp>
      <p:sp>
        <p:nvSpPr>
          <p:cNvPr id="69707" name="Oval 75"/>
          <p:cNvSpPr>
            <a:spLocks noChangeArrowheads="1"/>
          </p:cNvSpPr>
          <p:nvPr/>
        </p:nvSpPr>
        <p:spPr bwMode="auto">
          <a:xfrm>
            <a:off x="7019925" y="2636838"/>
            <a:ext cx="360363" cy="1150937"/>
          </a:xfrm>
          <a:prstGeom prst="ellipse">
            <a:avLst/>
          </a:prstGeom>
          <a:solidFill>
            <a:srgbClr val="FF00FF"/>
          </a:solidFill>
          <a:ln w="9525">
            <a:solidFill>
              <a:schemeClr val="tx1"/>
            </a:solidFill>
            <a:round/>
            <a:headEnd/>
            <a:tailEnd/>
          </a:ln>
          <a:effectLst/>
        </p:spPr>
        <p:txBody>
          <a:bodyPr wrap="none" anchor="ctr"/>
          <a:lstStyle/>
          <a:p>
            <a:endParaRPr lang="cs-CZ"/>
          </a:p>
        </p:txBody>
      </p:sp>
      <p:sp>
        <p:nvSpPr>
          <p:cNvPr id="69708" name="Text Box 76"/>
          <p:cNvSpPr txBox="1">
            <a:spLocks noChangeArrowheads="1"/>
          </p:cNvSpPr>
          <p:nvPr/>
        </p:nvSpPr>
        <p:spPr bwMode="auto">
          <a:xfrm>
            <a:off x="684213" y="3573463"/>
            <a:ext cx="865187" cy="366712"/>
          </a:xfrm>
          <a:prstGeom prst="rect">
            <a:avLst/>
          </a:prstGeom>
          <a:noFill/>
          <a:ln w="9525">
            <a:noFill/>
            <a:miter lim="800000"/>
            <a:headEnd/>
            <a:tailEnd/>
          </a:ln>
          <a:effectLst/>
        </p:spPr>
        <p:txBody>
          <a:bodyPr>
            <a:spAutoFit/>
          </a:bodyPr>
          <a:lstStyle/>
          <a:p>
            <a:pPr>
              <a:spcBef>
                <a:spcPct val="50000"/>
              </a:spcBef>
            </a:pPr>
            <a:r>
              <a:rPr lang="cs-CZ">
                <a:latin typeface="Arial Black" pitchFamily="34" charset="0"/>
              </a:rPr>
              <a:t>laser</a:t>
            </a:r>
          </a:p>
        </p:txBody>
      </p:sp>
      <p:sp>
        <p:nvSpPr>
          <p:cNvPr id="69709" name="Text Box 77"/>
          <p:cNvSpPr txBox="1">
            <a:spLocks noChangeArrowheads="1"/>
          </p:cNvSpPr>
          <p:nvPr/>
        </p:nvSpPr>
        <p:spPr bwMode="auto">
          <a:xfrm>
            <a:off x="0" y="404813"/>
            <a:ext cx="9144000" cy="396875"/>
          </a:xfrm>
          <a:prstGeom prst="rect">
            <a:avLst/>
          </a:prstGeom>
          <a:noFill/>
          <a:ln w="9525">
            <a:noFill/>
            <a:miter lim="800000"/>
            <a:headEnd/>
            <a:tailEnd/>
          </a:ln>
          <a:effectLst/>
        </p:spPr>
        <p:txBody>
          <a:bodyPr>
            <a:spAutoFit/>
          </a:bodyPr>
          <a:lstStyle/>
          <a:p>
            <a:pPr>
              <a:spcBef>
                <a:spcPct val="50000"/>
              </a:spcBef>
            </a:pPr>
            <a:r>
              <a:rPr lang="cs-CZ">
                <a:latin typeface="Arial Black" pitchFamily="34" charset="0"/>
              </a:rPr>
              <a:t>Evanescentní senzor pro </a:t>
            </a:r>
            <a:r>
              <a:rPr lang="cs-CZ" sz="2000">
                <a:latin typeface="Arial Black" pitchFamily="34" charset="0"/>
              </a:rPr>
              <a:t>detekci</a:t>
            </a:r>
            <a:r>
              <a:rPr lang="cs-CZ">
                <a:latin typeface="Arial Black" pitchFamily="34" charset="0"/>
              </a:rPr>
              <a:t> patogenních bakterií </a:t>
            </a:r>
            <a:r>
              <a:rPr lang="cs-CZ" sz="1400">
                <a:latin typeface="Arial Black" pitchFamily="34" charset="0"/>
              </a:rPr>
              <a:t>(schema detekce)</a:t>
            </a:r>
          </a:p>
        </p:txBody>
      </p:sp>
      <p:sp>
        <p:nvSpPr>
          <p:cNvPr id="69710" name="Text Box 78"/>
          <p:cNvSpPr txBox="1">
            <a:spLocks noChangeArrowheads="1"/>
          </p:cNvSpPr>
          <p:nvPr/>
        </p:nvSpPr>
        <p:spPr bwMode="auto">
          <a:xfrm>
            <a:off x="1619250" y="2133600"/>
            <a:ext cx="1081088" cy="581025"/>
          </a:xfrm>
          <a:prstGeom prst="rect">
            <a:avLst/>
          </a:prstGeom>
          <a:noFill/>
          <a:ln w="9525">
            <a:noFill/>
            <a:miter lim="800000"/>
            <a:headEnd/>
            <a:tailEnd/>
          </a:ln>
          <a:effectLst/>
        </p:spPr>
        <p:txBody>
          <a:bodyPr>
            <a:spAutoFit/>
          </a:bodyPr>
          <a:lstStyle/>
          <a:p>
            <a:pPr>
              <a:spcBef>
                <a:spcPct val="50000"/>
              </a:spcBef>
            </a:pPr>
            <a:r>
              <a:rPr lang="cs-CZ" sz="1600">
                <a:latin typeface="Arial Black" pitchFamily="34" charset="0"/>
              </a:rPr>
              <a:t>Optický obal</a:t>
            </a:r>
          </a:p>
        </p:txBody>
      </p:sp>
      <p:sp>
        <p:nvSpPr>
          <p:cNvPr id="69711" name="Text Box 79"/>
          <p:cNvSpPr txBox="1">
            <a:spLocks noChangeArrowheads="1"/>
          </p:cNvSpPr>
          <p:nvPr/>
        </p:nvSpPr>
        <p:spPr bwMode="auto">
          <a:xfrm>
            <a:off x="3276600" y="2924175"/>
            <a:ext cx="2016125" cy="581025"/>
          </a:xfrm>
          <a:prstGeom prst="rect">
            <a:avLst/>
          </a:prstGeom>
          <a:noFill/>
          <a:ln w="9525">
            <a:noFill/>
            <a:miter lim="800000"/>
            <a:headEnd/>
            <a:tailEnd/>
          </a:ln>
          <a:effectLst/>
        </p:spPr>
        <p:txBody>
          <a:bodyPr>
            <a:spAutoFit/>
          </a:bodyPr>
          <a:lstStyle/>
          <a:p>
            <a:pPr>
              <a:spcBef>
                <a:spcPct val="50000"/>
              </a:spcBef>
            </a:pPr>
            <a:r>
              <a:rPr lang="cs-CZ" sz="1600">
                <a:latin typeface="Arial Black" pitchFamily="34" charset="0"/>
              </a:rPr>
              <a:t>Jádro optického vlákna</a:t>
            </a:r>
          </a:p>
        </p:txBody>
      </p:sp>
      <p:sp>
        <p:nvSpPr>
          <p:cNvPr id="69712" name="Text Box 80"/>
          <p:cNvSpPr txBox="1">
            <a:spLocks noChangeArrowheads="1"/>
          </p:cNvSpPr>
          <p:nvPr/>
        </p:nvSpPr>
        <p:spPr bwMode="auto">
          <a:xfrm>
            <a:off x="5724525" y="2205038"/>
            <a:ext cx="1081088" cy="581025"/>
          </a:xfrm>
          <a:prstGeom prst="rect">
            <a:avLst/>
          </a:prstGeom>
          <a:noFill/>
          <a:ln w="9525">
            <a:noFill/>
            <a:miter lim="800000"/>
            <a:headEnd/>
            <a:tailEnd/>
          </a:ln>
          <a:effectLst/>
        </p:spPr>
        <p:txBody>
          <a:bodyPr>
            <a:spAutoFit/>
          </a:bodyPr>
          <a:lstStyle/>
          <a:p>
            <a:pPr>
              <a:spcBef>
                <a:spcPct val="50000"/>
              </a:spcBef>
            </a:pPr>
            <a:r>
              <a:rPr lang="cs-CZ" sz="1600">
                <a:latin typeface="Arial Black" pitchFamily="34" charset="0"/>
              </a:rPr>
              <a:t>Optický obal</a:t>
            </a:r>
          </a:p>
        </p:txBody>
      </p:sp>
      <p:sp>
        <p:nvSpPr>
          <p:cNvPr id="69713" name="Text Box 81"/>
          <p:cNvSpPr txBox="1">
            <a:spLocks noChangeArrowheads="1"/>
          </p:cNvSpPr>
          <p:nvPr/>
        </p:nvSpPr>
        <p:spPr bwMode="auto">
          <a:xfrm>
            <a:off x="4284663" y="4437063"/>
            <a:ext cx="1511300" cy="336550"/>
          </a:xfrm>
          <a:prstGeom prst="rect">
            <a:avLst/>
          </a:prstGeom>
          <a:noFill/>
          <a:ln w="9525">
            <a:noFill/>
            <a:miter lim="800000"/>
            <a:headEnd/>
            <a:tailEnd/>
          </a:ln>
          <a:effectLst/>
        </p:spPr>
        <p:txBody>
          <a:bodyPr>
            <a:spAutoFit/>
          </a:bodyPr>
          <a:lstStyle/>
          <a:p>
            <a:pPr>
              <a:spcBef>
                <a:spcPct val="50000"/>
              </a:spcBef>
            </a:pPr>
            <a:r>
              <a:rPr lang="cs-CZ" sz="1600">
                <a:latin typeface="Arial Black" pitchFamily="34" charset="0"/>
              </a:rPr>
              <a:t>Protilátka 1</a:t>
            </a:r>
          </a:p>
        </p:txBody>
      </p:sp>
      <p:sp>
        <p:nvSpPr>
          <p:cNvPr id="69714" name="Text Box 82"/>
          <p:cNvSpPr txBox="1">
            <a:spLocks noChangeArrowheads="1"/>
          </p:cNvSpPr>
          <p:nvPr/>
        </p:nvSpPr>
        <p:spPr bwMode="auto">
          <a:xfrm>
            <a:off x="3059113" y="4868863"/>
            <a:ext cx="1584325" cy="336550"/>
          </a:xfrm>
          <a:prstGeom prst="rect">
            <a:avLst/>
          </a:prstGeom>
          <a:noFill/>
          <a:ln w="9525">
            <a:noFill/>
            <a:miter lim="800000"/>
            <a:headEnd/>
            <a:tailEnd/>
          </a:ln>
          <a:effectLst/>
        </p:spPr>
        <p:txBody>
          <a:bodyPr>
            <a:spAutoFit/>
          </a:bodyPr>
          <a:lstStyle/>
          <a:p>
            <a:pPr>
              <a:spcBef>
                <a:spcPct val="50000"/>
              </a:spcBef>
            </a:pPr>
            <a:r>
              <a:rPr lang="cs-CZ" sz="1600">
                <a:latin typeface="Arial Black" pitchFamily="34" charset="0"/>
              </a:rPr>
              <a:t>Protilátka 2</a:t>
            </a:r>
          </a:p>
        </p:txBody>
      </p:sp>
      <p:sp>
        <p:nvSpPr>
          <p:cNvPr id="69715" name="Line 83"/>
          <p:cNvSpPr>
            <a:spLocks noChangeShapeType="1"/>
          </p:cNvSpPr>
          <p:nvPr/>
        </p:nvSpPr>
        <p:spPr bwMode="auto">
          <a:xfrm flipH="1" flipV="1">
            <a:off x="4716463" y="4005263"/>
            <a:ext cx="0" cy="576262"/>
          </a:xfrm>
          <a:prstGeom prst="line">
            <a:avLst/>
          </a:prstGeom>
          <a:noFill/>
          <a:ln w="9525">
            <a:solidFill>
              <a:schemeClr val="tx1"/>
            </a:solidFill>
            <a:round/>
            <a:headEnd/>
            <a:tailEnd type="triangle" w="med" len="med"/>
          </a:ln>
          <a:effectLst/>
        </p:spPr>
        <p:txBody>
          <a:bodyPr/>
          <a:lstStyle/>
          <a:p>
            <a:endParaRPr lang="cs-CZ"/>
          </a:p>
        </p:txBody>
      </p:sp>
      <p:sp>
        <p:nvSpPr>
          <p:cNvPr id="69716" name="Line 84"/>
          <p:cNvSpPr>
            <a:spLocks noChangeShapeType="1"/>
          </p:cNvSpPr>
          <p:nvPr/>
        </p:nvSpPr>
        <p:spPr bwMode="auto">
          <a:xfrm flipH="1" flipV="1">
            <a:off x="3779838" y="4652963"/>
            <a:ext cx="144462" cy="288925"/>
          </a:xfrm>
          <a:prstGeom prst="line">
            <a:avLst/>
          </a:prstGeom>
          <a:noFill/>
          <a:ln w="9525">
            <a:solidFill>
              <a:schemeClr val="tx1"/>
            </a:solidFill>
            <a:round/>
            <a:headEnd/>
            <a:tailEnd type="triangle" w="med" len="med"/>
          </a:ln>
          <a:effectLst/>
        </p:spPr>
        <p:txBody>
          <a:bodyPr/>
          <a:lstStyle/>
          <a:p>
            <a:endParaRPr lang="cs-CZ"/>
          </a:p>
        </p:txBody>
      </p:sp>
      <p:sp>
        <p:nvSpPr>
          <p:cNvPr id="69717" name="Text Box 85"/>
          <p:cNvSpPr txBox="1">
            <a:spLocks noChangeArrowheads="1"/>
          </p:cNvSpPr>
          <p:nvPr/>
        </p:nvSpPr>
        <p:spPr bwMode="auto">
          <a:xfrm>
            <a:off x="7740650" y="4005263"/>
            <a:ext cx="1403350" cy="366712"/>
          </a:xfrm>
          <a:prstGeom prst="rect">
            <a:avLst/>
          </a:prstGeom>
          <a:noFill/>
          <a:ln w="9525">
            <a:noFill/>
            <a:miter lim="800000"/>
            <a:headEnd/>
            <a:tailEnd/>
          </a:ln>
          <a:effectLst/>
        </p:spPr>
        <p:txBody>
          <a:bodyPr>
            <a:spAutoFit/>
          </a:bodyPr>
          <a:lstStyle/>
          <a:p>
            <a:pPr>
              <a:spcBef>
                <a:spcPct val="50000"/>
              </a:spcBef>
            </a:pPr>
            <a:r>
              <a:rPr lang="cs-CZ">
                <a:latin typeface="Arial Black" pitchFamily="34" charset="0"/>
              </a:rPr>
              <a:t>detektor</a:t>
            </a:r>
          </a:p>
        </p:txBody>
      </p:sp>
      <p:sp>
        <p:nvSpPr>
          <p:cNvPr id="69718" name="Rectangle 86" descr="40%"/>
          <p:cNvSpPr>
            <a:spLocks noChangeArrowheads="1"/>
          </p:cNvSpPr>
          <p:nvPr/>
        </p:nvSpPr>
        <p:spPr bwMode="auto">
          <a:xfrm>
            <a:off x="8243888" y="2276475"/>
            <a:ext cx="215900" cy="1728788"/>
          </a:xfrm>
          <a:prstGeom prst="rect">
            <a:avLst/>
          </a:prstGeom>
          <a:pattFill prst="pct40">
            <a:fgClr>
              <a:schemeClr val="tx2"/>
            </a:fgClr>
            <a:bgClr>
              <a:schemeClr val="bg1"/>
            </a:bgClr>
          </a:pattFill>
          <a:ln w="9525">
            <a:solidFill>
              <a:schemeClr val="tx1"/>
            </a:solidFill>
            <a:miter lim="800000"/>
            <a:headEnd/>
            <a:tailEnd/>
          </a:ln>
          <a:effectLst/>
        </p:spPr>
        <p:txBody>
          <a:bodyPr wrap="none" anchor="ctr"/>
          <a:lstStyle/>
          <a:p>
            <a:endParaRPr lang="cs-CZ"/>
          </a:p>
        </p:txBody>
      </p:sp>
      <p:sp>
        <p:nvSpPr>
          <p:cNvPr id="69727" name="Line 95"/>
          <p:cNvSpPr>
            <a:spLocks noChangeShapeType="1"/>
          </p:cNvSpPr>
          <p:nvPr/>
        </p:nvSpPr>
        <p:spPr bwMode="auto">
          <a:xfrm>
            <a:off x="3419475" y="2349500"/>
            <a:ext cx="0" cy="358775"/>
          </a:xfrm>
          <a:prstGeom prst="line">
            <a:avLst/>
          </a:prstGeom>
          <a:noFill/>
          <a:ln w="9525">
            <a:solidFill>
              <a:schemeClr val="tx1"/>
            </a:solidFill>
            <a:round/>
            <a:headEnd type="triangle" w="med" len="med"/>
            <a:tailEnd type="triangle" w="med" len="med"/>
          </a:ln>
          <a:effectLst/>
        </p:spPr>
        <p:txBody>
          <a:bodyPr/>
          <a:lstStyle/>
          <a:p>
            <a:endParaRPr lang="cs-CZ"/>
          </a:p>
        </p:txBody>
      </p:sp>
      <p:sp>
        <p:nvSpPr>
          <p:cNvPr id="69728" name="Text Box 96"/>
          <p:cNvSpPr txBox="1">
            <a:spLocks noChangeArrowheads="1"/>
          </p:cNvSpPr>
          <p:nvPr/>
        </p:nvSpPr>
        <p:spPr bwMode="auto">
          <a:xfrm>
            <a:off x="2987675" y="2420938"/>
            <a:ext cx="574675" cy="244475"/>
          </a:xfrm>
          <a:prstGeom prst="rect">
            <a:avLst/>
          </a:prstGeom>
          <a:noFill/>
          <a:ln w="9525">
            <a:noFill/>
            <a:miter lim="800000"/>
            <a:headEnd/>
            <a:tailEnd/>
          </a:ln>
          <a:effectLst/>
        </p:spPr>
        <p:txBody>
          <a:bodyPr>
            <a:spAutoFit/>
          </a:bodyPr>
          <a:lstStyle/>
          <a:p>
            <a:pPr>
              <a:spcBef>
                <a:spcPct val="50000"/>
              </a:spcBef>
            </a:pPr>
            <a:r>
              <a:rPr lang="cs-CZ" sz="1000"/>
              <a:t>10 nm</a:t>
            </a:r>
          </a:p>
        </p:txBody>
      </p:sp>
      <p:sp>
        <p:nvSpPr>
          <p:cNvPr id="69729" name="Line 97"/>
          <p:cNvSpPr>
            <a:spLocks noChangeShapeType="1"/>
          </p:cNvSpPr>
          <p:nvPr/>
        </p:nvSpPr>
        <p:spPr bwMode="auto">
          <a:xfrm flipH="1">
            <a:off x="2555875" y="1628775"/>
            <a:ext cx="71438" cy="3168650"/>
          </a:xfrm>
          <a:prstGeom prst="line">
            <a:avLst/>
          </a:prstGeom>
          <a:noFill/>
          <a:ln w="9525">
            <a:solidFill>
              <a:schemeClr val="tx1"/>
            </a:solidFill>
            <a:round/>
            <a:headEnd type="triangle" w="med" len="med"/>
            <a:tailEnd type="triangle" w="med" len="med"/>
          </a:ln>
          <a:effectLst/>
        </p:spPr>
        <p:txBody>
          <a:bodyPr/>
          <a:lstStyle/>
          <a:p>
            <a:endParaRPr lang="cs-CZ"/>
          </a:p>
        </p:txBody>
      </p:sp>
      <p:sp>
        <p:nvSpPr>
          <p:cNvPr id="69730" name="Text Box 98"/>
          <p:cNvSpPr txBox="1">
            <a:spLocks noChangeArrowheads="1"/>
          </p:cNvSpPr>
          <p:nvPr/>
        </p:nvSpPr>
        <p:spPr bwMode="auto">
          <a:xfrm rot="16200000">
            <a:off x="2030413" y="2874962"/>
            <a:ext cx="863600" cy="244475"/>
          </a:xfrm>
          <a:prstGeom prst="rect">
            <a:avLst/>
          </a:prstGeom>
          <a:noFill/>
          <a:ln w="9525">
            <a:noFill/>
            <a:miter lim="800000"/>
            <a:headEnd/>
            <a:tailEnd/>
          </a:ln>
          <a:effectLst/>
        </p:spPr>
        <p:txBody>
          <a:bodyPr>
            <a:spAutoFit/>
          </a:bodyPr>
          <a:lstStyle/>
          <a:p>
            <a:pPr>
              <a:spcBef>
                <a:spcPct val="50000"/>
              </a:spcBef>
            </a:pPr>
            <a:r>
              <a:rPr lang="cs-CZ" sz="1000"/>
              <a:t>125 </a:t>
            </a:r>
            <a:r>
              <a:rPr lang="el-GR" sz="1000">
                <a:cs typeface="Arial" charset="0"/>
              </a:rPr>
              <a:t>μ</a:t>
            </a:r>
            <a:r>
              <a:rPr lang="cs-CZ" sz="1000">
                <a:cs typeface="Arial" charset="0"/>
              </a:rPr>
              <a:t>m</a:t>
            </a:r>
            <a:endParaRPr lang="el-GR" sz="1000">
              <a:cs typeface="Arial" charset="0"/>
            </a:endParaRPr>
          </a:p>
        </p:txBody>
      </p:sp>
      <p:sp>
        <p:nvSpPr>
          <p:cNvPr id="69731" name="Line 99"/>
          <p:cNvSpPr>
            <a:spLocks noChangeShapeType="1"/>
          </p:cNvSpPr>
          <p:nvPr/>
        </p:nvSpPr>
        <p:spPr bwMode="auto">
          <a:xfrm>
            <a:off x="7235825" y="2781300"/>
            <a:ext cx="0" cy="1009650"/>
          </a:xfrm>
          <a:prstGeom prst="line">
            <a:avLst/>
          </a:prstGeom>
          <a:noFill/>
          <a:ln w="9525">
            <a:solidFill>
              <a:schemeClr val="tx1"/>
            </a:solidFill>
            <a:round/>
            <a:headEnd type="triangle" w="med" len="med"/>
            <a:tailEnd type="triangle" w="med" len="med"/>
          </a:ln>
          <a:effectLst/>
        </p:spPr>
        <p:txBody>
          <a:bodyPr/>
          <a:lstStyle/>
          <a:p>
            <a:endParaRPr lang="cs-CZ"/>
          </a:p>
        </p:txBody>
      </p:sp>
      <p:sp>
        <p:nvSpPr>
          <p:cNvPr id="69732" name="Text Box 100"/>
          <p:cNvSpPr txBox="1">
            <a:spLocks noChangeArrowheads="1"/>
          </p:cNvSpPr>
          <p:nvPr/>
        </p:nvSpPr>
        <p:spPr bwMode="auto">
          <a:xfrm rot="16200000">
            <a:off x="6710363" y="3090862"/>
            <a:ext cx="863600" cy="244475"/>
          </a:xfrm>
          <a:prstGeom prst="rect">
            <a:avLst/>
          </a:prstGeom>
          <a:noFill/>
          <a:ln w="9525">
            <a:noFill/>
            <a:miter lim="800000"/>
            <a:headEnd/>
            <a:tailEnd/>
          </a:ln>
          <a:effectLst/>
        </p:spPr>
        <p:txBody>
          <a:bodyPr>
            <a:spAutoFit/>
          </a:bodyPr>
          <a:lstStyle/>
          <a:p>
            <a:pPr>
              <a:spcBef>
                <a:spcPct val="50000"/>
              </a:spcBef>
            </a:pPr>
            <a:r>
              <a:rPr lang="cs-CZ" sz="1000"/>
              <a:t>50 </a:t>
            </a:r>
            <a:r>
              <a:rPr lang="el-GR" sz="1000">
                <a:cs typeface="Arial" charset="0"/>
              </a:rPr>
              <a:t>μ</a:t>
            </a:r>
            <a:r>
              <a:rPr lang="cs-CZ" sz="1000">
                <a:cs typeface="Arial" charset="0"/>
              </a:rPr>
              <a:t>m</a:t>
            </a:r>
            <a:endParaRPr lang="el-GR" sz="1000">
              <a:cs typeface="Arial" charset="0"/>
            </a:endParaRPr>
          </a:p>
        </p:txBody>
      </p:sp>
      <p:sp>
        <p:nvSpPr>
          <p:cNvPr id="69733" name="Line 101"/>
          <p:cNvSpPr>
            <a:spLocks noChangeShapeType="1"/>
          </p:cNvSpPr>
          <p:nvPr/>
        </p:nvSpPr>
        <p:spPr bwMode="auto">
          <a:xfrm>
            <a:off x="3348038" y="5373688"/>
            <a:ext cx="431800" cy="287337"/>
          </a:xfrm>
          <a:prstGeom prst="line">
            <a:avLst/>
          </a:prstGeom>
          <a:noFill/>
          <a:ln w="9525">
            <a:solidFill>
              <a:schemeClr val="tx1"/>
            </a:solidFill>
            <a:round/>
            <a:headEnd type="triangle" w="med" len="med"/>
            <a:tailEnd type="triangle" w="med" len="med"/>
          </a:ln>
          <a:effectLst/>
        </p:spPr>
        <p:txBody>
          <a:bodyPr/>
          <a:lstStyle/>
          <a:p>
            <a:endParaRPr lang="cs-CZ"/>
          </a:p>
        </p:txBody>
      </p:sp>
      <p:sp>
        <p:nvSpPr>
          <p:cNvPr id="69734" name="Text Box 102"/>
          <p:cNvSpPr txBox="1">
            <a:spLocks noChangeArrowheads="1"/>
          </p:cNvSpPr>
          <p:nvPr/>
        </p:nvSpPr>
        <p:spPr bwMode="auto">
          <a:xfrm rot="2132260">
            <a:off x="3348038" y="5373688"/>
            <a:ext cx="863600" cy="244475"/>
          </a:xfrm>
          <a:prstGeom prst="rect">
            <a:avLst/>
          </a:prstGeom>
          <a:noFill/>
          <a:ln w="9525">
            <a:noFill/>
            <a:miter lim="800000"/>
            <a:headEnd/>
            <a:tailEnd/>
          </a:ln>
          <a:effectLst/>
        </p:spPr>
        <p:txBody>
          <a:bodyPr>
            <a:spAutoFit/>
          </a:bodyPr>
          <a:lstStyle/>
          <a:p>
            <a:pPr>
              <a:spcBef>
                <a:spcPct val="50000"/>
              </a:spcBef>
            </a:pPr>
            <a:r>
              <a:rPr lang="cs-CZ" sz="1000"/>
              <a:t>2 </a:t>
            </a:r>
            <a:r>
              <a:rPr lang="el-GR" sz="1000">
                <a:cs typeface="Arial" charset="0"/>
              </a:rPr>
              <a:t>μ</a:t>
            </a:r>
            <a:r>
              <a:rPr lang="cs-CZ" sz="1000">
                <a:cs typeface="Arial" charset="0"/>
              </a:rPr>
              <a:t>m</a:t>
            </a:r>
            <a:endParaRPr lang="el-GR" sz="1000">
              <a:cs typeface="Arial" charset="0"/>
            </a:endParaRPr>
          </a:p>
        </p:txBody>
      </p:sp>
      <p:sp>
        <p:nvSpPr>
          <p:cNvPr id="69735" name="Text Box 103"/>
          <p:cNvSpPr txBox="1">
            <a:spLocks noChangeArrowheads="1"/>
          </p:cNvSpPr>
          <p:nvPr/>
        </p:nvSpPr>
        <p:spPr bwMode="auto">
          <a:xfrm rot="-5626692">
            <a:off x="3038475" y="4530725"/>
            <a:ext cx="574675" cy="244475"/>
          </a:xfrm>
          <a:prstGeom prst="rect">
            <a:avLst/>
          </a:prstGeom>
          <a:noFill/>
          <a:ln w="9525">
            <a:noFill/>
            <a:miter lim="800000"/>
            <a:headEnd/>
            <a:tailEnd/>
          </a:ln>
          <a:effectLst/>
        </p:spPr>
        <p:txBody>
          <a:bodyPr>
            <a:spAutoFit/>
          </a:bodyPr>
          <a:lstStyle/>
          <a:p>
            <a:pPr>
              <a:spcBef>
                <a:spcPct val="50000"/>
              </a:spcBef>
            </a:pPr>
            <a:r>
              <a:rPr lang="cs-CZ" sz="1000"/>
              <a:t>10 nm</a:t>
            </a:r>
          </a:p>
        </p:txBody>
      </p:sp>
      <p:sp>
        <p:nvSpPr>
          <p:cNvPr id="69736" name="Line 104"/>
          <p:cNvSpPr>
            <a:spLocks noChangeShapeType="1"/>
          </p:cNvSpPr>
          <p:nvPr/>
        </p:nvSpPr>
        <p:spPr bwMode="auto">
          <a:xfrm>
            <a:off x="3419475" y="4437063"/>
            <a:ext cx="0" cy="431800"/>
          </a:xfrm>
          <a:prstGeom prst="line">
            <a:avLst/>
          </a:prstGeom>
          <a:noFill/>
          <a:ln w="9525">
            <a:solidFill>
              <a:schemeClr val="tx1"/>
            </a:solidFill>
            <a:round/>
            <a:headEnd type="triangle" w="med" len="med"/>
            <a:tailEnd type="triangle" w="med" len="med"/>
          </a:ln>
          <a:effectLst/>
        </p:spPr>
        <p:txBody>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9710"/>
                                        </p:tgtEl>
                                        <p:attrNameLst>
                                          <p:attrName>style.visibility</p:attrName>
                                        </p:attrNameLst>
                                      </p:cBhvr>
                                      <p:to>
                                        <p:strVal val="visible"/>
                                      </p:to>
                                    </p:set>
                                    <p:animEffect transition="in" filter="fade">
                                      <p:cBhvr>
                                        <p:cTn id="7" dur="1000"/>
                                        <p:tgtEl>
                                          <p:spTgt spid="69710"/>
                                        </p:tgtEl>
                                      </p:cBhvr>
                                    </p:animEffect>
                                    <p:anim calcmode="lin" valueType="num">
                                      <p:cBhvr>
                                        <p:cTn id="8" dur="1000" fill="hold"/>
                                        <p:tgtEl>
                                          <p:spTgt spid="69710"/>
                                        </p:tgtEl>
                                        <p:attrNameLst>
                                          <p:attrName>ppt_x</p:attrName>
                                        </p:attrNameLst>
                                      </p:cBhvr>
                                      <p:tavLst>
                                        <p:tav tm="0">
                                          <p:val>
                                            <p:strVal val="#ppt_x"/>
                                          </p:val>
                                        </p:tav>
                                        <p:tav tm="100000">
                                          <p:val>
                                            <p:strVal val="#ppt_x"/>
                                          </p:val>
                                        </p:tav>
                                      </p:tavLst>
                                    </p:anim>
                                    <p:anim calcmode="lin" valueType="num">
                                      <p:cBhvr>
                                        <p:cTn id="9" dur="1000" fill="hold"/>
                                        <p:tgtEl>
                                          <p:spTgt spid="697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9711"/>
                                        </p:tgtEl>
                                        <p:attrNameLst>
                                          <p:attrName>style.visibility</p:attrName>
                                        </p:attrNameLst>
                                      </p:cBhvr>
                                      <p:to>
                                        <p:strVal val="visible"/>
                                      </p:to>
                                    </p:set>
                                    <p:animEffect transition="in" filter="fade">
                                      <p:cBhvr>
                                        <p:cTn id="12" dur="1000"/>
                                        <p:tgtEl>
                                          <p:spTgt spid="69711"/>
                                        </p:tgtEl>
                                      </p:cBhvr>
                                    </p:animEffect>
                                    <p:anim calcmode="lin" valueType="num">
                                      <p:cBhvr>
                                        <p:cTn id="13" dur="1000" fill="hold"/>
                                        <p:tgtEl>
                                          <p:spTgt spid="69711"/>
                                        </p:tgtEl>
                                        <p:attrNameLst>
                                          <p:attrName>ppt_x</p:attrName>
                                        </p:attrNameLst>
                                      </p:cBhvr>
                                      <p:tavLst>
                                        <p:tav tm="0">
                                          <p:val>
                                            <p:strVal val="#ppt_x"/>
                                          </p:val>
                                        </p:tav>
                                        <p:tav tm="100000">
                                          <p:val>
                                            <p:strVal val="#ppt_x"/>
                                          </p:val>
                                        </p:tav>
                                      </p:tavLst>
                                    </p:anim>
                                    <p:anim calcmode="lin" valueType="num">
                                      <p:cBhvr>
                                        <p:cTn id="14" dur="1000" fill="hold"/>
                                        <p:tgtEl>
                                          <p:spTgt spid="697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9712"/>
                                        </p:tgtEl>
                                        <p:attrNameLst>
                                          <p:attrName>style.visibility</p:attrName>
                                        </p:attrNameLst>
                                      </p:cBhvr>
                                      <p:to>
                                        <p:strVal val="visible"/>
                                      </p:to>
                                    </p:set>
                                    <p:animEffect transition="in" filter="fade">
                                      <p:cBhvr>
                                        <p:cTn id="17" dur="1000"/>
                                        <p:tgtEl>
                                          <p:spTgt spid="69712"/>
                                        </p:tgtEl>
                                      </p:cBhvr>
                                    </p:animEffect>
                                    <p:anim calcmode="lin" valueType="num">
                                      <p:cBhvr>
                                        <p:cTn id="18" dur="1000" fill="hold"/>
                                        <p:tgtEl>
                                          <p:spTgt spid="69712"/>
                                        </p:tgtEl>
                                        <p:attrNameLst>
                                          <p:attrName>ppt_x</p:attrName>
                                        </p:attrNameLst>
                                      </p:cBhvr>
                                      <p:tavLst>
                                        <p:tav tm="0">
                                          <p:val>
                                            <p:strVal val="#ppt_x"/>
                                          </p:val>
                                        </p:tav>
                                        <p:tav tm="100000">
                                          <p:val>
                                            <p:strVal val="#ppt_x"/>
                                          </p:val>
                                        </p:tav>
                                      </p:tavLst>
                                    </p:anim>
                                    <p:anim calcmode="lin" valueType="num">
                                      <p:cBhvr>
                                        <p:cTn id="19" dur="1000" fill="hold"/>
                                        <p:tgtEl>
                                          <p:spTgt spid="6971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9651"/>
                                        </p:tgtEl>
                                        <p:attrNameLst>
                                          <p:attrName>style.visibility</p:attrName>
                                        </p:attrNameLst>
                                      </p:cBhvr>
                                      <p:to>
                                        <p:strVal val="visible"/>
                                      </p:to>
                                    </p:set>
                                    <p:animEffect transition="in" filter="fade">
                                      <p:cBhvr>
                                        <p:cTn id="22" dur="1000"/>
                                        <p:tgtEl>
                                          <p:spTgt spid="69651"/>
                                        </p:tgtEl>
                                      </p:cBhvr>
                                    </p:animEffect>
                                    <p:anim calcmode="lin" valueType="num">
                                      <p:cBhvr>
                                        <p:cTn id="23" dur="1000" fill="hold"/>
                                        <p:tgtEl>
                                          <p:spTgt spid="69651"/>
                                        </p:tgtEl>
                                        <p:attrNameLst>
                                          <p:attrName>ppt_x</p:attrName>
                                        </p:attrNameLst>
                                      </p:cBhvr>
                                      <p:tavLst>
                                        <p:tav tm="0">
                                          <p:val>
                                            <p:strVal val="#ppt_x"/>
                                          </p:val>
                                        </p:tav>
                                        <p:tav tm="100000">
                                          <p:val>
                                            <p:strVal val="#ppt_x"/>
                                          </p:val>
                                        </p:tav>
                                      </p:tavLst>
                                    </p:anim>
                                    <p:anim calcmode="lin" valueType="num">
                                      <p:cBhvr>
                                        <p:cTn id="24" dur="1000" fill="hold"/>
                                        <p:tgtEl>
                                          <p:spTgt spid="6965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69635"/>
                                        </p:tgtEl>
                                        <p:attrNameLst>
                                          <p:attrName>style.visibility</p:attrName>
                                        </p:attrNameLst>
                                      </p:cBhvr>
                                      <p:to>
                                        <p:strVal val="visible"/>
                                      </p:to>
                                    </p:set>
                                    <p:animEffect transition="in" filter="fade">
                                      <p:cBhvr>
                                        <p:cTn id="27" dur="1000"/>
                                        <p:tgtEl>
                                          <p:spTgt spid="69635"/>
                                        </p:tgtEl>
                                      </p:cBhvr>
                                    </p:animEffect>
                                    <p:anim calcmode="lin" valueType="num">
                                      <p:cBhvr>
                                        <p:cTn id="28" dur="1000" fill="hold"/>
                                        <p:tgtEl>
                                          <p:spTgt spid="69635"/>
                                        </p:tgtEl>
                                        <p:attrNameLst>
                                          <p:attrName>ppt_x</p:attrName>
                                        </p:attrNameLst>
                                      </p:cBhvr>
                                      <p:tavLst>
                                        <p:tav tm="0">
                                          <p:val>
                                            <p:strVal val="#ppt_x"/>
                                          </p:val>
                                        </p:tav>
                                        <p:tav tm="100000">
                                          <p:val>
                                            <p:strVal val="#ppt_x"/>
                                          </p:val>
                                        </p:tav>
                                      </p:tavLst>
                                    </p:anim>
                                    <p:anim calcmode="lin" valueType="num">
                                      <p:cBhvr>
                                        <p:cTn id="29" dur="1000" fill="hold"/>
                                        <p:tgtEl>
                                          <p:spTgt spid="6963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69701"/>
                                        </p:tgtEl>
                                        <p:attrNameLst>
                                          <p:attrName>style.visibility</p:attrName>
                                        </p:attrNameLst>
                                      </p:cBhvr>
                                      <p:to>
                                        <p:strVal val="visible"/>
                                      </p:to>
                                    </p:set>
                                    <p:animEffect transition="in" filter="fade">
                                      <p:cBhvr>
                                        <p:cTn id="32" dur="1000"/>
                                        <p:tgtEl>
                                          <p:spTgt spid="69701"/>
                                        </p:tgtEl>
                                      </p:cBhvr>
                                    </p:animEffect>
                                    <p:anim calcmode="lin" valueType="num">
                                      <p:cBhvr>
                                        <p:cTn id="33" dur="1000" fill="hold"/>
                                        <p:tgtEl>
                                          <p:spTgt spid="69701"/>
                                        </p:tgtEl>
                                        <p:attrNameLst>
                                          <p:attrName>ppt_x</p:attrName>
                                        </p:attrNameLst>
                                      </p:cBhvr>
                                      <p:tavLst>
                                        <p:tav tm="0">
                                          <p:val>
                                            <p:strVal val="#ppt_x"/>
                                          </p:val>
                                        </p:tav>
                                        <p:tav tm="100000">
                                          <p:val>
                                            <p:strVal val="#ppt_x"/>
                                          </p:val>
                                        </p:tav>
                                      </p:tavLst>
                                    </p:anim>
                                    <p:anim calcmode="lin" valueType="num">
                                      <p:cBhvr>
                                        <p:cTn id="34" dur="1000" fill="hold"/>
                                        <p:tgtEl>
                                          <p:spTgt spid="69701"/>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69639"/>
                                        </p:tgtEl>
                                        <p:attrNameLst>
                                          <p:attrName>style.visibility</p:attrName>
                                        </p:attrNameLst>
                                      </p:cBhvr>
                                      <p:to>
                                        <p:strVal val="visible"/>
                                      </p:to>
                                    </p:set>
                                    <p:animEffect transition="in" filter="fade">
                                      <p:cBhvr>
                                        <p:cTn id="37" dur="1000"/>
                                        <p:tgtEl>
                                          <p:spTgt spid="69639"/>
                                        </p:tgtEl>
                                      </p:cBhvr>
                                    </p:animEffect>
                                    <p:anim calcmode="lin" valueType="num">
                                      <p:cBhvr>
                                        <p:cTn id="38" dur="1000" fill="hold"/>
                                        <p:tgtEl>
                                          <p:spTgt spid="69639"/>
                                        </p:tgtEl>
                                        <p:attrNameLst>
                                          <p:attrName>ppt_x</p:attrName>
                                        </p:attrNameLst>
                                      </p:cBhvr>
                                      <p:tavLst>
                                        <p:tav tm="0">
                                          <p:val>
                                            <p:strVal val="#ppt_x"/>
                                          </p:val>
                                        </p:tav>
                                        <p:tav tm="100000">
                                          <p:val>
                                            <p:strVal val="#ppt_x"/>
                                          </p:val>
                                        </p:tav>
                                      </p:tavLst>
                                    </p:anim>
                                    <p:anim calcmode="lin" valueType="num">
                                      <p:cBhvr>
                                        <p:cTn id="39" dur="1000" fill="hold"/>
                                        <p:tgtEl>
                                          <p:spTgt spid="69639"/>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69643"/>
                                        </p:tgtEl>
                                        <p:attrNameLst>
                                          <p:attrName>style.visibility</p:attrName>
                                        </p:attrNameLst>
                                      </p:cBhvr>
                                      <p:to>
                                        <p:strVal val="visible"/>
                                      </p:to>
                                    </p:set>
                                    <p:animEffect transition="in" filter="fade">
                                      <p:cBhvr>
                                        <p:cTn id="42" dur="1000"/>
                                        <p:tgtEl>
                                          <p:spTgt spid="69643"/>
                                        </p:tgtEl>
                                      </p:cBhvr>
                                    </p:animEffect>
                                    <p:anim calcmode="lin" valueType="num">
                                      <p:cBhvr>
                                        <p:cTn id="43" dur="1000" fill="hold"/>
                                        <p:tgtEl>
                                          <p:spTgt spid="69643"/>
                                        </p:tgtEl>
                                        <p:attrNameLst>
                                          <p:attrName>ppt_x</p:attrName>
                                        </p:attrNameLst>
                                      </p:cBhvr>
                                      <p:tavLst>
                                        <p:tav tm="0">
                                          <p:val>
                                            <p:strVal val="#ppt_x"/>
                                          </p:val>
                                        </p:tav>
                                        <p:tav tm="100000">
                                          <p:val>
                                            <p:strVal val="#ppt_x"/>
                                          </p:val>
                                        </p:tav>
                                      </p:tavLst>
                                    </p:anim>
                                    <p:anim calcmode="lin" valueType="num">
                                      <p:cBhvr>
                                        <p:cTn id="44" dur="1000" fill="hold"/>
                                        <p:tgtEl>
                                          <p:spTgt spid="69643"/>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69655"/>
                                        </p:tgtEl>
                                        <p:attrNameLst>
                                          <p:attrName>style.visibility</p:attrName>
                                        </p:attrNameLst>
                                      </p:cBhvr>
                                      <p:to>
                                        <p:strVal val="visible"/>
                                      </p:to>
                                    </p:set>
                                    <p:animEffect transition="in" filter="fade">
                                      <p:cBhvr>
                                        <p:cTn id="47" dur="1000"/>
                                        <p:tgtEl>
                                          <p:spTgt spid="69655"/>
                                        </p:tgtEl>
                                      </p:cBhvr>
                                    </p:animEffect>
                                    <p:anim calcmode="lin" valueType="num">
                                      <p:cBhvr>
                                        <p:cTn id="48" dur="1000" fill="hold"/>
                                        <p:tgtEl>
                                          <p:spTgt spid="69655"/>
                                        </p:tgtEl>
                                        <p:attrNameLst>
                                          <p:attrName>ppt_x</p:attrName>
                                        </p:attrNameLst>
                                      </p:cBhvr>
                                      <p:tavLst>
                                        <p:tav tm="0">
                                          <p:val>
                                            <p:strVal val="#ppt_x"/>
                                          </p:val>
                                        </p:tav>
                                        <p:tav tm="100000">
                                          <p:val>
                                            <p:strVal val="#ppt_x"/>
                                          </p:val>
                                        </p:tav>
                                      </p:tavLst>
                                    </p:anim>
                                    <p:anim calcmode="lin" valueType="num">
                                      <p:cBhvr>
                                        <p:cTn id="49" dur="1000" fill="hold"/>
                                        <p:tgtEl>
                                          <p:spTgt spid="69655"/>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69647"/>
                                        </p:tgtEl>
                                        <p:attrNameLst>
                                          <p:attrName>style.visibility</p:attrName>
                                        </p:attrNameLst>
                                      </p:cBhvr>
                                      <p:to>
                                        <p:strVal val="visible"/>
                                      </p:to>
                                    </p:set>
                                    <p:animEffect transition="in" filter="fade">
                                      <p:cBhvr>
                                        <p:cTn id="52" dur="1000"/>
                                        <p:tgtEl>
                                          <p:spTgt spid="69647"/>
                                        </p:tgtEl>
                                      </p:cBhvr>
                                    </p:animEffect>
                                    <p:anim calcmode="lin" valueType="num">
                                      <p:cBhvr>
                                        <p:cTn id="53" dur="1000" fill="hold"/>
                                        <p:tgtEl>
                                          <p:spTgt spid="69647"/>
                                        </p:tgtEl>
                                        <p:attrNameLst>
                                          <p:attrName>ppt_x</p:attrName>
                                        </p:attrNameLst>
                                      </p:cBhvr>
                                      <p:tavLst>
                                        <p:tav tm="0">
                                          <p:val>
                                            <p:strVal val="#ppt_x"/>
                                          </p:val>
                                        </p:tav>
                                        <p:tav tm="100000">
                                          <p:val>
                                            <p:strVal val="#ppt_x"/>
                                          </p:val>
                                        </p:tav>
                                      </p:tavLst>
                                    </p:anim>
                                    <p:anim calcmode="lin" valueType="num">
                                      <p:cBhvr>
                                        <p:cTn id="54" dur="1000" fill="hold"/>
                                        <p:tgtEl>
                                          <p:spTgt spid="69647"/>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69664"/>
                                        </p:tgtEl>
                                        <p:attrNameLst>
                                          <p:attrName>style.visibility</p:attrName>
                                        </p:attrNameLst>
                                      </p:cBhvr>
                                      <p:to>
                                        <p:strVal val="visible"/>
                                      </p:to>
                                    </p:set>
                                    <p:animEffect transition="in" filter="fade">
                                      <p:cBhvr>
                                        <p:cTn id="57" dur="1000"/>
                                        <p:tgtEl>
                                          <p:spTgt spid="69664"/>
                                        </p:tgtEl>
                                      </p:cBhvr>
                                    </p:animEffect>
                                    <p:anim calcmode="lin" valueType="num">
                                      <p:cBhvr>
                                        <p:cTn id="58" dur="1000" fill="hold"/>
                                        <p:tgtEl>
                                          <p:spTgt spid="69664"/>
                                        </p:tgtEl>
                                        <p:attrNameLst>
                                          <p:attrName>ppt_x</p:attrName>
                                        </p:attrNameLst>
                                      </p:cBhvr>
                                      <p:tavLst>
                                        <p:tav tm="0">
                                          <p:val>
                                            <p:strVal val="#ppt_x"/>
                                          </p:val>
                                        </p:tav>
                                        <p:tav tm="100000">
                                          <p:val>
                                            <p:strVal val="#ppt_x"/>
                                          </p:val>
                                        </p:tav>
                                      </p:tavLst>
                                    </p:anim>
                                    <p:anim calcmode="lin" valueType="num">
                                      <p:cBhvr>
                                        <p:cTn id="59" dur="1000" fill="hold"/>
                                        <p:tgtEl>
                                          <p:spTgt spid="6966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69703"/>
                                        </p:tgtEl>
                                        <p:attrNameLst>
                                          <p:attrName>style.visibility</p:attrName>
                                        </p:attrNameLst>
                                      </p:cBhvr>
                                      <p:to>
                                        <p:strVal val="visible"/>
                                      </p:to>
                                    </p:set>
                                    <p:animEffect transition="in" filter="fade">
                                      <p:cBhvr>
                                        <p:cTn id="62" dur="1000"/>
                                        <p:tgtEl>
                                          <p:spTgt spid="69703"/>
                                        </p:tgtEl>
                                      </p:cBhvr>
                                    </p:animEffect>
                                    <p:anim calcmode="lin" valueType="num">
                                      <p:cBhvr>
                                        <p:cTn id="63" dur="1000" fill="hold"/>
                                        <p:tgtEl>
                                          <p:spTgt spid="69703"/>
                                        </p:tgtEl>
                                        <p:attrNameLst>
                                          <p:attrName>ppt_x</p:attrName>
                                        </p:attrNameLst>
                                      </p:cBhvr>
                                      <p:tavLst>
                                        <p:tav tm="0">
                                          <p:val>
                                            <p:strVal val="#ppt_x"/>
                                          </p:val>
                                        </p:tav>
                                        <p:tav tm="100000">
                                          <p:val>
                                            <p:strVal val="#ppt_x"/>
                                          </p:val>
                                        </p:tav>
                                      </p:tavLst>
                                    </p:anim>
                                    <p:anim calcmode="lin" valueType="num">
                                      <p:cBhvr>
                                        <p:cTn id="64" dur="1000" fill="hold"/>
                                        <p:tgtEl>
                                          <p:spTgt spid="69703"/>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69668"/>
                                        </p:tgtEl>
                                        <p:attrNameLst>
                                          <p:attrName>style.visibility</p:attrName>
                                        </p:attrNameLst>
                                      </p:cBhvr>
                                      <p:to>
                                        <p:strVal val="visible"/>
                                      </p:to>
                                    </p:set>
                                    <p:animEffect transition="in" filter="fade">
                                      <p:cBhvr>
                                        <p:cTn id="67" dur="1000"/>
                                        <p:tgtEl>
                                          <p:spTgt spid="69668"/>
                                        </p:tgtEl>
                                      </p:cBhvr>
                                    </p:animEffect>
                                    <p:anim calcmode="lin" valueType="num">
                                      <p:cBhvr>
                                        <p:cTn id="68" dur="1000" fill="hold"/>
                                        <p:tgtEl>
                                          <p:spTgt spid="69668"/>
                                        </p:tgtEl>
                                        <p:attrNameLst>
                                          <p:attrName>ppt_x</p:attrName>
                                        </p:attrNameLst>
                                      </p:cBhvr>
                                      <p:tavLst>
                                        <p:tav tm="0">
                                          <p:val>
                                            <p:strVal val="#ppt_x"/>
                                          </p:val>
                                        </p:tav>
                                        <p:tav tm="100000">
                                          <p:val>
                                            <p:strVal val="#ppt_x"/>
                                          </p:val>
                                        </p:tav>
                                      </p:tavLst>
                                    </p:anim>
                                    <p:anim calcmode="lin" valueType="num">
                                      <p:cBhvr>
                                        <p:cTn id="69" dur="1000" fill="hold"/>
                                        <p:tgtEl>
                                          <p:spTgt spid="69668"/>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69700"/>
                                        </p:tgtEl>
                                        <p:attrNameLst>
                                          <p:attrName>style.visibility</p:attrName>
                                        </p:attrNameLst>
                                      </p:cBhvr>
                                      <p:to>
                                        <p:strVal val="visible"/>
                                      </p:to>
                                    </p:set>
                                    <p:animEffect transition="in" filter="fade">
                                      <p:cBhvr>
                                        <p:cTn id="72" dur="1000"/>
                                        <p:tgtEl>
                                          <p:spTgt spid="69700"/>
                                        </p:tgtEl>
                                      </p:cBhvr>
                                    </p:animEffect>
                                    <p:anim calcmode="lin" valueType="num">
                                      <p:cBhvr>
                                        <p:cTn id="73" dur="1000" fill="hold"/>
                                        <p:tgtEl>
                                          <p:spTgt spid="69700"/>
                                        </p:tgtEl>
                                        <p:attrNameLst>
                                          <p:attrName>ppt_x</p:attrName>
                                        </p:attrNameLst>
                                      </p:cBhvr>
                                      <p:tavLst>
                                        <p:tav tm="0">
                                          <p:val>
                                            <p:strVal val="#ppt_x"/>
                                          </p:val>
                                        </p:tav>
                                        <p:tav tm="100000">
                                          <p:val>
                                            <p:strVal val="#ppt_x"/>
                                          </p:val>
                                        </p:tav>
                                      </p:tavLst>
                                    </p:anim>
                                    <p:anim calcmode="lin" valueType="num">
                                      <p:cBhvr>
                                        <p:cTn id="74" dur="1000" fill="hold"/>
                                        <p:tgtEl>
                                          <p:spTgt spid="69700"/>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69702"/>
                                        </p:tgtEl>
                                        <p:attrNameLst>
                                          <p:attrName>style.visibility</p:attrName>
                                        </p:attrNameLst>
                                      </p:cBhvr>
                                      <p:to>
                                        <p:strVal val="visible"/>
                                      </p:to>
                                    </p:set>
                                    <p:animEffect transition="in" filter="fade">
                                      <p:cBhvr>
                                        <p:cTn id="77" dur="1000"/>
                                        <p:tgtEl>
                                          <p:spTgt spid="69702"/>
                                        </p:tgtEl>
                                      </p:cBhvr>
                                    </p:animEffect>
                                    <p:anim calcmode="lin" valueType="num">
                                      <p:cBhvr>
                                        <p:cTn id="78" dur="1000" fill="hold"/>
                                        <p:tgtEl>
                                          <p:spTgt spid="69702"/>
                                        </p:tgtEl>
                                        <p:attrNameLst>
                                          <p:attrName>ppt_x</p:attrName>
                                        </p:attrNameLst>
                                      </p:cBhvr>
                                      <p:tavLst>
                                        <p:tav tm="0">
                                          <p:val>
                                            <p:strVal val="#ppt_x"/>
                                          </p:val>
                                        </p:tav>
                                        <p:tav tm="100000">
                                          <p:val>
                                            <p:strVal val="#ppt_x"/>
                                          </p:val>
                                        </p:tav>
                                      </p:tavLst>
                                    </p:anim>
                                    <p:anim calcmode="lin" valueType="num">
                                      <p:cBhvr>
                                        <p:cTn id="79" dur="1000" fill="hold"/>
                                        <p:tgtEl>
                                          <p:spTgt spid="69702"/>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69713"/>
                                        </p:tgtEl>
                                        <p:attrNameLst>
                                          <p:attrName>style.visibility</p:attrName>
                                        </p:attrNameLst>
                                      </p:cBhvr>
                                      <p:to>
                                        <p:strVal val="visible"/>
                                      </p:to>
                                    </p:set>
                                    <p:animEffect transition="in" filter="fade">
                                      <p:cBhvr>
                                        <p:cTn id="82" dur="1000"/>
                                        <p:tgtEl>
                                          <p:spTgt spid="69713"/>
                                        </p:tgtEl>
                                      </p:cBhvr>
                                    </p:animEffect>
                                    <p:anim calcmode="lin" valueType="num">
                                      <p:cBhvr>
                                        <p:cTn id="83" dur="1000" fill="hold"/>
                                        <p:tgtEl>
                                          <p:spTgt spid="69713"/>
                                        </p:tgtEl>
                                        <p:attrNameLst>
                                          <p:attrName>ppt_x</p:attrName>
                                        </p:attrNameLst>
                                      </p:cBhvr>
                                      <p:tavLst>
                                        <p:tav tm="0">
                                          <p:val>
                                            <p:strVal val="#ppt_x"/>
                                          </p:val>
                                        </p:tav>
                                        <p:tav tm="100000">
                                          <p:val>
                                            <p:strVal val="#ppt_x"/>
                                          </p:val>
                                        </p:tav>
                                      </p:tavLst>
                                    </p:anim>
                                    <p:anim calcmode="lin" valueType="num">
                                      <p:cBhvr>
                                        <p:cTn id="84" dur="1000" fill="hold"/>
                                        <p:tgtEl>
                                          <p:spTgt spid="69713"/>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69715"/>
                                        </p:tgtEl>
                                        <p:attrNameLst>
                                          <p:attrName>style.visibility</p:attrName>
                                        </p:attrNameLst>
                                      </p:cBhvr>
                                      <p:to>
                                        <p:strVal val="visible"/>
                                      </p:to>
                                    </p:set>
                                    <p:animEffect transition="in" filter="fade">
                                      <p:cBhvr>
                                        <p:cTn id="87" dur="1000"/>
                                        <p:tgtEl>
                                          <p:spTgt spid="69715"/>
                                        </p:tgtEl>
                                      </p:cBhvr>
                                    </p:animEffect>
                                    <p:anim calcmode="lin" valueType="num">
                                      <p:cBhvr>
                                        <p:cTn id="88" dur="1000" fill="hold"/>
                                        <p:tgtEl>
                                          <p:spTgt spid="69715"/>
                                        </p:tgtEl>
                                        <p:attrNameLst>
                                          <p:attrName>ppt_x</p:attrName>
                                        </p:attrNameLst>
                                      </p:cBhvr>
                                      <p:tavLst>
                                        <p:tav tm="0">
                                          <p:val>
                                            <p:strVal val="#ppt_x"/>
                                          </p:val>
                                        </p:tav>
                                        <p:tav tm="100000">
                                          <p:val>
                                            <p:strVal val="#ppt_x"/>
                                          </p:val>
                                        </p:tav>
                                      </p:tavLst>
                                    </p:anim>
                                    <p:anim calcmode="lin" valueType="num">
                                      <p:cBhvr>
                                        <p:cTn id="89" dur="1000" fill="hold"/>
                                        <p:tgtEl>
                                          <p:spTgt spid="69715"/>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69634"/>
                                        </p:tgtEl>
                                        <p:attrNameLst>
                                          <p:attrName>style.visibility</p:attrName>
                                        </p:attrNameLst>
                                      </p:cBhvr>
                                      <p:to>
                                        <p:strVal val="visible"/>
                                      </p:to>
                                    </p:set>
                                    <p:animEffect transition="in" filter="dissolve">
                                      <p:cBhvr>
                                        <p:cTn id="94" dur="5000"/>
                                        <p:tgtEl>
                                          <p:spTgt spid="69634"/>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69674"/>
                                        </p:tgtEl>
                                        <p:attrNameLst>
                                          <p:attrName>style.visibility</p:attrName>
                                        </p:attrNameLst>
                                      </p:cBhvr>
                                      <p:to>
                                        <p:strVal val="visible"/>
                                      </p:to>
                                    </p:set>
                                    <p:animEffect transition="in" filter="dissolve">
                                      <p:cBhvr>
                                        <p:cTn id="97" dur="5000"/>
                                        <p:tgtEl>
                                          <p:spTgt spid="69674"/>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69672"/>
                                        </p:tgtEl>
                                        <p:attrNameLst>
                                          <p:attrName>style.visibility</p:attrName>
                                        </p:attrNameLst>
                                      </p:cBhvr>
                                      <p:to>
                                        <p:strVal val="visible"/>
                                      </p:to>
                                    </p:set>
                                    <p:animEffect transition="in" filter="dissolve">
                                      <p:cBhvr>
                                        <p:cTn id="100" dur="5000"/>
                                        <p:tgtEl>
                                          <p:spTgt spid="69672"/>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69662"/>
                                        </p:tgtEl>
                                        <p:attrNameLst>
                                          <p:attrName>style.visibility</p:attrName>
                                        </p:attrNameLst>
                                      </p:cBhvr>
                                      <p:to>
                                        <p:strVal val="visible"/>
                                      </p:to>
                                    </p:set>
                                    <p:animEffect transition="in" filter="dissolve">
                                      <p:cBhvr>
                                        <p:cTn id="103" dur="5000"/>
                                        <p:tgtEl>
                                          <p:spTgt spid="69662"/>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69659"/>
                                        </p:tgtEl>
                                        <p:attrNameLst>
                                          <p:attrName>style.visibility</p:attrName>
                                        </p:attrNameLst>
                                      </p:cBhvr>
                                      <p:to>
                                        <p:strVal val="visible"/>
                                      </p:to>
                                    </p:set>
                                    <p:animEffect transition="in" filter="dissolve">
                                      <p:cBhvr>
                                        <p:cTn id="106" dur="5000"/>
                                        <p:tgtEl>
                                          <p:spTgt spid="69659"/>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69673"/>
                                        </p:tgtEl>
                                        <p:attrNameLst>
                                          <p:attrName>style.visibility</p:attrName>
                                        </p:attrNameLst>
                                      </p:cBhvr>
                                      <p:to>
                                        <p:strVal val="visible"/>
                                      </p:to>
                                    </p:set>
                                    <p:animEffect transition="in" filter="dissolve">
                                      <p:cBhvr>
                                        <p:cTn id="109" dur="5000"/>
                                        <p:tgtEl>
                                          <p:spTgt spid="69673"/>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69660"/>
                                        </p:tgtEl>
                                        <p:attrNameLst>
                                          <p:attrName>style.visibility</p:attrName>
                                        </p:attrNameLst>
                                      </p:cBhvr>
                                      <p:to>
                                        <p:strVal val="visible"/>
                                      </p:to>
                                    </p:set>
                                    <p:animEffect transition="in" filter="dissolve">
                                      <p:cBhvr>
                                        <p:cTn id="112" dur="5000"/>
                                        <p:tgtEl>
                                          <p:spTgt spid="69660"/>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69663"/>
                                        </p:tgtEl>
                                        <p:attrNameLst>
                                          <p:attrName>style.visibility</p:attrName>
                                        </p:attrNameLst>
                                      </p:cBhvr>
                                      <p:to>
                                        <p:strVal val="visible"/>
                                      </p:to>
                                    </p:set>
                                    <p:animEffect transition="in" filter="dissolve">
                                      <p:cBhvr>
                                        <p:cTn id="115" dur="5000"/>
                                        <p:tgtEl>
                                          <p:spTgt spid="69663"/>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69661"/>
                                        </p:tgtEl>
                                        <p:attrNameLst>
                                          <p:attrName>style.visibility</p:attrName>
                                        </p:attrNameLst>
                                      </p:cBhvr>
                                      <p:to>
                                        <p:strVal val="visible"/>
                                      </p:to>
                                    </p:set>
                                    <p:animEffect transition="in" filter="dissolve">
                                      <p:cBhvr>
                                        <p:cTn id="118" dur="5000"/>
                                        <p:tgtEl>
                                          <p:spTgt spid="69661"/>
                                        </p:tgtEl>
                                      </p:cBhvr>
                                    </p:animEffect>
                                  </p:childTnLst>
                                </p:cTn>
                              </p:par>
                              <p:par>
                                <p:cTn id="119" presetID="8" presetClass="emph" presetSubtype="0" fill="hold" grpId="1" nodeType="withEffect">
                                  <p:stCondLst>
                                    <p:cond delay="0"/>
                                  </p:stCondLst>
                                  <p:childTnLst>
                                    <p:animRot by="21600000">
                                      <p:cBhvr>
                                        <p:cTn id="120" dur="2000" fill="hold"/>
                                        <p:tgtEl>
                                          <p:spTgt spid="69674"/>
                                        </p:tgtEl>
                                        <p:attrNameLst>
                                          <p:attrName>r</p:attrName>
                                        </p:attrNameLst>
                                      </p:cBhvr>
                                    </p:animRot>
                                  </p:childTnLst>
                                </p:cTn>
                              </p:par>
                              <p:par>
                                <p:cTn id="121" presetID="8" presetClass="emph" presetSubtype="0" fill="hold" grpId="1" nodeType="withEffect">
                                  <p:stCondLst>
                                    <p:cond delay="0"/>
                                  </p:stCondLst>
                                  <p:childTnLst>
                                    <p:animRot by="21600000">
                                      <p:cBhvr>
                                        <p:cTn id="122" dur="2000" fill="hold"/>
                                        <p:tgtEl>
                                          <p:spTgt spid="69672"/>
                                        </p:tgtEl>
                                        <p:attrNameLst>
                                          <p:attrName>r</p:attrName>
                                        </p:attrNameLst>
                                      </p:cBhvr>
                                    </p:animRot>
                                  </p:childTnLst>
                                </p:cTn>
                              </p:par>
                              <p:par>
                                <p:cTn id="123" presetID="8" presetClass="emph" presetSubtype="0" fill="hold" grpId="1" nodeType="withEffect">
                                  <p:stCondLst>
                                    <p:cond delay="0"/>
                                  </p:stCondLst>
                                  <p:childTnLst>
                                    <p:animRot by="21600000">
                                      <p:cBhvr>
                                        <p:cTn id="124" dur="2000" fill="hold"/>
                                        <p:tgtEl>
                                          <p:spTgt spid="69662"/>
                                        </p:tgtEl>
                                        <p:attrNameLst>
                                          <p:attrName>r</p:attrName>
                                        </p:attrNameLst>
                                      </p:cBhvr>
                                    </p:animRot>
                                  </p:childTnLst>
                                </p:cTn>
                              </p:par>
                              <p:par>
                                <p:cTn id="125" presetID="8" presetClass="emph" presetSubtype="0" fill="hold" grpId="1" nodeType="withEffect">
                                  <p:stCondLst>
                                    <p:cond delay="0"/>
                                  </p:stCondLst>
                                  <p:childTnLst>
                                    <p:animRot by="21600000">
                                      <p:cBhvr>
                                        <p:cTn id="126" dur="2000" fill="hold"/>
                                        <p:tgtEl>
                                          <p:spTgt spid="69659"/>
                                        </p:tgtEl>
                                        <p:attrNameLst>
                                          <p:attrName>r</p:attrName>
                                        </p:attrNameLst>
                                      </p:cBhvr>
                                    </p:animRot>
                                  </p:childTnLst>
                                </p:cTn>
                              </p:par>
                              <p:par>
                                <p:cTn id="127" presetID="8" presetClass="emph" presetSubtype="0" fill="hold" grpId="1" nodeType="withEffect">
                                  <p:stCondLst>
                                    <p:cond delay="0"/>
                                  </p:stCondLst>
                                  <p:childTnLst>
                                    <p:animRot by="21600000">
                                      <p:cBhvr>
                                        <p:cTn id="128" dur="2000" fill="hold"/>
                                        <p:tgtEl>
                                          <p:spTgt spid="69661"/>
                                        </p:tgtEl>
                                        <p:attrNameLst>
                                          <p:attrName>r</p:attrName>
                                        </p:attrNameLst>
                                      </p:cBhvr>
                                    </p:animRot>
                                  </p:childTnLst>
                                </p:cTn>
                              </p:par>
                              <p:par>
                                <p:cTn id="129" presetID="8" presetClass="emph" presetSubtype="0" fill="hold" grpId="1" nodeType="withEffect">
                                  <p:stCondLst>
                                    <p:cond delay="0"/>
                                  </p:stCondLst>
                                  <p:childTnLst>
                                    <p:animRot by="21600000">
                                      <p:cBhvr>
                                        <p:cTn id="130" dur="2000" fill="hold"/>
                                        <p:tgtEl>
                                          <p:spTgt spid="69663"/>
                                        </p:tgtEl>
                                        <p:attrNameLst>
                                          <p:attrName>r</p:attrName>
                                        </p:attrNameLst>
                                      </p:cBhvr>
                                    </p:animRot>
                                  </p:childTnLst>
                                </p:cTn>
                              </p:par>
                              <p:par>
                                <p:cTn id="131" presetID="8" presetClass="emph" presetSubtype="0" fill="hold" grpId="1" nodeType="withEffect">
                                  <p:stCondLst>
                                    <p:cond delay="0"/>
                                  </p:stCondLst>
                                  <p:childTnLst>
                                    <p:animRot by="21600000">
                                      <p:cBhvr>
                                        <p:cTn id="132" dur="2000" fill="hold"/>
                                        <p:tgtEl>
                                          <p:spTgt spid="69660"/>
                                        </p:tgtEl>
                                        <p:attrNameLst>
                                          <p:attrName>r</p:attrName>
                                        </p:attrNameLst>
                                      </p:cBhvr>
                                    </p:animRot>
                                  </p:childTnLst>
                                </p:cTn>
                              </p:par>
                              <p:par>
                                <p:cTn id="133" presetID="8" presetClass="emph" presetSubtype="0" fill="hold" grpId="1" nodeType="withEffect">
                                  <p:stCondLst>
                                    <p:cond delay="0"/>
                                  </p:stCondLst>
                                  <p:childTnLst>
                                    <p:animRot by="21600000">
                                      <p:cBhvr>
                                        <p:cTn id="134" dur="2000" fill="hold"/>
                                        <p:tgtEl>
                                          <p:spTgt spid="69673"/>
                                        </p:tgtEl>
                                        <p:attrNameLst>
                                          <p:attrName>r</p:attrName>
                                        </p:attrNameLst>
                                      </p:cBhvr>
                                    </p:animRot>
                                  </p:childTnLst>
                                </p:cTn>
                              </p:par>
                            </p:childTnLst>
                          </p:cTn>
                        </p:par>
                      </p:childTnLst>
                    </p:cTn>
                  </p:par>
                  <p:par>
                    <p:cTn id="135" fill="hold">
                      <p:stCondLst>
                        <p:cond delay="indefinite"/>
                      </p:stCondLst>
                      <p:childTnLst>
                        <p:par>
                          <p:cTn id="136" fill="hold">
                            <p:stCondLst>
                              <p:cond delay="0"/>
                            </p:stCondLst>
                            <p:childTnLst>
                              <p:par>
                                <p:cTn id="137" presetID="53" presetClass="exit" presetSubtype="0" fill="hold" grpId="2" nodeType="clickEffect">
                                  <p:stCondLst>
                                    <p:cond delay="0"/>
                                  </p:stCondLst>
                                  <p:childTnLst>
                                    <p:anim calcmode="lin" valueType="num">
                                      <p:cBhvr>
                                        <p:cTn id="138" dur="500"/>
                                        <p:tgtEl>
                                          <p:spTgt spid="69673"/>
                                        </p:tgtEl>
                                        <p:attrNameLst>
                                          <p:attrName>ppt_w</p:attrName>
                                        </p:attrNameLst>
                                      </p:cBhvr>
                                      <p:tavLst>
                                        <p:tav tm="0">
                                          <p:val>
                                            <p:strVal val="ppt_w"/>
                                          </p:val>
                                        </p:tav>
                                        <p:tav tm="100000">
                                          <p:val>
                                            <p:fltVal val="0"/>
                                          </p:val>
                                        </p:tav>
                                      </p:tavLst>
                                    </p:anim>
                                    <p:anim calcmode="lin" valueType="num">
                                      <p:cBhvr>
                                        <p:cTn id="139" dur="500"/>
                                        <p:tgtEl>
                                          <p:spTgt spid="69673"/>
                                        </p:tgtEl>
                                        <p:attrNameLst>
                                          <p:attrName>ppt_h</p:attrName>
                                        </p:attrNameLst>
                                      </p:cBhvr>
                                      <p:tavLst>
                                        <p:tav tm="0">
                                          <p:val>
                                            <p:strVal val="ppt_h"/>
                                          </p:val>
                                        </p:tav>
                                        <p:tav tm="100000">
                                          <p:val>
                                            <p:fltVal val="0"/>
                                          </p:val>
                                        </p:tav>
                                      </p:tavLst>
                                    </p:anim>
                                    <p:animEffect transition="out" filter="fade">
                                      <p:cBhvr>
                                        <p:cTn id="140" dur="500"/>
                                        <p:tgtEl>
                                          <p:spTgt spid="69673"/>
                                        </p:tgtEl>
                                      </p:cBhvr>
                                    </p:animEffect>
                                    <p:set>
                                      <p:cBhvr>
                                        <p:cTn id="141" dur="1" fill="hold">
                                          <p:stCondLst>
                                            <p:cond delay="499"/>
                                          </p:stCondLst>
                                        </p:cTn>
                                        <p:tgtEl>
                                          <p:spTgt spid="69673"/>
                                        </p:tgtEl>
                                        <p:attrNameLst>
                                          <p:attrName>style.visibility</p:attrName>
                                        </p:attrNameLst>
                                      </p:cBhvr>
                                      <p:to>
                                        <p:strVal val="hidden"/>
                                      </p:to>
                                    </p:set>
                                  </p:childTnLst>
                                </p:cTn>
                              </p:par>
                              <p:par>
                                <p:cTn id="142" presetID="53" presetClass="exit" presetSubtype="0" fill="hold" grpId="2" nodeType="withEffect">
                                  <p:stCondLst>
                                    <p:cond delay="0"/>
                                  </p:stCondLst>
                                  <p:childTnLst>
                                    <p:anim calcmode="lin" valueType="num">
                                      <p:cBhvr>
                                        <p:cTn id="143" dur="500"/>
                                        <p:tgtEl>
                                          <p:spTgt spid="69660"/>
                                        </p:tgtEl>
                                        <p:attrNameLst>
                                          <p:attrName>ppt_w</p:attrName>
                                        </p:attrNameLst>
                                      </p:cBhvr>
                                      <p:tavLst>
                                        <p:tav tm="0">
                                          <p:val>
                                            <p:strVal val="ppt_w"/>
                                          </p:val>
                                        </p:tav>
                                        <p:tav tm="100000">
                                          <p:val>
                                            <p:fltVal val="0"/>
                                          </p:val>
                                        </p:tav>
                                      </p:tavLst>
                                    </p:anim>
                                    <p:anim calcmode="lin" valueType="num">
                                      <p:cBhvr>
                                        <p:cTn id="144" dur="500"/>
                                        <p:tgtEl>
                                          <p:spTgt spid="69660"/>
                                        </p:tgtEl>
                                        <p:attrNameLst>
                                          <p:attrName>ppt_h</p:attrName>
                                        </p:attrNameLst>
                                      </p:cBhvr>
                                      <p:tavLst>
                                        <p:tav tm="0">
                                          <p:val>
                                            <p:strVal val="ppt_h"/>
                                          </p:val>
                                        </p:tav>
                                        <p:tav tm="100000">
                                          <p:val>
                                            <p:fltVal val="0"/>
                                          </p:val>
                                        </p:tav>
                                      </p:tavLst>
                                    </p:anim>
                                    <p:animEffect transition="out" filter="fade">
                                      <p:cBhvr>
                                        <p:cTn id="145" dur="500"/>
                                        <p:tgtEl>
                                          <p:spTgt spid="69660"/>
                                        </p:tgtEl>
                                      </p:cBhvr>
                                    </p:animEffect>
                                    <p:set>
                                      <p:cBhvr>
                                        <p:cTn id="146" dur="1" fill="hold">
                                          <p:stCondLst>
                                            <p:cond delay="499"/>
                                          </p:stCondLst>
                                        </p:cTn>
                                        <p:tgtEl>
                                          <p:spTgt spid="69660"/>
                                        </p:tgtEl>
                                        <p:attrNameLst>
                                          <p:attrName>style.visibility</p:attrName>
                                        </p:attrNameLst>
                                      </p:cBhvr>
                                      <p:to>
                                        <p:strVal val="hidden"/>
                                      </p:to>
                                    </p:set>
                                  </p:childTnLst>
                                </p:cTn>
                              </p:par>
                              <p:par>
                                <p:cTn id="147" presetID="53" presetClass="exit" presetSubtype="0" fill="hold" grpId="2" nodeType="withEffect">
                                  <p:stCondLst>
                                    <p:cond delay="0"/>
                                  </p:stCondLst>
                                  <p:childTnLst>
                                    <p:anim calcmode="lin" valueType="num">
                                      <p:cBhvr>
                                        <p:cTn id="148" dur="500"/>
                                        <p:tgtEl>
                                          <p:spTgt spid="69663"/>
                                        </p:tgtEl>
                                        <p:attrNameLst>
                                          <p:attrName>ppt_w</p:attrName>
                                        </p:attrNameLst>
                                      </p:cBhvr>
                                      <p:tavLst>
                                        <p:tav tm="0">
                                          <p:val>
                                            <p:strVal val="ppt_w"/>
                                          </p:val>
                                        </p:tav>
                                        <p:tav tm="100000">
                                          <p:val>
                                            <p:fltVal val="0"/>
                                          </p:val>
                                        </p:tav>
                                      </p:tavLst>
                                    </p:anim>
                                    <p:anim calcmode="lin" valueType="num">
                                      <p:cBhvr>
                                        <p:cTn id="149" dur="500"/>
                                        <p:tgtEl>
                                          <p:spTgt spid="69663"/>
                                        </p:tgtEl>
                                        <p:attrNameLst>
                                          <p:attrName>ppt_h</p:attrName>
                                        </p:attrNameLst>
                                      </p:cBhvr>
                                      <p:tavLst>
                                        <p:tav tm="0">
                                          <p:val>
                                            <p:strVal val="ppt_h"/>
                                          </p:val>
                                        </p:tav>
                                        <p:tav tm="100000">
                                          <p:val>
                                            <p:fltVal val="0"/>
                                          </p:val>
                                        </p:tav>
                                      </p:tavLst>
                                    </p:anim>
                                    <p:animEffect transition="out" filter="fade">
                                      <p:cBhvr>
                                        <p:cTn id="150" dur="500"/>
                                        <p:tgtEl>
                                          <p:spTgt spid="69663"/>
                                        </p:tgtEl>
                                      </p:cBhvr>
                                    </p:animEffect>
                                    <p:set>
                                      <p:cBhvr>
                                        <p:cTn id="151" dur="1" fill="hold">
                                          <p:stCondLst>
                                            <p:cond delay="499"/>
                                          </p:stCondLst>
                                        </p:cTn>
                                        <p:tgtEl>
                                          <p:spTgt spid="69663"/>
                                        </p:tgtEl>
                                        <p:attrNameLst>
                                          <p:attrName>style.visibility</p:attrName>
                                        </p:attrNameLst>
                                      </p:cBhvr>
                                      <p:to>
                                        <p:strVal val="hidden"/>
                                      </p:to>
                                    </p:set>
                                  </p:childTnLst>
                                </p:cTn>
                              </p:par>
                              <p:par>
                                <p:cTn id="152" presetID="53" presetClass="exit" presetSubtype="0" fill="hold" grpId="2" nodeType="withEffect">
                                  <p:stCondLst>
                                    <p:cond delay="0"/>
                                  </p:stCondLst>
                                  <p:childTnLst>
                                    <p:anim calcmode="lin" valueType="num">
                                      <p:cBhvr>
                                        <p:cTn id="153" dur="500"/>
                                        <p:tgtEl>
                                          <p:spTgt spid="69661"/>
                                        </p:tgtEl>
                                        <p:attrNameLst>
                                          <p:attrName>ppt_w</p:attrName>
                                        </p:attrNameLst>
                                      </p:cBhvr>
                                      <p:tavLst>
                                        <p:tav tm="0">
                                          <p:val>
                                            <p:strVal val="ppt_w"/>
                                          </p:val>
                                        </p:tav>
                                        <p:tav tm="100000">
                                          <p:val>
                                            <p:fltVal val="0"/>
                                          </p:val>
                                        </p:tav>
                                      </p:tavLst>
                                    </p:anim>
                                    <p:anim calcmode="lin" valueType="num">
                                      <p:cBhvr>
                                        <p:cTn id="154" dur="500"/>
                                        <p:tgtEl>
                                          <p:spTgt spid="69661"/>
                                        </p:tgtEl>
                                        <p:attrNameLst>
                                          <p:attrName>ppt_h</p:attrName>
                                        </p:attrNameLst>
                                      </p:cBhvr>
                                      <p:tavLst>
                                        <p:tav tm="0">
                                          <p:val>
                                            <p:strVal val="ppt_h"/>
                                          </p:val>
                                        </p:tav>
                                        <p:tav tm="100000">
                                          <p:val>
                                            <p:fltVal val="0"/>
                                          </p:val>
                                        </p:tav>
                                      </p:tavLst>
                                    </p:anim>
                                    <p:animEffect transition="out" filter="fade">
                                      <p:cBhvr>
                                        <p:cTn id="155" dur="500"/>
                                        <p:tgtEl>
                                          <p:spTgt spid="69661"/>
                                        </p:tgtEl>
                                      </p:cBhvr>
                                    </p:animEffect>
                                    <p:set>
                                      <p:cBhvr>
                                        <p:cTn id="156" dur="1" fill="hold">
                                          <p:stCondLst>
                                            <p:cond delay="499"/>
                                          </p:stCondLst>
                                        </p:cTn>
                                        <p:tgtEl>
                                          <p:spTgt spid="69661"/>
                                        </p:tgtEl>
                                        <p:attrNameLst>
                                          <p:attrName>style.visibility</p:attrName>
                                        </p:attrNameLst>
                                      </p:cBhvr>
                                      <p:to>
                                        <p:strVal val="hidden"/>
                                      </p:to>
                                    </p:set>
                                  </p:childTnLst>
                                </p:cTn>
                              </p:par>
                              <p:par>
                                <p:cTn id="157" presetID="53" presetClass="exit" presetSubtype="0" fill="hold" grpId="2" nodeType="withEffect">
                                  <p:stCondLst>
                                    <p:cond delay="0"/>
                                  </p:stCondLst>
                                  <p:childTnLst>
                                    <p:anim calcmode="lin" valueType="num">
                                      <p:cBhvr>
                                        <p:cTn id="158" dur="500"/>
                                        <p:tgtEl>
                                          <p:spTgt spid="69674"/>
                                        </p:tgtEl>
                                        <p:attrNameLst>
                                          <p:attrName>ppt_w</p:attrName>
                                        </p:attrNameLst>
                                      </p:cBhvr>
                                      <p:tavLst>
                                        <p:tav tm="0">
                                          <p:val>
                                            <p:strVal val="ppt_w"/>
                                          </p:val>
                                        </p:tav>
                                        <p:tav tm="100000">
                                          <p:val>
                                            <p:fltVal val="0"/>
                                          </p:val>
                                        </p:tav>
                                      </p:tavLst>
                                    </p:anim>
                                    <p:anim calcmode="lin" valueType="num">
                                      <p:cBhvr>
                                        <p:cTn id="159" dur="500"/>
                                        <p:tgtEl>
                                          <p:spTgt spid="69674"/>
                                        </p:tgtEl>
                                        <p:attrNameLst>
                                          <p:attrName>ppt_h</p:attrName>
                                        </p:attrNameLst>
                                      </p:cBhvr>
                                      <p:tavLst>
                                        <p:tav tm="0">
                                          <p:val>
                                            <p:strVal val="ppt_h"/>
                                          </p:val>
                                        </p:tav>
                                        <p:tav tm="100000">
                                          <p:val>
                                            <p:fltVal val="0"/>
                                          </p:val>
                                        </p:tav>
                                      </p:tavLst>
                                    </p:anim>
                                    <p:animEffect transition="out" filter="fade">
                                      <p:cBhvr>
                                        <p:cTn id="160" dur="500"/>
                                        <p:tgtEl>
                                          <p:spTgt spid="69674"/>
                                        </p:tgtEl>
                                      </p:cBhvr>
                                    </p:animEffect>
                                    <p:set>
                                      <p:cBhvr>
                                        <p:cTn id="161" dur="1" fill="hold">
                                          <p:stCondLst>
                                            <p:cond delay="499"/>
                                          </p:stCondLst>
                                        </p:cTn>
                                        <p:tgtEl>
                                          <p:spTgt spid="69674"/>
                                        </p:tgtEl>
                                        <p:attrNameLst>
                                          <p:attrName>style.visibility</p:attrName>
                                        </p:attrNameLst>
                                      </p:cBhvr>
                                      <p:to>
                                        <p:strVal val="hidden"/>
                                      </p:to>
                                    </p:set>
                                  </p:childTnLst>
                                </p:cTn>
                              </p:par>
                              <p:par>
                                <p:cTn id="162" presetID="53" presetClass="exit" presetSubtype="0" fill="hold" grpId="2" nodeType="withEffect">
                                  <p:stCondLst>
                                    <p:cond delay="0"/>
                                  </p:stCondLst>
                                  <p:childTnLst>
                                    <p:anim calcmode="lin" valueType="num">
                                      <p:cBhvr>
                                        <p:cTn id="163" dur="500"/>
                                        <p:tgtEl>
                                          <p:spTgt spid="69672"/>
                                        </p:tgtEl>
                                        <p:attrNameLst>
                                          <p:attrName>ppt_w</p:attrName>
                                        </p:attrNameLst>
                                      </p:cBhvr>
                                      <p:tavLst>
                                        <p:tav tm="0">
                                          <p:val>
                                            <p:strVal val="ppt_w"/>
                                          </p:val>
                                        </p:tav>
                                        <p:tav tm="100000">
                                          <p:val>
                                            <p:fltVal val="0"/>
                                          </p:val>
                                        </p:tav>
                                      </p:tavLst>
                                    </p:anim>
                                    <p:anim calcmode="lin" valueType="num">
                                      <p:cBhvr>
                                        <p:cTn id="164" dur="500"/>
                                        <p:tgtEl>
                                          <p:spTgt spid="69672"/>
                                        </p:tgtEl>
                                        <p:attrNameLst>
                                          <p:attrName>ppt_h</p:attrName>
                                        </p:attrNameLst>
                                      </p:cBhvr>
                                      <p:tavLst>
                                        <p:tav tm="0">
                                          <p:val>
                                            <p:strVal val="ppt_h"/>
                                          </p:val>
                                        </p:tav>
                                        <p:tav tm="100000">
                                          <p:val>
                                            <p:fltVal val="0"/>
                                          </p:val>
                                        </p:tav>
                                      </p:tavLst>
                                    </p:anim>
                                    <p:animEffect transition="out" filter="fade">
                                      <p:cBhvr>
                                        <p:cTn id="165" dur="500"/>
                                        <p:tgtEl>
                                          <p:spTgt spid="69672"/>
                                        </p:tgtEl>
                                      </p:cBhvr>
                                    </p:animEffect>
                                    <p:set>
                                      <p:cBhvr>
                                        <p:cTn id="166" dur="1" fill="hold">
                                          <p:stCondLst>
                                            <p:cond delay="499"/>
                                          </p:stCondLst>
                                        </p:cTn>
                                        <p:tgtEl>
                                          <p:spTgt spid="69672"/>
                                        </p:tgtEl>
                                        <p:attrNameLst>
                                          <p:attrName>style.visibility</p:attrName>
                                        </p:attrNameLst>
                                      </p:cBhvr>
                                      <p:to>
                                        <p:strVal val="hidden"/>
                                      </p:to>
                                    </p:set>
                                  </p:childTnLst>
                                </p:cTn>
                              </p:par>
                              <p:par>
                                <p:cTn id="167" presetID="53" presetClass="exit" presetSubtype="0" fill="hold" grpId="2" nodeType="withEffect">
                                  <p:stCondLst>
                                    <p:cond delay="0"/>
                                  </p:stCondLst>
                                  <p:childTnLst>
                                    <p:anim calcmode="lin" valueType="num">
                                      <p:cBhvr>
                                        <p:cTn id="168" dur="500"/>
                                        <p:tgtEl>
                                          <p:spTgt spid="69662"/>
                                        </p:tgtEl>
                                        <p:attrNameLst>
                                          <p:attrName>ppt_w</p:attrName>
                                        </p:attrNameLst>
                                      </p:cBhvr>
                                      <p:tavLst>
                                        <p:tav tm="0">
                                          <p:val>
                                            <p:strVal val="ppt_w"/>
                                          </p:val>
                                        </p:tav>
                                        <p:tav tm="100000">
                                          <p:val>
                                            <p:fltVal val="0"/>
                                          </p:val>
                                        </p:tav>
                                      </p:tavLst>
                                    </p:anim>
                                    <p:anim calcmode="lin" valueType="num">
                                      <p:cBhvr>
                                        <p:cTn id="169" dur="500"/>
                                        <p:tgtEl>
                                          <p:spTgt spid="69662"/>
                                        </p:tgtEl>
                                        <p:attrNameLst>
                                          <p:attrName>ppt_h</p:attrName>
                                        </p:attrNameLst>
                                      </p:cBhvr>
                                      <p:tavLst>
                                        <p:tav tm="0">
                                          <p:val>
                                            <p:strVal val="ppt_h"/>
                                          </p:val>
                                        </p:tav>
                                        <p:tav tm="100000">
                                          <p:val>
                                            <p:fltVal val="0"/>
                                          </p:val>
                                        </p:tav>
                                      </p:tavLst>
                                    </p:anim>
                                    <p:animEffect transition="out" filter="fade">
                                      <p:cBhvr>
                                        <p:cTn id="170" dur="500"/>
                                        <p:tgtEl>
                                          <p:spTgt spid="69662"/>
                                        </p:tgtEl>
                                      </p:cBhvr>
                                    </p:animEffect>
                                    <p:set>
                                      <p:cBhvr>
                                        <p:cTn id="171" dur="1" fill="hold">
                                          <p:stCondLst>
                                            <p:cond delay="499"/>
                                          </p:stCondLst>
                                        </p:cTn>
                                        <p:tgtEl>
                                          <p:spTgt spid="69662"/>
                                        </p:tgtEl>
                                        <p:attrNameLst>
                                          <p:attrName>style.visibility</p:attrName>
                                        </p:attrNameLst>
                                      </p:cBhvr>
                                      <p:to>
                                        <p:strVal val="hidden"/>
                                      </p:to>
                                    </p:set>
                                  </p:childTnLst>
                                </p:cTn>
                              </p:par>
                              <p:par>
                                <p:cTn id="172" presetID="53" presetClass="exit" presetSubtype="0" fill="hold" grpId="2" nodeType="withEffect">
                                  <p:stCondLst>
                                    <p:cond delay="0"/>
                                  </p:stCondLst>
                                  <p:childTnLst>
                                    <p:anim calcmode="lin" valueType="num">
                                      <p:cBhvr>
                                        <p:cTn id="173" dur="500"/>
                                        <p:tgtEl>
                                          <p:spTgt spid="69659"/>
                                        </p:tgtEl>
                                        <p:attrNameLst>
                                          <p:attrName>ppt_w</p:attrName>
                                        </p:attrNameLst>
                                      </p:cBhvr>
                                      <p:tavLst>
                                        <p:tav tm="0">
                                          <p:val>
                                            <p:strVal val="ppt_w"/>
                                          </p:val>
                                        </p:tav>
                                        <p:tav tm="100000">
                                          <p:val>
                                            <p:fltVal val="0"/>
                                          </p:val>
                                        </p:tav>
                                      </p:tavLst>
                                    </p:anim>
                                    <p:anim calcmode="lin" valueType="num">
                                      <p:cBhvr>
                                        <p:cTn id="174" dur="500"/>
                                        <p:tgtEl>
                                          <p:spTgt spid="69659"/>
                                        </p:tgtEl>
                                        <p:attrNameLst>
                                          <p:attrName>ppt_h</p:attrName>
                                        </p:attrNameLst>
                                      </p:cBhvr>
                                      <p:tavLst>
                                        <p:tav tm="0">
                                          <p:val>
                                            <p:strVal val="ppt_h"/>
                                          </p:val>
                                        </p:tav>
                                        <p:tav tm="100000">
                                          <p:val>
                                            <p:fltVal val="0"/>
                                          </p:val>
                                        </p:tav>
                                      </p:tavLst>
                                    </p:anim>
                                    <p:animEffect transition="out" filter="fade">
                                      <p:cBhvr>
                                        <p:cTn id="175" dur="500"/>
                                        <p:tgtEl>
                                          <p:spTgt spid="69659"/>
                                        </p:tgtEl>
                                      </p:cBhvr>
                                    </p:animEffect>
                                    <p:set>
                                      <p:cBhvr>
                                        <p:cTn id="176" dur="1" fill="hold">
                                          <p:stCondLst>
                                            <p:cond delay="499"/>
                                          </p:stCondLst>
                                        </p:cTn>
                                        <p:tgtEl>
                                          <p:spTgt spid="69659"/>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47" presetClass="entr" presetSubtype="0" fill="hold" grpId="0" nodeType="clickEffect">
                                  <p:stCondLst>
                                    <p:cond delay="0"/>
                                  </p:stCondLst>
                                  <p:childTnLst>
                                    <p:set>
                                      <p:cBhvr>
                                        <p:cTn id="180" dur="1" fill="hold">
                                          <p:stCondLst>
                                            <p:cond delay="0"/>
                                          </p:stCondLst>
                                        </p:cTn>
                                        <p:tgtEl>
                                          <p:spTgt spid="69718"/>
                                        </p:tgtEl>
                                        <p:attrNameLst>
                                          <p:attrName>style.visibility</p:attrName>
                                        </p:attrNameLst>
                                      </p:cBhvr>
                                      <p:to>
                                        <p:strVal val="visible"/>
                                      </p:to>
                                    </p:set>
                                    <p:animEffect transition="in" filter="fade">
                                      <p:cBhvr>
                                        <p:cTn id="181" dur="1000"/>
                                        <p:tgtEl>
                                          <p:spTgt spid="69718"/>
                                        </p:tgtEl>
                                      </p:cBhvr>
                                    </p:animEffect>
                                    <p:anim calcmode="lin" valueType="num">
                                      <p:cBhvr>
                                        <p:cTn id="182" dur="1000" fill="hold"/>
                                        <p:tgtEl>
                                          <p:spTgt spid="69718"/>
                                        </p:tgtEl>
                                        <p:attrNameLst>
                                          <p:attrName>ppt_x</p:attrName>
                                        </p:attrNameLst>
                                      </p:cBhvr>
                                      <p:tavLst>
                                        <p:tav tm="0">
                                          <p:val>
                                            <p:strVal val="#ppt_x"/>
                                          </p:val>
                                        </p:tav>
                                        <p:tav tm="100000">
                                          <p:val>
                                            <p:strVal val="#ppt_x"/>
                                          </p:val>
                                        </p:tav>
                                      </p:tavLst>
                                    </p:anim>
                                    <p:anim calcmode="lin" valueType="num">
                                      <p:cBhvr>
                                        <p:cTn id="183" dur="1000" fill="hold"/>
                                        <p:tgtEl>
                                          <p:spTgt spid="69718"/>
                                        </p:tgtEl>
                                        <p:attrNameLst>
                                          <p:attrName>ppt_y</p:attrName>
                                        </p:attrNameLst>
                                      </p:cBhvr>
                                      <p:tavLst>
                                        <p:tav tm="0">
                                          <p:val>
                                            <p:strVal val="#ppt_y-.1"/>
                                          </p:val>
                                        </p:tav>
                                        <p:tav tm="100000">
                                          <p:val>
                                            <p:strVal val="#ppt_y"/>
                                          </p:val>
                                        </p:tav>
                                      </p:tavLst>
                                    </p:anim>
                                  </p:childTnLst>
                                </p:cTn>
                              </p:par>
                              <p:par>
                                <p:cTn id="184" presetID="47" presetClass="entr" presetSubtype="0" fill="hold" grpId="0" nodeType="withEffect">
                                  <p:stCondLst>
                                    <p:cond delay="0"/>
                                  </p:stCondLst>
                                  <p:childTnLst>
                                    <p:set>
                                      <p:cBhvr>
                                        <p:cTn id="185" dur="1" fill="hold">
                                          <p:stCondLst>
                                            <p:cond delay="0"/>
                                          </p:stCondLst>
                                        </p:cTn>
                                        <p:tgtEl>
                                          <p:spTgt spid="69717"/>
                                        </p:tgtEl>
                                        <p:attrNameLst>
                                          <p:attrName>style.visibility</p:attrName>
                                        </p:attrNameLst>
                                      </p:cBhvr>
                                      <p:to>
                                        <p:strVal val="visible"/>
                                      </p:to>
                                    </p:set>
                                    <p:animEffect transition="in" filter="fade">
                                      <p:cBhvr>
                                        <p:cTn id="186" dur="1000"/>
                                        <p:tgtEl>
                                          <p:spTgt spid="69717"/>
                                        </p:tgtEl>
                                      </p:cBhvr>
                                    </p:animEffect>
                                    <p:anim calcmode="lin" valueType="num">
                                      <p:cBhvr>
                                        <p:cTn id="187" dur="1000" fill="hold"/>
                                        <p:tgtEl>
                                          <p:spTgt spid="69717"/>
                                        </p:tgtEl>
                                        <p:attrNameLst>
                                          <p:attrName>ppt_x</p:attrName>
                                        </p:attrNameLst>
                                      </p:cBhvr>
                                      <p:tavLst>
                                        <p:tav tm="0">
                                          <p:val>
                                            <p:strVal val="#ppt_x"/>
                                          </p:val>
                                        </p:tav>
                                        <p:tav tm="100000">
                                          <p:val>
                                            <p:strVal val="#ppt_x"/>
                                          </p:val>
                                        </p:tav>
                                      </p:tavLst>
                                    </p:anim>
                                    <p:anim calcmode="lin" valueType="num">
                                      <p:cBhvr>
                                        <p:cTn id="188" dur="1000" fill="hold"/>
                                        <p:tgtEl>
                                          <p:spTgt spid="69717"/>
                                        </p:tgtEl>
                                        <p:attrNameLst>
                                          <p:attrName>ppt_y</p:attrName>
                                        </p:attrNameLst>
                                      </p:cBhvr>
                                      <p:tavLst>
                                        <p:tav tm="0">
                                          <p:val>
                                            <p:strVal val="#ppt_y-.1"/>
                                          </p:val>
                                        </p:tav>
                                        <p:tav tm="100000">
                                          <p:val>
                                            <p:strVal val="#ppt_y"/>
                                          </p:val>
                                        </p:tav>
                                      </p:tavLst>
                                    </p:anim>
                                  </p:childTnLst>
                                </p:cTn>
                              </p:par>
                              <p:par>
                                <p:cTn id="189" presetID="17" presetClass="entr" presetSubtype="10" fill="hold" grpId="0" nodeType="withEffect">
                                  <p:stCondLst>
                                    <p:cond delay="0"/>
                                  </p:stCondLst>
                                  <p:childTnLst>
                                    <p:set>
                                      <p:cBhvr>
                                        <p:cTn id="190" dur="1" fill="hold">
                                          <p:stCondLst>
                                            <p:cond delay="0"/>
                                          </p:stCondLst>
                                        </p:cTn>
                                        <p:tgtEl>
                                          <p:spTgt spid="69706"/>
                                        </p:tgtEl>
                                        <p:attrNameLst>
                                          <p:attrName>style.visibility</p:attrName>
                                        </p:attrNameLst>
                                      </p:cBhvr>
                                      <p:to>
                                        <p:strVal val="visible"/>
                                      </p:to>
                                    </p:set>
                                    <p:anim calcmode="lin" valueType="num">
                                      <p:cBhvr>
                                        <p:cTn id="191" dur="5000" fill="hold"/>
                                        <p:tgtEl>
                                          <p:spTgt spid="69706"/>
                                        </p:tgtEl>
                                        <p:attrNameLst>
                                          <p:attrName>ppt_w</p:attrName>
                                        </p:attrNameLst>
                                      </p:cBhvr>
                                      <p:tavLst>
                                        <p:tav tm="0">
                                          <p:val>
                                            <p:fltVal val="0"/>
                                          </p:val>
                                        </p:tav>
                                        <p:tav tm="100000">
                                          <p:val>
                                            <p:strVal val="#ppt_w"/>
                                          </p:val>
                                        </p:tav>
                                      </p:tavLst>
                                    </p:anim>
                                    <p:anim calcmode="lin" valueType="num">
                                      <p:cBhvr>
                                        <p:cTn id="192" dur="5000" fill="hold"/>
                                        <p:tgtEl>
                                          <p:spTgt spid="69706"/>
                                        </p:tgtEl>
                                        <p:attrNameLst>
                                          <p:attrName>ppt_h</p:attrName>
                                        </p:attrNameLst>
                                      </p:cBhvr>
                                      <p:tavLst>
                                        <p:tav tm="0">
                                          <p:val>
                                            <p:strVal val="#ppt_h"/>
                                          </p:val>
                                        </p:tav>
                                        <p:tav tm="100000">
                                          <p:val>
                                            <p:strVal val="#ppt_h"/>
                                          </p:val>
                                        </p:tav>
                                      </p:tavLst>
                                    </p:anim>
                                  </p:childTnLst>
                                </p:cTn>
                              </p:par>
                              <p:par>
                                <p:cTn id="193" presetID="17" presetClass="entr" presetSubtype="10" fill="hold" grpId="0" nodeType="withEffect">
                                  <p:stCondLst>
                                    <p:cond delay="0"/>
                                  </p:stCondLst>
                                  <p:childTnLst>
                                    <p:set>
                                      <p:cBhvr>
                                        <p:cTn id="194" dur="1" fill="hold">
                                          <p:stCondLst>
                                            <p:cond delay="0"/>
                                          </p:stCondLst>
                                        </p:cTn>
                                        <p:tgtEl>
                                          <p:spTgt spid="69675"/>
                                        </p:tgtEl>
                                        <p:attrNameLst>
                                          <p:attrName>style.visibility</p:attrName>
                                        </p:attrNameLst>
                                      </p:cBhvr>
                                      <p:to>
                                        <p:strVal val="visible"/>
                                      </p:to>
                                    </p:set>
                                    <p:anim calcmode="lin" valueType="num">
                                      <p:cBhvr>
                                        <p:cTn id="195" dur="2000" fill="hold"/>
                                        <p:tgtEl>
                                          <p:spTgt spid="69675"/>
                                        </p:tgtEl>
                                        <p:attrNameLst>
                                          <p:attrName>ppt_w</p:attrName>
                                        </p:attrNameLst>
                                      </p:cBhvr>
                                      <p:tavLst>
                                        <p:tav tm="0">
                                          <p:val>
                                            <p:fltVal val="0"/>
                                          </p:val>
                                        </p:tav>
                                        <p:tav tm="100000">
                                          <p:val>
                                            <p:strVal val="#ppt_w"/>
                                          </p:val>
                                        </p:tav>
                                      </p:tavLst>
                                    </p:anim>
                                    <p:anim calcmode="lin" valueType="num">
                                      <p:cBhvr>
                                        <p:cTn id="196" dur="2000" fill="hold"/>
                                        <p:tgtEl>
                                          <p:spTgt spid="69675"/>
                                        </p:tgtEl>
                                        <p:attrNameLst>
                                          <p:attrName>ppt_h</p:attrName>
                                        </p:attrNameLst>
                                      </p:cBhvr>
                                      <p:tavLst>
                                        <p:tav tm="0">
                                          <p:val>
                                            <p:strVal val="#ppt_h"/>
                                          </p:val>
                                        </p:tav>
                                        <p:tav tm="100000">
                                          <p:val>
                                            <p:strVal val="#ppt_h"/>
                                          </p:val>
                                        </p:tav>
                                      </p:tavLst>
                                    </p:anim>
                                  </p:childTnLst>
                                </p:cTn>
                              </p:par>
                              <p:par>
                                <p:cTn id="197" presetID="17" presetClass="entr" presetSubtype="10" fill="hold" grpId="0" nodeType="withEffect">
                                  <p:stCondLst>
                                    <p:cond delay="0"/>
                                  </p:stCondLst>
                                  <p:childTnLst>
                                    <p:set>
                                      <p:cBhvr>
                                        <p:cTn id="198" dur="1" fill="hold">
                                          <p:stCondLst>
                                            <p:cond delay="0"/>
                                          </p:stCondLst>
                                        </p:cTn>
                                        <p:tgtEl>
                                          <p:spTgt spid="69679"/>
                                        </p:tgtEl>
                                        <p:attrNameLst>
                                          <p:attrName>style.visibility</p:attrName>
                                        </p:attrNameLst>
                                      </p:cBhvr>
                                      <p:to>
                                        <p:strVal val="visible"/>
                                      </p:to>
                                    </p:set>
                                    <p:anim calcmode="lin" valueType="num">
                                      <p:cBhvr>
                                        <p:cTn id="199" dur="2000" fill="hold"/>
                                        <p:tgtEl>
                                          <p:spTgt spid="69679"/>
                                        </p:tgtEl>
                                        <p:attrNameLst>
                                          <p:attrName>ppt_w</p:attrName>
                                        </p:attrNameLst>
                                      </p:cBhvr>
                                      <p:tavLst>
                                        <p:tav tm="0">
                                          <p:val>
                                            <p:fltVal val="0"/>
                                          </p:val>
                                        </p:tav>
                                        <p:tav tm="100000">
                                          <p:val>
                                            <p:strVal val="#ppt_w"/>
                                          </p:val>
                                        </p:tav>
                                      </p:tavLst>
                                    </p:anim>
                                    <p:anim calcmode="lin" valueType="num">
                                      <p:cBhvr>
                                        <p:cTn id="200" dur="2000" fill="hold"/>
                                        <p:tgtEl>
                                          <p:spTgt spid="69679"/>
                                        </p:tgtEl>
                                        <p:attrNameLst>
                                          <p:attrName>ppt_h</p:attrName>
                                        </p:attrNameLst>
                                      </p:cBhvr>
                                      <p:tavLst>
                                        <p:tav tm="0">
                                          <p:val>
                                            <p:strVal val="#ppt_h"/>
                                          </p:val>
                                        </p:tav>
                                        <p:tav tm="100000">
                                          <p:val>
                                            <p:strVal val="#ppt_h"/>
                                          </p:val>
                                        </p:tav>
                                      </p:tavLst>
                                    </p:anim>
                                  </p:childTnLst>
                                </p:cTn>
                              </p:par>
                              <p:par>
                                <p:cTn id="201" presetID="17" presetClass="entr" presetSubtype="10" fill="hold" grpId="0" nodeType="withEffect">
                                  <p:stCondLst>
                                    <p:cond delay="0"/>
                                  </p:stCondLst>
                                  <p:childTnLst>
                                    <p:set>
                                      <p:cBhvr>
                                        <p:cTn id="202" dur="1" fill="hold">
                                          <p:stCondLst>
                                            <p:cond delay="0"/>
                                          </p:stCondLst>
                                        </p:cTn>
                                        <p:tgtEl>
                                          <p:spTgt spid="69677"/>
                                        </p:tgtEl>
                                        <p:attrNameLst>
                                          <p:attrName>style.visibility</p:attrName>
                                        </p:attrNameLst>
                                      </p:cBhvr>
                                      <p:to>
                                        <p:strVal val="visible"/>
                                      </p:to>
                                    </p:set>
                                    <p:anim calcmode="lin" valueType="num">
                                      <p:cBhvr>
                                        <p:cTn id="203" dur="2000" fill="hold"/>
                                        <p:tgtEl>
                                          <p:spTgt spid="69677"/>
                                        </p:tgtEl>
                                        <p:attrNameLst>
                                          <p:attrName>ppt_w</p:attrName>
                                        </p:attrNameLst>
                                      </p:cBhvr>
                                      <p:tavLst>
                                        <p:tav tm="0">
                                          <p:val>
                                            <p:fltVal val="0"/>
                                          </p:val>
                                        </p:tav>
                                        <p:tav tm="100000">
                                          <p:val>
                                            <p:strVal val="#ppt_w"/>
                                          </p:val>
                                        </p:tav>
                                      </p:tavLst>
                                    </p:anim>
                                    <p:anim calcmode="lin" valueType="num">
                                      <p:cBhvr>
                                        <p:cTn id="204" dur="2000" fill="hold"/>
                                        <p:tgtEl>
                                          <p:spTgt spid="69677"/>
                                        </p:tgtEl>
                                        <p:attrNameLst>
                                          <p:attrName>ppt_h</p:attrName>
                                        </p:attrNameLst>
                                      </p:cBhvr>
                                      <p:tavLst>
                                        <p:tav tm="0">
                                          <p:val>
                                            <p:strVal val="#ppt_h"/>
                                          </p:val>
                                        </p:tav>
                                        <p:tav tm="100000">
                                          <p:val>
                                            <p:strVal val="#ppt_h"/>
                                          </p:val>
                                        </p:tav>
                                      </p:tavLst>
                                    </p:anim>
                                  </p:childTnLst>
                                </p:cTn>
                              </p:par>
                              <p:par>
                                <p:cTn id="205" presetID="17" presetClass="entr" presetSubtype="10" fill="hold" grpId="0" nodeType="withEffect">
                                  <p:stCondLst>
                                    <p:cond delay="0"/>
                                  </p:stCondLst>
                                  <p:childTnLst>
                                    <p:set>
                                      <p:cBhvr>
                                        <p:cTn id="206" dur="1" fill="hold">
                                          <p:stCondLst>
                                            <p:cond delay="0"/>
                                          </p:stCondLst>
                                        </p:cTn>
                                        <p:tgtEl>
                                          <p:spTgt spid="69676"/>
                                        </p:tgtEl>
                                        <p:attrNameLst>
                                          <p:attrName>style.visibility</p:attrName>
                                        </p:attrNameLst>
                                      </p:cBhvr>
                                      <p:to>
                                        <p:strVal val="visible"/>
                                      </p:to>
                                    </p:set>
                                    <p:anim calcmode="lin" valueType="num">
                                      <p:cBhvr>
                                        <p:cTn id="207" dur="2000" fill="hold"/>
                                        <p:tgtEl>
                                          <p:spTgt spid="69676"/>
                                        </p:tgtEl>
                                        <p:attrNameLst>
                                          <p:attrName>ppt_w</p:attrName>
                                        </p:attrNameLst>
                                      </p:cBhvr>
                                      <p:tavLst>
                                        <p:tav tm="0">
                                          <p:val>
                                            <p:fltVal val="0"/>
                                          </p:val>
                                        </p:tav>
                                        <p:tav tm="100000">
                                          <p:val>
                                            <p:strVal val="#ppt_w"/>
                                          </p:val>
                                        </p:tav>
                                      </p:tavLst>
                                    </p:anim>
                                    <p:anim calcmode="lin" valueType="num">
                                      <p:cBhvr>
                                        <p:cTn id="208" dur="2000" fill="hold"/>
                                        <p:tgtEl>
                                          <p:spTgt spid="69676"/>
                                        </p:tgtEl>
                                        <p:attrNameLst>
                                          <p:attrName>ppt_h</p:attrName>
                                        </p:attrNameLst>
                                      </p:cBhvr>
                                      <p:tavLst>
                                        <p:tav tm="0">
                                          <p:val>
                                            <p:strVal val="#ppt_h"/>
                                          </p:val>
                                        </p:tav>
                                        <p:tav tm="100000">
                                          <p:val>
                                            <p:strVal val="#ppt_h"/>
                                          </p:val>
                                        </p:tav>
                                      </p:tavLst>
                                    </p:anim>
                                  </p:childTnLst>
                                </p:cTn>
                              </p:par>
                              <p:par>
                                <p:cTn id="209" presetID="17" presetClass="entr" presetSubtype="10" fill="hold" grpId="0" nodeType="withEffect">
                                  <p:stCondLst>
                                    <p:cond delay="0"/>
                                  </p:stCondLst>
                                  <p:childTnLst>
                                    <p:set>
                                      <p:cBhvr>
                                        <p:cTn id="210" dur="1" fill="hold">
                                          <p:stCondLst>
                                            <p:cond delay="0"/>
                                          </p:stCondLst>
                                        </p:cTn>
                                        <p:tgtEl>
                                          <p:spTgt spid="69678"/>
                                        </p:tgtEl>
                                        <p:attrNameLst>
                                          <p:attrName>style.visibility</p:attrName>
                                        </p:attrNameLst>
                                      </p:cBhvr>
                                      <p:to>
                                        <p:strVal val="visible"/>
                                      </p:to>
                                    </p:set>
                                    <p:anim calcmode="lin" valueType="num">
                                      <p:cBhvr>
                                        <p:cTn id="211" dur="2000" fill="hold"/>
                                        <p:tgtEl>
                                          <p:spTgt spid="69678"/>
                                        </p:tgtEl>
                                        <p:attrNameLst>
                                          <p:attrName>ppt_w</p:attrName>
                                        </p:attrNameLst>
                                      </p:cBhvr>
                                      <p:tavLst>
                                        <p:tav tm="0">
                                          <p:val>
                                            <p:fltVal val="0"/>
                                          </p:val>
                                        </p:tav>
                                        <p:tav tm="100000">
                                          <p:val>
                                            <p:strVal val="#ppt_w"/>
                                          </p:val>
                                        </p:tav>
                                      </p:tavLst>
                                    </p:anim>
                                    <p:anim calcmode="lin" valueType="num">
                                      <p:cBhvr>
                                        <p:cTn id="212" dur="2000" fill="hold"/>
                                        <p:tgtEl>
                                          <p:spTgt spid="69678"/>
                                        </p:tgtEl>
                                        <p:attrNameLst>
                                          <p:attrName>ppt_h</p:attrName>
                                        </p:attrNameLst>
                                      </p:cBhvr>
                                      <p:tavLst>
                                        <p:tav tm="0">
                                          <p:val>
                                            <p:strVal val="#ppt_h"/>
                                          </p:val>
                                        </p:tav>
                                        <p:tav tm="100000">
                                          <p:val>
                                            <p:strVal val="#ppt_h"/>
                                          </p:val>
                                        </p:tav>
                                      </p:tavLst>
                                    </p:anim>
                                  </p:childTnLst>
                                </p:cTn>
                              </p:par>
                            </p:childTnLst>
                          </p:cTn>
                        </p:par>
                      </p:childTnLst>
                    </p:cTn>
                  </p:par>
                  <p:par>
                    <p:cTn id="213" fill="hold">
                      <p:stCondLst>
                        <p:cond delay="indefinite"/>
                      </p:stCondLst>
                      <p:childTnLst>
                        <p:par>
                          <p:cTn id="214" fill="hold">
                            <p:stCondLst>
                              <p:cond delay="0"/>
                            </p:stCondLst>
                            <p:childTnLst>
                              <p:par>
                                <p:cTn id="215" presetID="14" presetClass="entr" presetSubtype="10" fill="hold" nodeType="clickEffect">
                                  <p:stCondLst>
                                    <p:cond delay="0"/>
                                  </p:stCondLst>
                                  <p:childTnLst>
                                    <p:set>
                                      <p:cBhvr>
                                        <p:cTn id="216" dur="1" fill="hold">
                                          <p:stCondLst>
                                            <p:cond delay="0"/>
                                          </p:stCondLst>
                                        </p:cTn>
                                        <p:tgtEl>
                                          <p:spTgt spid="69696"/>
                                        </p:tgtEl>
                                        <p:attrNameLst>
                                          <p:attrName>style.visibility</p:attrName>
                                        </p:attrNameLst>
                                      </p:cBhvr>
                                      <p:to>
                                        <p:strVal val="visible"/>
                                      </p:to>
                                    </p:set>
                                    <p:animEffect transition="in" filter="randombar(horizontal)">
                                      <p:cBhvr>
                                        <p:cTn id="217" dur="2000"/>
                                        <p:tgtEl>
                                          <p:spTgt spid="69696"/>
                                        </p:tgtEl>
                                      </p:cBhvr>
                                    </p:animEffect>
                                  </p:childTnLst>
                                </p:cTn>
                              </p:par>
                              <p:par>
                                <p:cTn id="218" presetID="14" presetClass="entr" presetSubtype="10" fill="hold" nodeType="withEffect">
                                  <p:stCondLst>
                                    <p:cond delay="0"/>
                                  </p:stCondLst>
                                  <p:childTnLst>
                                    <p:set>
                                      <p:cBhvr>
                                        <p:cTn id="219" dur="1" fill="hold">
                                          <p:stCondLst>
                                            <p:cond delay="0"/>
                                          </p:stCondLst>
                                        </p:cTn>
                                        <p:tgtEl>
                                          <p:spTgt spid="69692"/>
                                        </p:tgtEl>
                                        <p:attrNameLst>
                                          <p:attrName>style.visibility</p:attrName>
                                        </p:attrNameLst>
                                      </p:cBhvr>
                                      <p:to>
                                        <p:strVal val="visible"/>
                                      </p:to>
                                    </p:set>
                                    <p:animEffect transition="in" filter="randombar(horizontal)">
                                      <p:cBhvr>
                                        <p:cTn id="220" dur="2000"/>
                                        <p:tgtEl>
                                          <p:spTgt spid="69692"/>
                                        </p:tgtEl>
                                      </p:cBhvr>
                                    </p:animEffect>
                                  </p:childTnLst>
                                </p:cTn>
                              </p:par>
                              <p:par>
                                <p:cTn id="221" presetID="47" presetClass="entr" presetSubtype="0" fill="hold" grpId="0" nodeType="withEffect">
                                  <p:stCondLst>
                                    <p:cond delay="0"/>
                                  </p:stCondLst>
                                  <p:childTnLst>
                                    <p:set>
                                      <p:cBhvr>
                                        <p:cTn id="222" dur="1" fill="hold">
                                          <p:stCondLst>
                                            <p:cond delay="0"/>
                                          </p:stCondLst>
                                        </p:cTn>
                                        <p:tgtEl>
                                          <p:spTgt spid="69716"/>
                                        </p:tgtEl>
                                        <p:attrNameLst>
                                          <p:attrName>style.visibility</p:attrName>
                                        </p:attrNameLst>
                                      </p:cBhvr>
                                      <p:to>
                                        <p:strVal val="visible"/>
                                      </p:to>
                                    </p:set>
                                    <p:animEffect transition="in" filter="fade">
                                      <p:cBhvr>
                                        <p:cTn id="223" dur="1000"/>
                                        <p:tgtEl>
                                          <p:spTgt spid="69716"/>
                                        </p:tgtEl>
                                      </p:cBhvr>
                                    </p:animEffect>
                                    <p:anim calcmode="lin" valueType="num">
                                      <p:cBhvr>
                                        <p:cTn id="224" dur="1000" fill="hold"/>
                                        <p:tgtEl>
                                          <p:spTgt spid="69716"/>
                                        </p:tgtEl>
                                        <p:attrNameLst>
                                          <p:attrName>ppt_x</p:attrName>
                                        </p:attrNameLst>
                                      </p:cBhvr>
                                      <p:tavLst>
                                        <p:tav tm="0">
                                          <p:val>
                                            <p:strVal val="#ppt_x"/>
                                          </p:val>
                                        </p:tav>
                                        <p:tav tm="100000">
                                          <p:val>
                                            <p:strVal val="#ppt_x"/>
                                          </p:val>
                                        </p:tav>
                                      </p:tavLst>
                                    </p:anim>
                                    <p:anim calcmode="lin" valueType="num">
                                      <p:cBhvr>
                                        <p:cTn id="225" dur="1000" fill="hold"/>
                                        <p:tgtEl>
                                          <p:spTgt spid="69716"/>
                                        </p:tgtEl>
                                        <p:attrNameLst>
                                          <p:attrName>ppt_y</p:attrName>
                                        </p:attrNameLst>
                                      </p:cBhvr>
                                      <p:tavLst>
                                        <p:tav tm="0">
                                          <p:val>
                                            <p:strVal val="#ppt_y-.1"/>
                                          </p:val>
                                        </p:tav>
                                        <p:tav tm="100000">
                                          <p:val>
                                            <p:strVal val="#ppt_y"/>
                                          </p:val>
                                        </p:tav>
                                      </p:tavLst>
                                    </p:anim>
                                  </p:childTnLst>
                                </p:cTn>
                              </p:par>
                              <p:par>
                                <p:cTn id="226" presetID="47" presetClass="entr" presetSubtype="0" fill="hold" grpId="0" nodeType="withEffect">
                                  <p:stCondLst>
                                    <p:cond delay="0"/>
                                  </p:stCondLst>
                                  <p:childTnLst>
                                    <p:set>
                                      <p:cBhvr>
                                        <p:cTn id="227" dur="1" fill="hold">
                                          <p:stCondLst>
                                            <p:cond delay="0"/>
                                          </p:stCondLst>
                                        </p:cTn>
                                        <p:tgtEl>
                                          <p:spTgt spid="69714"/>
                                        </p:tgtEl>
                                        <p:attrNameLst>
                                          <p:attrName>style.visibility</p:attrName>
                                        </p:attrNameLst>
                                      </p:cBhvr>
                                      <p:to>
                                        <p:strVal val="visible"/>
                                      </p:to>
                                    </p:set>
                                    <p:animEffect transition="in" filter="fade">
                                      <p:cBhvr>
                                        <p:cTn id="228" dur="1000"/>
                                        <p:tgtEl>
                                          <p:spTgt spid="69714"/>
                                        </p:tgtEl>
                                      </p:cBhvr>
                                    </p:animEffect>
                                    <p:anim calcmode="lin" valueType="num">
                                      <p:cBhvr>
                                        <p:cTn id="229" dur="1000" fill="hold"/>
                                        <p:tgtEl>
                                          <p:spTgt spid="69714"/>
                                        </p:tgtEl>
                                        <p:attrNameLst>
                                          <p:attrName>ppt_x</p:attrName>
                                        </p:attrNameLst>
                                      </p:cBhvr>
                                      <p:tavLst>
                                        <p:tav tm="0">
                                          <p:val>
                                            <p:strVal val="#ppt_x"/>
                                          </p:val>
                                        </p:tav>
                                        <p:tav tm="100000">
                                          <p:val>
                                            <p:strVal val="#ppt_x"/>
                                          </p:val>
                                        </p:tav>
                                      </p:tavLst>
                                    </p:anim>
                                    <p:anim calcmode="lin" valueType="num">
                                      <p:cBhvr>
                                        <p:cTn id="230" dur="1000" fill="hold"/>
                                        <p:tgtEl>
                                          <p:spTgt spid="69714"/>
                                        </p:tgtEl>
                                        <p:attrNameLst>
                                          <p:attrName>ppt_y</p:attrName>
                                        </p:attrNameLst>
                                      </p:cBhvr>
                                      <p:tavLst>
                                        <p:tav tm="0">
                                          <p:val>
                                            <p:strVal val="#ppt_y-.1"/>
                                          </p:val>
                                        </p:tav>
                                        <p:tav tm="100000">
                                          <p:val>
                                            <p:strVal val="#ppt_y"/>
                                          </p:val>
                                        </p:tav>
                                      </p:tavLst>
                                    </p:anim>
                                  </p:childTnLst>
                                </p:cTn>
                              </p:par>
                              <p:par>
                                <p:cTn id="231" presetID="14" presetClass="entr" presetSubtype="10" fill="hold" nodeType="withEffect">
                                  <p:stCondLst>
                                    <p:cond delay="0"/>
                                  </p:stCondLst>
                                  <p:childTnLst>
                                    <p:set>
                                      <p:cBhvr>
                                        <p:cTn id="232" dur="1" fill="hold">
                                          <p:stCondLst>
                                            <p:cond delay="0"/>
                                          </p:stCondLst>
                                        </p:cTn>
                                        <p:tgtEl>
                                          <p:spTgt spid="69684"/>
                                        </p:tgtEl>
                                        <p:attrNameLst>
                                          <p:attrName>style.visibility</p:attrName>
                                        </p:attrNameLst>
                                      </p:cBhvr>
                                      <p:to>
                                        <p:strVal val="visible"/>
                                      </p:to>
                                    </p:set>
                                    <p:animEffect transition="in" filter="randombar(horizontal)">
                                      <p:cBhvr>
                                        <p:cTn id="233" dur="2000"/>
                                        <p:tgtEl>
                                          <p:spTgt spid="69684"/>
                                        </p:tgtEl>
                                      </p:cBhvr>
                                    </p:animEffect>
                                  </p:childTnLst>
                                </p:cTn>
                              </p:par>
                              <p:par>
                                <p:cTn id="234" presetID="14" presetClass="entr" presetSubtype="10" fill="hold" nodeType="withEffect">
                                  <p:stCondLst>
                                    <p:cond delay="0"/>
                                  </p:stCondLst>
                                  <p:childTnLst>
                                    <p:set>
                                      <p:cBhvr>
                                        <p:cTn id="235" dur="1" fill="hold">
                                          <p:stCondLst>
                                            <p:cond delay="0"/>
                                          </p:stCondLst>
                                        </p:cTn>
                                        <p:tgtEl>
                                          <p:spTgt spid="69688"/>
                                        </p:tgtEl>
                                        <p:attrNameLst>
                                          <p:attrName>style.visibility</p:attrName>
                                        </p:attrNameLst>
                                      </p:cBhvr>
                                      <p:to>
                                        <p:strVal val="visible"/>
                                      </p:to>
                                    </p:set>
                                    <p:animEffect transition="in" filter="randombar(horizontal)">
                                      <p:cBhvr>
                                        <p:cTn id="236" dur="2000"/>
                                        <p:tgtEl>
                                          <p:spTgt spid="69688"/>
                                        </p:tgtEl>
                                      </p:cBhvr>
                                    </p:animEffect>
                                  </p:childTnLst>
                                </p:cTn>
                              </p:par>
                              <p:par>
                                <p:cTn id="237" presetID="14" presetClass="entr" presetSubtype="10" fill="hold" nodeType="withEffect">
                                  <p:stCondLst>
                                    <p:cond delay="0"/>
                                  </p:stCondLst>
                                  <p:childTnLst>
                                    <p:set>
                                      <p:cBhvr>
                                        <p:cTn id="238" dur="1" fill="hold">
                                          <p:stCondLst>
                                            <p:cond delay="0"/>
                                          </p:stCondLst>
                                        </p:cTn>
                                        <p:tgtEl>
                                          <p:spTgt spid="69680"/>
                                        </p:tgtEl>
                                        <p:attrNameLst>
                                          <p:attrName>style.visibility</p:attrName>
                                        </p:attrNameLst>
                                      </p:cBhvr>
                                      <p:to>
                                        <p:strVal val="visible"/>
                                      </p:to>
                                    </p:set>
                                    <p:animEffect transition="in" filter="randombar(horizontal)">
                                      <p:cBhvr>
                                        <p:cTn id="239" dur="2000"/>
                                        <p:tgtEl>
                                          <p:spTgt spid="69680"/>
                                        </p:tgtEl>
                                      </p:cBhvr>
                                    </p:animEffect>
                                  </p:childTnLst>
                                </p:cTn>
                              </p:par>
                            </p:childTnLst>
                          </p:cTn>
                        </p:par>
                      </p:childTnLst>
                    </p:cTn>
                  </p:par>
                  <p:par>
                    <p:cTn id="240" fill="hold">
                      <p:stCondLst>
                        <p:cond delay="indefinite"/>
                      </p:stCondLst>
                      <p:childTnLst>
                        <p:par>
                          <p:cTn id="241" fill="hold">
                            <p:stCondLst>
                              <p:cond delay="0"/>
                            </p:stCondLst>
                            <p:childTnLst>
                              <p:par>
                                <p:cTn id="242" presetID="49" presetClass="entr" presetSubtype="0" decel="100000" fill="hold" grpId="0" nodeType="clickEffect">
                                  <p:stCondLst>
                                    <p:cond delay="0"/>
                                  </p:stCondLst>
                                  <p:childTnLst>
                                    <p:set>
                                      <p:cBhvr>
                                        <p:cTn id="243" dur="1" fill="hold">
                                          <p:stCondLst>
                                            <p:cond delay="0"/>
                                          </p:stCondLst>
                                        </p:cTn>
                                        <p:tgtEl>
                                          <p:spTgt spid="69708"/>
                                        </p:tgtEl>
                                        <p:attrNameLst>
                                          <p:attrName>style.visibility</p:attrName>
                                        </p:attrNameLst>
                                      </p:cBhvr>
                                      <p:to>
                                        <p:strVal val="visible"/>
                                      </p:to>
                                    </p:set>
                                    <p:anim calcmode="lin" valueType="num">
                                      <p:cBhvr>
                                        <p:cTn id="244" dur="1000" fill="hold"/>
                                        <p:tgtEl>
                                          <p:spTgt spid="69708"/>
                                        </p:tgtEl>
                                        <p:attrNameLst>
                                          <p:attrName>ppt_w</p:attrName>
                                        </p:attrNameLst>
                                      </p:cBhvr>
                                      <p:tavLst>
                                        <p:tav tm="0">
                                          <p:val>
                                            <p:fltVal val="0"/>
                                          </p:val>
                                        </p:tav>
                                        <p:tav tm="100000">
                                          <p:val>
                                            <p:strVal val="#ppt_w"/>
                                          </p:val>
                                        </p:tav>
                                      </p:tavLst>
                                    </p:anim>
                                    <p:anim calcmode="lin" valueType="num">
                                      <p:cBhvr>
                                        <p:cTn id="245" dur="1000" fill="hold"/>
                                        <p:tgtEl>
                                          <p:spTgt spid="69708"/>
                                        </p:tgtEl>
                                        <p:attrNameLst>
                                          <p:attrName>ppt_h</p:attrName>
                                        </p:attrNameLst>
                                      </p:cBhvr>
                                      <p:tavLst>
                                        <p:tav tm="0">
                                          <p:val>
                                            <p:fltVal val="0"/>
                                          </p:val>
                                        </p:tav>
                                        <p:tav tm="100000">
                                          <p:val>
                                            <p:strVal val="#ppt_h"/>
                                          </p:val>
                                        </p:tav>
                                      </p:tavLst>
                                    </p:anim>
                                    <p:anim calcmode="lin" valueType="num">
                                      <p:cBhvr>
                                        <p:cTn id="246" dur="1000" fill="hold"/>
                                        <p:tgtEl>
                                          <p:spTgt spid="69708"/>
                                        </p:tgtEl>
                                        <p:attrNameLst>
                                          <p:attrName>style.rotation</p:attrName>
                                        </p:attrNameLst>
                                      </p:cBhvr>
                                      <p:tavLst>
                                        <p:tav tm="0">
                                          <p:val>
                                            <p:fltVal val="360"/>
                                          </p:val>
                                        </p:tav>
                                        <p:tav tm="100000">
                                          <p:val>
                                            <p:fltVal val="0"/>
                                          </p:val>
                                        </p:tav>
                                      </p:tavLst>
                                    </p:anim>
                                    <p:animEffect transition="in" filter="fade">
                                      <p:cBhvr>
                                        <p:cTn id="247" dur="1000"/>
                                        <p:tgtEl>
                                          <p:spTgt spid="69708"/>
                                        </p:tgtEl>
                                      </p:cBhvr>
                                    </p:animEffect>
                                  </p:childTnLst>
                                </p:cTn>
                              </p:par>
                              <p:par>
                                <p:cTn id="248" presetID="49" presetClass="entr" presetSubtype="0" decel="100000" fill="hold" grpId="0" nodeType="withEffect">
                                  <p:stCondLst>
                                    <p:cond delay="0"/>
                                  </p:stCondLst>
                                  <p:childTnLst>
                                    <p:set>
                                      <p:cBhvr>
                                        <p:cTn id="249" dur="1" fill="hold">
                                          <p:stCondLst>
                                            <p:cond delay="0"/>
                                          </p:stCondLst>
                                        </p:cTn>
                                        <p:tgtEl>
                                          <p:spTgt spid="69704"/>
                                        </p:tgtEl>
                                        <p:attrNameLst>
                                          <p:attrName>style.visibility</p:attrName>
                                        </p:attrNameLst>
                                      </p:cBhvr>
                                      <p:to>
                                        <p:strVal val="visible"/>
                                      </p:to>
                                    </p:set>
                                    <p:anim calcmode="lin" valueType="num">
                                      <p:cBhvr>
                                        <p:cTn id="250" dur="1000" fill="hold"/>
                                        <p:tgtEl>
                                          <p:spTgt spid="69704"/>
                                        </p:tgtEl>
                                        <p:attrNameLst>
                                          <p:attrName>ppt_w</p:attrName>
                                        </p:attrNameLst>
                                      </p:cBhvr>
                                      <p:tavLst>
                                        <p:tav tm="0">
                                          <p:val>
                                            <p:fltVal val="0"/>
                                          </p:val>
                                        </p:tav>
                                        <p:tav tm="100000">
                                          <p:val>
                                            <p:strVal val="#ppt_w"/>
                                          </p:val>
                                        </p:tav>
                                      </p:tavLst>
                                    </p:anim>
                                    <p:anim calcmode="lin" valueType="num">
                                      <p:cBhvr>
                                        <p:cTn id="251" dur="1000" fill="hold"/>
                                        <p:tgtEl>
                                          <p:spTgt spid="69704"/>
                                        </p:tgtEl>
                                        <p:attrNameLst>
                                          <p:attrName>ppt_h</p:attrName>
                                        </p:attrNameLst>
                                      </p:cBhvr>
                                      <p:tavLst>
                                        <p:tav tm="0">
                                          <p:val>
                                            <p:fltVal val="0"/>
                                          </p:val>
                                        </p:tav>
                                        <p:tav tm="100000">
                                          <p:val>
                                            <p:strVal val="#ppt_h"/>
                                          </p:val>
                                        </p:tav>
                                      </p:tavLst>
                                    </p:anim>
                                    <p:anim calcmode="lin" valueType="num">
                                      <p:cBhvr>
                                        <p:cTn id="252" dur="1000" fill="hold"/>
                                        <p:tgtEl>
                                          <p:spTgt spid="69704"/>
                                        </p:tgtEl>
                                        <p:attrNameLst>
                                          <p:attrName>style.rotation</p:attrName>
                                        </p:attrNameLst>
                                      </p:cBhvr>
                                      <p:tavLst>
                                        <p:tav tm="0">
                                          <p:val>
                                            <p:fltVal val="360"/>
                                          </p:val>
                                        </p:tav>
                                        <p:tav tm="100000">
                                          <p:val>
                                            <p:fltVal val="0"/>
                                          </p:val>
                                        </p:tav>
                                      </p:tavLst>
                                    </p:anim>
                                    <p:animEffect transition="in" filter="fade">
                                      <p:cBhvr>
                                        <p:cTn id="253" dur="1000"/>
                                        <p:tgtEl>
                                          <p:spTgt spid="69704"/>
                                        </p:tgtEl>
                                      </p:cBhvr>
                                    </p:animEffect>
                                  </p:childTnLst>
                                </p:cTn>
                              </p:par>
                              <p:par>
                                <p:cTn id="254" presetID="49" presetClass="entr" presetSubtype="0" decel="100000" fill="hold" grpId="0" nodeType="withEffect">
                                  <p:stCondLst>
                                    <p:cond delay="0"/>
                                  </p:stCondLst>
                                  <p:childTnLst>
                                    <p:set>
                                      <p:cBhvr>
                                        <p:cTn id="255" dur="1" fill="hold">
                                          <p:stCondLst>
                                            <p:cond delay="0"/>
                                          </p:stCondLst>
                                        </p:cTn>
                                        <p:tgtEl>
                                          <p:spTgt spid="69707"/>
                                        </p:tgtEl>
                                        <p:attrNameLst>
                                          <p:attrName>style.visibility</p:attrName>
                                        </p:attrNameLst>
                                      </p:cBhvr>
                                      <p:to>
                                        <p:strVal val="visible"/>
                                      </p:to>
                                    </p:set>
                                    <p:anim calcmode="lin" valueType="num">
                                      <p:cBhvr>
                                        <p:cTn id="256" dur="1000" fill="hold"/>
                                        <p:tgtEl>
                                          <p:spTgt spid="69707"/>
                                        </p:tgtEl>
                                        <p:attrNameLst>
                                          <p:attrName>ppt_w</p:attrName>
                                        </p:attrNameLst>
                                      </p:cBhvr>
                                      <p:tavLst>
                                        <p:tav tm="0">
                                          <p:val>
                                            <p:fltVal val="0"/>
                                          </p:val>
                                        </p:tav>
                                        <p:tav tm="100000">
                                          <p:val>
                                            <p:strVal val="#ppt_w"/>
                                          </p:val>
                                        </p:tav>
                                      </p:tavLst>
                                    </p:anim>
                                    <p:anim calcmode="lin" valueType="num">
                                      <p:cBhvr>
                                        <p:cTn id="257" dur="1000" fill="hold"/>
                                        <p:tgtEl>
                                          <p:spTgt spid="69707"/>
                                        </p:tgtEl>
                                        <p:attrNameLst>
                                          <p:attrName>ppt_h</p:attrName>
                                        </p:attrNameLst>
                                      </p:cBhvr>
                                      <p:tavLst>
                                        <p:tav tm="0">
                                          <p:val>
                                            <p:fltVal val="0"/>
                                          </p:val>
                                        </p:tav>
                                        <p:tav tm="100000">
                                          <p:val>
                                            <p:strVal val="#ppt_h"/>
                                          </p:val>
                                        </p:tav>
                                      </p:tavLst>
                                    </p:anim>
                                    <p:anim calcmode="lin" valueType="num">
                                      <p:cBhvr>
                                        <p:cTn id="258" dur="1000" fill="hold"/>
                                        <p:tgtEl>
                                          <p:spTgt spid="69707"/>
                                        </p:tgtEl>
                                        <p:attrNameLst>
                                          <p:attrName>style.rotation</p:attrName>
                                        </p:attrNameLst>
                                      </p:cBhvr>
                                      <p:tavLst>
                                        <p:tav tm="0">
                                          <p:val>
                                            <p:fltVal val="360"/>
                                          </p:val>
                                        </p:tav>
                                        <p:tav tm="100000">
                                          <p:val>
                                            <p:fltVal val="0"/>
                                          </p:val>
                                        </p:tav>
                                      </p:tavLst>
                                    </p:anim>
                                    <p:animEffect transition="in" filter="fade">
                                      <p:cBhvr>
                                        <p:cTn id="259" dur="1000"/>
                                        <p:tgtEl>
                                          <p:spTgt spid="69707"/>
                                        </p:tgtEl>
                                      </p:cBhvr>
                                    </p:animEffect>
                                  </p:childTnLst>
                                </p:cTn>
                              </p:par>
                              <p:par>
                                <p:cTn id="260" presetID="49" presetClass="entr" presetSubtype="0" decel="100000" fill="hold" grpId="0" nodeType="withEffect">
                                  <p:stCondLst>
                                    <p:cond delay="0"/>
                                  </p:stCondLst>
                                  <p:childTnLst>
                                    <p:set>
                                      <p:cBhvr>
                                        <p:cTn id="261" dur="1" fill="hold">
                                          <p:stCondLst>
                                            <p:cond delay="0"/>
                                          </p:stCondLst>
                                        </p:cTn>
                                        <p:tgtEl>
                                          <p:spTgt spid="69705"/>
                                        </p:tgtEl>
                                        <p:attrNameLst>
                                          <p:attrName>style.visibility</p:attrName>
                                        </p:attrNameLst>
                                      </p:cBhvr>
                                      <p:to>
                                        <p:strVal val="visible"/>
                                      </p:to>
                                    </p:set>
                                    <p:anim calcmode="lin" valueType="num">
                                      <p:cBhvr>
                                        <p:cTn id="262" dur="1000" fill="hold"/>
                                        <p:tgtEl>
                                          <p:spTgt spid="69705"/>
                                        </p:tgtEl>
                                        <p:attrNameLst>
                                          <p:attrName>ppt_w</p:attrName>
                                        </p:attrNameLst>
                                      </p:cBhvr>
                                      <p:tavLst>
                                        <p:tav tm="0">
                                          <p:val>
                                            <p:fltVal val="0"/>
                                          </p:val>
                                        </p:tav>
                                        <p:tav tm="100000">
                                          <p:val>
                                            <p:strVal val="#ppt_w"/>
                                          </p:val>
                                        </p:tav>
                                      </p:tavLst>
                                    </p:anim>
                                    <p:anim calcmode="lin" valueType="num">
                                      <p:cBhvr>
                                        <p:cTn id="263" dur="1000" fill="hold"/>
                                        <p:tgtEl>
                                          <p:spTgt spid="69705"/>
                                        </p:tgtEl>
                                        <p:attrNameLst>
                                          <p:attrName>ppt_h</p:attrName>
                                        </p:attrNameLst>
                                      </p:cBhvr>
                                      <p:tavLst>
                                        <p:tav tm="0">
                                          <p:val>
                                            <p:fltVal val="0"/>
                                          </p:val>
                                        </p:tav>
                                        <p:tav tm="100000">
                                          <p:val>
                                            <p:strVal val="#ppt_h"/>
                                          </p:val>
                                        </p:tav>
                                      </p:tavLst>
                                    </p:anim>
                                    <p:anim calcmode="lin" valueType="num">
                                      <p:cBhvr>
                                        <p:cTn id="264" dur="1000" fill="hold"/>
                                        <p:tgtEl>
                                          <p:spTgt spid="69705"/>
                                        </p:tgtEl>
                                        <p:attrNameLst>
                                          <p:attrName>style.rotation</p:attrName>
                                        </p:attrNameLst>
                                      </p:cBhvr>
                                      <p:tavLst>
                                        <p:tav tm="0">
                                          <p:val>
                                            <p:fltVal val="360"/>
                                          </p:val>
                                        </p:tav>
                                        <p:tav tm="100000">
                                          <p:val>
                                            <p:fltVal val="0"/>
                                          </p:val>
                                        </p:tav>
                                      </p:tavLst>
                                    </p:anim>
                                    <p:animEffect transition="in" filter="fade">
                                      <p:cBhvr>
                                        <p:cTn id="265" dur="1000"/>
                                        <p:tgtEl>
                                          <p:spTgt spid="69705"/>
                                        </p:tgtEl>
                                      </p:cBhvr>
                                    </p:animEffect>
                                  </p:childTnLst>
                                </p:cTn>
                              </p:par>
                              <p:par>
                                <p:cTn id="266" presetID="26" presetClass="emph" presetSubtype="0" repeatCount="indefinite" fill="hold" grpId="1" nodeType="withEffect">
                                  <p:stCondLst>
                                    <p:cond delay="0"/>
                                  </p:stCondLst>
                                  <p:childTnLst>
                                    <p:animEffect transition="out" filter="fade">
                                      <p:cBhvr>
                                        <p:cTn id="267" dur="1000" tmFilter="0, 0; .2, .5; .8, .5; 1, 0"/>
                                        <p:tgtEl>
                                          <p:spTgt spid="69707"/>
                                        </p:tgtEl>
                                      </p:cBhvr>
                                    </p:animEffect>
                                    <p:animScale>
                                      <p:cBhvr>
                                        <p:cTn id="268" dur="500" autoRev="1" fill="hold"/>
                                        <p:tgtEl>
                                          <p:spTgt spid="69707"/>
                                        </p:tgtEl>
                                      </p:cBhvr>
                                      <p:by x="105000" y="105000"/>
                                    </p:animScale>
                                  </p:childTnLst>
                                </p:cTn>
                              </p:par>
                              <p:par>
                                <p:cTn id="269" presetID="26" presetClass="emph" presetSubtype="0" repeatCount="indefinite" fill="hold" grpId="1" nodeType="withEffect">
                                  <p:stCondLst>
                                    <p:cond delay="0"/>
                                  </p:stCondLst>
                                  <p:childTnLst>
                                    <p:animEffect transition="out" filter="fade">
                                      <p:cBhvr>
                                        <p:cTn id="270" dur="1000" tmFilter="0, 0; .2, .5; .8, .5; 1, 0"/>
                                        <p:tgtEl>
                                          <p:spTgt spid="69704"/>
                                        </p:tgtEl>
                                      </p:cBhvr>
                                    </p:animEffect>
                                    <p:animScale>
                                      <p:cBhvr>
                                        <p:cTn id="271" dur="500" autoRev="1" fill="hold"/>
                                        <p:tgtEl>
                                          <p:spTgt spid="69704"/>
                                        </p:tgtEl>
                                      </p:cBhvr>
                                      <p:by x="105000" y="105000"/>
                                    </p:animScale>
                                  </p:childTnLst>
                                </p:cTn>
                              </p:par>
                              <p:par>
                                <p:cTn id="272" presetID="26" presetClass="emph" presetSubtype="0" repeatCount="indefinite" fill="hold" grpId="1" nodeType="withEffect">
                                  <p:stCondLst>
                                    <p:cond delay="0"/>
                                  </p:stCondLst>
                                  <p:childTnLst>
                                    <p:animEffect transition="out" filter="fade">
                                      <p:cBhvr>
                                        <p:cTn id="273" dur="1000" tmFilter="0, 0; .2, .5; .8, .5; 1, 0"/>
                                        <p:tgtEl>
                                          <p:spTgt spid="69708"/>
                                        </p:tgtEl>
                                      </p:cBhvr>
                                    </p:animEffect>
                                    <p:animScale>
                                      <p:cBhvr>
                                        <p:cTn id="274" dur="500" autoRev="1" fill="hold"/>
                                        <p:tgtEl>
                                          <p:spTgt spid="69708"/>
                                        </p:tgtEl>
                                      </p:cBhvr>
                                      <p:by x="105000" y="105000"/>
                                    </p:animScale>
                                  </p:childTnLst>
                                </p:cTn>
                              </p:par>
                              <p:par>
                                <p:cTn id="275" presetID="26" presetClass="emph" presetSubtype="0" repeatCount="indefinite" fill="hold" grpId="1" nodeType="withEffect">
                                  <p:stCondLst>
                                    <p:cond delay="0"/>
                                  </p:stCondLst>
                                  <p:childTnLst>
                                    <p:animEffect transition="out" filter="fade">
                                      <p:cBhvr>
                                        <p:cTn id="276" dur="1000" tmFilter="0, 0; .2, .5; .8, .5; 1, 0"/>
                                        <p:tgtEl>
                                          <p:spTgt spid="69705"/>
                                        </p:tgtEl>
                                      </p:cBhvr>
                                    </p:animEffect>
                                    <p:animScale>
                                      <p:cBhvr>
                                        <p:cTn id="277" dur="500" autoRev="1" fill="hold"/>
                                        <p:tgtEl>
                                          <p:spTgt spid="6970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nimBg="1"/>
      <p:bldP spid="69659" grpId="0" animBg="1"/>
      <p:bldP spid="69659" grpId="1" animBg="1"/>
      <p:bldP spid="69659" grpId="2" animBg="1"/>
      <p:bldP spid="69660" grpId="0" animBg="1"/>
      <p:bldP spid="69660" grpId="1" animBg="1"/>
      <p:bldP spid="69660" grpId="2" animBg="1"/>
      <p:bldP spid="69661" grpId="0" animBg="1"/>
      <p:bldP spid="69661" grpId="1" animBg="1"/>
      <p:bldP spid="69661" grpId="2" animBg="1"/>
      <p:bldP spid="69662" grpId="0" animBg="1"/>
      <p:bldP spid="69662" grpId="1" animBg="1"/>
      <p:bldP spid="69662" grpId="2" animBg="1"/>
      <p:bldP spid="69663" grpId="0" animBg="1"/>
      <p:bldP spid="69663" grpId="1" animBg="1"/>
      <p:bldP spid="69663" grpId="2" animBg="1"/>
      <p:bldP spid="69672" grpId="0" animBg="1"/>
      <p:bldP spid="69672" grpId="1" animBg="1"/>
      <p:bldP spid="69672" grpId="2" animBg="1"/>
      <p:bldP spid="69673" grpId="0" animBg="1"/>
      <p:bldP spid="69673" grpId="1" animBg="1"/>
      <p:bldP spid="69673" grpId="2" animBg="1"/>
      <p:bldP spid="69674" grpId="0" animBg="1"/>
      <p:bldP spid="69674" grpId="1" animBg="1"/>
      <p:bldP spid="69674" grpId="2" animBg="1"/>
      <p:bldP spid="69675" grpId="0" animBg="1"/>
      <p:bldP spid="69676" grpId="0" animBg="1"/>
      <p:bldP spid="69677" grpId="0" animBg="1"/>
      <p:bldP spid="69678" grpId="0" animBg="1"/>
      <p:bldP spid="69679" grpId="0" animBg="1"/>
      <p:bldP spid="69700" grpId="0" animBg="1"/>
      <p:bldP spid="69701" grpId="0" animBg="1"/>
      <p:bldP spid="69702" grpId="0" animBg="1"/>
      <p:bldP spid="69703" grpId="0" animBg="1"/>
      <p:bldP spid="69704" grpId="0" animBg="1"/>
      <p:bldP spid="69704" grpId="1" animBg="1"/>
      <p:bldP spid="69705" grpId="0" animBg="1"/>
      <p:bldP spid="69705" grpId="1" animBg="1"/>
      <p:bldP spid="69706" grpId="0" animBg="1"/>
      <p:bldP spid="69707" grpId="0" animBg="1"/>
      <p:bldP spid="69707" grpId="1" animBg="1"/>
      <p:bldP spid="69708" grpId="0"/>
      <p:bldP spid="69708" grpId="1"/>
      <p:bldP spid="69710" grpId="0"/>
      <p:bldP spid="69711" grpId="0"/>
      <p:bldP spid="69712" grpId="0"/>
      <p:bldP spid="69713" grpId="0"/>
      <p:bldP spid="69714" grpId="0"/>
      <p:bldP spid="69715" grpId="0" animBg="1"/>
      <p:bldP spid="69716" grpId="0" animBg="1"/>
      <p:bldP spid="69717" grpId="0"/>
      <p:bldP spid="697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99CB9582-2D1C-41C5-B6C6-F4EFEE62693C}" type="slidenum">
              <a:rPr lang="cs-CZ" smtClean="0"/>
              <a:pPr/>
              <a:t>47</a:t>
            </a:fld>
            <a:endParaRPr lang="cs-CZ"/>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153" y="855235"/>
            <a:ext cx="7041215" cy="380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bdélník 2"/>
          <p:cNvSpPr/>
          <p:nvPr/>
        </p:nvSpPr>
        <p:spPr>
          <a:xfrm>
            <a:off x="323528" y="4077072"/>
            <a:ext cx="8352928" cy="1477328"/>
          </a:xfrm>
          <a:prstGeom prst="rect">
            <a:avLst/>
          </a:prstGeom>
        </p:spPr>
        <p:txBody>
          <a:bodyPr wrap="square">
            <a:spAutoFit/>
          </a:bodyPr>
          <a:lstStyle/>
          <a:p>
            <a:r>
              <a:rPr lang="cs-CZ" dirty="0"/>
              <a:t>Obr. 4. Optický </a:t>
            </a:r>
            <a:r>
              <a:rPr lang="cs-CZ" dirty="0" err="1" smtClean="0"/>
              <a:t>biosenzor</a:t>
            </a:r>
            <a:r>
              <a:rPr lang="cs-CZ" dirty="0" smtClean="0"/>
              <a:t> s </a:t>
            </a:r>
            <a:r>
              <a:rPr lang="cs-CZ" dirty="0"/>
              <a:t>imobilizovanými protilátkami.</a:t>
            </a:r>
          </a:p>
          <a:p>
            <a:r>
              <a:rPr lang="cs-CZ" dirty="0"/>
              <a:t>Optické vlastnosti senzoru </a:t>
            </a:r>
            <a:r>
              <a:rPr lang="cs-CZ" dirty="0" smtClean="0"/>
              <a:t>se mění </a:t>
            </a:r>
            <a:r>
              <a:rPr lang="cs-CZ" dirty="0"/>
              <a:t>v důsledku záchytu </a:t>
            </a:r>
            <a:r>
              <a:rPr lang="cs-CZ" dirty="0" smtClean="0"/>
              <a:t>antigenu v </a:t>
            </a:r>
            <a:r>
              <a:rPr lang="cs-CZ" dirty="0"/>
              <a:t>oblasti </a:t>
            </a:r>
            <a:r>
              <a:rPr lang="cs-CZ" dirty="0" err="1"/>
              <a:t>evanescentní</a:t>
            </a:r>
            <a:r>
              <a:rPr lang="cs-CZ" dirty="0"/>
              <a:t> </a:t>
            </a:r>
            <a:r>
              <a:rPr lang="cs-CZ" dirty="0" smtClean="0"/>
              <a:t>vlny, která </a:t>
            </a:r>
            <a:r>
              <a:rPr lang="cs-CZ" dirty="0"/>
              <a:t>proniká do </a:t>
            </a:r>
            <a:r>
              <a:rPr lang="cs-CZ" dirty="0" smtClean="0"/>
              <a:t>testovaného prostředí </a:t>
            </a:r>
            <a:r>
              <a:rPr lang="cs-CZ" dirty="0"/>
              <a:t>s </a:t>
            </a:r>
            <a:r>
              <a:rPr lang="cs-CZ" dirty="0" smtClean="0"/>
              <a:t>intenzitou exponenciálně </a:t>
            </a:r>
            <a:r>
              <a:rPr lang="cs-CZ" dirty="0"/>
              <a:t>se </a:t>
            </a:r>
            <a:r>
              <a:rPr lang="cs-CZ" dirty="0" smtClean="0"/>
              <a:t>zmenšující se </a:t>
            </a:r>
            <a:r>
              <a:rPr lang="cs-CZ" dirty="0"/>
              <a:t>vzdáleností od </a:t>
            </a:r>
            <a:r>
              <a:rPr lang="cs-CZ" dirty="0" smtClean="0"/>
              <a:t>povrchu převodníku </a:t>
            </a:r>
            <a:r>
              <a:rPr lang="cs-CZ" dirty="0"/>
              <a:t>(penetrační </a:t>
            </a:r>
            <a:r>
              <a:rPr lang="cs-CZ" dirty="0" smtClean="0"/>
              <a:t>hloubka vlny </a:t>
            </a:r>
            <a:r>
              <a:rPr lang="cs-CZ" dirty="0"/>
              <a:t>bývá 60–200 </a:t>
            </a:r>
            <a:r>
              <a:rPr lang="cs-CZ" dirty="0" err="1"/>
              <a:t>nm</a:t>
            </a:r>
            <a:r>
              <a:rPr lang="cs-CZ" dirty="0"/>
              <a:t>).</a:t>
            </a:r>
          </a:p>
        </p:txBody>
      </p:sp>
    </p:spTree>
    <p:extLst>
      <p:ext uri="{BB962C8B-B14F-4D97-AF65-F5344CB8AC3E}">
        <p14:creationId xmlns:p14="http://schemas.microsoft.com/office/powerpoint/2010/main" val="39015079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99CB9582-2D1C-41C5-B6C6-F4EFEE62693C}" type="slidenum">
              <a:rPr lang="cs-CZ" smtClean="0"/>
              <a:pPr/>
              <a:t>48</a:t>
            </a:fld>
            <a:endParaRPr lang="cs-CZ"/>
          </a:p>
        </p:txBody>
      </p:sp>
      <p:pic>
        <p:nvPicPr>
          <p:cNvPr id="3" name="Picture 3" descr="mach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61000"/>
                    </a14:imgEffect>
                  </a14:imgLayer>
                </a14:imgProps>
              </a:ext>
              <a:ext uri="{28A0092B-C50C-407E-A947-70E740481C1C}">
                <a14:useLocalDpi xmlns:a14="http://schemas.microsoft.com/office/drawing/2010/main" val="0"/>
              </a:ext>
            </a:extLst>
          </a:blip>
          <a:srcRect/>
          <a:stretch>
            <a:fillRect/>
          </a:stretch>
        </p:blipFill>
        <p:spPr bwMode="auto">
          <a:xfrm>
            <a:off x="1547664" y="1340768"/>
            <a:ext cx="5472608" cy="357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457200" y="277813"/>
            <a:ext cx="8229600" cy="5588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cs-CZ" sz="2400" dirty="0" smtClean="0"/>
              <a:t>Biochemický senzor s Mach </a:t>
            </a:r>
            <a:r>
              <a:rPr lang="cs-CZ" sz="2400" dirty="0" err="1" smtClean="0"/>
              <a:t>Zenderovým</a:t>
            </a:r>
            <a:r>
              <a:rPr lang="cs-CZ" sz="2400" dirty="0" smtClean="0"/>
              <a:t> interferometrem</a:t>
            </a:r>
            <a:endParaRPr lang="cs-CZ" sz="2400" dirty="0" smtClean="0"/>
          </a:p>
        </p:txBody>
      </p:sp>
    </p:spTree>
    <p:extLst>
      <p:ext uri="{BB962C8B-B14F-4D97-AF65-F5344CB8AC3E}">
        <p14:creationId xmlns:p14="http://schemas.microsoft.com/office/powerpoint/2010/main" val="425746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cs-CZ" sz="4000" smtClean="0"/>
              <a:t>Machův-Zehnderův interferometr</a:t>
            </a:r>
          </a:p>
        </p:txBody>
      </p:sp>
      <p:pic>
        <p:nvPicPr>
          <p:cNvPr id="27651" name="Picture 3" descr="MZvlk"/>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64000"/>
                    </a14:imgEffect>
                  </a14:imgLayer>
                </a14:imgProps>
              </a:ext>
              <a:ext uri="{28A0092B-C50C-407E-A947-70E740481C1C}">
                <a14:useLocalDpi xmlns:a14="http://schemas.microsoft.com/office/drawing/2010/main" val="0"/>
              </a:ext>
            </a:extLst>
          </a:blip>
          <a:srcRect/>
          <a:stretch>
            <a:fillRect/>
          </a:stretch>
        </p:blipFill>
        <p:spPr bwMode="auto">
          <a:xfrm>
            <a:off x="5003800" y="1268413"/>
            <a:ext cx="3313113"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MZ1"/>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80000"/>
                    </a14:imgEffect>
                  </a14:imgLayer>
                </a14:imgProps>
              </a:ext>
              <a:ext uri="{28A0092B-C50C-407E-A947-70E740481C1C}">
                <a14:useLocalDpi xmlns:a14="http://schemas.microsoft.com/office/drawing/2010/main" val="0"/>
              </a:ext>
            </a:extLst>
          </a:blip>
          <a:srcRect/>
          <a:stretch>
            <a:fillRect/>
          </a:stretch>
        </p:blipFill>
        <p:spPr bwMode="auto">
          <a:xfrm>
            <a:off x="2124075" y="3860800"/>
            <a:ext cx="4651375"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MZzrc"/>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61000"/>
                    </a14:imgEffect>
                  </a14:imgLayer>
                </a14:imgProps>
              </a:ext>
              <a:ext uri="{28A0092B-C50C-407E-A947-70E740481C1C}">
                <a14:useLocalDpi xmlns:a14="http://schemas.microsoft.com/office/drawing/2010/main" val="0"/>
              </a:ext>
            </a:extLst>
          </a:blip>
          <a:srcRect/>
          <a:stretch>
            <a:fillRect/>
          </a:stretch>
        </p:blipFill>
        <p:spPr bwMode="auto">
          <a:xfrm>
            <a:off x="755650" y="1341438"/>
            <a:ext cx="31638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6"/>
          <p:cNvSpPr>
            <a:spLocks noChangeArrowheads="1"/>
          </p:cNvSpPr>
          <p:nvPr/>
        </p:nvSpPr>
        <p:spPr bwMode="auto">
          <a:xfrm>
            <a:off x="5724128" y="3278188"/>
            <a:ext cx="24561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cs-CZ" sz="2000" b="1" dirty="0"/>
              <a:t>s</a:t>
            </a:r>
            <a:r>
              <a:rPr lang="cs-CZ" b="1" dirty="0"/>
              <a:t> </a:t>
            </a:r>
            <a:r>
              <a:rPr lang="cs-CZ" sz="2000" b="1" dirty="0"/>
              <a:t>optickými </a:t>
            </a:r>
            <a:r>
              <a:rPr lang="cs-CZ" sz="2000" b="1" dirty="0" smtClean="0"/>
              <a:t>vlákny</a:t>
            </a:r>
            <a:endParaRPr lang="cs-CZ" sz="2000" b="1" dirty="0"/>
          </a:p>
        </p:txBody>
      </p:sp>
      <p:sp>
        <p:nvSpPr>
          <p:cNvPr id="27655" name="Text Box 7"/>
          <p:cNvSpPr txBox="1">
            <a:spLocks noChangeArrowheads="1"/>
          </p:cNvSpPr>
          <p:nvPr/>
        </p:nvSpPr>
        <p:spPr bwMode="auto">
          <a:xfrm>
            <a:off x="684213" y="3332163"/>
            <a:ext cx="14943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000" b="1" dirty="0" smtClean="0"/>
              <a:t> </a:t>
            </a:r>
            <a:r>
              <a:rPr lang="cs-CZ" sz="2000" b="1" dirty="0"/>
              <a:t>se zrcadly</a:t>
            </a:r>
          </a:p>
        </p:txBody>
      </p:sp>
      <p:sp>
        <p:nvSpPr>
          <p:cNvPr id="27656" name="Text Box 8"/>
          <p:cNvSpPr txBox="1">
            <a:spLocks noChangeArrowheads="1"/>
          </p:cNvSpPr>
          <p:nvPr/>
        </p:nvSpPr>
        <p:spPr bwMode="auto">
          <a:xfrm>
            <a:off x="2247900" y="5727700"/>
            <a:ext cx="50604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000" b="1" dirty="0"/>
              <a:t>k</a:t>
            </a:r>
            <a:r>
              <a:rPr lang="cs-CZ" sz="2000" b="1" dirty="0" smtClean="0"/>
              <a:t>análkové vlnovody </a:t>
            </a:r>
            <a:r>
              <a:rPr lang="cs-CZ" sz="2000" b="1" dirty="0"/>
              <a:t>a fázový modulátor</a:t>
            </a:r>
          </a:p>
        </p:txBody>
      </p:sp>
      <p:sp>
        <p:nvSpPr>
          <p:cNvPr id="2" name="Obdélník 1"/>
          <p:cNvSpPr/>
          <p:nvPr/>
        </p:nvSpPr>
        <p:spPr>
          <a:xfrm>
            <a:off x="6660356" y="2564904"/>
            <a:ext cx="1080120" cy="431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5364088" y="1380198"/>
            <a:ext cx="1080120" cy="431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5580236" y="2846810"/>
            <a:ext cx="1080120" cy="431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1689780" y="1328790"/>
            <a:ext cx="1944216" cy="534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2986183" y="2415432"/>
            <a:ext cx="1295627" cy="786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2930106" y="2401055"/>
            <a:ext cx="135632" cy="278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2918367" y="2846810"/>
            <a:ext cx="135632" cy="355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p:cNvSpPr/>
          <p:nvPr/>
        </p:nvSpPr>
        <p:spPr>
          <a:xfrm>
            <a:off x="1585010" y="1462128"/>
            <a:ext cx="209540" cy="381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234317" y="3161903"/>
            <a:ext cx="1944216" cy="534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p:cNvSpPr/>
          <p:nvPr/>
        </p:nvSpPr>
        <p:spPr>
          <a:xfrm>
            <a:off x="525262" y="2564904"/>
            <a:ext cx="1059748" cy="281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p:cNvSpPr/>
          <p:nvPr/>
        </p:nvSpPr>
        <p:spPr>
          <a:xfrm>
            <a:off x="1508810" y="2639639"/>
            <a:ext cx="152400" cy="281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45923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Zástupný symbol pro číslo snímku 3"/>
          <p:cNvSpPr>
            <a:spLocks noGrp="1"/>
          </p:cNvSpPr>
          <p:nvPr>
            <p:ph type="sldNum" sz="quarter" idx="12"/>
          </p:nvPr>
        </p:nvSpPr>
        <p:spPr/>
        <p:txBody>
          <a:bodyPr/>
          <a:lstStyle/>
          <a:p>
            <a:fld id="{319C8042-B5A1-46B0-AF29-88B11B4488AC}" type="slidenum">
              <a:rPr lang="cs-CZ"/>
              <a:pPr/>
              <a:t>5</a:t>
            </a:fld>
            <a:endParaRPr lang="cs-CZ"/>
          </a:p>
        </p:txBody>
      </p:sp>
      <p:pic>
        <p:nvPicPr>
          <p:cNvPr id="66562" name="Picture 2"/>
          <p:cNvPicPr>
            <a:picLocks noChangeAspect="1" noChangeArrowheads="1"/>
          </p:cNvPicPr>
          <p:nvPr/>
        </p:nvPicPr>
        <p:blipFill>
          <a:blip r:embed="rId2" cstate="print"/>
          <a:srcRect/>
          <a:stretch>
            <a:fillRect/>
          </a:stretch>
        </p:blipFill>
        <p:spPr bwMode="auto">
          <a:xfrm>
            <a:off x="2173288" y="1106488"/>
            <a:ext cx="4795837" cy="4643437"/>
          </a:xfrm>
          <a:prstGeom prst="rect">
            <a:avLst/>
          </a:prstGeom>
          <a:noFill/>
          <a:ln w="9525">
            <a:noFill/>
            <a:miter lim="800000"/>
            <a:headEnd/>
            <a:tailEnd/>
          </a:ln>
          <a:effectLst/>
        </p:spPr>
      </p:pic>
      <p:grpSp>
        <p:nvGrpSpPr>
          <p:cNvPr id="66564" name="Group 4"/>
          <p:cNvGrpSpPr>
            <a:grpSpLocks/>
          </p:cNvGrpSpPr>
          <p:nvPr/>
        </p:nvGrpSpPr>
        <p:grpSpPr bwMode="auto">
          <a:xfrm>
            <a:off x="827088" y="6021388"/>
            <a:ext cx="7921625" cy="503237"/>
            <a:chOff x="521" y="3793"/>
            <a:chExt cx="4990" cy="317"/>
          </a:xfrm>
        </p:grpSpPr>
        <p:sp>
          <p:nvSpPr>
            <p:cNvPr id="66565" name="Text Box 5"/>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66566" name="Picture 6"/>
            <p:cNvPicPr>
              <a:picLocks noChangeAspect="1" noChangeArrowheads="1"/>
            </p:cNvPicPr>
            <p:nvPr/>
          </p:nvPicPr>
          <p:blipFill>
            <a:blip r:embed="rId3" cstate="print"/>
            <a:srcRect/>
            <a:stretch>
              <a:fillRect/>
            </a:stretch>
          </p:blipFill>
          <p:spPr bwMode="auto">
            <a:xfrm>
              <a:off x="521" y="3793"/>
              <a:ext cx="224" cy="317"/>
            </a:xfrm>
            <a:prstGeom prst="rect">
              <a:avLst/>
            </a:prstGeom>
            <a:noFill/>
          </p:spPr>
        </p:pic>
      </p:grpSp>
      <p:sp>
        <p:nvSpPr>
          <p:cNvPr id="66567" name="Text Box 7"/>
          <p:cNvSpPr txBox="1">
            <a:spLocks noChangeArrowheads="1"/>
          </p:cNvSpPr>
          <p:nvPr/>
        </p:nvSpPr>
        <p:spPr bwMode="auto">
          <a:xfrm>
            <a:off x="0" y="1125538"/>
            <a:ext cx="1944688" cy="641350"/>
          </a:xfrm>
          <a:prstGeom prst="rect">
            <a:avLst/>
          </a:prstGeom>
          <a:noFill/>
          <a:ln w="9525">
            <a:noFill/>
            <a:miter lim="800000"/>
            <a:headEnd/>
            <a:tailEnd/>
          </a:ln>
          <a:effectLst/>
        </p:spPr>
        <p:txBody>
          <a:bodyPr>
            <a:spAutoFit/>
          </a:bodyPr>
          <a:lstStyle/>
          <a:p>
            <a:pPr>
              <a:spcBef>
                <a:spcPct val="50000"/>
              </a:spcBef>
            </a:pPr>
            <a:r>
              <a:rPr lang="cs-CZ"/>
              <a:t>Fázová detekce fluorescence</a:t>
            </a:r>
          </a:p>
        </p:txBody>
      </p:sp>
      <p:sp>
        <p:nvSpPr>
          <p:cNvPr id="66568" name="Text Box 8"/>
          <p:cNvSpPr txBox="1">
            <a:spLocks noChangeArrowheads="1"/>
          </p:cNvSpPr>
          <p:nvPr/>
        </p:nvSpPr>
        <p:spPr bwMode="auto">
          <a:xfrm>
            <a:off x="2195513" y="4724400"/>
            <a:ext cx="4752975" cy="1328738"/>
          </a:xfrm>
          <a:prstGeom prst="rect">
            <a:avLst/>
          </a:prstGeom>
          <a:solidFill>
            <a:schemeClr val="bg1"/>
          </a:solidFill>
          <a:ln w="9525">
            <a:noFill/>
            <a:miter lim="800000"/>
            <a:headEnd/>
            <a:tailEnd/>
          </a:ln>
          <a:effectLst/>
        </p:spPr>
        <p:txBody>
          <a:bodyPr>
            <a:spAutoFit/>
          </a:bodyPr>
          <a:lstStyle/>
          <a:p>
            <a:pPr>
              <a:spcBef>
                <a:spcPct val="50000"/>
              </a:spcBef>
            </a:pPr>
            <a:r>
              <a:rPr lang="cs-CZ" dirty="0"/>
              <a:t>Úhel posunu fáze (</a:t>
            </a:r>
            <a:r>
              <a:rPr lang="el-GR" dirty="0">
                <a:cs typeface="Arial" charset="0"/>
              </a:rPr>
              <a:t>φ</a:t>
            </a:r>
            <a:r>
              <a:rPr lang="cs-CZ" dirty="0">
                <a:cs typeface="Arial" charset="0"/>
              </a:rPr>
              <a:t>)</a:t>
            </a:r>
            <a:r>
              <a:rPr lang="cs-CZ" dirty="0"/>
              <a:t> a demodulace (M). Intenzita světla zdroje je </a:t>
            </a:r>
            <a:r>
              <a:rPr lang="cs-CZ" dirty="0" smtClean="0"/>
              <a:t>sinusově </a:t>
            </a:r>
            <a:r>
              <a:rPr lang="cs-CZ" dirty="0"/>
              <a:t>modulována.</a:t>
            </a:r>
          </a:p>
          <a:p>
            <a:pPr>
              <a:spcBef>
                <a:spcPct val="50000"/>
              </a:spcBef>
            </a:pPr>
            <a:r>
              <a:rPr lang="cs-CZ" dirty="0"/>
              <a:t> </a:t>
            </a:r>
          </a:p>
        </p:txBody>
      </p:sp>
      <p:sp>
        <p:nvSpPr>
          <p:cNvPr id="66569" name="Text Box 9"/>
          <p:cNvSpPr txBox="1">
            <a:spLocks noChangeArrowheads="1"/>
          </p:cNvSpPr>
          <p:nvPr/>
        </p:nvSpPr>
        <p:spPr bwMode="auto">
          <a:xfrm>
            <a:off x="3203575" y="3429000"/>
            <a:ext cx="649288" cy="274638"/>
          </a:xfrm>
          <a:prstGeom prst="rect">
            <a:avLst/>
          </a:prstGeom>
          <a:solidFill>
            <a:schemeClr val="bg1"/>
          </a:solidFill>
          <a:ln w="9525">
            <a:noFill/>
            <a:miter lim="800000"/>
            <a:headEnd/>
            <a:tailEnd/>
          </a:ln>
          <a:effectLst/>
        </p:spPr>
        <p:txBody>
          <a:bodyPr>
            <a:spAutoFit/>
          </a:bodyPr>
          <a:lstStyle/>
          <a:p>
            <a:pPr>
              <a:spcBef>
                <a:spcPct val="50000"/>
              </a:spcBef>
            </a:pPr>
            <a:r>
              <a:rPr lang="cs-CZ" sz="1200"/>
              <a:t>vzorek</a:t>
            </a:r>
          </a:p>
        </p:txBody>
      </p:sp>
      <p:sp>
        <p:nvSpPr>
          <p:cNvPr id="66570" name="Text Box 10"/>
          <p:cNvSpPr txBox="1">
            <a:spLocks noChangeArrowheads="1"/>
          </p:cNvSpPr>
          <p:nvPr/>
        </p:nvSpPr>
        <p:spPr bwMode="auto">
          <a:xfrm>
            <a:off x="3059113" y="1341438"/>
            <a:ext cx="649287" cy="274637"/>
          </a:xfrm>
          <a:prstGeom prst="rect">
            <a:avLst/>
          </a:prstGeom>
          <a:solidFill>
            <a:schemeClr val="bg1"/>
          </a:solidFill>
          <a:ln w="9525">
            <a:noFill/>
            <a:miter lim="800000"/>
            <a:headEnd/>
            <a:tailEnd/>
          </a:ln>
          <a:effectLst/>
        </p:spPr>
        <p:txBody>
          <a:bodyPr>
            <a:spAutoFit/>
          </a:bodyPr>
          <a:lstStyle/>
          <a:p>
            <a:pPr>
              <a:spcBef>
                <a:spcPct val="50000"/>
              </a:spcBef>
            </a:pPr>
            <a:r>
              <a:rPr lang="cs-CZ" sz="1200"/>
              <a:t>zdroj</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cs-CZ" sz="4000" smtClean="0"/>
              <a:t>Senzor s povrchovým plazmonem</a:t>
            </a:r>
          </a:p>
        </p:txBody>
      </p:sp>
      <p:pic>
        <p:nvPicPr>
          <p:cNvPr id="29699" name="Picture 3" descr="plasmon"/>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rcRect/>
          <a:stretch>
            <a:fillRect/>
          </a:stretch>
        </p:blipFill>
        <p:spPr bwMode="auto">
          <a:xfrm>
            <a:off x="0" y="1916113"/>
            <a:ext cx="9144000"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5997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číslo snímku 4"/>
          <p:cNvSpPr>
            <a:spLocks noGrp="1"/>
          </p:cNvSpPr>
          <p:nvPr>
            <p:ph type="sldNum" sz="quarter" idx="12"/>
          </p:nvPr>
        </p:nvSpPr>
        <p:spPr/>
        <p:txBody>
          <a:bodyPr/>
          <a:lstStyle/>
          <a:p>
            <a:fld id="{94A14384-A85F-4BB7-AF4A-F6A91B041BBF}" type="slidenum">
              <a:rPr lang="cs-CZ"/>
              <a:pPr/>
              <a:t>51</a:t>
            </a:fld>
            <a:endParaRPr lang="cs-CZ"/>
          </a:p>
        </p:txBody>
      </p:sp>
      <p:sp>
        <p:nvSpPr>
          <p:cNvPr id="103428" name="Rectangle 4"/>
          <p:cNvSpPr>
            <a:spLocks noGrp="1" noChangeArrowheads="1"/>
          </p:cNvSpPr>
          <p:nvPr>
            <p:ph type="title"/>
          </p:nvPr>
        </p:nvSpPr>
        <p:spPr/>
        <p:txBody>
          <a:bodyPr/>
          <a:lstStyle/>
          <a:p>
            <a:r>
              <a:rPr lang="cs-CZ" sz="3600"/>
              <a:t>Evanescentní vláknový senzor toluenu</a:t>
            </a:r>
          </a:p>
        </p:txBody>
      </p:sp>
      <p:pic>
        <p:nvPicPr>
          <p:cNvPr id="103430" name="Picture 6"/>
          <p:cNvPicPr>
            <a:picLocks noChangeAspect="1" noChangeArrowheads="1"/>
          </p:cNvPicPr>
          <p:nvPr/>
        </p:nvPicPr>
        <p:blipFill>
          <a:blip r:embed="rId2" cstate="print"/>
          <a:srcRect/>
          <a:stretch>
            <a:fillRect/>
          </a:stretch>
        </p:blipFill>
        <p:spPr bwMode="auto">
          <a:xfrm>
            <a:off x="0" y="2997200"/>
            <a:ext cx="4284663" cy="3330575"/>
          </a:xfrm>
          <a:prstGeom prst="rect">
            <a:avLst/>
          </a:prstGeom>
          <a:noFill/>
          <a:ln w="9525">
            <a:noFill/>
            <a:miter lim="800000"/>
            <a:headEnd/>
            <a:tailEnd/>
          </a:ln>
          <a:effectLst/>
        </p:spPr>
      </p:pic>
      <p:pic>
        <p:nvPicPr>
          <p:cNvPr id="103431" name="Picture 7"/>
          <p:cNvPicPr>
            <a:picLocks noChangeAspect="1" noChangeArrowheads="1"/>
          </p:cNvPicPr>
          <p:nvPr/>
        </p:nvPicPr>
        <p:blipFill>
          <a:blip r:embed="rId3" cstate="print"/>
          <a:srcRect l="13724"/>
          <a:stretch>
            <a:fillRect/>
          </a:stretch>
        </p:blipFill>
        <p:spPr bwMode="auto">
          <a:xfrm>
            <a:off x="4356100" y="1530350"/>
            <a:ext cx="5480050" cy="4329113"/>
          </a:xfrm>
          <a:prstGeom prst="rect">
            <a:avLst/>
          </a:prstGeom>
          <a:noFill/>
          <a:ln w="9525">
            <a:noFill/>
            <a:miter lim="800000"/>
            <a:headEnd/>
            <a:tailEnd/>
          </a:ln>
          <a:effectLst/>
        </p:spPr>
      </p:pic>
      <p:sp>
        <p:nvSpPr>
          <p:cNvPr id="103432" name="Rectangle 8"/>
          <p:cNvSpPr>
            <a:spLocks noChangeArrowheads="1"/>
          </p:cNvSpPr>
          <p:nvPr/>
        </p:nvSpPr>
        <p:spPr bwMode="auto">
          <a:xfrm>
            <a:off x="5580063" y="6021388"/>
            <a:ext cx="2813050" cy="366712"/>
          </a:xfrm>
          <a:prstGeom prst="rect">
            <a:avLst/>
          </a:prstGeom>
          <a:noFill/>
          <a:ln w="9525">
            <a:noFill/>
            <a:miter lim="800000"/>
            <a:headEnd/>
            <a:tailEnd/>
          </a:ln>
          <a:effectLst/>
        </p:spPr>
        <p:txBody>
          <a:bodyPr wrap="none">
            <a:spAutoFit/>
          </a:bodyPr>
          <a:lstStyle/>
          <a:p>
            <a:r>
              <a:rPr lang="cs-CZ" i="1"/>
              <a:t>Sensors </a:t>
            </a:r>
            <a:r>
              <a:rPr lang="cs-CZ" b="1"/>
              <a:t>2002</a:t>
            </a:r>
            <a:r>
              <a:rPr lang="cs-CZ" i="1"/>
              <a:t>, 2, </a:t>
            </a:r>
            <a:r>
              <a:rPr lang="cs-CZ"/>
              <a:t>195-204</a:t>
            </a:r>
          </a:p>
        </p:txBody>
      </p:sp>
      <p:sp>
        <p:nvSpPr>
          <p:cNvPr id="103433" name="Text Box 9"/>
          <p:cNvSpPr txBox="1">
            <a:spLocks noChangeArrowheads="1"/>
          </p:cNvSpPr>
          <p:nvPr/>
        </p:nvSpPr>
        <p:spPr bwMode="auto">
          <a:xfrm>
            <a:off x="4356100" y="4868863"/>
            <a:ext cx="5111750" cy="517525"/>
          </a:xfrm>
          <a:prstGeom prst="rect">
            <a:avLst/>
          </a:prstGeom>
          <a:solidFill>
            <a:schemeClr val="bg1"/>
          </a:solidFill>
          <a:ln w="9525">
            <a:noFill/>
            <a:miter lim="800000"/>
            <a:headEnd/>
            <a:tailEnd/>
          </a:ln>
          <a:effectLst/>
        </p:spPr>
        <p:txBody>
          <a:bodyPr>
            <a:spAutoFit/>
          </a:bodyPr>
          <a:lstStyle/>
          <a:p>
            <a:r>
              <a:rPr lang="cs-CZ" sz="1400"/>
              <a:t>Vliv přídavku toluenu do vody na přenos světla</a:t>
            </a:r>
          </a:p>
          <a:p>
            <a:r>
              <a:rPr lang="cs-CZ" sz="1400"/>
              <a:t> vláknem s obalem z  xerogelu.</a:t>
            </a:r>
          </a:p>
        </p:txBody>
      </p:sp>
      <p:sp>
        <p:nvSpPr>
          <p:cNvPr id="103434" name="Text Box 10"/>
          <p:cNvSpPr txBox="1">
            <a:spLocks noChangeArrowheads="1"/>
          </p:cNvSpPr>
          <p:nvPr/>
        </p:nvSpPr>
        <p:spPr bwMode="auto">
          <a:xfrm>
            <a:off x="539750" y="1700213"/>
            <a:ext cx="3240088" cy="865187"/>
          </a:xfrm>
          <a:prstGeom prst="rect">
            <a:avLst/>
          </a:prstGeom>
          <a:noFill/>
          <a:ln w="9525">
            <a:solidFill>
              <a:schemeClr val="tx1"/>
            </a:solidFill>
            <a:miter lim="800000"/>
            <a:headEnd/>
            <a:tailEnd/>
          </a:ln>
          <a:effectLst/>
        </p:spPr>
        <p:txBody>
          <a:bodyPr>
            <a:spAutoFit/>
          </a:bodyPr>
          <a:lstStyle/>
          <a:p>
            <a:pPr>
              <a:spcBef>
                <a:spcPct val="50000"/>
              </a:spcBef>
            </a:pPr>
            <a:r>
              <a:rPr lang="cs-CZ" sz="1600"/>
              <a:t>Citlivá část : 30 cm  křemenné vlákno, průměru 400 </a:t>
            </a:r>
            <a:r>
              <a:rPr lang="el-GR" sz="1600">
                <a:cs typeface="Arial" charset="0"/>
              </a:rPr>
              <a:t>μ</a:t>
            </a:r>
            <a:r>
              <a:rPr lang="cs-CZ" sz="1600">
                <a:cs typeface="Arial" charset="0"/>
              </a:rPr>
              <a:t>m, pokryté xerogelem.</a:t>
            </a:r>
            <a:r>
              <a:rPr lang="cs-CZ"/>
              <a:t>   </a:t>
            </a:r>
          </a:p>
        </p:txBody>
      </p:sp>
      <p:sp>
        <p:nvSpPr>
          <p:cNvPr id="103435" name="Line 11"/>
          <p:cNvSpPr>
            <a:spLocks noChangeShapeType="1"/>
          </p:cNvSpPr>
          <p:nvPr/>
        </p:nvSpPr>
        <p:spPr bwMode="auto">
          <a:xfrm>
            <a:off x="2124075" y="2636838"/>
            <a:ext cx="144463" cy="2305050"/>
          </a:xfrm>
          <a:prstGeom prst="line">
            <a:avLst/>
          </a:prstGeom>
          <a:noFill/>
          <a:ln w="9525">
            <a:solidFill>
              <a:schemeClr val="tx1"/>
            </a:solidFill>
            <a:round/>
            <a:headEnd/>
            <a:tailEnd type="triangle" w="med" len="med"/>
          </a:ln>
          <a:effectLst/>
        </p:spPr>
        <p:txBody>
          <a:bodyPr/>
          <a:lstStyle/>
          <a:p>
            <a:endParaRPr lang="cs-CZ"/>
          </a:p>
        </p:txBody>
      </p:sp>
      <p:sp>
        <p:nvSpPr>
          <p:cNvPr id="103436" name="Rectangle 12"/>
          <p:cNvSpPr>
            <a:spLocks noChangeArrowheads="1"/>
          </p:cNvSpPr>
          <p:nvPr/>
        </p:nvSpPr>
        <p:spPr bwMode="auto">
          <a:xfrm>
            <a:off x="179388" y="3860800"/>
            <a:ext cx="504825" cy="647700"/>
          </a:xfrm>
          <a:prstGeom prst="rect">
            <a:avLst/>
          </a:prstGeom>
          <a:solidFill>
            <a:schemeClr val="bg1"/>
          </a:solidFill>
          <a:ln w="9525">
            <a:noFill/>
            <a:miter lim="800000"/>
            <a:headEnd/>
            <a:tailEnd/>
          </a:ln>
          <a:effectLst/>
        </p:spPr>
        <p:txBody>
          <a:bodyPr wrap="none" anchor="ctr"/>
          <a:lstStyle/>
          <a:p>
            <a:endParaRPr lang="cs-CZ"/>
          </a:p>
        </p:txBody>
      </p:sp>
      <p:sp>
        <p:nvSpPr>
          <p:cNvPr id="103437" name="Rectangle 13"/>
          <p:cNvSpPr>
            <a:spLocks noChangeArrowheads="1"/>
          </p:cNvSpPr>
          <p:nvPr/>
        </p:nvSpPr>
        <p:spPr bwMode="auto">
          <a:xfrm>
            <a:off x="250825" y="5229225"/>
            <a:ext cx="504825" cy="647700"/>
          </a:xfrm>
          <a:prstGeom prst="rect">
            <a:avLst/>
          </a:prstGeom>
          <a:solidFill>
            <a:schemeClr val="bg1"/>
          </a:solidFill>
          <a:ln w="9525">
            <a:noFill/>
            <a:miter lim="800000"/>
            <a:headEnd/>
            <a:tailEnd/>
          </a:ln>
          <a:effectLst/>
        </p:spPr>
        <p:txBody>
          <a:bodyPr wrap="none" anchor="ctr"/>
          <a:lstStyle/>
          <a:p>
            <a:endParaRPr lang="cs-CZ"/>
          </a:p>
        </p:txBody>
      </p:sp>
      <p:sp>
        <p:nvSpPr>
          <p:cNvPr id="103439" name="Text Box 15"/>
          <p:cNvSpPr txBox="1">
            <a:spLocks noChangeArrowheads="1"/>
          </p:cNvSpPr>
          <p:nvPr/>
        </p:nvSpPr>
        <p:spPr bwMode="auto">
          <a:xfrm>
            <a:off x="971550" y="5516563"/>
            <a:ext cx="863600" cy="517525"/>
          </a:xfrm>
          <a:prstGeom prst="rect">
            <a:avLst/>
          </a:prstGeom>
          <a:solidFill>
            <a:schemeClr val="bg1"/>
          </a:solidFill>
          <a:ln w="9525">
            <a:noFill/>
            <a:miter lim="800000"/>
            <a:headEnd/>
            <a:tailEnd/>
          </a:ln>
          <a:effectLst/>
        </p:spPr>
        <p:txBody>
          <a:bodyPr>
            <a:spAutoFit/>
          </a:bodyPr>
          <a:lstStyle/>
          <a:p>
            <a:pPr>
              <a:spcBef>
                <a:spcPct val="50000"/>
              </a:spcBef>
            </a:pPr>
            <a:r>
              <a:rPr lang="cs-CZ" sz="1400"/>
              <a:t>Míchaný roztok</a:t>
            </a:r>
          </a:p>
        </p:txBody>
      </p:sp>
      <p:sp>
        <p:nvSpPr>
          <p:cNvPr id="103440" name="Text Box 16"/>
          <p:cNvSpPr txBox="1">
            <a:spLocks noChangeArrowheads="1"/>
          </p:cNvSpPr>
          <p:nvPr/>
        </p:nvSpPr>
        <p:spPr bwMode="auto">
          <a:xfrm>
            <a:off x="323850" y="4365625"/>
            <a:ext cx="539750" cy="425450"/>
          </a:xfrm>
          <a:prstGeom prst="rect">
            <a:avLst/>
          </a:prstGeom>
          <a:solidFill>
            <a:schemeClr val="bg1"/>
          </a:solidFill>
          <a:ln w="9525">
            <a:noFill/>
            <a:miter lim="800000"/>
            <a:headEnd/>
            <a:tailEnd/>
          </a:ln>
          <a:effectLst/>
        </p:spPr>
        <p:txBody>
          <a:bodyPr lIns="0" tIns="0" rIns="0" bIns="0">
            <a:spAutoFit/>
          </a:bodyPr>
          <a:lstStyle/>
          <a:p>
            <a:pPr>
              <a:spcBef>
                <a:spcPct val="50000"/>
              </a:spcBef>
            </a:pPr>
            <a:r>
              <a:rPr lang="cs-CZ" sz="1400"/>
              <a:t>Laser dioda</a:t>
            </a:r>
          </a:p>
        </p:txBody>
      </p:sp>
      <p:sp>
        <p:nvSpPr>
          <p:cNvPr id="103441" name="Text Box 17"/>
          <p:cNvSpPr txBox="1">
            <a:spLocks noChangeArrowheads="1"/>
          </p:cNvSpPr>
          <p:nvPr/>
        </p:nvSpPr>
        <p:spPr bwMode="auto">
          <a:xfrm>
            <a:off x="2916238" y="5373688"/>
            <a:ext cx="1079500" cy="304800"/>
          </a:xfrm>
          <a:prstGeom prst="rect">
            <a:avLst/>
          </a:prstGeom>
          <a:solidFill>
            <a:schemeClr val="bg1"/>
          </a:solidFill>
          <a:ln w="9525">
            <a:noFill/>
            <a:miter lim="800000"/>
            <a:headEnd/>
            <a:tailEnd/>
          </a:ln>
          <a:effectLst/>
        </p:spPr>
        <p:txBody>
          <a:bodyPr>
            <a:spAutoFit/>
          </a:bodyPr>
          <a:lstStyle/>
          <a:p>
            <a:pPr>
              <a:spcBef>
                <a:spcPct val="50000"/>
              </a:spcBef>
            </a:pPr>
            <a:r>
              <a:rPr lang="cs-CZ" sz="1400"/>
              <a:t>photodioda</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4"/>
          <p:cNvSpPr>
            <a:spLocks noGrp="1"/>
          </p:cNvSpPr>
          <p:nvPr>
            <p:ph type="sldNum" sz="quarter" idx="12"/>
          </p:nvPr>
        </p:nvSpPr>
        <p:spPr/>
        <p:txBody>
          <a:bodyPr/>
          <a:lstStyle/>
          <a:p>
            <a:fld id="{833AD4B1-0E36-473F-BE0D-0D48FD57B417}" type="slidenum">
              <a:rPr lang="cs-CZ"/>
              <a:pPr/>
              <a:t>52</a:t>
            </a:fld>
            <a:endParaRPr lang="cs-CZ"/>
          </a:p>
        </p:txBody>
      </p:sp>
      <p:pic>
        <p:nvPicPr>
          <p:cNvPr id="105477" name="Picture 5"/>
          <p:cNvPicPr>
            <a:picLocks noChangeAspect="1" noChangeArrowheads="1"/>
          </p:cNvPicPr>
          <p:nvPr/>
        </p:nvPicPr>
        <p:blipFill>
          <a:blip r:embed="rId2" cstate="print"/>
          <a:srcRect/>
          <a:stretch>
            <a:fillRect/>
          </a:stretch>
        </p:blipFill>
        <p:spPr bwMode="auto">
          <a:xfrm>
            <a:off x="323850" y="1124744"/>
            <a:ext cx="7500938" cy="3001963"/>
          </a:xfrm>
          <a:prstGeom prst="rect">
            <a:avLst/>
          </a:prstGeom>
          <a:noFill/>
          <a:ln w="9525">
            <a:noFill/>
            <a:miter lim="800000"/>
            <a:headEnd/>
            <a:tailEnd/>
          </a:ln>
          <a:effectLst/>
        </p:spPr>
      </p:pic>
      <p:sp>
        <p:nvSpPr>
          <p:cNvPr id="2" name="TextovéPole 1"/>
          <p:cNvSpPr txBox="1"/>
          <p:nvPr/>
        </p:nvSpPr>
        <p:spPr>
          <a:xfrm>
            <a:off x="179512" y="4293096"/>
            <a:ext cx="8784976" cy="1200329"/>
          </a:xfrm>
          <a:prstGeom prst="rect">
            <a:avLst/>
          </a:prstGeom>
          <a:noFill/>
        </p:spPr>
        <p:txBody>
          <a:bodyPr wrap="square" rtlCol="0">
            <a:spAutoFit/>
          </a:bodyPr>
          <a:lstStyle/>
          <a:p>
            <a:r>
              <a:rPr lang="cs-CZ" dirty="0"/>
              <a:t>Vláknově optické senzory – hudba budoucnosti</a:t>
            </a:r>
          </a:p>
          <a:p>
            <a:r>
              <a:rPr lang="cs-CZ" dirty="0"/>
              <a:t>Automatizace • ročník 52 • číslo 10 • říjen 2009</a:t>
            </a:r>
            <a:br>
              <a:rPr lang="cs-CZ" dirty="0"/>
            </a:br>
            <a:r>
              <a:rPr lang="cs-CZ" dirty="0" smtClean="0"/>
              <a:t>strana </a:t>
            </a:r>
            <a:r>
              <a:rPr lang="cs-CZ" dirty="0"/>
              <a:t>577</a:t>
            </a:r>
          </a:p>
          <a:p>
            <a:r>
              <a:rPr lang="cs-CZ" b="1" dirty="0"/>
              <a:t>Autor:</a:t>
            </a:r>
            <a:r>
              <a:rPr lang="cs-CZ" dirty="0"/>
              <a:t> </a:t>
            </a:r>
            <a:r>
              <a:rPr lang="cs-CZ" dirty="0">
                <a:hlinkClick r:id="rId3"/>
              </a:rPr>
              <a:t>Hanáček F.</a:t>
            </a:r>
            <a:r>
              <a:rPr lang="cs-CZ" dirty="0"/>
              <a:t>, </a:t>
            </a:r>
            <a:r>
              <a:rPr lang="cs-CZ" dirty="0">
                <a:hlinkClick r:id="rId4"/>
              </a:rPr>
              <a:t>Látal J.</a:t>
            </a:r>
            <a:r>
              <a:rPr lang="cs-CZ" dirty="0"/>
              <a:t>, </a:t>
            </a:r>
            <a:r>
              <a:rPr lang="cs-CZ" dirty="0" err="1">
                <a:hlinkClick r:id="rId5"/>
              </a:rPr>
              <a:t>Skapa</a:t>
            </a:r>
            <a:r>
              <a:rPr lang="cs-CZ" dirty="0">
                <a:hlinkClick r:id="rId5"/>
              </a:rPr>
              <a:t> J.</a:t>
            </a:r>
            <a:r>
              <a:rPr lang="cs-CZ" dirty="0"/>
              <a:t>, </a:t>
            </a:r>
            <a:r>
              <a:rPr lang="cs-CZ" dirty="0" err="1">
                <a:hlinkClick r:id="rId6"/>
              </a:rPr>
              <a:t>Vašinek</a:t>
            </a:r>
            <a:r>
              <a:rPr lang="cs-CZ" dirty="0">
                <a:hlinkClick r:id="rId6"/>
              </a:rPr>
              <a:t> V.</a:t>
            </a:r>
            <a:r>
              <a:rPr lang="cs-CZ" dirty="0"/>
              <a:t>, </a:t>
            </a:r>
            <a:r>
              <a:rPr lang="cs-CZ" dirty="0">
                <a:hlinkClick r:id="rId7"/>
              </a:rPr>
              <a:t>Koudelka P.</a:t>
            </a:r>
            <a:r>
              <a:rPr lang="cs-CZ" dirty="0"/>
              <a:t>, </a:t>
            </a:r>
            <a:r>
              <a:rPr lang="cs-CZ" dirty="0">
                <a:hlinkClick r:id="rId8"/>
              </a:rPr>
              <a:t>Šiška P.</a:t>
            </a:r>
            <a:r>
              <a:rPr lang="cs-CZ" dirty="0"/>
              <a:t> </a:t>
            </a:r>
          </a:p>
        </p:txBody>
      </p:sp>
      <p:sp>
        <p:nvSpPr>
          <p:cNvPr id="3" name="TextovéPole 2"/>
          <p:cNvSpPr txBox="1"/>
          <p:nvPr/>
        </p:nvSpPr>
        <p:spPr>
          <a:xfrm>
            <a:off x="323850" y="5877272"/>
            <a:ext cx="5832326" cy="369332"/>
          </a:xfrm>
          <a:prstGeom prst="rect">
            <a:avLst/>
          </a:prstGeom>
          <a:noFill/>
        </p:spPr>
        <p:txBody>
          <a:bodyPr wrap="square" rtlCol="0">
            <a:spAutoFit/>
          </a:bodyPr>
          <a:lstStyle/>
          <a:p>
            <a:r>
              <a:rPr lang="cs-CZ" b="1" dirty="0"/>
              <a:t>Jemná </a:t>
            </a:r>
            <a:r>
              <a:rPr lang="cs-CZ" b="1" dirty="0" smtClean="0"/>
              <a:t>mechanika a optika duben 2010</a:t>
            </a:r>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Zástupný symbol pro číslo snímku 3"/>
          <p:cNvSpPr>
            <a:spLocks noGrp="1"/>
          </p:cNvSpPr>
          <p:nvPr>
            <p:ph type="sldNum" sz="quarter" idx="12"/>
          </p:nvPr>
        </p:nvSpPr>
        <p:spPr/>
        <p:txBody>
          <a:bodyPr/>
          <a:lstStyle/>
          <a:p>
            <a:fld id="{BEE418A5-B9B5-4831-9278-2BBEE24AA7C4}" type="slidenum">
              <a:rPr lang="cs-CZ"/>
              <a:pPr/>
              <a:t>6</a:t>
            </a:fld>
            <a:endParaRPr lang="cs-CZ"/>
          </a:p>
        </p:txBody>
      </p:sp>
      <p:pic>
        <p:nvPicPr>
          <p:cNvPr id="64514" name="Picture 2"/>
          <p:cNvPicPr>
            <a:picLocks noChangeAspect="1" noChangeArrowheads="1"/>
          </p:cNvPicPr>
          <p:nvPr/>
        </p:nvPicPr>
        <p:blipFill>
          <a:blip r:embed="rId3" cstate="print"/>
          <a:srcRect/>
          <a:stretch>
            <a:fillRect/>
          </a:stretch>
        </p:blipFill>
        <p:spPr bwMode="auto">
          <a:xfrm>
            <a:off x="2268538" y="1844675"/>
            <a:ext cx="5889625" cy="4360863"/>
          </a:xfrm>
          <a:prstGeom prst="rect">
            <a:avLst/>
          </a:prstGeom>
          <a:noFill/>
          <a:ln w="9525">
            <a:noFill/>
            <a:miter lim="800000"/>
            <a:headEnd/>
            <a:tailEnd/>
          </a:ln>
          <a:effectLst/>
        </p:spPr>
      </p:pic>
      <p:sp>
        <p:nvSpPr>
          <p:cNvPr id="64515" name="Text Box 3"/>
          <p:cNvSpPr txBox="1">
            <a:spLocks noChangeArrowheads="1"/>
          </p:cNvSpPr>
          <p:nvPr/>
        </p:nvSpPr>
        <p:spPr bwMode="auto">
          <a:xfrm>
            <a:off x="755650" y="476250"/>
            <a:ext cx="7777163" cy="396875"/>
          </a:xfrm>
          <a:prstGeom prst="rect">
            <a:avLst/>
          </a:prstGeom>
          <a:noFill/>
          <a:ln w="9525">
            <a:noFill/>
            <a:miter lim="800000"/>
            <a:headEnd/>
            <a:tailEnd/>
          </a:ln>
          <a:effectLst/>
        </p:spPr>
        <p:txBody>
          <a:bodyPr>
            <a:spAutoFit/>
          </a:bodyPr>
          <a:lstStyle/>
          <a:p>
            <a:pPr>
              <a:spcBef>
                <a:spcPct val="50000"/>
              </a:spcBef>
            </a:pPr>
            <a:r>
              <a:rPr lang="cs-CZ" sz="2000">
                <a:latin typeface="Arial Black" pitchFamily="34" charset="0"/>
              </a:rPr>
              <a:t>Fázová detekce </a:t>
            </a:r>
            <a:r>
              <a:rPr lang="cs-CZ" sz="2000" u="sng">
                <a:latin typeface="Arial Black" pitchFamily="34" charset="0"/>
              </a:rPr>
              <a:t>doby života excitovaného stavu</a:t>
            </a:r>
            <a:r>
              <a:rPr lang="cs-CZ" sz="2000">
                <a:latin typeface="Arial Black" pitchFamily="34" charset="0"/>
              </a:rPr>
              <a:t>.</a:t>
            </a:r>
          </a:p>
        </p:txBody>
      </p:sp>
      <p:sp>
        <p:nvSpPr>
          <p:cNvPr id="64516" name="Text Box 4"/>
          <p:cNvSpPr txBox="1">
            <a:spLocks noChangeArrowheads="1"/>
          </p:cNvSpPr>
          <p:nvPr/>
        </p:nvSpPr>
        <p:spPr bwMode="auto">
          <a:xfrm>
            <a:off x="3203575" y="1125538"/>
            <a:ext cx="4032250" cy="366712"/>
          </a:xfrm>
          <a:prstGeom prst="rect">
            <a:avLst/>
          </a:prstGeom>
          <a:noFill/>
          <a:ln w="9525">
            <a:noFill/>
            <a:miter lim="800000"/>
            <a:headEnd/>
            <a:tailEnd/>
          </a:ln>
          <a:effectLst/>
        </p:spPr>
        <p:txBody>
          <a:bodyPr>
            <a:spAutoFit/>
          </a:bodyPr>
          <a:lstStyle/>
          <a:p>
            <a:pPr>
              <a:spcBef>
                <a:spcPct val="50000"/>
              </a:spcBef>
            </a:pPr>
            <a:r>
              <a:rPr lang="cs-CZ">
                <a:latin typeface="Arial Black" pitchFamily="34" charset="0"/>
              </a:rPr>
              <a:t>Cos </a:t>
            </a:r>
            <a:r>
              <a:rPr lang="el-GR">
                <a:latin typeface="Arial Black" pitchFamily="34" charset="0"/>
              </a:rPr>
              <a:t>θ</a:t>
            </a:r>
            <a:r>
              <a:rPr lang="cs-CZ">
                <a:latin typeface="Arial Black" pitchFamily="34" charset="0"/>
              </a:rPr>
              <a:t> = </a:t>
            </a:r>
            <a:r>
              <a:rPr lang="en-US">
                <a:latin typeface="Arial Black" pitchFamily="34" charset="0"/>
              </a:rPr>
              <a:t>[1+(2 </a:t>
            </a:r>
            <a:r>
              <a:rPr lang="el-GR">
                <a:latin typeface="Arial Black" pitchFamily="34" charset="0"/>
              </a:rPr>
              <a:t>π</a:t>
            </a:r>
            <a:r>
              <a:rPr lang="en-US">
                <a:latin typeface="Arial Black" pitchFamily="34" charset="0"/>
              </a:rPr>
              <a:t> </a:t>
            </a:r>
            <a:r>
              <a:rPr lang="el-GR">
                <a:latin typeface="Arial Black" pitchFamily="34" charset="0"/>
              </a:rPr>
              <a:t>ν</a:t>
            </a:r>
            <a:r>
              <a:rPr lang="en-US">
                <a:latin typeface="Arial Black" pitchFamily="34" charset="0"/>
              </a:rPr>
              <a:t> </a:t>
            </a:r>
            <a:r>
              <a:rPr lang="el-GR">
                <a:latin typeface="Arial Black" pitchFamily="34" charset="0"/>
              </a:rPr>
              <a:t>τ</a:t>
            </a:r>
            <a:r>
              <a:rPr lang="en-US" i="1" baseline="-25000">
                <a:latin typeface="Arial Black" pitchFamily="34" charset="0"/>
              </a:rPr>
              <a:t>f</a:t>
            </a:r>
            <a:r>
              <a:rPr lang="en-US">
                <a:latin typeface="Arial Black" pitchFamily="34" charset="0"/>
              </a:rPr>
              <a:t> )</a:t>
            </a:r>
            <a:r>
              <a:rPr lang="en-US" baseline="30000">
                <a:latin typeface="Arial Black" pitchFamily="34" charset="0"/>
              </a:rPr>
              <a:t>2</a:t>
            </a:r>
            <a:r>
              <a:rPr lang="en-US">
                <a:latin typeface="Arial Black" pitchFamily="34" charset="0"/>
              </a:rPr>
              <a:t>]</a:t>
            </a:r>
            <a:r>
              <a:rPr lang="en-US" baseline="30000">
                <a:latin typeface="Arial Black" pitchFamily="34" charset="0"/>
              </a:rPr>
              <a:t>/1[2</a:t>
            </a:r>
            <a:endParaRPr lang="el-GR" i="1">
              <a:latin typeface="Arial Black" pitchFamily="34" charset="0"/>
            </a:endParaRPr>
          </a:p>
        </p:txBody>
      </p:sp>
      <p:sp>
        <p:nvSpPr>
          <p:cNvPr id="64517" name="Line 5"/>
          <p:cNvSpPr>
            <a:spLocks noChangeShapeType="1"/>
          </p:cNvSpPr>
          <p:nvPr/>
        </p:nvSpPr>
        <p:spPr bwMode="auto">
          <a:xfrm>
            <a:off x="5292725" y="765175"/>
            <a:ext cx="215900" cy="431800"/>
          </a:xfrm>
          <a:prstGeom prst="line">
            <a:avLst/>
          </a:prstGeom>
          <a:noFill/>
          <a:ln w="9525">
            <a:solidFill>
              <a:schemeClr val="tx1"/>
            </a:solidFill>
            <a:round/>
            <a:headEnd/>
            <a:tailEnd type="triangle" w="med" len="med"/>
          </a:ln>
          <a:effectLst/>
        </p:spPr>
        <p:txBody>
          <a:bodyPr/>
          <a:lstStyle/>
          <a:p>
            <a:endParaRPr lang="cs-CZ"/>
          </a:p>
        </p:txBody>
      </p:sp>
      <p:sp>
        <p:nvSpPr>
          <p:cNvPr id="64518" name="Text Box 6"/>
          <p:cNvSpPr txBox="1">
            <a:spLocks noChangeArrowheads="1"/>
          </p:cNvSpPr>
          <p:nvPr/>
        </p:nvSpPr>
        <p:spPr bwMode="auto">
          <a:xfrm>
            <a:off x="468313" y="1196975"/>
            <a:ext cx="2522537" cy="517525"/>
          </a:xfrm>
          <a:prstGeom prst="rect">
            <a:avLst/>
          </a:prstGeom>
          <a:noFill/>
          <a:ln w="9525">
            <a:noFill/>
            <a:miter lim="800000"/>
            <a:headEnd/>
            <a:tailEnd/>
          </a:ln>
          <a:effectLst/>
        </p:spPr>
        <p:txBody>
          <a:bodyPr>
            <a:spAutoFit/>
          </a:bodyPr>
          <a:lstStyle/>
          <a:p>
            <a:pPr>
              <a:spcBef>
                <a:spcPct val="50000"/>
              </a:spcBef>
            </a:pPr>
            <a:r>
              <a:rPr lang="cs-CZ" sz="1400"/>
              <a:t>Fázový posun excitovaného a emitovaného světla</a:t>
            </a:r>
          </a:p>
        </p:txBody>
      </p:sp>
      <p:sp>
        <p:nvSpPr>
          <p:cNvPr id="64519" name="Line 7"/>
          <p:cNvSpPr>
            <a:spLocks noChangeShapeType="1"/>
          </p:cNvSpPr>
          <p:nvPr/>
        </p:nvSpPr>
        <p:spPr bwMode="auto">
          <a:xfrm flipH="1" flipV="1">
            <a:off x="5291138" y="1412875"/>
            <a:ext cx="360362" cy="215900"/>
          </a:xfrm>
          <a:prstGeom prst="line">
            <a:avLst/>
          </a:prstGeom>
          <a:noFill/>
          <a:ln w="9525">
            <a:solidFill>
              <a:schemeClr val="tx1"/>
            </a:solidFill>
            <a:round/>
            <a:headEnd/>
            <a:tailEnd type="triangle" w="med" len="med"/>
          </a:ln>
          <a:effectLst/>
        </p:spPr>
        <p:txBody>
          <a:bodyPr/>
          <a:lstStyle/>
          <a:p>
            <a:endParaRPr lang="cs-CZ"/>
          </a:p>
        </p:txBody>
      </p:sp>
      <p:sp>
        <p:nvSpPr>
          <p:cNvPr id="64520" name="Line 8"/>
          <p:cNvSpPr>
            <a:spLocks noChangeShapeType="1"/>
          </p:cNvSpPr>
          <p:nvPr/>
        </p:nvSpPr>
        <p:spPr bwMode="auto">
          <a:xfrm flipV="1">
            <a:off x="2484438" y="1484313"/>
            <a:ext cx="1366837" cy="0"/>
          </a:xfrm>
          <a:prstGeom prst="line">
            <a:avLst/>
          </a:prstGeom>
          <a:noFill/>
          <a:ln w="9525">
            <a:solidFill>
              <a:schemeClr val="tx1"/>
            </a:solidFill>
            <a:round/>
            <a:headEnd/>
            <a:tailEnd type="triangle" w="med" len="med"/>
          </a:ln>
          <a:effectLst/>
        </p:spPr>
        <p:txBody>
          <a:bodyPr/>
          <a:lstStyle/>
          <a:p>
            <a:endParaRPr lang="cs-CZ"/>
          </a:p>
        </p:txBody>
      </p:sp>
      <p:sp>
        <p:nvSpPr>
          <p:cNvPr id="64521" name="Line 9"/>
          <p:cNvSpPr>
            <a:spLocks noChangeShapeType="1"/>
          </p:cNvSpPr>
          <p:nvPr/>
        </p:nvSpPr>
        <p:spPr bwMode="auto">
          <a:xfrm>
            <a:off x="2339975" y="1484313"/>
            <a:ext cx="719138" cy="1368425"/>
          </a:xfrm>
          <a:prstGeom prst="line">
            <a:avLst/>
          </a:prstGeom>
          <a:noFill/>
          <a:ln w="9525">
            <a:solidFill>
              <a:schemeClr val="tx1"/>
            </a:solidFill>
            <a:round/>
            <a:headEnd/>
            <a:tailEnd type="triangle" w="med" len="med"/>
          </a:ln>
          <a:effectLst/>
        </p:spPr>
        <p:txBody>
          <a:bodyPr/>
          <a:lstStyle/>
          <a:p>
            <a:endParaRPr lang="cs-CZ"/>
          </a:p>
        </p:txBody>
      </p:sp>
      <p:sp>
        <p:nvSpPr>
          <p:cNvPr id="64522" name="Rectangle 10"/>
          <p:cNvSpPr>
            <a:spLocks noChangeArrowheads="1"/>
          </p:cNvSpPr>
          <p:nvPr/>
        </p:nvSpPr>
        <p:spPr bwMode="auto">
          <a:xfrm>
            <a:off x="3563938" y="1989138"/>
            <a:ext cx="2520950" cy="360362"/>
          </a:xfrm>
          <a:prstGeom prst="rect">
            <a:avLst/>
          </a:prstGeom>
          <a:solidFill>
            <a:schemeClr val="bg1"/>
          </a:solidFill>
          <a:ln w="9525">
            <a:noFill/>
            <a:miter lim="800000"/>
            <a:headEnd/>
            <a:tailEnd/>
          </a:ln>
          <a:effectLst/>
        </p:spPr>
        <p:txBody>
          <a:bodyPr wrap="none" anchor="ctr"/>
          <a:lstStyle/>
          <a:p>
            <a:endParaRPr lang="cs-CZ"/>
          </a:p>
        </p:txBody>
      </p:sp>
      <p:sp>
        <p:nvSpPr>
          <p:cNvPr id="64523" name="Text Box 11"/>
          <p:cNvSpPr txBox="1">
            <a:spLocks noChangeArrowheads="1"/>
          </p:cNvSpPr>
          <p:nvPr/>
        </p:nvSpPr>
        <p:spPr bwMode="auto">
          <a:xfrm>
            <a:off x="5292725" y="1628775"/>
            <a:ext cx="2592388" cy="517525"/>
          </a:xfrm>
          <a:prstGeom prst="rect">
            <a:avLst/>
          </a:prstGeom>
          <a:solidFill>
            <a:srgbClr val="DDDDDD"/>
          </a:solidFill>
          <a:ln w="9525">
            <a:noFill/>
            <a:miter lim="800000"/>
            <a:headEnd/>
            <a:tailEnd/>
          </a:ln>
          <a:effectLst/>
        </p:spPr>
        <p:txBody>
          <a:bodyPr>
            <a:spAutoFit/>
          </a:bodyPr>
          <a:lstStyle/>
          <a:p>
            <a:pPr>
              <a:spcBef>
                <a:spcPct val="50000"/>
              </a:spcBef>
            </a:pPr>
            <a:r>
              <a:rPr lang="cs-CZ" sz="1400"/>
              <a:t>Frekvence excitovaného světla</a:t>
            </a:r>
          </a:p>
        </p:txBody>
      </p:sp>
      <p:grpSp>
        <p:nvGrpSpPr>
          <p:cNvPr id="64525" name="Group 13"/>
          <p:cNvGrpSpPr>
            <a:grpSpLocks/>
          </p:cNvGrpSpPr>
          <p:nvPr/>
        </p:nvGrpSpPr>
        <p:grpSpPr bwMode="auto">
          <a:xfrm>
            <a:off x="827088" y="6021388"/>
            <a:ext cx="7921625" cy="503237"/>
            <a:chOff x="521" y="3793"/>
            <a:chExt cx="4990" cy="317"/>
          </a:xfrm>
        </p:grpSpPr>
        <p:sp>
          <p:nvSpPr>
            <p:cNvPr id="64526" name="Text Box 14"/>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64527" name="Picture 15"/>
            <p:cNvPicPr>
              <a:picLocks noChangeAspect="1" noChangeArrowheads="1"/>
            </p:cNvPicPr>
            <p:nvPr/>
          </p:nvPicPr>
          <p:blipFill>
            <a:blip r:embed="rId4" cstate="print"/>
            <a:srcRect/>
            <a:stretch>
              <a:fillRect/>
            </a:stretch>
          </p:blipFill>
          <p:spPr bwMode="auto">
            <a:xfrm>
              <a:off x="521" y="3793"/>
              <a:ext cx="224" cy="317"/>
            </a:xfrm>
            <a:prstGeom prst="rect">
              <a:avLst/>
            </a:prstGeom>
            <a:noFill/>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Zástupný symbol pro číslo snímku 3"/>
          <p:cNvSpPr>
            <a:spLocks noGrp="1"/>
          </p:cNvSpPr>
          <p:nvPr>
            <p:ph type="sldNum" sz="quarter" idx="12"/>
          </p:nvPr>
        </p:nvSpPr>
        <p:spPr/>
        <p:txBody>
          <a:bodyPr/>
          <a:lstStyle/>
          <a:p>
            <a:fld id="{204DC4A3-D92D-4686-93C3-02FE928B735E}" type="slidenum">
              <a:rPr lang="cs-CZ"/>
              <a:pPr/>
              <a:t>7</a:t>
            </a:fld>
            <a:endParaRPr lang="cs-CZ"/>
          </a:p>
        </p:txBody>
      </p:sp>
      <p:pic>
        <p:nvPicPr>
          <p:cNvPr id="7170" name="Picture 2"/>
          <p:cNvPicPr>
            <a:picLocks noChangeAspect="1" noChangeArrowheads="1"/>
          </p:cNvPicPr>
          <p:nvPr/>
        </p:nvPicPr>
        <p:blipFill>
          <a:blip r:embed="rId2" cstate="print"/>
          <a:srcRect/>
          <a:stretch>
            <a:fillRect/>
          </a:stretch>
        </p:blipFill>
        <p:spPr bwMode="auto">
          <a:xfrm>
            <a:off x="179388" y="404813"/>
            <a:ext cx="5622925" cy="5535612"/>
          </a:xfrm>
          <a:prstGeom prst="rect">
            <a:avLst/>
          </a:prstGeom>
          <a:noFill/>
          <a:ln w="9525">
            <a:noFill/>
            <a:miter lim="800000"/>
            <a:headEnd/>
            <a:tailEnd/>
          </a:ln>
          <a:effectLst/>
        </p:spPr>
      </p:pic>
      <p:grpSp>
        <p:nvGrpSpPr>
          <p:cNvPr id="7173" name="Group 5"/>
          <p:cNvGrpSpPr>
            <a:grpSpLocks/>
          </p:cNvGrpSpPr>
          <p:nvPr/>
        </p:nvGrpSpPr>
        <p:grpSpPr bwMode="auto">
          <a:xfrm>
            <a:off x="827088" y="6021388"/>
            <a:ext cx="7921625" cy="503237"/>
            <a:chOff x="521" y="3793"/>
            <a:chExt cx="4990" cy="317"/>
          </a:xfrm>
        </p:grpSpPr>
        <p:sp>
          <p:nvSpPr>
            <p:cNvPr id="7174" name="Text Box 6"/>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7175" name="Picture 7"/>
            <p:cNvPicPr>
              <a:picLocks noChangeAspect="1" noChangeArrowheads="1"/>
            </p:cNvPicPr>
            <p:nvPr/>
          </p:nvPicPr>
          <p:blipFill>
            <a:blip r:embed="rId3" cstate="print"/>
            <a:srcRect/>
            <a:stretch>
              <a:fillRect/>
            </a:stretch>
          </p:blipFill>
          <p:spPr bwMode="auto">
            <a:xfrm>
              <a:off x="521" y="3793"/>
              <a:ext cx="224" cy="317"/>
            </a:xfrm>
            <a:prstGeom prst="rect">
              <a:avLst/>
            </a:prstGeom>
            <a:noFill/>
          </p:spPr>
        </p:pic>
      </p:grpSp>
      <p:sp>
        <p:nvSpPr>
          <p:cNvPr id="7176" name="Text Box 8"/>
          <p:cNvSpPr txBox="1">
            <a:spLocks noChangeArrowheads="1"/>
          </p:cNvSpPr>
          <p:nvPr/>
        </p:nvSpPr>
        <p:spPr bwMode="auto">
          <a:xfrm>
            <a:off x="5292725" y="476250"/>
            <a:ext cx="3673475" cy="5408613"/>
          </a:xfrm>
          <a:prstGeom prst="rect">
            <a:avLst/>
          </a:prstGeom>
          <a:solidFill>
            <a:schemeClr val="bg1"/>
          </a:solidFill>
          <a:ln w="9525">
            <a:noFill/>
            <a:miter lim="800000"/>
            <a:headEnd/>
            <a:tailEnd/>
          </a:ln>
          <a:effectLst/>
        </p:spPr>
        <p:txBody>
          <a:bodyPr>
            <a:spAutoFit/>
          </a:bodyPr>
          <a:lstStyle/>
          <a:p>
            <a:pPr>
              <a:spcBef>
                <a:spcPct val="50000"/>
              </a:spcBef>
            </a:pPr>
            <a:r>
              <a:rPr lang="cs-CZ" sz="1600"/>
              <a:t>Multifrequency Cross-Correlation fluorometer.</a:t>
            </a:r>
          </a:p>
          <a:p>
            <a:pPr>
              <a:spcBef>
                <a:spcPct val="50000"/>
              </a:spcBef>
            </a:pPr>
            <a:r>
              <a:rPr lang="cs-CZ" sz="1600"/>
              <a:t>Z nemodulovaného světla zdroje excitační monochromátor vybírá vlnovou délku. Syntetizér (Amp1) řídí Pockelovu celu na základní frekvenci, R</a:t>
            </a:r>
            <a:r>
              <a:rPr lang="cs-CZ" sz="1600" baseline="-25000"/>
              <a:t>f</a:t>
            </a:r>
            <a:r>
              <a:rPr lang="cs-CZ" sz="1600"/>
              <a:t>, která moduluje excitační paprsek . Modulovaný paprsek excituje vzorek. Emisní monochromátor (Emis.Mono.)vybírá vlnovou délku modulované fluorescence. Fotonásobič (PMT) je modulován zesíleným (Amp2) pomocným syntetizátorem (Slave) na základě R</a:t>
            </a:r>
            <a:r>
              <a:rPr lang="cs-CZ" sz="1600" baseline="-25000"/>
              <a:t>f </a:t>
            </a:r>
            <a:r>
              <a:rPr lang="cs-CZ" sz="1600"/>
              <a:t>a</a:t>
            </a:r>
            <a:r>
              <a:rPr lang="cs-CZ" sz="1600" baseline="-25000"/>
              <a:t> </a:t>
            </a:r>
            <a:r>
              <a:rPr lang="cs-CZ" sz="1600"/>
              <a:t>nízkofrekvenčního cross-corelačního posunu (</a:t>
            </a:r>
            <a:r>
              <a:rPr lang="el-GR" sz="1600">
                <a:cs typeface="Arial" charset="0"/>
              </a:rPr>
              <a:t>Δ</a:t>
            </a:r>
            <a:r>
              <a:rPr lang="cs-CZ" sz="1600">
                <a:cs typeface="Arial" charset="0"/>
              </a:rPr>
              <a:t>f). Emise vzorku </a:t>
            </a:r>
            <a:r>
              <a:rPr lang="cs-CZ"/>
              <a:t>R</a:t>
            </a:r>
            <a:r>
              <a:rPr lang="cs-CZ" baseline="-25000"/>
              <a:t>f</a:t>
            </a:r>
            <a:r>
              <a:rPr lang="cs-CZ" sz="1600">
                <a:cs typeface="Arial" charset="0"/>
              </a:rPr>
              <a:t> je vyrušena pomocnou frekvencí R</a:t>
            </a:r>
            <a:r>
              <a:rPr lang="cs-CZ" sz="1600" baseline="-25000">
                <a:cs typeface="Arial" charset="0"/>
              </a:rPr>
              <a:t>f</a:t>
            </a:r>
            <a:r>
              <a:rPr lang="cs-CZ" sz="1600">
                <a:cs typeface="Arial" charset="0"/>
              </a:rPr>
              <a:t> + </a:t>
            </a:r>
            <a:r>
              <a:rPr lang="el-GR"/>
              <a:t>Δ</a:t>
            </a:r>
            <a:r>
              <a:rPr lang="cs-CZ"/>
              <a:t>f, </a:t>
            </a:r>
            <a:r>
              <a:rPr lang="cs-CZ" sz="1600"/>
              <a:t>takže získaný signál </a:t>
            </a:r>
            <a:r>
              <a:rPr lang="el-GR" sz="1600"/>
              <a:t>Δ</a:t>
            </a:r>
            <a:r>
              <a:rPr lang="cs-CZ" sz="1600"/>
              <a:t>f obsahuje stejný úhel posunu fáze (</a:t>
            </a:r>
            <a:r>
              <a:rPr lang="el-GR" sz="1600">
                <a:cs typeface="Arial" charset="0"/>
              </a:rPr>
              <a:t>φ</a:t>
            </a:r>
            <a:r>
              <a:rPr lang="cs-CZ" sz="1600">
                <a:cs typeface="Arial" charset="0"/>
              </a:rPr>
              <a:t>)</a:t>
            </a:r>
            <a:r>
              <a:rPr lang="cs-CZ" sz="1600"/>
              <a:t> a demodulační poměr (M) jako fluorescence. </a:t>
            </a:r>
            <a:endParaRPr lang="el-GR" sz="16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1" name="Zástupný symbol pro číslo snímku 5"/>
          <p:cNvSpPr>
            <a:spLocks noGrp="1"/>
          </p:cNvSpPr>
          <p:nvPr>
            <p:ph type="sldNum" sz="quarter" idx="12"/>
          </p:nvPr>
        </p:nvSpPr>
        <p:spPr/>
        <p:txBody>
          <a:bodyPr/>
          <a:lstStyle/>
          <a:p>
            <a:fld id="{BE19C79C-6BC1-4772-9945-528C5950E033}" type="slidenum">
              <a:rPr lang="cs-CZ"/>
              <a:pPr/>
              <a:t>8</a:t>
            </a:fld>
            <a:endParaRPr lang="cs-CZ"/>
          </a:p>
        </p:txBody>
      </p:sp>
      <p:sp>
        <p:nvSpPr>
          <p:cNvPr id="46083" name="Rectangle 3"/>
          <p:cNvSpPr>
            <a:spLocks noGrp="1" noChangeArrowheads="1"/>
          </p:cNvSpPr>
          <p:nvPr>
            <p:ph type="body" idx="1"/>
          </p:nvPr>
        </p:nvSpPr>
        <p:spPr>
          <a:xfrm>
            <a:off x="457200" y="620713"/>
            <a:ext cx="8229600" cy="5505450"/>
          </a:xfrm>
        </p:spPr>
        <p:txBody>
          <a:bodyPr/>
          <a:lstStyle/>
          <a:p>
            <a:r>
              <a:rPr lang="cs-CZ" sz="2800"/>
              <a:t>Princip vedení světla vlnovodem: totální odraz světla na rozhraní dvou materiálů s rozdílným indexem lomu.</a:t>
            </a:r>
            <a:r>
              <a:rPr lang="cs-CZ"/>
              <a:t> </a:t>
            </a:r>
          </a:p>
          <a:p>
            <a:endParaRPr lang="cs-CZ"/>
          </a:p>
        </p:txBody>
      </p:sp>
      <p:grpSp>
        <p:nvGrpSpPr>
          <p:cNvPr id="46084" name="Group 4"/>
          <p:cNvGrpSpPr>
            <a:grpSpLocks/>
          </p:cNvGrpSpPr>
          <p:nvPr/>
        </p:nvGrpSpPr>
        <p:grpSpPr bwMode="auto">
          <a:xfrm>
            <a:off x="827088" y="6021388"/>
            <a:ext cx="7921625" cy="503237"/>
            <a:chOff x="521" y="3793"/>
            <a:chExt cx="4990" cy="317"/>
          </a:xfrm>
        </p:grpSpPr>
        <p:sp>
          <p:nvSpPr>
            <p:cNvPr id="46085" name="Text Box 5"/>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46086" name="Picture 6"/>
            <p:cNvPicPr>
              <a:picLocks noChangeAspect="1" noChangeArrowheads="1"/>
            </p:cNvPicPr>
            <p:nvPr/>
          </p:nvPicPr>
          <p:blipFill>
            <a:blip r:embed="rId2" cstate="print"/>
            <a:srcRect/>
            <a:stretch>
              <a:fillRect/>
            </a:stretch>
          </p:blipFill>
          <p:spPr bwMode="auto">
            <a:xfrm>
              <a:off x="521" y="3793"/>
              <a:ext cx="224" cy="317"/>
            </a:xfrm>
            <a:prstGeom prst="rect">
              <a:avLst/>
            </a:prstGeom>
            <a:noFill/>
          </p:spPr>
        </p:pic>
      </p:grpSp>
      <p:pic>
        <p:nvPicPr>
          <p:cNvPr id="46087" name="Picture 7" descr="Anim4"/>
          <p:cNvPicPr>
            <a:picLocks noChangeAspect="1" noChangeArrowheads="1"/>
          </p:cNvPicPr>
          <p:nvPr/>
        </p:nvPicPr>
        <p:blipFill>
          <a:blip r:embed="rId3" cstate="print"/>
          <a:srcRect/>
          <a:stretch>
            <a:fillRect/>
          </a:stretch>
        </p:blipFill>
        <p:spPr bwMode="auto">
          <a:xfrm>
            <a:off x="4211638" y="2492375"/>
            <a:ext cx="4319587" cy="2536825"/>
          </a:xfrm>
          <a:prstGeom prst="rect">
            <a:avLst/>
          </a:prstGeom>
          <a:noFill/>
        </p:spPr>
      </p:pic>
      <p:sp>
        <p:nvSpPr>
          <p:cNvPr id="46088" name="Text Box 8"/>
          <p:cNvSpPr txBox="1">
            <a:spLocks noChangeArrowheads="1"/>
          </p:cNvSpPr>
          <p:nvPr/>
        </p:nvSpPr>
        <p:spPr bwMode="auto">
          <a:xfrm>
            <a:off x="827088" y="2852738"/>
            <a:ext cx="3311525" cy="1739900"/>
          </a:xfrm>
          <a:prstGeom prst="rect">
            <a:avLst/>
          </a:prstGeom>
          <a:noFill/>
          <a:ln w="9525">
            <a:noFill/>
            <a:miter lim="800000"/>
            <a:headEnd/>
            <a:tailEnd/>
          </a:ln>
          <a:effectLst/>
        </p:spPr>
        <p:txBody>
          <a:bodyPr>
            <a:spAutoFit/>
          </a:bodyPr>
          <a:lstStyle/>
          <a:p>
            <a:pPr>
              <a:spcBef>
                <a:spcPct val="50000"/>
              </a:spcBef>
            </a:pPr>
            <a:r>
              <a:rPr lang="cs-CZ"/>
              <a:t>Totální odraz na rozhraní jádra a obalu u mnohavidového křemenného vlákna (obal křemenné sklo a jádro křemenné sklo dopované germaniem. </a:t>
            </a:r>
          </a:p>
        </p:txBody>
      </p:sp>
      <p:sp>
        <p:nvSpPr>
          <p:cNvPr id="46089" name="Rectangle 9"/>
          <p:cNvSpPr>
            <a:spLocks noChangeArrowheads="1"/>
          </p:cNvSpPr>
          <p:nvPr/>
        </p:nvSpPr>
        <p:spPr bwMode="auto">
          <a:xfrm>
            <a:off x="647700" y="2420938"/>
            <a:ext cx="7956550" cy="2735262"/>
          </a:xfrm>
          <a:prstGeom prst="rect">
            <a:avLst/>
          </a:prstGeom>
          <a:noFill/>
          <a:ln w="9525">
            <a:solidFill>
              <a:schemeClr val="bg1"/>
            </a:solidFill>
            <a:miter lim="800000"/>
            <a:headEnd/>
            <a:tailEnd/>
          </a:ln>
          <a:effectLst/>
        </p:spPr>
        <p:txBody>
          <a:bodyPr wrap="none" anchor="ctr"/>
          <a:lstStyle/>
          <a:p>
            <a:endParaRPr lang="cs-CZ"/>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5" name="Zástupný symbol pro číslo snímku 3"/>
          <p:cNvSpPr>
            <a:spLocks noGrp="1"/>
          </p:cNvSpPr>
          <p:nvPr>
            <p:ph type="sldNum" sz="quarter" idx="12"/>
          </p:nvPr>
        </p:nvSpPr>
        <p:spPr/>
        <p:txBody>
          <a:bodyPr/>
          <a:lstStyle/>
          <a:p>
            <a:fld id="{D99D83F9-2A48-44A1-8363-8DD0C59DEFD4}" type="slidenum">
              <a:rPr lang="cs-CZ"/>
              <a:pPr/>
              <a:t>9</a:t>
            </a:fld>
            <a:endParaRPr lang="cs-CZ"/>
          </a:p>
        </p:txBody>
      </p:sp>
      <p:pic>
        <p:nvPicPr>
          <p:cNvPr id="48132" name="Picture 4" descr="Image8"/>
          <p:cNvPicPr>
            <a:picLocks noChangeAspect="1" noChangeArrowheads="1"/>
          </p:cNvPicPr>
          <p:nvPr/>
        </p:nvPicPr>
        <p:blipFill>
          <a:blip r:embed="rId2" cstate="print"/>
          <a:srcRect/>
          <a:stretch>
            <a:fillRect/>
          </a:stretch>
        </p:blipFill>
        <p:spPr bwMode="auto">
          <a:xfrm>
            <a:off x="755650" y="1196975"/>
            <a:ext cx="2562225" cy="2362200"/>
          </a:xfrm>
          <a:prstGeom prst="rect">
            <a:avLst/>
          </a:prstGeom>
          <a:noFill/>
        </p:spPr>
      </p:pic>
      <p:pic>
        <p:nvPicPr>
          <p:cNvPr id="48133" name="Picture 5" descr="Image9"/>
          <p:cNvPicPr>
            <a:picLocks noChangeAspect="1" noChangeArrowheads="1"/>
          </p:cNvPicPr>
          <p:nvPr/>
        </p:nvPicPr>
        <p:blipFill>
          <a:blip r:embed="rId3" cstate="print"/>
          <a:srcRect/>
          <a:stretch>
            <a:fillRect/>
          </a:stretch>
        </p:blipFill>
        <p:spPr bwMode="auto">
          <a:xfrm>
            <a:off x="5435600" y="981075"/>
            <a:ext cx="2562225" cy="2362200"/>
          </a:xfrm>
          <a:prstGeom prst="rect">
            <a:avLst/>
          </a:prstGeom>
          <a:noFill/>
        </p:spPr>
      </p:pic>
      <p:sp>
        <p:nvSpPr>
          <p:cNvPr id="48134" name="Rectangle 6"/>
          <p:cNvSpPr>
            <a:spLocks noChangeArrowheads="1"/>
          </p:cNvSpPr>
          <p:nvPr/>
        </p:nvSpPr>
        <p:spPr bwMode="auto">
          <a:xfrm>
            <a:off x="684213" y="3357563"/>
            <a:ext cx="1152525" cy="366712"/>
          </a:xfrm>
          <a:prstGeom prst="rect">
            <a:avLst/>
          </a:prstGeom>
          <a:noFill/>
          <a:ln w="9525">
            <a:noFill/>
            <a:miter lim="800000"/>
            <a:headEnd/>
            <a:tailEnd/>
          </a:ln>
          <a:effectLst/>
        </p:spPr>
        <p:txBody>
          <a:bodyPr>
            <a:spAutoFit/>
          </a:bodyPr>
          <a:lstStyle/>
          <a:p>
            <a:r>
              <a:rPr lang="cs-CZ" b="1"/>
              <a:t>n</a:t>
            </a:r>
            <a:r>
              <a:rPr lang="cs-CZ" b="1" baseline="-25000"/>
              <a:t>1</a:t>
            </a:r>
            <a:r>
              <a:rPr lang="cs-CZ" b="1"/>
              <a:t> &lt; n</a:t>
            </a:r>
            <a:r>
              <a:rPr lang="cs-CZ" b="1" baseline="-25000"/>
              <a:t>2</a:t>
            </a:r>
          </a:p>
        </p:txBody>
      </p:sp>
      <p:sp>
        <p:nvSpPr>
          <p:cNvPr id="48135" name="Rectangle 7"/>
          <p:cNvSpPr>
            <a:spLocks noChangeArrowheads="1"/>
          </p:cNvSpPr>
          <p:nvPr/>
        </p:nvSpPr>
        <p:spPr bwMode="auto">
          <a:xfrm>
            <a:off x="7235825" y="3284538"/>
            <a:ext cx="1152525" cy="366712"/>
          </a:xfrm>
          <a:prstGeom prst="rect">
            <a:avLst/>
          </a:prstGeom>
          <a:noFill/>
          <a:ln w="9525">
            <a:noFill/>
            <a:miter lim="800000"/>
            <a:headEnd/>
            <a:tailEnd/>
          </a:ln>
          <a:effectLst/>
        </p:spPr>
        <p:txBody>
          <a:bodyPr>
            <a:spAutoFit/>
          </a:bodyPr>
          <a:lstStyle/>
          <a:p>
            <a:r>
              <a:rPr lang="cs-CZ" b="1"/>
              <a:t>n</a:t>
            </a:r>
            <a:r>
              <a:rPr lang="cs-CZ" b="1" baseline="-25000"/>
              <a:t>1</a:t>
            </a:r>
            <a:r>
              <a:rPr lang="cs-CZ" b="1"/>
              <a:t> &gt; n</a:t>
            </a:r>
            <a:r>
              <a:rPr lang="cs-CZ" b="1" baseline="-25000"/>
              <a:t>2</a:t>
            </a:r>
          </a:p>
        </p:txBody>
      </p:sp>
      <p:pic>
        <p:nvPicPr>
          <p:cNvPr id="48136" name="Picture 8" descr="formula1"/>
          <p:cNvPicPr>
            <a:picLocks noChangeAspect="1" noChangeArrowheads="1"/>
          </p:cNvPicPr>
          <p:nvPr/>
        </p:nvPicPr>
        <p:blipFill>
          <a:blip r:embed="rId4" cstate="print"/>
          <a:srcRect/>
          <a:stretch>
            <a:fillRect/>
          </a:stretch>
        </p:blipFill>
        <p:spPr bwMode="auto">
          <a:xfrm>
            <a:off x="3779838" y="2708275"/>
            <a:ext cx="895350" cy="876300"/>
          </a:xfrm>
          <a:prstGeom prst="rect">
            <a:avLst/>
          </a:prstGeom>
          <a:noFill/>
        </p:spPr>
      </p:pic>
      <p:sp>
        <p:nvSpPr>
          <p:cNvPr id="48137" name="Text Box 9"/>
          <p:cNvSpPr txBox="1">
            <a:spLocks noChangeArrowheads="1"/>
          </p:cNvSpPr>
          <p:nvPr/>
        </p:nvSpPr>
        <p:spPr bwMode="auto">
          <a:xfrm>
            <a:off x="395288" y="260350"/>
            <a:ext cx="7200900" cy="641350"/>
          </a:xfrm>
          <a:prstGeom prst="rect">
            <a:avLst/>
          </a:prstGeom>
          <a:noFill/>
          <a:ln w="9525">
            <a:noFill/>
            <a:miter lim="800000"/>
            <a:headEnd/>
            <a:tailEnd/>
          </a:ln>
          <a:effectLst/>
        </p:spPr>
        <p:txBody>
          <a:bodyPr>
            <a:spAutoFit/>
          </a:bodyPr>
          <a:lstStyle/>
          <a:p>
            <a:pPr>
              <a:spcBef>
                <a:spcPct val="50000"/>
              </a:spcBef>
            </a:pPr>
            <a:r>
              <a:rPr lang="cs-CZ"/>
              <a:t>Při průchodu světla z jednoho transparentního prostředí do druhého část  světla je odražena a část prochází.</a:t>
            </a:r>
          </a:p>
        </p:txBody>
      </p:sp>
      <p:sp>
        <p:nvSpPr>
          <p:cNvPr id="48139" name="Text Box 11"/>
          <p:cNvSpPr txBox="1">
            <a:spLocks noChangeArrowheads="1"/>
          </p:cNvSpPr>
          <p:nvPr/>
        </p:nvSpPr>
        <p:spPr bwMode="auto">
          <a:xfrm>
            <a:off x="323850" y="5373688"/>
            <a:ext cx="7993063" cy="366712"/>
          </a:xfrm>
          <a:prstGeom prst="rect">
            <a:avLst/>
          </a:prstGeom>
          <a:noFill/>
          <a:ln w="9525">
            <a:noFill/>
            <a:miter lim="800000"/>
            <a:headEnd/>
            <a:tailEnd/>
          </a:ln>
          <a:effectLst/>
        </p:spPr>
        <p:txBody>
          <a:bodyPr>
            <a:spAutoFit/>
          </a:bodyPr>
          <a:lstStyle/>
          <a:p>
            <a:pPr>
              <a:spcBef>
                <a:spcPct val="50000"/>
              </a:spcBef>
            </a:pPr>
            <a:endParaRPr lang="cs-CZ"/>
          </a:p>
        </p:txBody>
      </p:sp>
      <p:sp>
        <p:nvSpPr>
          <p:cNvPr id="48140" name="Text Box 12"/>
          <p:cNvSpPr txBox="1">
            <a:spLocks noChangeArrowheads="1"/>
          </p:cNvSpPr>
          <p:nvPr/>
        </p:nvSpPr>
        <p:spPr bwMode="auto">
          <a:xfrm>
            <a:off x="323850" y="3933825"/>
            <a:ext cx="8642350" cy="2154238"/>
          </a:xfrm>
          <a:prstGeom prst="rect">
            <a:avLst/>
          </a:prstGeom>
          <a:noFill/>
          <a:ln w="9525">
            <a:noFill/>
            <a:miter lim="800000"/>
            <a:headEnd/>
            <a:tailEnd/>
          </a:ln>
          <a:effectLst/>
        </p:spPr>
        <p:txBody>
          <a:bodyPr>
            <a:spAutoFit/>
          </a:bodyPr>
          <a:lstStyle/>
          <a:p>
            <a:pPr>
              <a:spcBef>
                <a:spcPct val="50000"/>
              </a:spcBef>
            </a:pPr>
            <a:r>
              <a:rPr lang="cs-CZ" dirty="0"/>
              <a:t>Podmínky totálního odrazu (TIR): </a:t>
            </a:r>
          </a:p>
          <a:p>
            <a:pPr>
              <a:spcBef>
                <a:spcPct val="50000"/>
              </a:spcBef>
            </a:pPr>
            <a:r>
              <a:rPr lang="cs-CZ" dirty="0"/>
              <a:t>1) Index lomu prostředí ze kterého paprsek </a:t>
            </a:r>
            <a:r>
              <a:rPr lang="cs-CZ" dirty="0" smtClean="0"/>
              <a:t>vystupuje </a:t>
            </a:r>
            <a:r>
              <a:rPr lang="cs-CZ" dirty="0"/>
              <a:t>je vyšší než prostředí do kterého vstupuje</a:t>
            </a:r>
          </a:p>
          <a:p>
            <a:pPr>
              <a:spcBef>
                <a:spcPct val="50000"/>
              </a:spcBef>
            </a:pPr>
            <a:r>
              <a:rPr lang="cs-CZ" dirty="0"/>
              <a:t>2) Úhel vstupu je vyšší než kritický úhel </a:t>
            </a:r>
          </a:p>
          <a:p>
            <a:pPr>
              <a:spcBef>
                <a:spcPct val="50000"/>
              </a:spcBef>
            </a:pPr>
            <a:r>
              <a:rPr lang="cs-CZ" dirty="0"/>
              <a:t>Jev TIR způsobuje  100% odraz. V  přírodě neexistuje jiný případ kdy by světlo bylo 100% odráženo.  </a:t>
            </a:r>
          </a:p>
        </p:txBody>
      </p:sp>
      <p:grpSp>
        <p:nvGrpSpPr>
          <p:cNvPr id="48141" name="Group 13"/>
          <p:cNvGrpSpPr>
            <a:grpSpLocks/>
          </p:cNvGrpSpPr>
          <p:nvPr/>
        </p:nvGrpSpPr>
        <p:grpSpPr bwMode="auto">
          <a:xfrm>
            <a:off x="827088" y="6021388"/>
            <a:ext cx="7921625" cy="503237"/>
            <a:chOff x="521" y="3793"/>
            <a:chExt cx="4990" cy="317"/>
          </a:xfrm>
        </p:grpSpPr>
        <p:sp>
          <p:nvSpPr>
            <p:cNvPr id="48142" name="Text Box 14"/>
            <p:cNvSpPr txBox="1">
              <a:spLocks noChangeArrowheads="1"/>
            </p:cNvSpPr>
            <p:nvPr/>
          </p:nvSpPr>
          <p:spPr bwMode="auto">
            <a:xfrm>
              <a:off x="567" y="3974"/>
              <a:ext cx="4944" cy="115"/>
            </a:xfrm>
            <a:prstGeom prst="rect">
              <a:avLst/>
            </a:prstGeom>
            <a:noFill/>
            <a:ln w="9525">
              <a:noFill/>
              <a:miter lim="800000"/>
              <a:headEnd/>
              <a:tailEnd/>
            </a:ln>
            <a:effectLst/>
          </p:spPr>
          <p:txBody>
            <a:bodyPr lIns="0" tIns="0" rIns="0" bIns="0">
              <a:spAutoFit/>
            </a:bodyPr>
            <a:lstStyle/>
            <a:p>
              <a:pPr algn="ctr"/>
              <a:r>
                <a:rPr lang="cs-CZ" sz="1200"/>
                <a:t>Academy of Sciences of the Czech Republic INSTITUTE OF CHEMICAL PROCESS FUNDAMENTALS</a:t>
              </a:r>
              <a:r>
                <a:rPr lang="cs-CZ" sz="1000"/>
                <a:t> </a:t>
              </a:r>
            </a:p>
          </p:txBody>
        </p:sp>
        <p:pic>
          <p:nvPicPr>
            <p:cNvPr id="48143" name="Picture 15"/>
            <p:cNvPicPr>
              <a:picLocks noChangeAspect="1" noChangeArrowheads="1"/>
            </p:cNvPicPr>
            <p:nvPr/>
          </p:nvPicPr>
          <p:blipFill>
            <a:blip r:embed="rId5" cstate="print"/>
            <a:srcRect/>
            <a:stretch>
              <a:fillRect/>
            </a:stretch>
          </p:blipFill>
          <p:spPr bwMode="auto">
            <a:xfrm>
              <a:off x="521" y="3793"/>
              <a:ext cx="224" cy="317"/>
            </a:xfrm>
            <a:prstGeom prst="rect">
              <a:avLst/>
            </a:prstGeom>
            <a:noFill/>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Prezentace1">
  <a:themeElements>
    <a:clrScheme name="Prezentac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zentace1">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zentac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zentac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zentac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zentac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zentac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zentac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zentac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zentac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zentac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zentac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zentac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zentac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2503</TotalTime>
  <Words>3627</Words>
  <Application>Microsoft Office PowerPoint</Application>
  <PresentationFormat>Předvádění na obrazovce (4:3)</PresentationFormat>
  <Paragraphs>374</Paragraphs>
  <Slides>52</Slides>
  <Notes>6</Notes>
  <HiddenSlides>0</HiddenSlides>
  <MMClips>0</MMClips>
  <ScaleCrop>false</ScaleCrop>
  <HeadingPairs>
    <vt:vector size="4" baseType="variant">
      <vt:variant>
        <vt:lpstr>Motiv</vt:lpstr>
      </vt:variant>
      <vt:variant>
        <vt:i4>1</vt:i4>
      </vt:variant>
      <vt:variant>
        <vt:lpstr>Nadpisy snímků</vt:lpstr>
      </vt:variant>
      <vt:variant>
        <vt:i4>52</vt:i4>
      </vt:variant>
    </vt:vector>
  </HeadingPairs>
  <TitlesOfParts>
    <vt:vector size="53" baseType="lpstr">
      <vt:lpstr>Prezentace1</vt:lpstr>
      <vt:lpstr>4. 11.2010  Optická vlákna. Optický senzor (vláknový)</vt:lpstr>
      <vt:lpstr>4. 11.2010  Optická vlákna. Optický senzor (vláknový)</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Numerická apertura = sinus poloviny maximálního úhlu světla, které je vlákno schopno přenést.</vt:lpstr>
      <vt:lpstr>Prezentace aplikace PowerPoint</vt:lpstr>
      <vt:lpstr>Počet vedených modů N≈ v2/2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Útlum světla</vt:lpstr>
      <vt:lpstr>Ztráty světla ve vlákně materiálem:</vt:lpstr>
      <vt:lpstr>Prezentace aplikace PowerPoint</vt:lpstr>
      <vt:lpstr>Útlum v plastovém vlákně je o tři řády vyšší než ve skleněném vlákně.</vt:lpstr>
      <vt:lpstr>Prezentace aplikace PowerPoint</vt:lpstr>
      <vt:lpstr>Prezentace aplikace PowerPoint</vt:lpstr>
      <vt:lpstr>Prezentace aplikace PowerPoint</vt:lpstr>
      <vt:lpstr>Prezentace aplikace PowerPoint</vt:lpstr>
      <vt:lpstr>Prezentace aplikace PowerPoint</vt:lpstr>
      <vt:lpstr>Optický vláknový sensor.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Evanescentní sensor</vt:lpstr>
      <vt:lpstr>Prezentace aplikace PowerPoint</vt:lpstr>
      <vt:lpstr>Evanescentní vlna</vt:lpstr>
      <vt:lpstr>Evanescentní vlna v optickém vlákně.</vt:lpstr>
      <vt:lpstr>Evanescentní vlna v optickém vlákně.</vt:lpstr>
      <vt:lpstr>Prezentace aplikace PowerPoint</vt:lpstr>
      <vt:lpstr>Prezentace aplikace PowerPoint</vt:lpstr>
      <vt:lpstr>Evanescentní senzor pro detekci patogenních bakterií.</vt:lpstr>
      <vt:lpstr>Prezentace aplikace PowerPoint</vt:lpstr>
      <vt:lpstr>Prezentace aplikace PowerPoint</vt:lpstr>
      <vt:lpstr>Prezentace aplikace PowerPoint</vt:lpstr>
      <vt:lpstr>Machův-Zehnderův interferometr</vt:lpstr>
      <vt:lpstr>Senzor s povrchovým plazmonem</vt:lpstr>
      <vt:lpstr>Evanescentní vláknový senzor toluenu</vt:lpstr>
      <vt:lpstr>Prezentace aplikace PowerPoint</vt:lpstr>
    </vt:vector>
  </TitlesOfParts>
  <Company>UCHP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kuncova</dc:creator>
  <cp:lastModifiedBy>Kuncova Gabriela UCHP</cp:lastModifiedBy>
  <cp:revision>55</cp:revision>
  <dcterms:created xsi:type="dcterms:W3CDTF">2006-11-05T15:57:37Z</dcterms:created>
  <dcterms:modified xsi:type="dcterms:W3CDTF">2011-11-10T14:50:32Z</dcterms:modified>
</cp:coreProperties>
</file>