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Century Gothic"/>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3" roundtripDataSignature="AMtx7mjwYH3QBsN2TTEGZQdRcvjhfXOO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DCFA98-CFB1-4F7A-9F80-EB3C86065E94}">
  <a:tblStyle styleId="{78DCFA98-CFB1-4F7A-9F80-EB3C86065E94}"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2E7E6"/>
          </a:solidFill>
        </a:fill>
      </a:tcStyle>
    </a:wholeTbl>
    <a:band1H>
      <a:tcTxStyle/>
      <a:tcStyle>
        <a:fill>
          <a:solidFill>
            <a:srgbClr val="E3CACA"/>
          </a:solidFill>
        </a:fill>
      </a:tcStyle>
    </a:band1H>
    <a:band2H>
      <a:tcTxStyle/>
    </a:band2H>
    <a:band1V>
      <a:tcTxStyle/>
      <a:tcStyle>
        <a:fill>
          <a:solidFill>
            <a:srgbClr val="E3CAC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enturyGothic-italic.fntdata"/><Relationship Id="rId30" Type="http://schemas.openxmlformats.org/officeDocument/2006/relationships/font" Target="fonts/CenturyGothic-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CenturyGothic-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2e5c603dd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g12e5c603dd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e5c603dd0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2e5c603dd0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4" name="Shape 14"/>
        <p:cNvGrpSpPr/>
        <p:nvPr/>
      </p:nvGrpSpPr>
      <p:grpSpPr>
        <a:xfrm>
          <a:off x="0" y="0"/>
          <a:ext cx="0" cy="0"/>
          <a:chOff x="0" y="0"/>
          <a:chExt cx="0" cy="0"/>
        </a:xfrm>
      </p:grpSpPr>
      <p:sp>
        <p:nvSpPr>
          <p:cNvPr id="15" name="Google Shape;15;p22"/>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2"/>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2"/>
          <p:cNvSpPr txBox="1"/>
          <p:nvPr>
            <p:ph type="ctrTitle"/>
          </p:nvPr>
        </p:nvSpPr>
        <p:spPr>
          <a:xfrm>
            <a:off x="822960" y="569214"/>
            <a:ext cx="7543800" cy="267462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2"/>
          <p:cNvSpPr txBox="1"/>
          <p:nvPr>
            <p:ph idx="1" type="subTitle"/>
          </p:nvPr>
        </p:nvSpPr>
        <p:spPr>
          <a:xfrm>
            <a:off x="825038" y="3341715"/>
            <a:ext cx="7543800" cy="857250"/>
          </a:xfrm>
          <a:prstGeom prst="rect">
            <a:avLst/>
          </a:prstGeom>
          <a:noFill/>
          <a:ln>
            <a:noFill/>
          </a:ln>
        </p:spPr>
        <p:txBody>
          <a:bodyPr anchorCtr="0" anchor="t" bIns="45700" lIns="91425" spcFirstLastPara="1" rIns="91425" wrap="square" tIns="45700">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15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19" name="Google Shape;19;p22"/>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2"/>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2"/>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cxnSp>
        <p:nvCxnSpPr>
          <p:cNvPr id="22" name="Google Shape;22;p22"/>
          <p:cNvCxnSpPr/>
          <p:nvPr/>
        </p:nvCxnSpPr>
        <p:spPr>
          <a:xfrm>
            <a:off x="905744"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31"/>
          <p:cNvSpPr/>
          <p:nvPr/>
        </p:nvSpPr>
        <p:spPr>
          <a:xfrm>
            <a:off x="0" y="3714750"/>
            <a:ext cx="9141619" cy="142875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1"/>
          <p:cNvSpPr/>
          <p:nvPr/>
        </p:nvSpPr>
        <p:spPr>
          <a:xfrm>
            <a:off x="12" y="368630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1"/>
          <p:cNvSpPr txBox="1"/>
          <p:nvPr>
            <p:ph type="title"/>
          </p:nvPr>
        </p:nvSpPr>
        <p:spPr>
          <a:xfrm>
            <a:off x="822960" y="3806190"/>
            <a:ext cx="7584948" cy="61722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2" name="Google Shape;82;p31"/>
          <p:cNvPicPr preferRelativeResize="0"/>
          <p:nvPr>
            <p:ph idx="2" type="pic"/>
          </p:nvPr>
        </p:nvPicPr>
        <p:blipFill/>
        <p:spPr>
          <a:xfrm>
            <a:off x="12" y="0"/>
            <a:ext cx="9143989" cy="3686307"/>
          </a:xfrm>
          <a:prstGeom prst="rect">
            <a:avLst/>
          </a:prstGeom>
          <a:blipFill rotWithShape="1">
            <a:blip r:embed="rId2">
              <a:alphaModFix/>
            </a:blip>
            <a:stretch>
              <a:fillRect b="0" l="0" r="0" t="0"/>
            </a:stretch>
          </a:blipFill>
          <a:ln>
            <a:noFill/>
          </a:ln>
        </p:spPr>
      </p:pic>
      <p:sp>
        <p:nvSpPr>
          <p:cNvPr id="83" name="Google Shape;83;p31"/>
          <p:cNvSpPr txBox="1"/>
          <p:nvPr>
            <p:ph idx="1" type="body"/>
          </p:nvPr>
        </p:nvSpPr>
        <p:spPr>
          <a:xfrm>
            <a:off x="822960" y="4430267"/>
            <a:ext cx="7584948" cy="44577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125"/>
              <a:buNone/>
              <a:defRPr sz="1125">
                <a:solidFill>
                  <a:srgbClr val="FFFFFF"/>
                </a:solidFill>
              </a:defRPr>
            </a:lvl1pPr>
            <a:lvl2pPr indent="-228600" lvl="1" marL="914400" algn="l">
              <a:lnSpc>
                <a:spcPct val="90000"/>
              </a:lnSpc>
              <a:spcBef>
                <a:spcPts val="450"/>
              </a:spcBef>
              <a:spcAft>
                <a:spcPts val="0"/>
              </a:spcAft>
              <a:buSzPts val="900"/>
              <a:buNone/>
              <a:defRPr sz="900"/>
            </a:lvl2pPr>
            <a:lvl3pPr indent="-228600" lvl="2" marL="1371600" algn="l">
              <a:lnSpc>
                <a:spcPct val="90000"/>
              </a:lnSpc>
              <a:spcBef>
                <a:spcPts val="300"/>
              </a:spcBef>
              <a:spcAft>
                <a:spcPts val="0"/>
              </a:spcAft>
              <a:buSzPts val="750"/>
              <a:buNone/>
              <a:defRPr sz="750"/>
            </a:lvl3pPr>
            <a:lvl4pPr indent="-228600" lvl="3" marL="1828800" algn="l">
              <a:lnSpc>
                <a:spcPct val="90000"/>
              </a:lnSpc>
              <a:spcBef>
                <a:spcPts val="300"/>
              </a:spcBef>
              <a:spcAft>
                <a:spcPts val="0"/>
              </a:spcAft>
              <a:buSzPts val="675"/>
              <a:buNone/>
              <a:defRPr sz="675"/>
            </a:lvl4pPr>
            <a:lvl5pPr indent="-228600" lvl="4" marL="2286000" algn="l">
              <a:lnSpc>
                <a:spcPct val="90000"/>
              </a:lnSpc>
              <a:spcBef>
                <a:spcPts val="300"/>
              </a:spcBef>
              <a:spcAft>
                <a:spcPts val="0"/>
              </a:spcAft>
              <a:buSzPts val="675"/>
              <a:buNone/>
              <a:defRPr sz="675"/>
            </a:lvl5pPr>
            <a:lvl6pPr indent="-228600" lvl="5" marL="2743200" algn="l">
              <a:lnSpc>
                <a:spcPct val="90000"/>
              </a:lnSpc>
              <a:spcBef>
                <a:spcPts val="300"/>
              </a:spcBef>
              <a:spcAft>
                <a:spcPts val="0"/>
              </a:spcAft>
              <a:buSzPts val="675"/>
              <a:buNone/>
              <a:defRPr sz="675"/>
            </a:lvl6pPr>
            <a:lvl7pPr indent="-228600" lvl="6" marL="3200400" algn="l">
              <a:lnSpc>
                <a:spcPct val="90000"/>
              </a:lnSpc>
              <a:spcBef>
                <a:spcPts val="300"/>
              </a:spcBef>
              <a:spcAft>
                <a:spcPts val="0"/>
              </a:spcAft>
              <a:buSzPts val="675"/>
              <a:buNone/>
              <a:defRPr sz="675"/>
            </a:lvl7pPr>
            <a:lvl8pPr indent="-228600" lvl="7" marL="3657600" algn="l">
              <a:lnSpc>
                <a:spcPct val="90000"/>
              </a:lnSpc>
              <a:spcBef>
                <a:spcPts val="300"/>
              </a:spcBef>
              <a:spcAft>
                <a:spcPts val="0"/>
              </a:spcAft>
              <a:buSzPts val="675"/>
              <a:buNone/>
              <a:defRPr sz="675"/>
            </a:lvl8pPr>
            <a:lvl9pPr indent="-228600" lvl="8" marL="4114800" algn="l">
              <a:lnSpc>
                <a:spcPct val="90000"/>
              </a:lnSpc>
              <a:spcBef>
                <a:spcPts val="300"/>
              </a:spcBef>
              <a:spcAft>
                <a:spcPts val="300"/>
              </a:spcAft>
              <a:buSzPts val="675"/>
              <a:buNone/>
              <a:defRPr sz="675"/>
            </a:lvl9pPr>
          </a:lstStyle>
          <a:p/>
        </p:txBody>
      </p:sp>
      <p:sp>
        <p:nvSpPr>
          <p:cNvPr id="84" name="Google Shape;84;p31"/>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1"/>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1"/>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32"/>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32"/>
          <p:cNvSpPr txBox="1"/>
          <p:nvPr>
            <p:ph idx="1" type="body"/>
          </p:nvPr>
        </p:nvSpPr>
        <p:spPr>
          <a:xfrm rot="5400000">
            <a:off x="3086100" y="-878839"/>
            <a:ext cx="3017520" cy="75438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90" name="Google Shape;90;p32"/>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32"/>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2"/>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33"/>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3"/>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3"/>
          <p:cNvSpPr txBox="1"/>
          <p:nvPr>
            <p:ph type="title"/>
          </p:nvPr>
        </p:nvSpPr>
        <p:spPr>
          <a:xfrm rot="5400000">
            <a:off x="5370480" y="1484280"/>
            <a:ext cx="4318066" cy="1971675"/>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33"/>
          <p:cNvSpPr txBox="1"/>
          <p:nvPr>
            <p:ph idx="1" type="body"/>
          </p:nvPr>
        </p:nvSpPr>
        <p:spPr>
          <a:xfrm rot="5400000">
            <a:off x="1369979" y="-430246"/>
            <a:ext cx="4318067" cy="5800725"/>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98" name="Google Shape;98;p33"/>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3"/>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3"/>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85000"/>
              </a:lnSpc>
              <a:spcBef>
                <a:spcPts val="0"/>
              </a:spcBef>
              <a:spcAft>
                <a:spcPts val="0"/>
              </a:spcAft>
              <a:buClr>
                <a:srgbClr val="3F3F3F"/>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SzPts val="1800"/>
              <a:buChar char="●"/>
              <a:defRPr/>
            </a:lvl1pPr>
            <a:lvl2pPr indent="-317500" lvl="1" marL="914400" algn="l">
              <a:lnSpc>
                <a:spcPct val="90000"/>
              </a:lnSpc>
              <a:spcBef>
                <a:spcPts val="0"/>
              </a:spcBef>
              <a:spcAft>
                <a:spcPts val="0"/>
              </a:spcAft>
              <a:buSzPts val="1400"/>
              <a:buChar char="○"/>
              <a:defRPr/>
            </a:lvl2pPr>
            <a:lvl3pPr indent="-317500" lvl="2" marL="1371600" algn="l">
              <a:lnSpc>
                <a:spcPct val="90000"/>
              </a:lnSpc>
              <a:spcBef>
                <a:spcPts val="0"/>
              </a:spcBef>
              <a:spcAft>
                <a:spcPts val="0"/>
              </a:spcAft>
              <a:buSzPts val="1400"/>
              <a:buChar char="■"/>
              <a:defRPr/>
            </a:lvl3pPr>
            <a:lvl4pPr indent="-317500" lvl="3" marL="1828800" algn="l">
              <a:lnSpc>
                <a:spcPct val="90000"/>
              </a:lnSpc>
              <a:spcBef>
                <a:spcPts val="0"/>
              </a:spcBef>
              <a:spcAft>
                <a:spcPts val="0"/>
              </a:spcAft>
              <a:buSzPts val="1400"/>
              <a:buChar char="●"/>
              <a:defRPr/>
            </a:lvl4pPr>
            <a:lvl5pPr indent="-317500" lvl="4" marL="2286000" algn="l">
              <a:lnSpc>
                <a:spcPct val="90000"/>
              </a:lnSpc>
              <a:spcBef>
                <a:spcPts val="0"/>
              </a:spcBef>
              <a:spcAft>
                <a:spcPts val="0"/>
              </a:spcAft>
              <a:buSzPts val="1400"/>
              <a:buChar char="○"/>
              <a:defRPr/>
            </a:lvl5pPr>
            <a:lvl6pPr indent="-317500" lvl="5" marL="2743200" algn="l">
              <a:lnSpc>
                <a:spcPct val="90000"/>
              </a:lnSpc>
              <a:spcBef>
                <a:spcPts val="0"/>
              </a:spcBef>
              <a:spcAft>
                <a:spcPts val="0"/>
              </a:spcAft>
              <a:buSzPts val="1400"/>
              <a:buChar char="■"/>
              <a:defRPr/>
            </a:lvl6pPr>
            <a:lvl7pPr indent="-317500" lvl="6" marL="3200400" algn="l">
              <a:lnSpc>
                <a:spcPct val="90000"/>
              </a:lnSpc>
              <a:spcBef>
                <a:spcPts val="0"/>
              </a:spcBef>
              <a:spcAft>
                <a:spcPts val="0"/>
              </a:spcAft>
              <a:buSzPts val="1400"/>
              <a:buChar char="●"/>
              <a:defRPr/>
            </a:lvl7pPr>
            <a:lvl8pPr indent="-317500" lvl="7" marL="3657600" algn="l">
              <a:lnSpc>
                <a:spcPct val="90000"/>
              </a:lnSpc>
              <a:spcBef>
                <a:spcPts val="0"/>
              </a:spcBef>
              <a:spcAft>
                <a:spcPts val="0"/>
              </a:spcAft>
              <a:buSzPts val="1400"/>
              <a:buChar char="○"/>
              <a:defRPr/>
            </a:lvl8pPr>
            <a:lvl9pPr indent="-317500" lvl="8" marL="4114800" algn="l">
              <a:lnSpc>
                <a:spcPct val="90000"/>
              </a:lnSpc>
              <a:spcBef>
                <a:spcPts val="0"/>
              </a:spcBef>
              <a:spcAft>
                <a:spcPts val="0"/>
              </a:spcAft>
              <a:buSzPts val="1400"/>
              <a:buChar char="■"/>
              <a:defRPr/>
            </a:lvl9pPr>
          </a:lstStyle>
          <a:p/>
        </p:txBody>
      </p:sp>
      <p:sp>
        <p:nvSpPr>
          <p:cNvPr id="26" name="Google Shape;2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1pPr>
            <a:lvl2pPr indent="0" lvl="1"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2pPr>
            <a:lvl3pPr indent="0" lvl="2"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3pPr>
            <a:lvl4pPr indent="0" lvl="3"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4pPr>
            <a:lvl5pPr indent="0" lvl="4"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5pPr>
            <a:lvl6pPr indent="0" lvl="5"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6pPr>
            <a:lvl7pPr indent="0" lvl="6"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7pPr>
            <a:lvl8pPr indent="0" lvl="7"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8pPr>
            <a:lvl9pPr indent="0" lvl="8" marL="0" marR="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24"/>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4"/>
          <p:cNvSpPr txBox="1"/>
          <p:nvPr>
            <p:ph idx="1" type="body"/>
          </p:nvPr>
        </p:nvSpPr>
        <p:spPr>
          <a:xfrm>
            <a:off x="822960" y="1384301"/>
            <a:ext cx="7543800" cy="301752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30" name="Google Shape;30;p24"/>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4"/>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4"/>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3" name="Shape 33"/>
        <p:cNvGrpSpPr/>
        <p:nvPr/>
      </p:nvGrpSpPr>
      <p:grpSpPr>
        <a:xfrm>
          <a:off x="0" y="0"/>
          <a:ext cx="0" cy="0"/>
          <a:chOff x="0" y="0"/>
          <a:chExt cx="0" cy="0"/>
        </a:xfrm>
      </p:grpSpPr>
      <p:sp>
        <p:nvSpPr>
          <p:cNvPr id="34" name="Google Shape;34;p25"/>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5"/>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5"/>
          <p:cNvSpPr txBox="1"/>
          <p:nvPr>
            <p:ph type="title"/>
          </p:nvPr>
        </p:nvSpPr>
        <p:spPr>
          <a:xfrm>
            <a:off x="822960" y="569214"/>
            <a:ext cx="7543800" cy="267462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6000"/>
              <a:buFont typeface="Calibri"/>
              <a:buNone/>
              <a:defRPr b="0" sz="6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25"/>
          <p:cNvSpPr txBox="1"/>
          <p:nvPr>
            <p:ph idx="1" type="body"/>
          </p:nvPr>
        </p:nvSpPr>
        <p:spPr>
          <a:xfrm>
            <a:off x="822960" y="3339846"/>
            <a:ext cx="7543800" cy="8572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algn="l">
              <a:lnSpc>
                <a:spcPct val="90000"/>
              </a:lnSpc>
              <a:spcBef>
                <a:spcPts val="150"/>
              </a:spcBef>
              <a:spcAft>
                <a:spcPts val="0"/>
              </a:spcAft>
              <a:buSzPts val="1350"/>
              <a:buNone/>
              <a:defRPr sz="135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050"/>
              <a:buNone/>
              <a:defRPr sz="1050">
                <a:solidFill>
                  <a:srgbClr val="888888"/>
                </a:solidFill>
              </a:defRPr>
            </a:lvl4pPr>
            <a:lvl5pPr indent="-228600" lvl="4" marL="2286000" algn="l">
              <a:lnSpc>
                <a:spcPct val="90000"/>
              </a:lnSpc>
              <a:spcBef>
                <a:spcPts val="300"/>
              </a:spcBef>
              <a:spcAft>
                <a:spcPts val="0"/>
              </a:spcAft>
              <a:buSzPts val="1050"/>
              <a:buNone/>
              <a:defRPr sz="1050">
                <a:solidFill>
                  <a:srgbClr val="888888"/>
                </a:solidFill>
              </a:defRPr>
            </a:lvl5pPr>
            <a:lvl6pPr indent="-228600" lvl="5" marL="2743200" algn="l">
              <a:lnSpc>
                <a:spcPct val="90000"/>
              </a:lnSpc>
              <a:spcBef>
                <a:spcPts val="300"/>
              </a:spcBef>
              <a:spcAft>
                <a:spcPts val="0"/>
              </a:spcAft>
              <a:buSzPts val="1050"/>
              <a:buNone/>
              <a:defRPr sz="1050">
                <a:solidFill>
                  <a:srgbClr val="888888"/>
                </a:solidFill>
              </a:defRPr>
            </a:lvl6pPr>
            <a:lvl7pPr indent="-228600" lvl="6" marL="3200400" algn="l">
              <a:lnSpc>
                <a:spcPct val="90000"/>
              </a:lnSpc>
              <a:spcBef>
                <a:spcPts val="300"/>
              </a:spcBef>
              <a:spcAft>
                <a:spcPts val="0"/>
              </a:spcAft>
              <a:buSzPts val="1050"/>
              <a:buNone/>
              <a:defRPr sz="1050">
                <a:solidFill>
                  <a:srgbClr val="888888"/>
                </a:solidFill>
              </a:defRPr>
            </a:lvl7pPr>
            <a:lvl8pPr indent="-228600" lvl="7" marL="3657600" algn="l">
              <a:lnSpc>
                <a:spcPct val="90000"/>
              </a:lnSpc>
              <a:spcBef>
                <a:spcPts val="300"/>
              </a:spcBef>
              <a:spcAft>
                <a:spcPts val="0"/>
              </a:spcAft>
              <a:buSzPts val="1050"/>
              <a:buNone/>
              <a:defRPr sz="1050">
                <a:solidFill>
                  <a:srgbClr val="888888"/>
                </a:solidFill>
              </a:defRPr>
            </a:lvl8pPr>
            <a:lvl9pPr indent="-228600" lvl="8" marL="4114800" algn="l">
              <a:lnSpc>
                <a:spcPct val="90000"/>
              </a:lnSpc>
              <a:spcBef>
                <a:spcPts val="300"/>
              </a:spcBef>
              <a:spcAft>
                <a:spcPts val="300"/>
              </a:spcAft>
              <a:buSzPts val="1050"/>
              <a:buNone/>
              <a:defRPr sz="1050">
                <a:solidFill>
                  <a:srgbClr val="888888"/>
                </a:solidFill>
              </a:defRPr>
            </a:lvl9pPr>
          </a:lstStyle>
          <a:p/>
        </p:txBody>
      </p:sp>
      <p:sp>
        <p:nvSpPr>
          <p:cNvPr id="38" name="Google Shape;38;p25"/>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5"/>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5"/>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cxnSp>
        <p:nvCxnSpPr>
          <p:cNvPr id="41" name="Google Shape;41;p25"/>
          <p:cNvCxnSpPr/>
          <p:nvPr/>
        </p:nvCxnSpPr>
        <p:spPr>
          <a:xfrm>
            <a:off x="905744"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26"/>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26"/>
          <p:cNvSpPr txBox="1"/>
          <p:nvPr>
            <p:ph idx="1" type="body"/>
          </p:nvPr>
        </p:nvSpPr>
        <p:spPr>
          <a:xfrm>
            <a:off x="822959" y="1384301"/>
            <a:ext cx="3703320" cy="301752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45" name="Google Shape;45;p26"/>
          <p:cNvSpPr txBox="1"/>
          <p:nvPr>
            <p:ph idx="2" type="body"/>
          </p:nvPr>
        </p:nvSpPr>
        <p:spPr>
          <a:xfrm>
            <a:off x="4663440" y="1384301"/>
            <a:ext cx="3703320" cy="301752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46" name="Google Shape;46;p26"/>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6"/>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6"/>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27"/>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7"/>
          <p:cNvSpPr txBox="1"/>
          <p:nvPr>
            <p:ph idx="1" type="body"/>
          </p:nvPr>
        </p:nvSpPr>
        <p:spPr>
          <a:xfrm>
            <a:off x="822960" y="1384539"/>
            <a:ext cx="3703320" cy="5522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150"/>
              </a:spcBef>
              <a:spcAft>
                <a:spcPts val="0"/>
              </a:spcAft>
              <a:buSzPts val="1500"/>
              <a:buNone/>
              <a:defRPr b="1" sz="1500"/>
            </a:lvl2pPr>
            <a:lvl3pPr indent="-228600" lvl="2" marL="1371600" algn="l">
              <a:lnSpc>
                <a:spcPct val="90000"/>
              </a:lnSpc>
              <a:spcBef>
                <a:spcPts val="300"/>
              </a:spcBef>
              <a:spcAft>
                <a:spcPts val="0"/>
              </a:spcAft>
              <a:buSzPts val="1350"/>
              <a:buNone/>
              <a:defRPr b="1" sz="135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52" name="Google Shape;52;p27"/>
          <p:cNvSpPr txBox="1"/>
          <p:nvPr>
            <p:ph idx="2" type="body"/>
          </p:nvPr>
        </p:nvSpPr>
        <p:spPr>
          <a:xfrm>
            <a:off x="822960" y="1936751"/>
            <a:ext cx="3703320" cy="253365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53" name="Google Shape;53;p27"/>
          <p:cNvSpPr txBox="1"/>
          <p:nvPr>
            <p:ph idx="3" type="body"/>
          </p:nvPr>
        </p:nvSpPr>
        <p:spPr>
          <a:xfrm>
            <a:off x="4663440" y="1384539"/>
            <a:ext cx="3703320" cy="5522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150"/>
              </a:spcBef>
              <a:spcAft>
                <a:spcPts val="0"/>
              </a:spcAft>
              <a:buSzPts val="1500"/>
              <a:buNone/>
              <a:defRPr b="1" sz="1500"/>
            </a:lvl2pPr>
            <a:lvl3pPr indent="-228600" lvl="2" marL="1371600" algn="l">
              <a:lnSpc>
                <a:spcPct val="90000"/>
              </a:lnSpc>
              <a:spcBef>
                <a:spcPts val="300"/>
              </a:spcBef>
              <a:spcAft>
                <a:spcPts val="0"/>
              </a:spcAft>
              <a:buSzPts val="1350"/>
              <a:buNone/>
              <a:defRPr b="1" sz="135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54" name="Google Shape;54;p27"/>
          <p:cNvSpPr txBox="1"/>
          <p:nvPr>
            <p:ph idx="4" type="body"/>
          </p:nvPr>
        </p:nvSpPr>
        <p:spPr>
          <a:xfrm>
            <a:off x="4663440" y="1936751"/>
            <a:ext cx="3703320" cy="253365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55" name="Google Shape;55;p27"/>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7"/>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7"/>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28"/>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8"/>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8"/>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8"/>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3" name="Shape 63"/>
        <p:cNvGrpSpPr/>
        <p:nvPr/>
      </p:nvGrpSpPr>
      <p:grpSpPr>
        <a:xfrm>
          <a:off x="0" y="0"/>
          <a:ext cx="0" cy="0"/>
          <a:chOff x="0" y="0"/>
          <a:chExt cx="0" cy="0"/>
        </a:xfrm>
      </p:grpSpPr>
      <p:sp>
        <p:nvSpPr>
          <p:cNvPr id="64" name="Google Shape;64;p29"/>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9"/>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9"/>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9"/>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29"/>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FFFFFF"/>
              </a:buClr>
              <a:buSzPts val="700"/>
              <a:buFont typeface="Calibri"/>
              <a:buNone/>
              <a:defRPr/>
            </a:lvl1pPr>
            <a:lvl2pPr indent="0" lvl="1" marL="0" algn="r">
              <a:spcBef>
                <a:spcPts val="0"/>
              </a:spcBef>
              <a:spcAft>
                <a:spcPts val="0"/>
              </a:spcAft>
              <a:buClr>
                <a:srgbClr val="FFFFFF"/>
              </a:buClr>
              <a:buSzPts val="700"/>
              <a:buFont typeface="Calibri"/>
              <a:buNone/>
              <a:defRPr/>
            </a:lvl2pPr>
            <a:lvl3pPr indent="0" lvl="2" marL="0" algn="r">
              <a:spcBef>
                <a:spcPts val="0"/>
              </a:spcBef>
              <a:spcAft>
                <a:spcPts val="0"/>
              </a:spcAft>
              <a:buClr>
                <a:srgbClr val="FFFFFF"/>
              </a:buClr>
              <a:buSzPts val="700"/>
              <a:buFont typeface="Calibri"/>
              <a:buNone/>
              <a:defRPr/>
            </a:lvl3pPr>
            <a:lvl4pPr indent="0" lvl="3" marL="0" algn="r">
              <a:spcBef>
                <a:spcPts val="0"/>
              </a:spcBef>
              <a:spcAft>
                <a:spcPts val="0"/>
              </a:spcAft>
              <a:buClr>
                <a:srgbClr val="FFFFFF"/>
              </a:buClr>
              <a:buSzPts val="700"/>
              <a:buFont typeface="Calibri"/>
              <a:buNone/>
              <a:defRPr/>
            </a:lvl4pPr>
            <a:lvl5pPr indent="0" lvl="4" marL="0" algn="r">
              <a:spcBef>
                <a:spcPts val="0"/>
              </a:spcBef>
              <a:spcAft>
                <a:spcPts val="0"/>
              </a:spcAft>
              <a:buClr>
                <a:srgbClr val="FFFFFF"/>
              </a:buClr>
              <a:buSzPts val="700"/>
              <a:buFont typeface="Calibri"/>
              <a:buNone/>
              <a:defRPr/>
            </a:lvl5pPr>
            <a:lvl6pPr indent="0" lvl="5" marL="0" algn="r">
              <a:spcBef>
                <a:spcPts val="0"/>
              </a:spcBef>
              <a:spcAft>
                <a:spcPts val="0"/>
              </a:spcAft>
              <a:buClr>
                <a:srgbClr val="FFFFFF"/>
              </a:buClr>
              <a:buSzPts val="700"/>
              <a:buFont typeface="Calibri"/>
              <a:buNone/>
              <a:defRPr/>
            </a:lvl6pPr>
            <a:lvl7pPr indent="0" lvl="6" marL="0" algn="r">
              <a:spcBef>
                <a:spcPts val="0"/>
              </a:spcBef>
              <a:spcAft>
                <a:spcPts val="0"/>
              </a:spcAft>
              <a:buClr>
                <a:srgbClr val="FFFFFF"/>
              </a:buClr>
              <a:buSzPts val="700"/>
              <a:buFont typeface="Calibri"/>
              <a:buNone/>
              <a:defRPr/>
            </a:lvl7pPr>
            <a:lvl8pPr indent="0" lvl="7" marL="0" algn="r">
              <a:spcBef>
                <a:spcPts val="0"/>
              </a:spcBef>
              <a:spcAft>
                <a:spcPts val="0"/>
              </a:spcAft>
              <a:buClr>
                <a:srgbClr val="FFFFFF"/>
              </a:buClr>
              <a:buSzPts val="700"/>
              <a:buFont typeface="Calibri"/>
              <a:buNone/>
              <a:defRPr/>
            </a:lvl8pPr>
            <a:lvl9pPr indent="0" lvl="8" marL="0" algn="r">
              <a:spcBef>
                <a:spcPts val="0"/>
              </a:spcBef>
              <a:spcAft>
                <a:spcPts val="0"/>
              </a:spcAft>
              <a:buClr>
                <a:srgbClr val="FFFFFF"/>
              </a:buClr>
              <a:buSzPts val="7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30"/>
          <p:cNvSpPr/>
          <p:nvPr/>
        </p:nvSpPr>
        <p:spPr>
          <a:xfrm>
            <a:off x="13" y="0"/>
            <a:ext cx="3038093"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0"/>
          <p:cNvSpPr/>
          <p:nvPr/>
        </p:nvSpPr>
        <p:spPr>
          <a:xfrm>
            <a:off x="3030053" y="0"/>
            <a:ext cx="48006"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0"/>
          <p:cNvSpPr txBox="1"/>
          <p:nvPr>
            <p:ph type="title"/>
          </p:nvPr>
        </p:nvSpPr>
        <p:spPr>
          <a:xfrm>
            <a:off x="342900" y="445769"/>
            <a:ext cx="2400300" cy="17145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30"/>
          <p:cNvSpPr txBox="1"/>
          <p:nvPr>
            <p:ph idx="1" type="body"/>
          </p:nvPr>
        </p:nvSpPr>
        <p:spPr>
          <a:xfrm>
            <a:off x="3600450" y="548640"/>
            <a:ext cx="4869180" cy="394335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74" name="Google Shape;74;p30"/>
          <p:cNvSpPr txBox="1"/>
          <p:nvPr>
            <p:ph idx="2" type="body"/>
          </p:nvPr>
        </p:nvSpPr>
        <p:spPr>
          <a:xfrm>
            <a:off x="342900" y="2194560"/>
            <a:ext cx="2400300" cy="25343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900"/>
              </a:spcBef>
              <a:spcAft>
                <a:spcPts val="0"/>
              </a:spcAft>
              <a:buSzPts val="1125"/>
              <a:buNone/>
              <a:defRPr sz="1125">
                <a:solidFill>
                  <a:srgbClr val="FFFFFF"/>
                </a:solidFill>
              </a:defRPr>
            </a:lvl1pPr>
            <a:lvl2pPr indent="-228600" lvl="1" marL="914400" algn="l">
              <a:lnSpc>
                <a:spcPct val="90000"/>
              </a:lnSpc>
              <a:spcBef>
                <a:spcPts val="150"/>
              </a:spcBef>
              <a:spcAft>
                <a:spcPts val="0"/>
              </a:spcAft>
              <a:buSzPts val="900"/>
              <a:buNone/>
              <a:defRPr sz="900"/>
            </a:lvl2pPr>
            <a:lvl3pPr indent="-228600" lvl="2" marL="1371600" algn="l">
              <a:lnSpc>
                <a:spcPct val="90000"/>
              </a:lnSpc>
              <a:spcBef>
                <a:spcPts val="300"/>
              </a:spcBef>
              <a:spcAft>
                <a:spcPts val="0"/>
              </a:spcAft>
              <a:buSzPts val="750"/>
              <a:buNone/>
              <a:defRPr sz="750"/>
            </a:lvl3pPr>
            <a:lvl4pPr indent="-228600" lvl="3" marL="1828800" algn="l">
              <a:lnSpc>
                <a:spcPct val="90000"/>
              </a:lnSpc>
              <a:spcBef>
                <a:spcPts val="300"/>
              </a:spcBef>
              <a:spcAft>
                <a:spcPts val="0"/>
              </a:spcAft>
              <a:buSzPts val="675"/>
              <a:buNone/>
              <a:defRPr sz="675"/>
            </a:lvl4pPr>
            <a:lvl5pPr indent="-228600" lvl="4" marL="2286000" algn="l">
              <a:lnSpc>
                <a:spcPct val="90000"/>
              </a:lnSpc>
              <a:spcBef>
                <a:spcPts val="300"/>
              </a:spcBef>
              <a:spcAft>
                <a:spcPts val="0"/>
              </a:spcAft>
              <a:buSzPts val="675"/>
              <a:buNone/>
              <a:defRPr sz="675"/>
            </a:lvl5pPr>
            <a:lvl6pPr indent="-228600" lvl="5" marL="2743200" algn="l">
              <a:lnSpc>
                <a:spcPct val="90000"/>
              </a:lnSpc>
              <a:spcBef>
                <a:spcPts val="300"/>
              </a:spcBef>
              <a:spcAft>
                <a:spcPts val="0"/>
              </a:spcAft>
              <a:buSzPts val="675"/>
              <a:buNone/>
              <a:defRPr sz="675"/>
            </a:lvl6pPr>
            <a:lvl7pPr indent="-228600" lvl="6" marL="3200400" algn="l">
              <a:lnSpc>
                <a:spcPct val="90000"/>
              </a:lnSpc>
              <a:spcBef>
                <a:spcPts val="300"/>
              </a:spcBef>
              <a:spcAft>
                <a:spcPts val="0"/>
              </a:spcAft>
              <a:buSzPts val="675"/>
              <a:buNone/>
              <a:defRPr sz="675"/>
            </a:lvl7pPr>
            <a:lvl8pPr indent="-228600" lvl="7" marL="3657600" algn="l">
              <a:lnSpc>
                <a:spcPct val="90000"/>
              </a:lnSpc>
              <a:spcBef>
                <a:spcPts val="300"/>
              </a:spcBef>
              <a:spcAft>
                <a:spcPts val="0"/>
              </a:spcAft>
              <a:buSzPts val="675"/>
              <a:buNone/>
              <a:defRPr sz="675"/>
            </a:lvl8pPr>
            <a:lvl9pPr indent="-228600" lvl="8" marL="4114800" algn="l">
              <a:lnSpc>
                <a:spcPct val="90000"/>
              </a:lnSpc>
              <a:spcBef>
                <a:spcPts val="300"/>
              </a:spcBef>
              <a:spcAft>
                <a:spcPts val="300"/>
              </a:spcAft>
              <a:buSzPts val="675"/>
              <a:buNone/>
              <a:defRPr sz="675"/>
            </a:lvl9pPr>
          </a:lstStyle>
          <a:p/>
        </p:txBody>
      </p:sp>
      <p:sp>
        <p:nvSpPr>
          <p:cNvPr id="75" name="Google Shape;75;p30"/>
          <p:cNvSpPr txBox="1"/>
          <p:nvPr>
            <p:ph idx="10" type="dt"/>
          </p:nvPr>
        </p:nvSpPr>
        <p:spPr>
          <a:xfrm>
            <a:off x="349134" y="4844839"/>
            <a:ext cx="196388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0"/>
          <p:cNvSpPr txBox="1"/>
          <p:nvPr>
            <p:ph idx="11" type="ftr"/>
          </p:nvPr>
        </p:nvSpPr>
        <p:spPr>
          <a:xfrm>
            <a:off x="3600450" y="4844839"/>
            <a:ext cx="348615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0"/>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p:nvPr/>
        </p:nvSpPr>
        <p:spPr>
          <a:xfrm>
            <a:off x="1" y="4800600"/>
            <a:ext cx="9144000"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21"/>
          <p:cNvSpPr/>
          <p:nvPr/>
        </p:nvSpPr>
        <p:spPr>
          <a:xfrm>
            <a:off x="0" y="4750737"/>
            <a:ext cx="9144001" cy="494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21"/>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21"/>
          <p:cNvSpPr txBox="1"/>
          <p:nvPr>
            <p:ph idx="1" type="body"/>
          </p:nvPr>
        </p:nvSpPr>
        <p:spPr>
          <a:xfrm>
            <a:off x="822960" y="1384301"/>
            <a:ext cx="7543800" cy="3017520"/>
          </a:xfrm>
          <a:prstGeom prst="rect">
            <a:avLst/>
          </a:prstGeom>
          <a:noFill/>
          <a:ln>
            <a:noFill/>
          </a:ln>
        </p:spPr>
        <p:txBody>
          <a:bodyPr anchorCtr="0" anchor="t" bIns="45700" lIns="0" spcFirstLastPara="1" rIns="0" wrap="square" tIns="45700">
            <a:norm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3F3F3F"/>
                </a:solidFill>
                <a:latin typeface="Calibri"/>
                <a:ea typeface="Calibri"/>
                <a:cs typeface="Calibri"/>
                <a:sym typeface="Calibri"/>
              </a:defRPr>
            </a:lvl1pPr>
            <a:lvl2pPr indent="-314325" lvl="1" marL="914400" marR="0" rtl="0" algn="l">
              <a:lnSpc>
                <a:spcPct val="90000"/>
              </a:lnSpc>
              <a:spcBef>
                <a:spcPts val="150"/>
              </a:spcBef>
              <a:spcAft>
                <a:spcPts val="0"/>
              </a:spcAft>
              <a:buClr>
                <a:schemeClr val="accent1"/>
              </a:buClr>
              <a:buSzPts val="1350"/>
              <a:buFont typeface="Calibri"/>
              <a:buChar char="◦"/>
              <a:defRPr b="0" i="0" sz="1350" u="none" cap="none" strike="noStrike">
                <a:solidFill>
                  <a:srgbClr val="3F3F3F"/>
                </a:solidFill>
                <a:latin typeface="Calibri"/>
                <a:ea typeface="Calibri"/>
                <a:cs typeface="Calibri"/>
                <a:sym typeface="Calibri"/>
              </a:defRPr>
            </a:lvl2pPr>
            <a:lvl3pPr indent="-295275" lvl="2" marL="13716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3pPr>
            <a:lvl4pPr indent="-295275" lvl="3" marL="18288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4pPr>
            <a:lvl5pPr indent="-295275" lvl="4" marL="22860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5pPr>
            <a:lvl6pPr indent="-295275" lvl="5" marL="27432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6pPr>
            <a:lvl7pPr indent="-295275" lvl="6" marL="32004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7pPr>
            <a:lvl8pPr indent="-295275" lvl="7" marL="36576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8pPr>
            <a:lvl9pPr indent="-295275" lvl="8" marL="4114800" marR="0" rtl="0" algn="l">
              <a:lnSpc>
                <a:spcPct val="90000"/>
              </a:lnSpc>
              <a:spcBef>
                <a:spcPts val="300"/>
              </a:spcBef>
              <a:spcAft>
                <a:spcPts val="30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9pPr>
          </a:lstStyle>
          <a:p/>
        </p:txBody>
      </p:sp>
      <p:sp>
        <p:nvSpPr>
          <p:cNvPr id="10" name="Google Shape;10;p21"/>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675"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21"/>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675"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21"/>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1pPr>
            <a:lvl2pPr indent="0" lvl="1"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2pPr>
            <a:lvl3pPr indent="0" lvl="2"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3pPr>
            <a:lvl4pPr indent="0" lvl="3"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4pPr>
            <a:lvl5pPr indent="0" lvl="4"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5pPr>
            <a:lvl6pPr indent="0" lvl="5"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6pPr>
            <a:lvl7pPr indent="0" lvl="6"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7pPr>
            <a:lvl8pPr indent="0" lvl="7"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8pPr>
            <a:lvl9pPr indent="0" lvl="8" marL="0" marR="0" rtl="0" algn="r">
              <a:spcBef>
                <a:spcPts val="0"/>
              </a:spcBef>
              <a:spcAft>
                <a:spcPts val="0"/>
              </a:spcAft>
              <a:buClr>
                <a:srgbClr val="FFFFFF"/>
              </a:buClr>
              <a:buSzPts val="788"/>
              <a:buFont typeface="Calibri"/>
              <a:buNone/>
              <a:defRPr b="0" i="0" sz="788"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13" name="Google Shape;13;p21"/>
          <p:cNvCxnSpPr/>
          <p:nvPr/>
        </p:nvCxnSpPr>
        <p:spPr>
          <a:xfrm>
            <a:off x="895149" y="1303384"/>
            <a:ext cx="747522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hyperlink" Target="http://www.trailforks.com/trails/high-lonesome-trail/photo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
          <p:cNvSpPr txBox="1"/>
          <p:nvPr>
            <p:ph type="ctrTitle"/>
          </p:nvPr>
        </p:nvSpPr>
        <p:spPr>
          <a:xfrm>
            <a:off x="822960" y="569214"/>
            <a:ext cx="7543800" cy="2674620"/>
          </a:xfrm>
          <a:prstGeom prst="rect">
            <a:avLst/>
          </a:prstGeom>
          <a:noFill/>
          <a:ln>
            <a:noFill/>
          </a:ln>
        </p:spPr>
        <p:txBody>
          <a:bodyPr anchorCtr="0" anchor="b" bIns="91425" lIns="91425" spcFirstLastPara="1" rIns="91425" wrap="square" tIns="91425">
            <a:normAutofit/>
          </a:bodyPr>
          <a:lstStyle/>
          <a:p>
            <a:pPr indent="0" lvl="0" marL="0" rtl="0" algn="ctr">
              <a:lnSpc>
                <a:spcPct val="85000"/>
              </a:lnSpc>
              <a:spcBef>
                <a:spcPts val="0"/>
              </a:spcBef>
              <a:spcAft>
                <a:spcPts val="0"/>
              </a:spcAft>
              <a:buClr>
                <a:schemeClr val="dk1"/>
              </a:buClr>
              <a:buSzPts val="1100"/>
              <a:buFont typeface="Arial"/>
              <a:buNone/>
            </a:pPr>
            <a:r>
              <a:rPr lang="en" sz="5400"/>
              <a:t>Phytoremediation of soils contaminated by inorganics</a:t>
            </a:r>
            <a:endParaRPr sz="5400"/>
          </a:p>
        </p:txBody>
      </p:sp>
      <p:sp>
        <p:nvSpPr>
          <p:cNvPr id="106" name="Google Shape;106;p1"/>
          <p:cNvSpPr txBox="1"/>
          <p:nvPr>
            <p:ph idx="1" type="subTitle"/>
          </p:nvPr>
        </p:nvSpPr>
        <p:spPr>
          <a:xfrm>
            <a:off x="825038" y="3341715"/>
            <a:ext cx="7543800" cy="85725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SzPts val="1800"/>
              <a:buNone/>
            </a:pPr>
            <a:r>
              <a:rPr lang="en"/>
              <a:t>BIOREMEDIATION AND PHYTOREMEDIATION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Clr>
                <a:schemeClr val="dk1"/>
              </a:buClr>
              <a:buSzPct val="45833"/>
              <a:buFont typeface="Arial"/>
              <a:buNone/>
            </a:pPr>
            <a:r>
              <a:rPr lang="en" sz="3200">
                <a:solidFill>
                  <a:schemeClr val="dk1"/>
                </a:solidFill>
              </a:rPr>
              <a:t>Plant specifics for remediation of inorganic compounds</a:t>
            </a:r>
            <a:endParaRPr sz="3200">
              <a:solidFill>
                <a:schemeClr val="dk1"/>
              </a:solidFill>
            </a:endParaRPr>
          </a:p>
          <a:p>
            <a:pPr indent="0" lvl="0" marL="0" rtl="0" algn="l">
              <a:lnSpc>
                <a:spcPct val="85000"/>
              </a:lnSpc>
              <a:spcBef>
                <a:spcPts val="0"/>
              </a:spcBef>
              <a:spcAft>
                <a:spcPts val="0"/>
              </a:spcAft>
              <a:buClr>
                <a:srgbClr val="3F3F3F"/>
              </a:buClr>
              <a:buSzPct val="86419"/>
              <a:buFont typeface="Calibri"/>
              <a:buNone/>
            </a:pPr>
            <a:r>
              <a:t/>
            </a:r>
            <a:endParaRPr/>
          </a:p>
        </p:txBody>
      </p:sp>
      <p:sp>
        <p:nvSpPr>
          <p:cNvPr id="172" name="Google Shape;172;p8"/>
          <p:cNvSpPr txBox="1"/>
          <p:nvPr>
            <p:ph idx="1" type="body"/>
          </p:nvPr>
        </p:nvSpPr>
        <p:spPr>
          <a:xfrm>
            <a:off x="532037" y="1388125"/>
            <a:ext cx="4388700" cy="3158716"/>
          </a:xfrm>
          <a:prstGeom prst="rect">
            <a:avLst/>
          </a:prstGeom>
          <a:noFill/>
          <a:ln>
            <a:noFill/>
          </a:ln>
        </p:spPr>
        <p:txBody>
          <a:bodyPr anchorCtr="0" anchor="t" bIns="91425" lIns="91425" spcFirstLastPara="1" rIns="91425" wrap="square" tIns="91425">
            <a:normAutofit/>
          </a:bodyPr>
          <a:lstStyle/>
          <a:p>
            <a:pPr indent="-342900" lvl="0" marL="457200" rtl="0" algn="l">
              <a:lnSpc>
                <a:spcPct val="90000"/>
              </a:lnSpc>
              <a:spcBef>
                <a:spcPts val="0"/>
              </a:spcBef>
              <a:spcAft>
                <a:spcPts val="0"/>
              </a:spcAft>
              <a:buClr>
                <a:schemeClr val="dk1"/>
              </a:buClr>
              <a:buSzPts val="1800"/>
              <a:buChar char="●"/>
            </a:pPr>
            <a:r>
              <a:rPr b="1" lang="en" sz="1800">
                <a:solidFill>
                  <a:schemeClr val="dk1"/>
                </a:solidFill>
              </a:rPr>
              <a:t>Hyperaccumulators</a:t>
            </a:r>
            <a:endParaRPr/>
          </a:p>
          <a:p>
            <a:pPr indent="0" lvl="0" marL="114300" rtl="0" algn="l">
              <a:lnSpc>
                <a:spcPct val="90000"/>
              </a:lnSpc>
              <a:spcBef>
                <a:spcPts val="0"/>
              </a:spcBef>
              <a:spcAft>
                <a:spcPts val="0"/>
              </a:spcAft>
              <a:buClr>
                <a:schemeClr val="dk1"/>
              </a:buClr>
              <a:buSzPts val="1800"/>
              <a:buNone/>
            </a:pPr>
            <a:r>
              <a:t/>
            </a:r>
            <a:endParaRPr b="1" sz="1800">
              <a:solidFill>
                <a:schemeClr val="dk1"/>
              </a:solidFill>
            </a:endParaRPr>
          </a:p>
          <a:p>
            <a:pPr indent="0" lvl="0" marL="114300" rtl="0" algn="l">
              <a:lnSpc>
                <a:spcPct val="90000"/>
              </a:lnSpc>
              <a:spcBef>
                <a:spcPts val="0"/>
              </a:spcBef>
              <a:spcAft>
                <a:spcPts val="0"/>
              </a:spcAft>
              <a:buClr>
                <a:schemeClr val="dk1"/>
              </a:buClr>
              <a:buSzPts val="1800"/>
              <a:buNone/>
            </a:pPr>
            <a:r>
              <a:rPr lang="en" sz="1800">
                <a:solidFill>
                  <a:schemeClr val="dk1"/>
                </a:solidFill>
              </a:rPr>
              <a:t>Hyperaccumulators are plants that contain more than or up to 0.1% i.e. more than (1000 mg/g) of copper, cadmium, chromium, lead, nickel cobalt or 1% (&gt;10,000 mg/g ) of zinc or manganese in the dry matter. For cadmium and other rare metals, it is &gt; 0.01% by dry weight (Baker and Brooks, 1989). </a:t>
            </a:r>
            <a:endParaRPr sz="1800">
              <a:solidFill>
                <a:schemeClr val="dk1"/>
              </a:solidFill>
            </a:endParaRPr>
          </a:p>
        </p:txBody>
      </p:sp>
      <p:sp>
        <p:nvSpPr>
          <p:cNvPr id="173" name="Google Shape;173;p8"/>
          <p:cNvSpPr txBox="1"/>
          <p:nvPr/>
        </p:nvSpPr>
        <p:spPr>
          <a:xfrm>
            <a:off x="5049500" y="4223475"/>
            <a:ext cx="3961800" cy="61552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400"/>
              <a:buFont typeface="Calibri"/>
              <a:buNone/>
            </a:pPr>
            <a:r>
              <a:rPr b="0" i="0" lang="en" sz="1400" u="none" cap="none" strike="noStrike">
                <a:solidFill>
                  <a:schemeClr val="dk1"/>
                </a:solidFill>
                <a:highlight>
                  <a:schemeClr val="lt1"/>
                </a:highlight>
                <a:latin typeface="Calibri"/>
                <a:ea typeface="Calibri"/>
                <a:cs typeface="Calibri"/>
                <a:sym typeface="Calibri"/>
              </a:rPr>
              <a:t>Ladder brake ferns hyperaccumulate toxic arsenic (Indrioloet al. 2010).</a:t>
            </a:r>
            <a:endParaRPr b="0" i="0" sz="1400" u="none" cap="none" strike="noStrike">
              <a:solidFill>
                <a:schemeClr val="dk1"/>
              </a:solidFill>
              <a:highlight>
                <a:schemeClr val="lt1"/>
              </a:highlight>
              <a:latin typeface="Calibri"/>
              <a:ea typeface="Calibri"/>
              <a:cs typeface="Calibri"/>
              <a:sym typeface="Calibri"/>
            </a:endParaRPr>
          </a:p>
        </p:txBody>
      </p:sp>
      <p:pic>
        <p:nvPicPr>
          <p:cNvPr id="174" name="Google Shape;174;p8"/>
          <p:cNvPicPr preferRelativeResize="0"/>
          <p:nvPr/>
        </p:nvPicPr>
        <p:blipFill rotWithShape="1">
          <a:blip r:embed="rId3">
            <a:alphaModFix/>
          </a:blip>
          <a:srcRect b="0" l="0" r="0" t="0"/>
          <a:stretch/>
        </p:blipFill>
        <p:spPr>
          <a:xfrm>
            <a:off x="5049500" y="1410159"/>
            <a:ext cx="3540441" cy="28904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Clr>
                <a:schemeClr val="dk1"/>
              </a:buClr>
              <a:buSzPct val="45833"/>
              <a:buFont typeface="Arial"/>
              <a:buNone/>
            </a:pPr>
            <a:r>
              <a:rPr lang="en" sz="3200">
                <a:solidFill>
                  <a:schemeClr val="dk1"/>
                </a:solidFill>
              </a:rPr>
              <a:t>Plant specifics for remediation of inorganic compounds</a:t>
            </a:r>
            <a:endParaRPr sz="3200">
              <a:solidFill>
                <a:schemeClr val="dk1"/>
              </a:solidFill>
            </a:endParaRPr>
          </a:p>
          <a:p>
            <a:pPr indent="0" lvl="0" marL="0" rtl="0" algn="l">
              <a:lnSpc>
                <a:spcPct val="85000"/>
              </a:lnSpc>
              <a:spcBef>
                <a:spcPts val="0"/>
              </a:spcBef>
              <a:spcAft>
                <a:spcPts val="0"/>
              </a:spcAft>
              <a:buClr>
                <a:srgbClr val="3F3F3F"/>
              </a:buClr>
              <a:buSzPct val="86419"/>
              <a:buFont typeface="Calibri"/>
              <a:buNone/>
            </a:pPr>
            <a:r>
              <a:t/>
            </a:r>
            <a:endParaRPr/>
          </a:p>
        </p:txBody>
      </p:sp>
      <p:sp>
        <p:nvSpPr>
          <p:cNvPr id="180" name="Google Shape;180;p9"/>
          <p:cNvSpPr txBox="1"/>
          <p:nvPr/>
        </p:nvSpPr>
        <p:spPr>
          <a:xfrm>
            <a:off x="545450" y="1460100"/>
            <a:ext cx="3949800" cy="2911200"/>
          </a:xfrm>
          <a:prstGeom prst="rect">
            <a:avLst/>
          </a:prstGeom>
          <a:noFill/>
          <a:ln>
            <a:noFill/>
          </a:ln>
        </p:spPr>
        <p:txBody>
          <a:bodyPr anchorCtr="0" anchor="t" bIns="91425" lIns="91425" spcFirstLastPara="1" rIns="91425" wrap="square" tIns="91425">
            <a:noAutofit/>
          </a:bodyPr>
          <a:lstStyle/>
          <a:p>
            <a:pPr indent="-285750" lvl="0" marL="412750" marR="0" rtl="0" algn="l">
              <a:spcBef>
                <a:spcPts val="1000"/>
              </a:spcBef>
              <a:spcAft>
                <a:spcPts val="0"/>
              </a:spcAft>
              <a:buClr>
                <a:schemeClr val="dk1"/>
              </a:buClr>
              <a:buSzPts val="1600"/>
              <a:buFont typeface="Arial"/>
              <a:buChar char="•"/>
            </a:pPr>
            <a:r>
              <a:rPr b="1" i="0" lang="en" sz="1800" u="none" cap="none" strike="noStrike">
                <a:solidFill>
                  <a:schemeClr val="dk1"/>
                </a:solidFill>
                <a:latin typeface="Calibri"/>
                <a:ea typeface="Calibri"/>
                <a:cs typeface="Calibri"/>
                <a:sym typeface="Calibri"/>
              </a:rPr>
              <a:t>High-biomass plants</a:t>
            </a:r>
            <a:r>
              <a:rPr b="0" i="0" lang="en" sz="1800" u="none" cap="none" strike="noStrike">
                <a:solidFill>
                  <a:schemeClr val="dk1"/>
                </a:solidFill>
                <a:latin typeface="Calibri"/>
                <a:ea typeface="Calibri"/>
                <a:cs typeface="Calibri"/>
                <a:sym typeface="Calibri"/>
              </a:rPr>
              <a:t>: These are plants considered as ‘accumulators’ and they uptake a large amount of contaminants. </a:t>
            </a:r>
            <a:endParaRPr b="0" i="0" sz="1800" u="none" cap="none" strike="noStrike">
              <a:solidFill>
                <a:schemeClr val="dk1"/>
              </a:solidFill>
              <a:latin typeface="Calibri"/>
              <a:ea typeface="Calibri"/>
              <a:cs typeface="Calibri"/>
              <a:sym typeface="Calibri"/>
            </a:endParaRPr>
          </a:p>
          <a:p>
            <a:pPr indent="-285750" lvl="0" marL="412750" marR="0" rtl="0" algn="l">
              <a:spcBef>
                <a:spcPts val="0"/>
              </a:spcBef>
              <a:spcAft>
                <a:spcPts val="0"/>
              </a:spcAft>
              <a:buClr>
                <a:schemeClr val="dk1"/>
              </a:buClr>
              <a:buSzPts val="1600"/>
              <a:buFont typeface="Arial"/>
              <a:buChar char="•"/>
            </a:pPr>
            <a:r>
              <a:rPr b="0" i="0" lang="en" sz="1800" u="none" cap="none" strike="noStrike">
                <a:solidFill>
                  <a:schemeClr val="dk1"/>
                </a:solidFill>
                <a:latin typeface="Calibri"/>
                <a:ea typeface="Calibri"/>
                <a:cs typeface="Calibri"/>
                <a:sym typeface="Calibri"/>
              </a:rPr>
              <a:t>Concentrations of contaminants will be less than that of hyperaccumulators, but are easier to grow and readily available</a:t>
            </a:r>
            <a:endParaRPr b="0" i="0" sz="1800" u="none" cap="none" strike="noStrike">
              <a:solidFill>
                <a:schemeClr val="dk1"/>
              </a:solidFill>
              <a:latin typeface="Calibri"/>
              <a:ea typeface="Calibri"/>
              <a:cs typeface="Calibri"/>
              <a:sym typeface="Calibri"/>
            </a:endParaRPr>
          </a:p>
          <a:p>
            <a:pPr indent="-285750" lvl="0" marL="412750" marR="0" rtl="0" algn="l">
              <a:spcBef>
                <a:spcPts val="0"/>
              </a:spcBef>
              <a:spcAft>
                <a:spcPts val="0"/>
              </a:spcAft>
              <a:buClr>
                <a:schemeClr val="dk1"/>
              </a:buClr>
              <a:buSzPts val="1600"/>
              <a:buFont typeface="Arial"/>
              <a:buChar char="•"/>
            </a:pPr>
            <a:r>
              <a:rPr b="0" i="0" lang="en" sz="1800" u="none" cap="none" strike="noStrike">
                <a:solidFill>
                  <a:schemeClr val="dk1"/>
                </a:solidFill>
                <a:latin typeface="Calibri"/>
                <a:ea typeface="Calibri"/>
                <a:cs typeface="Calibri"/>
                <a:sym typeface="Calibri"/>
              </a:rPr>
              <a:t>E.g. sunflowers, mustard, soybeans and corn. </a:t>
            </a:r>
            <a:endParaRPr b="1" i="0" sz="1400" u="none" cap="none" strike="noStrike">
              <a:solidFill>
                <a:schemeClr val="dk1"/>
              </a:solidFill>
              <a:latin typeface="Calibri"/>
              <a:ea typeface="Calibri"/>
              <a:cs typeface="Calibri"/>
              <a:sym typeface="Calibri"/>
            </a:endParaRPr>
          </a:p>
        </p:txBody>
      </p:sp>
      <p:pic>
        <p:nvPicPr>
          <p:cNvPr id="181" name="Google Shape;181;p9"/>
          <p:cNvPicPr preferRelativeResize="0"/>
          <p:nvPr/>
        </p:nvPicPr>
        <p:blipFill rotWithShape="1">
          <a:blip r:embed="rId3">
            <a:alphaModFix/>
          </a:blip>
          <a:srcRect b="0" l="0" r="0" t="0"/>
          <a:stretch/>
        </p:blipFill>
        <p:spPr>
          <a:xfrm>
            <a:off x="5359665" y="1337458"/>
            <a:ext cx="1632876" cy="2177198"/>
          </a:xfrm>
          <a:prstGeom prst="rect">
            <a:avLst/>
          </a:prstGeom>
          <a:noFill/>
          <a:ln>
            <a:noFill/>
          </a:ln>
        </p:spPr>
      </p:pic>
      <p:pic>
        <p:nvPicPr>
          <p:cNvPr id="182" name="Google Shape;182;p9"/>
          <p:cNvPicPr preferRelativeResize="0"/>
          <p:nvPr/>
        </p:nvPicPr>
        <p:blipFill rotWithShape="1">
          <a:blip r:embed="rId4">
            <a:alphaModFix/>
          </a:blip>
          <a:srcRect b="0" l="0" r="0" t="0"/>
          <a:stretch/>
        </p:blipFill>
        <p:spPr>
          <a:xfrm>
            <a:off x="7199426" y="2268156"/>
            <a:ext cx="1632874" cy="24465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329"/>
              <a:buFont typeface="Arial"/>
              <a:buNone/>
            </a:pPr>
            <a:r>
              <a:rPr lang="en" sz="2900">
                <a:solidFill>
                  <a:schemeClr val="dk1"/>
                </a:solidFill>
              </a:rPr>
              <a:t>Plant specifics for remediation of inorganic compounds</a:t>
            </a:r>
            <a:endParaRPr sz="2900">
              <a:solidFill>
                <a:schemeClr val="dk1"/>
              </a:solidFill>
            </a:endParaRPr>
          </a:p>
        </p:txBody>
      </p:sp>
      <p:sp>
        <p:nvSpPr>
          <p:cNvPr id="188" name="Google Shape;188;p10"/>
          <p:cNvSpPr txBox="1"/>
          <p:nvPr>
            <p:ph idx="1" type="body"/>
          </p:nvPr>
        </p:nvSpPr>
        <p:spPr>
          <a:xfrm>
            <a:off x="311700" y="1560099"/>
            <a:ext cx="8520600" cy="2868682"/>
          </a:xfrm>
          <a:prstGeom prst="rect">
            <a:avLst/>
          </a:prstGeom>
          <a:noFill/>
          <a:ln>
            <a:noFill/>
          </a:ln>
        </p:spPr>
        <p:txBody>
          <a:bodyPr anchorCtr="0" anchor="t" bIns="91425" lIns="91425" spcFirstLastPara="1" rIns="91425" wrap="square" tIns="91425">
            <a:normAutofit/>
          </a:bodyPr>
          <a:lstStyle/>
          <a:p>
            <a:pPr indent="-342900" lvl="0" marL="457200" rtl="0" algn="l">
              <a:lnSpc>
                <a:spcPct val="90000"/>
              </a:lnSpc>
              <a:spcBef>
                <a:spcPts val="0"/>
              </a:spcBef>
              <a:spcAft>
                <a:spcPts val="0"/>
              </a:spcAft>
              <a:buClr>
                <a:schemeClr val="dk1"/>
              </a:buClr>
              <a:buSzPts val="1800"/>
              <a:buFont typeface="Arial"/>
              <a:buChar char="•"/>
            </a:pPr>
            <a:r>
              <a:rPr b="1" lang="en" sz="1800">
                <a:solidFill>
                  <a:schemeClr val="dk1"/>
                </a:solidFill>
              </a:rPr>
              <a:t>Hyperaccumulators</a:t>
            </a:r>
            <a:r>
              <a:rPr lang="en" sz="1800">
                <a:solidFill>
                  <a:schemeClr val="dk1"/>
                </a:solidFill>
              </a:rPr>
              <a:t> or </a:t>
            </a:r>
            <a:r>
              <a:rPr b="1" lang="en" sz="1800">
                <a:solidFill>
                  <a:schemeClr val="dk1"/>
                </a:solidFill>
              </a:rPr>
              <a:t>high biomass crops</a:t>
            </a:r>
            <a:r>
              <a:rPr lang="en" sz="1800">
                <a:solidFill>
                  <a:schemeClr val="dk1"/>
                </a:solidFill>
              </a:rPr>
              <a:t> are used for the </a:t>
            </a:r>
            <a:r>
              <a:rPr b="1" lang="en" sz="1800">
                <a:solidFill>
                  <a:schemeClr val="dk1"/>
                </a:solidFill>
              </a:rPr>
              <a:t>phytoextraction</a:t>
            </a:r>
            <a:r>
              <a:rPr lang="en" sz="1800">
                <a:solidFill>
                  <a:schemeClr val="dk1"/>
                </a:solidFill>
              </a:rPr>
              <a:t> of TEs from the environment.</a:t>
            </a:r>
            <a:endParaRPr sz="1800">
              <a:solidFill>
                <a:schemeClr val="dk1"/>
              </a:solidFill>
            </a:endParaRPr>
          </a:p>
          <a:p>
            <a:pPr indent="0" lvl="0" marL="0" rtl="0" algn="l">
              <a:lnSpc>
                <a:spcPct val="90000"/>
              </a:lnSpc>
              <a:spcBef>
                <a:spcPts val="1200"/>
              </a:spcBef>
              <a:spcAft>
                <a:spcPts val="0"/>
              </a:spcAft>
              <a:buClr>
                <a:schemeClr val="dk1"/>
              </a:buClr>
              <a:buSzPts val="1100"/>
              <a:buNone/>
            </a:pPr>
            <a:r>
              <a:rPr lang="en" sz="1800">
                <a:solidFill>
                  <a:schemeClr val="dk1"/>
                </a:solidFill>
              </a:rPr>
              <a:t>Two types of phytoextraction are commonly discussed in literature: </a:t>
            </a:r>
            <a:endParaRPr sz="1800">
              <a:solidFill>
                <a:schemeClr val="dk1"/>
              </a:solidFill>
            </a:endParaRPr>
          </a:p>
          <a:p>
            <a:pPr indent="-342900" lvl="0" marL="457200" rtl="0" algn="l">
              <a:lnSpc>
                <a:spcPct val="90000"/>
              </a:lnSpc>
              <a:spcBef>
                <a:spcPts val="1200"/>
              </a:spcBef>
              <a:spcAft>
                <a:spcPts val="0"/>
              </a:spcAft>
              <a:buClr>
                <a:schemeClr val="dk1"/>
              </a:buClr>
              <a:buSzPts val="1800"/>
              <a:buFont typeface="Arial"/>
              <a:buChar char="•"/>
            </a:pPr>
            <a:r>
              <a:rPr b="1" lang="en" sz="1800">
                <a:solidFill>
                  <a:schemeClr val="dk1"/>
                </a:solidFill>
              </a:rPr>
              <a:t>Chelate assisted phytoextraction</a:t>
            </a:r>
            <a:r>
              <a:rPr lang="en" sz="1800">
                <a:solidFill>
                  <a:schemeClr val="dk1"/>
                </a:solidFill>
              </a:rPr>
              <a:t> or induced phytoextraction, in which artificial chelates are added to increase the mobility and uptake of metal contaminant. </a:t>
            </a:r>
            <a:endParaRPr sz="1800">
              <a:solidFill>
                <a:schemeClr val="dk1"/>
              </a:solidFill>
            </a:endParaRPr>
          </a:p>
          <a:p>
            <a:pPr indent="-342900" lvl="0" marL="457200" rtl="0" algn="l">
              <a:lnSpc>
                <a:spcPct val="90000"/>
              </a:lnSpc>
              <a:spcBef>
                <a:spcPts val="0"/>
              </a:spcBef>
              <a:spcAft>
                <a:spcPts val="0"/>
              </a:spcAft>
              <a:buClr>
                <a:schemeClr val="dk1"/>
              </a:buClr>
              <a:buSzPts val="1800"/>
              <a:buFont typeface="Arial"/>
              <a:buChar char="•"/>
            </a:pPr>
            <a:r>
              <a:rPr b="1" lang="en" sz="1800">
                <a:solidFill>
                  <a:schemeClr val="dk1"/>
                </a:solidFill>
              </a:rPr>
              <a:t>Continuous phytoextraction</a:t>
            </a:r>
            <a:r>
              <a:rPr lang="en" sz="1800">
                <a:solidFill>
                  <a:schemeClr val="dk1"/>
                </a:solidFill>
              </a:rPr>
              <a:t> is the removal of metal depending on the natural ability of the plant to remediate; only the number of plant growth repetitions are controlled.</a:t>
            </a:r>
            <a:endParaRPr sz="1800">
              <a:solidFill>
                <a:schemeClr val="dk1"/>
              </a:solidFill>
            </a:endParaRPr>
          </a:p>
          <a:p>
            <a:pPr indent="0" lvl="0" marL="0" rtl="0" algn="l">
              <a:lnSpc>
                <a:spcPct val="90000"/>
              </a:lnSpc>
              <a:spcBef>
                <a:spcPts val="1200"/>
              </a:spcBef>
              <a:spcAft>
                <a:spcPts val="1200"/>
              </a:spcAft>
              <a:buSzPts val="18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Clr>
                <a:schemeClr val="dk1"/>
              </a:buClr>
              <a:buSzPct val="111111"/>
              <a:buFont typeface="Arial"/>
              <a:buNone/>
            </a:pPr>
            <a:r>
              <a:rPr lang="en" sz="3200">
                <a:solidFill>
                  <a:schemeClr val="dk1"/>
                </a:solidFill>
              </a:rPr>
              <a:t>Plant specifics for remediation of inorganic compounds</a:t>
            </a:r>
            <a:endParaRPr sz="3200">
              <a:solidFill>
                <a:schemeClr val="dk1"/>
              </a:solidFill>
            </a:endParaRPr>
          </a:p>
          <a:p>
            <a:pPr indent="0" lvl="0" marL="0" rtl="0" algn="l">
              <a:lnSpc>
                <a:spcPct val="85000"/>
              </a:lnSpc>
              <a:spcBef>
                <a:spcPts val="0"/>
              </a:spcBef>
              <a:spcAft>
                <a:spcPts val="0"/>
              </a:spcAft>
              <a:buClr>
                <a:srgbClr val="3F3F3F"/>
              </a:buClr>
              <a:buSzPct val="86419"/>
              <a:buFont typeface="Calibri"/>
              <a:buNone/>
            </a:pPr>
            <a:r>
              <a:t/>
            </a:r>
            <a:endParaRPr/>
          </a:p>
        </p:txBody>
      </p:sp>
      <p:sp>
        <p:nvSpPr>
          <p:cNvPr id="194" name="Google Shape;194;p11"/>
          <p:cNvSpPr txBox="1"/>
          <p:nvPr/>
        </p:nvSpPr>
        <p:spPr>
          <a:xfrm>
            <a:off x="506415" y="1192598"/>
            <a:ext cx="8240977" cy="1083696"/>
          </a:xfrm>
          <a:prstGeom prst="rect">
            <a:avLst/>
          </a:prstGeom>
          <a:noFill/>
          <a:ln>
            <a:noFill/>
          </a:ln>
        </p:spPr>
        <p:txBody>
          <a:bodyPr anchorCtr="0" anchor="t" bIns="91425" lIns="91425" spcFirstLastPara="1" rIns="91425" wrap="square" tIns="91425">
            <a:noAutofit/>
          </a:bodyPr>
          <a:lstStyle/>
          <a:p>
            <a:pPr indent="-345440" lvl="0" marL="457200" marR="0" rtl="0" algn="l">
              <a:spcBef>
                <a:spcPts val="1000"/>
              </a:spcBef>
              <a:spcAft>
                <a:spcPts val="0"/>
              </a:spcAft>
              <a:buClr>
                <a:schemeClr val="dk1"/>
              </a:buClr>
              <a:buSzPts val="1600"/>
              <a:buFont typeface="Arial"/>
              <a:buChar char="•"/>
            </a:pPr>
            <a:r>
              <a:rPr b="1" i="0" lang="en" sz="1800" u="none" cap="none" strike="noStrike">
                <a:solidFill>
                  <a:schemeClr val="dk1"/>
                </a:solidFill>
                <a:latin typeface="Calibri"/>
                <a:ea typeface="Calibri"/>
                <a:cs typeface="Calibri"/>
                <a:sym typeface="Calibri"/>
              </a:rPr>
              <a:t>Excluders/Stabilizers</a:t>
            </a:r>
            <a:r>
              <a:rPr b="0" i="0" lang="en" sz="1800" u="none" cap="none" strike="noStrike">
                <a:solidFill>
                  <a:schemeClr val="dk1"/>
                </a:solidFill>
                <a:latin typeface="Calibri"/>
                <a:ea typeface="Calibri"/>
                <a:cs typeface="Calibri"/>
                <a:sym typeface="Calibri"/>
              </a:rPr>
              <a:t>: Plants that stabilize/immobilize contaminants on site are suitable with the support of amendments for TEs with limited bioavailability to be extracted. </a:t>
            </a:r>
            <a:endParaRPr b="0" i="0" sz="1100" u="none" cap="none" strike="noStrike">
              <a:solidFill>
                <a:schemeClr val="dk1"/>
              </a:solidFill>
              <a:latin typeface="Calibri"/>
              <a:ea typeface="Calibri"/>
              <a:cs typeface="Calibri"/>
              <a:sym typeface="Calibri"/>
            </a:endParaRPr>
          </a:p>
        </p:txBody>
      </p:sp>
      <p:pic>
        <p:nvPicPr>
          <p:cNvPr id="195" name="Google Shape;195;p11"/>
          <p:cNvPicPr preferRelativeResize="0"/>
          <p:nvPr/>
        </p:nvPicPr>
        <p:blipFill rotWithShape="1">
          <a:blip r:embed="rId3">
            <a:alphaModFix/>
          </a:blip>
          <a:srcRect b="0" l="0" r="0" t="0"/>
          <a:stretch/>
        </p:blipFill>
        <p:spPr>
          <a:xfrm>
            <a:off x="4792338" y="2707394"/>
            <a:ext cx="2891019" cy="1983119"/>
          </a:xfrm>
          <a:prstGeom prst="rect">
            <a:avLst/>
          </a:prstGeom>
          <a:noFill/>
          <a:ln>
            <a:noFill/>
          </a:ln>
        </p:spPr>
      </p:pic>
      <p:pic>
        <p:nvPicPr>
          <p:cNvPr id="196" name="Google Shape;196;p11"/>
          <p:cNvPicPr preferRelativeResize="0"/>
          <p:nvPr/>
        </p:nvPicPr>
        <p:blipFill rotWithShape="1">
          <a:blip r:embed="rId4">
            <a:alphaModFix/>
          </a:blip>
          <a:srcRect b="0" l="16296" r="0" t="0"/>
          <a:stretch/>
        </p:blipFill>
        <p:spPr>
          <a:xfrm>
            <a:off x="867686" y="2707394"/>
            <a:ext cx="2580594" cy="1983119"/>
          </a:xfrm>
          <a:prstGeom prst="rect">
            <a:avLst/>
          </a:prstGeom>
          <a:noFill/>
          <a:ln>
            <a:noFill/>
          </a:ln>
        </p:spPr>
      </p:pic>
      <p:sp>
        <p:nvSpPr>
          <p:cNvPr id="197" name="Google Shape;197;p11"/>
          <p:cNvSpPr txBox="1"/>
          <p:nvPr/>
        </p:nvSpPr>
        <p:spPr>
          <a:xfrm>
            <a:off x="831989" y="2276294"/>
            <a:ext cx="2959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Calibri"/>
                <a:ea typeface="Calibri"/>
                <a:cs typeface="Calibri"/>
                <a:sym typeface="Calibri"/>
              </a:rPr>
              <a:t>Miscanthus </a:t>
            </a:r>
            <a:endParaRPr b="0" i="0" sz="1600" u="none" cap="none" strike="noStrike">
              <a:solidFill>
                <a:schemeClr val="dk1"/>
              </a:solidFill>
              <a:latin typeface="Calibri"/>
              <a:ea typeface="Calibri"/>
              <a:cs typeface="Calibri"/>
              <a:sym typeface="Calibri"/>
            </a:endParaRPr>
          </a:p>
        </p:txBody>
      </p:sp>
      <p:sp>
        <p:nvSpPr>
          <p:cNvPr id="198" name="Google Shape;198;p11"/>
          <p:cNvSpPr txBox="1"/>
          <p:nvPr/>
        </p:nvSpPr>
        <p:spPr>
          <a:xfrm>
            <a:off x="4827397" y="2276294"/>
            <a:ext cx="2820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Calibri"/>
                <a:ea typeface="Calibri"/>
                <a:cs typeface="Calibri"/>
                <a:sym typeface="Calibri"/>
              </a:rPr>
              <a:t>Perennial ryegrass</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12"/>
          <p:cNvPicPr preferRelativeResize="0"/>
          <p:nvPr/>
        </p:nvPicPr>
        <p:blipFill rotWithShape="1">
          <a:blip r:embed="rId3">
            <a:alphaModFix/>
          </a:blip>
          <a:srcRect b="0" l="0" r="0" t="0"/>
          <a:stretch/>
        </p:blipFill>
        <p:spPr>
          <a:xfrm>
            <a:off x="363875" y="510312"/>
            <a:ext cx="8416250" cy="4122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Clr>
                <a:schemeClr val="dk1"/>
              </a:buClr>
              <a:buSzPct val="111111"/>
              <a:buFont typeface="Arial"/>
              <a:buNone/>
            </a:pPr>
            <a:r>
              <a:rPr lang="en" sz="3200">
                <a:solidFill>
                  <a:schemeClr val="dk1"/>
                </a:solidFill>
              </a:rPr>
              <a:t>Plant specifics for remediation of inorganic compounds</a:t>
            </a:r>
            <a:endParaRPr sz="3200">
              <a:solidFill>
                <a:schemeClr val="dk1"/>
              </a:solidFill>
            </a:endParaRPr>
          </a:p>
          <a:p>
            <a:pPr indent="0" lvl="0" marL="0" rtl="0" algn="l">
              <a:lnSpc>
                <a:spcPct val="85000"/>
              </a:lnSpc>
              <a:spcBef>
                <a:spcPts val="0"/>
              </a:spcBef>
              <a:spcAft>
                <a:spcPts val="0"/>
              </a:spcAft>
              <a:buClr>
                <a:srgbClr val="3F3F3F"/>
              </a:buClr>
              <a:buSzPct val="86419"/>
              <a:buFont typeface="Calibri"/>
              <a:buNone/>
            </a:pPr>
            <a:r>
              <a:t/>
            </a:r>
            <a:endParaRPr/>
          </a:p>
        </p:txBody>
      </p:sp>
      <p:sp>
        <p:nvSpPr>
          <p:cNvPr id="209" name="Google Shape;209;p13"/>
          <p:cNvSpPr txBox="1"/>
          <p:nvPr>
            <p:ph idx="1" type="body"/>
          </p:nvPr>
        </p:nvSpPr>
        <p:spPr>
          <a:xfrm>
            <a:off x="311700" y="1405863"/>
            <a:ext cx="8520600" cy="3166137"/>
          </a:xfrm>
          <a:prstGeom prst="rect">
            <a:avLst/>
          </a:prstGeom>
          <a:noFill/>
          <a:ln>
            <a:noFill/>
          </a:ln>
        </p:spPr>
        <p:txBody>
          <a:bodyPr anchorCtr="0" anchor="t" bIns="91425" lIns="91425" spcFirstLastPara="1" rIns="91425" wrap="square" tIns="91425">
            <a:normAutofit/>
          </a:bodyPr>
          <a:lstStyle/>
          <a:p>
            <a:pPr indent="-285750" lvl="0" marL="285750" rtl="0" algn="l">
              <a:lnSpc>
                <a:spcPct val="100000"/>
              </a:lnSpc>
              <a:spcBef>
                <a:spcPts val="1000"/>
              </a:spcBef>
              <a:spcAft>
                <a:spcPts val="0"/>
              </a:spcAft>
              <a:buClr>
                <a:schemeClr val="dk1"/>
              </a:buClr>
              <a:buSzPts val="1740"/>
              <a:buFont typeface="Arial"/>
              <a:buChar char="•"/>
            </a:pPr>
            <a:r>
              <a:rPr lang="en" sz="1800">
                <a:solidFill>
                  <a:schemeClr val="dk1"/>
                </a:solidFill>
              </a:rPr>
              <a:t>There are two types of plants suitable for a </a:t>
            </a:r>
            <a:r>
              <a:rPr b="1" lang="en" sz="1800">
                <a:solidFill>
                  <a:schemeClr val="dk1"/>
                </a:solidFill>
              </a:rPr>
              <a:t>phytostabilization process</a:t>
            </a:r>
            <a:r>
              <a:rPr lang="en" sz="1800">
                <a:solidFill>
                  <a:schemeClr val="dk1"/>
                </a:solidFill>
              </a:rPr>
              <a:t>. </a:t>
            </a:r>
            <a:endParaRPr sz="1800">
              <a:solidFill>
                <a:schemeClr val="dk1"/>
              </a:solidFill>
            </a:endParaRPr>
          </a:p>
          <a:p>
            <a:pPr indent="-285750" lvl="0" marL="285750" rtl="0" algn="l">
              <a:lnSpc>
                <a:spcPct val="100000"/>
              </a:lnSpc>
              <a:spcBef>
                <a:spcPts val="1000"/>
              </a:spcBef>
              <a:spcAft>
                <a:spcPts val="0"/>
              </a:spcAft>
              <a:buClr>
                <a:schemeClr val="dk1"/>
              </a:buClr>
              <a:buSzPts val="1740"/>
              <a:buFont typeface="Arial"/>
              <a:buChar char="•"/>
            </a:pPr>
            <a:r>
              <a:rPr lang="en" sz="1800">
                <a:solidFill>
                  <a:schemeClr val="dk1"/>
                </a:solidFill>
              </a:rPr>
              <a:t>One group is formed by plants tolerant to high concentrations of contaminants, i.e., </a:t>
            </a:r>
            <a:r>
              <a:rPr b="1" lang="en" sz="1800">
                <a:solidFill>
                  <a:schemeClr val="dk1"/>
                </a:solidFill>
              </a:rPr>
              <a:t>trace element excluders</a:t>
            </a:r>
            <a:r>
              <a:rPr lang="en" sz="1800">
                <a:solidFill>
                  <a:schemeClr val="dk1"/>
                </a:solidFill>
              </a:rPr>
              <a:t>. </a:t>
            </a:r>
            <a:endParaRPr sz="1800">
              <a:solidFill>
                <a:schemeClr val="dk1"/>
              </a:solidFill>
            </a:endParaRPr>
          </a:p>
          <a:p>
            <a:pPr indent="-285750" lvl="0" marL="285750" rtl="0" algn="l">
              <a:lnSpc>
                <a:spcPct val="100000"/>
              </a:lnSpc>
              <a:spcBef>
                <a:spcPts val="1000"/>
              </a:spcBef>
              <a:spcAft>
                <a:spcPts val="0"/>
              </a:spcAft>
              <a:buClr>
                <a:schemeClr val="dk1"/>
              </a:buClr>
              <a:buSzPts val="1740"/>
              <a:buFont typeface="Arial"/>
              <a:buChar char="•"/>
            </a:pPr>
            <a:r>
              <a:rPr lang="en" sz="1800">
                <a:solidFill>
                  <a:schemeClr val="dk1"/>
                </a:solidFill>
              </a:rPr>
              <a:t>Another group is represented by species with highly developed root systems that can immobilize contaminated substances through uptake, precipitation, or reduction. contaminants are usually concentrated in the roots and only a small portion of contaminants can move to the aboveground part of the plant.</a:t>
            </a:r>
            <a:endParaRPr sz="1800">
              <a:solidFill>
                <a:schemeClr val="dk1"/>
              </a:solidFill>
            </a:endParaRPr>
          </a:p>
          <a:p>
            <a:pPr indent="-285750" lvl="0" marL="285750" rtl="0" algn="l">
              <a:lnSpc>
                <a:spcPct val="100000"/>
              </a:lnSpc>
              <a:spcBef>
                <a:spcPts val="1000"/>
              </a:spcBef>
              <a:spcAft>
                <a:spcPts val="0"/>
              </a:spcAft>
              <a:buClr>
                <a:schemeClr val="dk1"/>
              </a:buClr>
              <a:buSzPts val="1740"/>
              <a:buFont typeface="Arial"/>
              <a:buChar char="•"/>
            </a:pPr>
            <a:r>
              <a:rPr lang="en" sz="1800">
                <a:solidFill>
                  <a:schemeClr val="dk1"/>
                </a:solidFill>
              </a:rPr>
              <a:t>Soil amendments are often used to support phytostabilization of TEs that are not bioavailable.</a:t>
            </a:r>
            <a:endParaRPr sz="1800">
              <a:solidFill>
                <a:schemeClr val="dk1"/>
              </a:solidFill>
            </a:endParaRPr>
          </a:p>
          <a:p>
            <a:pPr indent="0" lvl="0" marL="457200" rtl="0" algn="l">
              <a:lnSpc>
                <a:spcPct val="100000"/>
              </a:lnSpc>
              <a:spcBef>
                <a:spcPts val="1000"/>
              </a:spcBef>
              <a:spcAft>
                <a:spcPts val="0"/>
              </a:spcAft>
              <a:buSzPts val="1800"/>
              <a:buNone/>
            </a:pPr>
            <a:r>
              <a:t/>
            </a:r>
            <a:endParaRPr sz="1300">
              <a:solidFill>
                <a:schemeClr val="dk1"/>
              </a:solidFill>
              <a:latin typeface="Century Gothic"/>
              <a:ea typeface="Century Gothic"/>
              <a:cs typeface="Century Gothic"/>
              <a:sym typeface="Century Gothic"/>
            </a:endParaRPr>
          </a:p>
          <a:p>
            <a:pPr indent="0" lvl="0" marL="0" rtl="0" algn="l">
              <a:lnSpc>
                <a:spcPct val="90000"/>
              </a:lnSpc>
              <a:spcBef>
                <a:spcPts val="0"/>
              </a:spcBef>
              <a:spcAft>
                <a:spcPts val="1200"/>
              </a:spcAft>
              <a:buSzPts val="1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4"/>
          <p:cNvSpPr txBox="1"/>
          <p:nvPr>
            <p:ph type="title"/>
          </p:nvPr>
        </p:nvSpPr>
        <p:spPr>
          <a:xfrm>
            <a:off x="311700" y="530013"/>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rgbClr val="000000"/>
              </a:buClr>
              <a:buSzPts val="990"/>
              <a:buFont typeface="Arial"/>
              <a:buNone/>
            </a:pPr>
            <a:r>
              <a:rPr lang="en" sz="2900">
                <a:solidFill>
                  <a:schemeClr val="dk1"/>
                </a:solidFill>
              </a:rPr>
              <a:t>Case study: Alluvial Mine Tailings (Brown et al. 2009)</a:t>
            </a:r>
            <a:endParaRPr sz="2900">
              <a:solidFill>
                <a:schemeClr val="dk1"/>
              </a:solidFill>
            </a:endParaRPr>
          </a:p>
        </p:txBody>
      </p:sp>
      <p:sp>
        <p:nvSpPr>
          <p:cNvPr id="215" name="Google Shape;215;p14"/>
          <p:cNvSpPr txBox="1"/>
          <p:nvPr/>
        </p:nvSpPr>
        <p:spPr>
          <a:xfrm>
            <a:off x="311700" y="1428274"/>
            <a:ext cx="3616273" cy="3508623"/>
          </a:xfrm>
          <a:prstGeom prst="rect">
            <a:avLst/>
          </a:prstGeom>
          <a:noFill/>
          <a:ln>
            <a:noFill/>
          </a:ln>
        </p:spPr>
        <p:txBody>
          <a:bodyPr anchorCtr="0" anchor="t" bIns="91425" lIns="91425" spcFirstLastPara="1" rIns="91425" wrap="square" tIns="91425">
            <a:spAutoFit/>
          </a:bodyPr>
          <a:lstStyle/>
          <a:p>
            <a:pPr indent="-285750" lvl="0" marL="28575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Location: Leadville, Colorado, USA.</a:t>
            </a:r>
            <a:endParaRPr/>
          </a:p>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Mining operations between the 1870s and 1980s created significant alluvial tailings contaminated with TEs.  High water events transported contaminants in locations away from the source site such as the areas along the Arkansas river.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descr="E.P.A Clean Up of Mine Tailings, Leadville, Colorado | Detroit Institute of  Arts Museum" id="216" name="Google Shape;216;p14"/>
          <p:cNvPicPr preferRelativeResize="0"/>
          <p:nvPr/>
        </p:nvPicPr>
        <p:blipFill rotWithShape="1">
          <a:blip r:embed="rId3">
            <a:alphaModFix/>
          </a:blip>
          <a:srcRect b="0" l="0" r="0" t="0"/>
          <a:stretch/>
        </p:blipFill>
        <p:spPr>
          <a:xfrm>
            <a:off x="6201127" y="1852302"/>
            <a:ext cx="2942873" cy="2172668"/>
          </a:xfrm>
          <a:prstGeom prst="rect">
            <a:avLst/>
          </a:prstGeom>
          <a:noFill/>
          <a:ln>
            <a:noFill/>
          </a:ln>
        </p:spPr>
      </p:pic>
      <p:pic>
        <p:nvPicPr>
          <p:cNvPr descr="Leadville Colorado Mining History" id="217" name="Google Shape;217;p14"/>
          <p:cNvPicPr preferRelativeResize="0"/>
          <p:nvPr/>
        </p:nvPicPr>
        <p:blipFill rotWithShape="1">
          <a:blip r:embed="rId4">
            <a:alphaModFix/>
          </a:blip>
          <a:srcRect b="0" l="0" r="0" t="0"/>
          <a:stretch/>
        </p:blipFill>
        <p:spPr>
          <a:xfrm>
            <a:off x="4010139" y="1428274"/>
            <a:ext cx="2108823" cy="3133978"/>
          </a:xfrm>
          <a:prstGeom prst="rect">
            <a:avLst/>
          </a:prstGeom>
          <a:noFill/>
          <a:ln>
            <a:noFill/>
          </a:ln>
        </p:spPr>
      </p:pic>
      <p:sp>
        <p:nvSpPr>
          <p:cNvPr id="218" name="Google Shape;218;p14"/>
          <p:cNvSpPr/>
          <p:nvPr/>
        </p:nvSpPr>
        <p:spPr>
          <a:xfrm>
            <a:off x="6201127" y="4100587"/>
            <a:ext cx="27652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John Ganis, 1998. E.P.A Clean Up of Mine Tailings, Leadville, Colorado.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2800"/>
              <a:buFont typeface="Calibri"/>
              <a:buNone/>
            </a:pPr>
            <a:r>
              <a:rPr lang="en" sz="2900">
                <a:solidFill>
                  <a:schemeClr val="dk1"/>
                </a:solidFill>
              </a:rPr>
              <a:t>Case study: Alluvial Mine Tailings (Brown et al. 2009)</a:t>
            </a:r>
            <a:br>
              <a:rPr lang="en" sz="2900">
                <a:solidFill>
                  <a:schemeClr val="dk1"/>
                </a:solidFill>
              </a:rPr>
            </a:br>
            <a:endParaRPr sz="2900">
              <a:solidFill>
                <a:schemeClr val="dk1"/>
              </a:solidFill>
            </a:endParaRPr>
          </a:p>
        </p:txBody>
      </p:sp>
      <p:sp>
        <p:nvSpPr>
          <p:cNvPr id="224" name="Google Shape;224;p15"/>
          <p:cNvSpPr txBox="1"/>
          <p:nvPr>
            <p:ph idx="1" type="body"/>
          </p:nvPr>
        </p:nvSpPr>
        <p:spPr>
          <a:xfrm>
            <a:off x="311700" y="1531345"/>
            <a:ext cx="8520600" cy="3037530"/>
          </a:xfrm>
          <a:prstGeom prst="rect">
            <a:avLst/>
          </a:prstGeom>
          <a:noFill/>
          <a:ln>
            <a:noFill/>
          </a:ln>
        </p:spPr>
        <p:txBody>
          <a:bodyPr anchorCtr="0" anchor="t" bIns="91425" lIns="91425" spcFirstLastPara="1" rIns="91425" wrap="square" tIns="91425">
            <a:normAutofit lnSpcReduction="10000"/>
          </a:bodyPr>
          <a:lstStyle/>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Remediation start: 1997</a:t>
            </a:r>
            <a:endParaRPr/>
          </a:p>
          <a:p>
            <a:pPr indent="0" lvl="0" marL="0" rtl="0" algn="l">
              <a:lnSpc>
                <a:spcPct val="90000"/>
              </a:lnSpc>
              <a:spcBef>
                <a:spcPts val="0"/>
              </a:spcBef>
              <a:spcAft>
                <a:spcPts val="0"/>
              </a:spcAft>
              <a:buClr>
                <a:srgbClr val="3F3F3F"/>
              </a:buClr>
              <a:buSzPts val="1800"/>
              <a:buNone/>
            </a:pPr>
            <a:r>
              <a:t/>
            </a:r>
            <a:endParaRPr sz="1800">
              <a:solidFill>
                <a:schemeClr val="dk1"/>
              </a:solidFill>
            </a:endParaRPr>
          </a:p>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Native grasses (perennial ryegrass, annual ryegrass, and tufted hairgrass) were planted to remediate (stabilize) contaminants: Pb, Zn, Cd and acidity from historic mine tailings in the soil to a depth of about 0.3m.</a:t>
            </a:r>
            <a:endParaRPr/>
          </a:p>
          <a:p>
            <a:pPr indent="-171450" lvl="0" marL="285750" rtl="0" algn="l">
              <a:lnSpc>
                <a:spcPct val="90000"/>
              </a:lnSpc>
              <a:spcBef>
                <a:spcPts val="0"/>
              </a:spcBef>
              <a:spcAft>
                <a:spcPts val="0"/>
              </a:spcAft>
              <a:buClr>
                <a:srgbClr val="3F3F3F"/>
              </a:buClr>
              <a:buSzPts val="1800"/>
              <a:buFont typeface="Arial"/>
              <a:buNone/>
            </a:pPr>
            <a:r>
              <a:t/>
            </a:r>
            <a:endParaRPr b="1" sz="1800">
              <a:solidFill>
                <a:schemeClr val="dk1"/>
              </a:solidFill>
            </a:endParaRPr>
          </a:p>
          <a:p>
            <a:pPr indent="0" lvl="0" marL="0" rtl="0" algn="l">
              <a:lnSpc>
                <a:spcPct val="90000"/>
              </a:lnSpc>
              <a:spcBef>
                <a:spcPts val="0"/>
              </a:spcBef>
              <a:spcAft>
                <a:spcPts val="0"/>
              </a:spcAft>
              <a:buClr>
                <a:schemeClr val="dk1"/>
              </a:buClr>
              <a:buSzPts val="1800"/>
              <a:buNone/>
            </a:pPr>
            <a:r>
              <a:rPr b="1" lang="en" sz="1800">
                <a:solidFill>
                  <a:schemeClr val="dk1"/>
                </a:solidFill>
              </a:rPr>
              <a:t>Amendments</a:t>
            </a:r>
            <a:r>
              <a:rPr lang="en" sz="1800">
                <a:solidFill>
                  <a:schemeClr val="dk1"/>
                </a:solidFill>
              </a:rPr>
              <a:t>: </a:t>
            </a:r>
            <a:endParaRPr/>
          </a:p>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Lime kiln (LKD), </a:t>
            </a:r>
            <a:endParaRPr/>
          </a:p>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Lime kiln + biosolids (LKD+BS), </a:t>
            </a:r>
            <a:endParaRPr/>
          </a:p>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Sugar beet lime + biosolids (SBL+BS), </a:t>
            </a:r>
            <a:endParaRPr/>
          </a:p>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Coarse lime + biosolids (CL+BS), </a:t>
            </a:r>
            <a:endParaRPr/>
          </a:p>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Ag lime + biosolids (AL+BS), </a:t>
            </a:r>
            <a:endParaRPr/>
          </a:p>
          <a:p>
            <a:pPr indent="-285750" lvl="0" marL="285750" rtl="0" algn="l">
              <a:lnSpc>
                <a:spcPct val="90000"/>
              </a:lnSpc>
              <a:spcBef>
                <a:spcPts val="0"/>
              </a:spcBef>
              <a:spcAft>
                <a:spcPts val="0"/>
              </a:spcAft>
              <a:buClr>
                <a:schemeClr val="dk1"/>
              </a:buClr>
              <a:buSzPts val="1800"/>
              <a:buFont typeface="Arial"/>
              <a:buChar char="•"/>
            </a:pPr>
            <a:r>
              <a:rPr lang="en" sz="1800">
                <a:solidFill>
                  <a:schemeClr val="dk1"/>
                </a:solidFill>
              </a:rPr>
              <a:t>Fine lime + biosolids (FL+BS). </a:t>
            </a:r>
            <a:endParaRPr/>
          </a:p>
          <a:p>
            <a:pPr indent="-228600" lvl="0" marL="457200" rtl="0" algn="l">
              <a:lnSpc>
                <a:spcPct val="90000"/>
              </a:lnSpc>
              <a:spcBef>
                <a:spcPts val="0"/>
              </a:spcBef>
              <a:spcAft>
                <a:spcPts val="0"/>
              </a:spcAft>
              <a:buSzPts val="1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2800"/>
              <a:buFont typeface="Calibri"/>
              <a:buNone/>
            </a:pPr>
            <a:r>
              <a:rPr lang="en" sz="2900">
                <a:solidFill>
                  <a:schemeClr val="dk1"/>
                </a:solidFill>
              </a:rPr>
              <a:t>Case study: Alluvial Mine Tailings (Brown et al. 2009)</a:t>
            </a:r>
            <a:br>
              <a:rPr lang="en" sz="2900">
                <a:solidFill>
                  <a:schemeClr val="dk1"/>
                </a:solidFill>
              </a:rPr>
            </a:br>
            <a:endParaRPr sz="2900">
              <a:solidFill>
                <a:schemeClr val="dk1"/>
              </a:solidFill>
            </a:endParaRPr>
          </a:p>
        </p:txBody>
      </p:sp>
      <p:sp>
        <p:nvSpPr>
          <p:cNvPr id="230" name="Google Shape;230;p16"/>
          <p:cNvSpPr/>
          <p:nvPr/>
        </p:nvSpPr>
        <p:spPr>
          <a:xfrm>
            <a:off x="6637663" y="2369198"/>
            <a:ext cx="2506337"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TEs availability and associated risks to humans and animals were reduced.</a:t>
            </a:r>
            <a:endParaRPr/>
          </a:p>
        </p:txBody>
      </p:sp>
      <p:pic>
        <p:nvPicPr>
          <p:cNvPr id="231" name="Google Shape;231;p16"/>
          <p:cNvPicPr preferRelativeResize="0"/>
          <p:nvPr/>
        </p:nvPicPr>
        <p:blipFill rotWithShape="1">
          <a:blip r:embed="rId3">
            <a:alphaModFix/>
          </a:blip>
          <a:srcRect b="0" l="0" r="0" t="0"/>
          <a:stretch/>
        </p:blipFill>
        <p:spPr>
          <a:xfrm>
            <a:off x="311700" y="1333041"/>
            <a:ext cx="3061506" cy="3272644"/>
          </a:xfrm>
          <a:prstGeom prst="rect">
            <a:avLst/>
          </a:prstGeom>
          <a:noFill/>
          <a:ln>
            <a:noFill/>
          </a:ln>
        </p:spPr>
      </p:pic>
      <p:pic>
        <p:nvPicPr>
          <p:cNvPr id="232" name="Google Shape;232;p16"/>
          <p:cNvPicPr preferRelativeResize="0"/>
          <p:nvPr/>
        </p:nvPicPr>
        <p:blipFill rotWithShape="1">
          <a:blip r:embed="rId4">
            <a:alphaModFix/>
          </a:blip>
          <a:srcRect b="0" l="0" r="0" t="0"/>
          <a:stretch/>
        </p:blipFill>
        <p:spPr>
          <a:xfrm>
            <a:off x="3584086" y="1333042"/>
            <a:ext cx="2976458" cy="34042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7"/>
          <p:cNvSpPr/>
          <p:nvPr/>
        </p:nvSpPr>
        <p:spPr>
          <a:xfrm>
            <a:off x="664506" y="1943201"/>
            <a:ext cx="3870414"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High Lonesome, one of the contaminated areas was successfully treated which is currently an access point for the public to the Arkansas River for trout fishing.</a:t>
            </a:r>
            <a:endParaRPr/>
          </a:p>
        </p:txBody>
      </p:sp>
      <p:sp>
        <p:nvSpPr>
          <p:cNvPr id="238" name="Google Shape;238;p17"/>
          <p:cNvSpPr/>
          <p:nvPr/>
        </p:nvSpPr>
        <p:spPr>
          <a:xfrm>
            <a:off x="539827" y="503721"/>
            <a:ext cx="8390823"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900">
                <a:solidFill>
                  <a:schemeClr val="dk1"/>
                </a:solidFill>
                <a:latin typeface="Calibri"/>
                <a:ea typeface="Calibri"/>
                <a:cs typeface="Calibri"/>
                <a:sym typeface="Calibri"/>
              </a:rPr>
              <a:t>Case study: Alluvial Mine Tailings (Brown et al. 2009)</a:t>
            </a:r>
            <a:endParaRPr sz="2900">
              <a:solidFill>
                <a:schemeClr val="dk1"/>
              </a:solidFill>
              <a:latin typeface="Calibri"/>
              <a:ea typeface="Calibri"/>
              <a:cs typeface="Calibri"/>
              <a:sym typeface="Calibri"/>
            </a:endParaRPr>
          </a:p>
        </p:txBody>
      </p:sp>
      <p:pic>
        <p:nvPicPr>
          <p:cNvPr descr="https://ep1.pinkbike.org/p6pb17138452/p6pb17138452.jpg" id="239" name="Google Shape;239;p17"/>
          <p:cNvPicPr preferRelativeResize="0"/>
          <p:nvPr/>
        </p:nvPicPr>
        <p:blipFill rotWithShape="1">
          <a:blip r:embed="rId3">
            <a:alphaModFix/>
          </a:blip>
          <a:srcRect b="0" l="0" r="0" t="0"/>
          <a:stretch/>
        </p:blipFill>
        <p:spPr>
          <a:xfrm>
            <a:off x="4748270" y="1340684"/>
            <a:ext cx="4182380" cy="2905781"/>
          </a:xfrm>
          <a:prstGeom prst="rect">
            <a:avLst/>
          </a:prstGeom>
          <a:noFill/>
          <a:ln>
            <a:noFill/>
          </a:ln>
        </p:spPr>
      </p:pic>
      <p:sp>
        <p:nvSpPr>
          <p:cNvPr id="240" name="Google Shape;240;p17"/>
          <p:cNvSpPr txBox="1"/>
          <p:nvPr/>
        </p:nvSpPr>
        <p:spPr>
          <a:xfrm>
            <a:off x="4748270" y="4248824"/>
            <a:ext cx="439573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High Lonesome trail. </a:t>
            </a:r>
            <a:endParaRPr/>
          </a:p>
          <a:p>
            <a:pPr indent="0" lvl="0" marL="0" marR="0" rtl="0" algn="l">
              <a:spcBef>
                <a:spcPts val="0"/>
              </a:spcBef>
              <a:spcAft>
                <a:spcPts val="0"/>
              </a:spcAft>
              <a:buNone/>
            </a:pPr>
            <a:r>
              <a:rPr lang="en" sz="1400" u="sng">
                <a:solidFill>
                  <a:schemeClr val="dk1"/>
                </a:solidFill>
                <a:latin typeface="Calibri"/>
                <a:ea typeface="Calibri"/>
                <a:cs typeface="Calibri"/>
                <a:sym typeface="Calibri"/>
                <a:hlinkClick r:id="rId4">
                  <a:extLst>
                    <a:ext uri="{A12FA001-AC4F-418D-AE19-62706E023703}">
                      <ahyp:hlinkClr val="tx"/>
                    </a:ext>
                  </a:extLst>
                </a:hlinkClick>
              </a:rPr>
              <a:t>www.trailforks.com/trails/high-lonesome-trail/photos/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2800"/>
              <a:buFont typeface="Calibri"/>
              <a:buNone/>
            </a:pPr>
            <a:r>
              <a:rPr lang="en" sz="3200">
                <a:solidFill>
                  <a:schemeClr val="dk1"/>
                </a:solidFill>
              </a:rPr>
              <a:t>Content</a:t>
            </a:r>
            <a:endParaRPr sz="3200">
              <a:solidFill>
                <a:schemeClr val="dk1"/>
              </a:solidFill>
            </a:endParaRPr>
          </a:p>
        </p:txBody>
      </p:sp>
      <p:sp>
        <p:nvSpPr>
          <p:cNvPr id="112" name="Google Shape;112;p2"/>
          <p:cNvSpPr txBox="1"/>
          <p:nvPr>
            <p:ph idx="1" type="body"/>
          </p:nvPr>
        </p:nvSpPr>
        <p:spPr>
          <a:xfrm>
            <a:off x="311700" y="1449930"/>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90000"/>
              </a:lnSpc>
              <a:spcBef>
                <a:spcPts val="0"/>
              </a:spcBef>
              <a:spcAft>
                <a:spcPts val="0"/>
              </a:spcAft>
              <a:buClr>
                <a:schemeClr val="dk1"/>
              </a:buClr>
              <a:buSzPts val="1800"/>
              <a:buFont typeface="Arial"/>
              <a:buChar char="•"/>
            </a:pPr>
            <a:r>
              <a:rPr lang="en" sz="1800">
                <a:solidFill>
                  <a:schemeClr val="dk1"/>
                </a:solidFill>
              </a:rPr>
              <a:t>Introduction</a:t>
            </a:r>
            <a:endParaRPr sz="1800">
              <a:solidFill>
                <a:schemeClr val="dk1"/>
              </a:solidFill>
            </a:endParaRPr>
          </a:p>
          <a:p>
            <a:pPr indent="-342900" lvl="0" marL="457200" rtl="0" algn="l">
              <a:lnSpc>
                <a:spcPct val="90000"/>
              </a:lnSpc>
              <a:spcBef>
                <a:spcPts val="1200"/>
              </a:spcBef>
              <a:spcAft>
                <a:spcPts val="0"/>
              </a:spcAft>
              <a:buClr>
                <a:schemeClr val="dk1"/>
              </a:buClr>
              <a:buSzPts val="1800"/>
              <a:buFont typeface="Arial"/>
              <a:buChar char="•"/>
            </a:pPr>
            <a:r>
              <a:rPr lang="en" sz="1800">
                <a:solidFill>
                  <a:schemeClr val="dk1"/>
                </a:solidFill>
              </a:rPr>
              <a:t>Phytotechnologies for remediation of inorganics</a:t>
            </a:r>
            <a:endParaRPr sz="1800">
              <a:solidFill>
                <a:schemeClr val="dk1"/>
              </a:solidFill>
            </a:endParaRPr>
          </a:p>
          <a:p>
            <a:pPr indent="-342900" lvl="0" marL="457200" rtl="0" algn="l">
              <a:lnSpc>
                <a:spcPct val="90000"/>
              </a:lnSpc>
              <a:spcBef>
                <a:spcPts val="1200"/>
              </a:spcBef>
              <a:spcAft>
                <a:spcPts val="0"/>
              </a:spcAft>
              <a:buClr>
                <a:schemeClr val="dk1"/>
              </a:buClr>
              <a:buSzPts val="1800"/>
              <a:buFont typeface="Arial"/>
              <a:buChar char="•"/>
            </a:pPr>
            <a:r>
              <a:rPr lang="en" sz="1800">
                <a:solidFill>
                  <a:schemeClr val="dk1"/>
                </a:solidFill>
              </a:rPr>
              <a:t>Plant specifics for remediation of inorganic compounds</a:t>
            </a:r>
            <a:endParaRPr sz="1800">
              <a:solidFill>
                <a:schemeClr val="dk1"/>
              </a:solidFill>
            </a:endParaRPr>
          </a:p>
          <a:p>
            <a:pPr indent="-342900" lvl="0" marL="457200" rtl="0" algn="l">
              <a:lnSpc>
                <a:spcPct val="90000"/>
              </a:lnSpc>
              <a:spcBef>
                <a:spcPts val="1200"/>
              </a:spcBef>
              <a:spcAft>
                <a:spcPts val="0"/>
              </a:spcAft>
              <a:buClr>
                <a:schemeClr val="dk1"/>
              </a:buClr>
              <a:buSzPts val="1800"/>
              <a:buFont typeface="Arial"/>
              <a:buChar char="•"/>
            </a:pPr>
            <a:r>
              <a:rPr lang="en" sz="1800">
                <a:solidFill>
                  <a:schemeClr val="dk1"/>
                </a:solidFill>
              </a:rPr>
              <a:t>Experiments and case studies</a:t>
            </a:r>
            <a:endParaRPr sz="1800">
              <a:solidFill>
                <a:schemeClr val="dk1"/>
              </a:solidFill>
            </a:endParaRPr>
          </a:p>
          <a:p>
            <a:pPr indent="0" lvl="0" marL="457200" rtl="0" algn="l">
              <a:lnSpc>
                <a:spcPct val="90000"/>
              </a:lnSpc>
              <a:spcBef>
                <a:spcPts val="1200"/>
              </a:spcBef>
              <a:spcAft>
                <a:spcPts val="1200"/>
              </a:spcAft>
              <a:buSzPts val="1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8"/>
          <p:cNvSpPr txBox="1"/>
          <p:nvPr>
            <p:ph type="title"/>
          </p:nvPr>
        </p:nvSpPr>
        <p:spPr>
          <a:xfrm>
            <a:off x="311700" y="391325"/>
            <a:ext cx="86859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990"/>
              <a:buFont typeface="Arial"/>
              <a:buNone/>
            </a:pPr>
            <a:r>
              <a:rPr lang="en" sz="2800">
                <a:solidFill>
                  <a:schemeClr val="dk1"/>
                </a:solidFill>
              </a:rPr>
              <a:t>Phytovolatilization: Greenhouse experiment (Sakakibara et al. 2010)</a:t>
            </a:r>
            <a:endParaRPr sz="2800">
              <a:solidFill>
                <a:schemeClr val="dk1"/>
              </a:solidFill>
            </a:endParaRPr>
          </a:p>
        </p:txBody>
      </p:sp>
      <p:pic>
        <p:nvPicPr>
          <p:cNvPr id="246" name="Google Shape;246;p18"/>
          <p:cNvPicPr preferRelativeResize="0"/>
          <p:nvPr/>
        </p:nvPicPr>
        <p:blipFill rotWithShape="1">
          <a:blip r:embed="rId3">
            <a:alphaModFix/>
          </a:blip>
          <a:srcRect b="0" l="3318" r="4497" t="0"/>
          <a:stretch/>
        </p:blipFill>
        <p:spPr>
          <a:xfrm>
            <a:off x="80876" y="1448649"/>
            <a:ext cx="5358276" cy="3223476"/>
          </a:xfrm>
          <a:prstGeom prst="rect">
            <a:avLst/>
          </a:prstGeom>
          <a:noFill/>
          <a:ln>
            <a:noFill/>
          </a:ln>
        </p:spPr>
      </p:pic>
      <p:sp>
        <p:nvSpPr>
          <p:cNvPr id="247" name="Google Shape;247;p18"/>
          <p:cNvSpPr txBox="1"/>
          <p:nvPr/>
        </p:nvSpPr>
        <p:spPr>
          <a:xfrm>
            <a:off x="5144877" y="1682017"/>
            <a:ext cx="3753571" cy="2646848"/>
          </a:xfrm>
          <a:prstGeom prst="rect">
            <a:avLst/>
          </a:prstGeom>
          <a:noFill/>
          <a:ln>
            <a:noFill/>
          </a:ln>
        </p:spPr>
        <p:txBody>
          <a:bodyPr anchorCtr="0" anchor="t" bIns="91425" lIns="91425" spcFirstLastPara="1" rIns="91425" wrap="square" tIns="91425">
            <a:spAutoFit/>
          </a:bodyPr>
          <a:lstStyle/>
          <a:p>
            <a:pPr indent="-285750" lvl="0" marL="419100" marR="0" rtl="0" algn="l">
              <a:spcBef>
                <a:spcPts val="0"/>
              </a:spcBef>
              <a:spcAft>
                <a:spcPts val="0"/>
              </a:spcAft>
              <a:buClr>
                <a:schemeClr val="dk1"/>
              </a:buClr>
              <a:buSzPts val="1500"/>
              <a:buFont typeface="Arial"/>
              <a:buChar char="•"/>
            </a:pPr>
            <a:r>
              <a:rPr lang="en" sz="1600">
                <a:solidFill>
                  <a:schemeClr val="dk1"/>
                </a:solidFill>
                <a:latin typeface="Calibri"/>
                <a:ea typeface="Calibri"/>
                <a:cs typeface="Calibri"/>
                <a:sym typeface="Calibri"/>
              </a:rPr>
              <a:t>It was determined that vapor released from the frond of P. vittata included arsenic compounds, arsenite and arsenate. </a:t>
            </a:r>
            <a:endParaRPr/>
          </a:p>
          <a:p>
            <a:pPr indent="-190500" lvl="0" marL="419100" marR="0" rtl="0" algn="l">
              <a:spcBef>
                <a:spcPts val="0"/>
              </a:spcBef>
              <a:spcAft>
                <a:spcPts val="0"/>
              </a:spcAft>
              <a:buClr>
                <a:schemeClr val="dk1"/>
              </a:buClr>
              <a:buSzPts val="1500"/>
              <a:buFont typeface="Arial"/>
              <a:buNone/>
            </a:pPr>
            <a:r>
              <a:t/>
            </a:r>
            <a:endParaRPr sz="1600">
              <a:solidFill>
                <a:schemeClr val="dk1"/>
              </a:solidFill>
              <a:latin typeface="Calibri"/>
              <a:ea typeface="Calibri"/>
              <a:cs typeface="Calibri"/>
              <a:sym typeface="Calibri"/>
            </a:endParaRPr>
          </a:p>
          <a:p>
            <a:pPr indent="-285750" lvl="0" marL="419100" marR="0" rtl="0" algn="l">
              <a:spcBef>
                <a:spcPts val="0"/>
              </a:spcBef>
              <a:spcAft>
                <a:spcPts val="0"/>
              </a:spcAft>
              <a:buClr>
                <a:schemeClr val="dk1"/>
              </a:buClr>
              <a:buSzPts val="1500"/>
              <a:buFont typeface="Arial"/>
              <a:buChar char="•"/>
            </a:pPr>
            <a:r>
              <a:rPr lang="en" sz="1600">
                <a:solidFill>
                  <a:schemeClr val="dk1"/>
                </a:solidFill>
                <a:latin typeface="Calibri"/>
                <a:ea typeface="Calibri"/>
                <a:cs typeface="Calibri"/>
                <a:sym typeface="Calibri"/>
              </a:rPr>
              <a:t>The results of experiment suggested that P. vittata effectively volatilizes As; it removed a maximum ratio of 90% of the total uptake of As from As-contaminated soils in greenhouse. </a:t>
            </a:r>
            <a:endParaRPr sz="1600">
              <a:solidFill>
                <a:schemeClr val="dk1"/>
              </a:solidFill>
              <a:latin typeface="Calibri"/>
              <a:ea typeface="Calibri"/>
              <a:cs typeface="Calibri"/>
              <a:sym typeface="Calibri"/>
            </a:endParaRPr>
          </a:p>
        </p:txBody>
      </p:sp>
      <p:sp>
        <p:nvSpPr>
          <p:cNvPr id="248" name="Google Shape;248;p18"/>
          <p:cNvSpPr txBox="1"/>
          <p:nvPr/>
        </p:nvSpPr>
        <p:spPr>
          <a:xfrm>
            <a:off x="6144000" y="44720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2800"/>
              <a:buFont typeface="Calibri"/>
              <a:buNone/>
            </a:pPr>
            <a:r>
              <a:rPr lang="en" sz="2900">
                <a:solidFill>
                  <a:schemeClr val="dk1"/>
                </a:solidFill>
              </a:rPr>
              <a:t>Case study: Spring Valley Formerly Used Defense Site (Van Slycken et al. 2013)</a:t>
            </a:r>
            <a:endParaRPr sz="2900">
              <a:solidFill>
                <a:schemeClr val="dk1"/>
              </a:solidFill>
            </a:endParaRPr>
          </a:p>
        </p:txBody>
      </p:sp>
      <p:sp>
        <p:nvSpPr>
          <p:cNvPr id="254" name="Google Shape;254;p19"/>
          <p:cNvSpPr txBox="1"/>
          <p:nvPr>
            <p:ph idx="1" type="body"/>
          </p:nvPr>
        </p:nvSpPr>
        <p:spPr>
          <a:xfrm>
            <a:off x="311700" y="1372812"/>
            <a:ext cx="8520600" cy="3276306"/>
          </a:xfrm>
          <a:prstGeom prst="rect">
            <a:avLst/>
          </a:prstGeom>
          <a:noFill/>
          <a:ln>
            <a:noFill/>
          </a:ln>
        </p:spPr>
        <p:txBody>
          <a:bodyPr anchorCtr="0" anchor="t" bIns="91425" lIns="91425" spcFirstLastPara="1" rIns="91425" wrap="square" tIns="91425">
            <a:normAutofit/>
          </a:bodyPr>
          <a:lstStyle/>
          <a:p>
            <a:pPr indent="-285750" lvl="0" marL="285750" rtl="0" algn="l">
              <a:lnSpc>
                <a:spcPct val="90000"/>
              </a:lnSpc>
              <a:spcBef>
                <a:spcPts val="0"/>
              </a:spcBef>
              <a:spcAft>
                <a:spcPts val="0"/>
              </a:spcAft>
              <a:buClr>
                <a:schemeClr val="dk1"/>
              </a:buClr>
              <a:buSzPts val="1100"/>
              <a:buChar char="●"/>
            </a:pPr>
            <a:r>
              <a:rPr lang="en" sz="1800">
                <a:solidFill>
                  <a:schemeClr val="dk1"/>
                </a:solidFill>
              </a:rPr>
              <a:t>Location: Flanders region, Belgium. </a:t>
            </a:r>
            <a:endParaRPr sz="1800">
              <a:solidFill>
                <a:schemeClr val="dk1"/>
              </a:solidFill>
            </a:endParaRPr>
          </a:p>
          <a:p>
            <a:pPr indent="-285750" lvl="0" marL="285750" rtl="0" algn="l">
              <a:lnSpc>
                <a:spcPct val="90000"/>
              </a:lnSpc>
              <a:spcBef>
                <a:spcPts val="1200"/>
              </a:spcBef>
              <a:spcAft>
                <a:spcPts val="0"/>
              </a:spcAft>
              <a:buClr>
                <a:schemeClr val="dk1"/>
              </a:buClr>
              <a:buSzPts val="1100"/>
              <a:buChar char="●"/>
            </a:pPr>
            <a:r>
              <a:rPr lang="en" sz="1800">
                <a:solidFill>
                  <a:schemeClr val="dk1"/>
                </a:solidFill>
              </a:rPr>
              <a:t>From the end of the 19th century until mid 1970s, zinc and lead were refined in the area which was moderately contaminated with lead (Pb), zinc (Zn) and cadmium (Cd). </a:t>
            </a:r>
            <a:endParaRPr sz="1800">
              <a:solidFill>
                <a:schemeClr val="dk1"/>
              </a:solidFill>
            </a:endParaRPr>
          </a:p>
          <a:p>
            <a:pPr indent="-285750" lvl="0" marL="285750" rtl="0" algn="l">
              <a:lnSpc>
                <a:spcPct val="90000"/>
              </a:lnSpc>
              <a:spcBef>
                <a:spcPts val="1200"/>
              </a:spcBef>
              <a:spcAft>
                <a:spcPts val="0"/>
              </a:spcAft>
              <a:buClr>
                <a:schemeClr val="dk1"/>
              </a:buClr>
              <a:buSzPts val="1100"/>
              <a:buChar char="●"/>
            </a:pPr>
            <a:r>
              <a:rPr lang="en" sz="1800">
                <a:solidFill>
                  <a:schemeClr val="dk1"/>
                </a:solidFill>
              </a:rPr>
              <a:t>In 2004, Corn, rapeseed, willow and poplar were planted to extract TEs. </a:t>
            </a:r>
            <a:endParaRPr sz="1800">
              <a:solidFill>
                <a:schemeClr val="dk1"/>
              </a:solidFill>
            </a:endParaRPr>
          </a:p>
          <a:p>
            <a:pPr indent="-285750" lvl="0" marL="285750" rtl="0" algn="l">
              <a:lnSpc>
                <a:spcPct val="90000"/>
              </a:lnSpc>
              <a:spcBef>
                <a:spcPts val="1200"/>
              </a:spcBef>
              <a:spcAft>
                <a:spcPts val="0"/>
              </a:spcAft>
              <a:buClr>
                <a:schemeClr val="dk1"/>
              </a:buClr>
              <a:buSzPts val="1100"/>
              <a:buChar char="●"/>
            </a:pPr>
            <a:r>
              <a:rPr lang="en" sz="1800">
                <a:solidFill>
                  <a:schemeClr val="dk1"/>
                </a:solidFill>
              </a:rPr>
              <a:t>Willow and poplar species were grown using </a:t>
            </a:r>
            <a:r>
              <a:rPr b="1" lang="en" sz="1800">
                <a:solidFill>
                  <a:schemeClr val="dk1"/>
                </a:solidFill>
              </a:rPr>
              <a:t>short rotation coppice systems</a:t>
            </a:r>
            <a:r>
              <a:rPr lang="en" sz="1800">
                <a:solidFill>
                  <a:schemeClr val="dk1"/>
                </a:solidFill>
              </a:rPr>
              <a:t> and preliminary results showed that harvestable willow biomass far exceeds other species selected and will be best to achieve remediation goals. </a:t>
            </a:r>
            <a:endParaRPr sz="1800">
              <a:solidFill>
                <a:schemeClr val="dk1"/>
              </a:solidFill>
            </a:endParaRPr>
          </a:p>
          <a:p>
            <a:pPr indent="-285750" lvl="0" marL="285750" rtl="0" algn="l">
              <a:lnSpc>
                <a:spcPct val="90000"/>
              </a:lnSpc>
              <a:spcBef>
                <a:spcPts val="1200"/>
              </a:spcBef>
              <a:spcAft>
                <a:spcPts val="0"/>
              </a:spcAft>
              <a:buClr>
                <a:schemeClr val="dk1"/>
              </a:buClr>
              <a:buSzPts val="1100"/>
              <a:buChar char="●"/>
            </a:pPr>
            <a:r>
              <a:rPr lang="en" sz="1800">
                <a:solidFill>
                  <a:schemeClr val="dk1"/>
                </a:solidFill>
              </a:rPr>
              <a:t>The remediation is currently ongoing and it is estimated that it would take a minimum of 55 years to reduce the cadmium levels on site from 5 mg Cd/kg to safe levels of 2m Cd/kg.</a:t>
            </a:r>
            <a:endParaRPr sz="1800">
              <a:solidFill>
                <a:schemeClr val="dk1"/>
              </a:solidFill>
            </a:endParaRPr>
          </a:p>
          <a:p>
            <a:pPr indent="0" lvl="0" marL="0" rtl="0" algn="l">
              <a:lnSpc>
                <a:spcPct val="90000"/>
              </a:lnSpc>
              <a:spcBef>
                <a:spcPts val="1200"/>
              </a:spcBef>
              <a:spcAft>
                <a:spcPts val="0"/>
              </a:spcAft>
              <a:buClr>
                <a:schemeClr val="dk1"/>
              </a:buClr>
              <a:buSzPts val="917"/>
              <a:buFont typeface="Arial"/>
              <a:buNone/>
            </a:pPr>
            <a:r>
              <a:t/>
            </a:r>
            <a:endParaRPr/>
          </a:p>
          <a:p>
            <a:pPr indent="0" lvl="0" marL="0" rtl="0" algn="l">
              <a:lnSpc>
                <a:spcPct val="90000"/>
              </a:lnSpc>
              <a:spcBef>
                <a:spcPts val="1200"/>
              </a:spcBef>
              <a:spcAft>
                <a:spcPts val="1200"/>
              </a:spcAft>
              <a:buSzPts val="1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Clr>
                <a:schemeClr val="dk1"/>
              </a:buClr>
              <a:buSzPct val="86419"/>
              <a:buFont typeface="Calibri"/>
              <a:buNone/>
            </a:pPr>
            <a:r>
              <a:rPr lang="en">
                <a:solidFill>
                  <a:schemeClr val="dk1"/>
                </a:solidFill>
              </a:rPr>
              <a:t>References</a:t>
            </a:r>
            <a:endParaRPr>
              <a:solidFill>
                <a:schemeClr val="dk1"/>
              </a:solidFill>
            </a:endParaRPr>
          </a:p>
        </p:txBody>
      </p:sp>
      <p:sp>
        <p:nvSpPr>
          <p:cNvPr id="260" name="Google Shape;260;p20"/>
          <p:cNvSpPr txBox="1"/>
          <p:nvPr>
            <p:ph idx="1" type="body"/>
          </p:nvPr>
        </p:nvSpPr>
        <p:spPr>
          <a:xfrm>
            <a:off x="311700" y="1233889"/>
            <a:ext cx="8520600" cy="3679635"/>
          </a:xfrm>
          <a:prstGeom prst="rect">
            <a:avLst/>
          </a:prstGeom>
          <a:noFill/>
          <a:ln>
            <a:noFill/>
          </a:ln>
        </p:spPr>
        <p:txBody>
          <a:bodyPr anchorCtr="0" anchor="t" bIns="91425" lIns="91425" spcFirstLastPara="1" rIns="91425" wrap="square" tIns="91425">
            <a:normAutofit fontScale="92500" lnSpcReduction="20000"/>
          </a:bodyPr>
          <a:lstStyle/>
          <a:p>
            <a:pPr indent="-285750" lvl="0" marL="285750" rtl="0" algn="l">
              <a:lnSpc>
                <a:spcPct val="120000"/>
              </a:lnSpc>
              <a:spcBef>
                <a:spcPts val="0"/>
              </a:spcBef>
              <a:spcAft>
                <a:spcPts val="0"/>
              </a:spcAft>
              <a:buClr>
                <a:schemeClr val="dk1"/>
              </a:buClr>
              <a:buSzPct val="100000"/>
              <a:buFont typeface="Arial"/>
              <a:buChar char="•"/>
            </a:pPr>
            <a:r>
              <a:rPr lang="en" sz="1400">
                <a:solidFill>
                  <a:schemeClr val="dk1"/>
                </a:solidFill>
                <a:highlight>
                  <a:srgbClr val="FFFFFF"/>
                </a:highlight>
              </a:rPr>
              <a:t>Brown, S., Svendsen, A.,  Henry, C., 2009. Restoration of high zinc and lead tailings with municipal biosolids and lime: a field study. Journal of environmental quality, 38(6), pp.2189-2197.</a:t>
            </a:r>
            <a:endParaRPr sz="1400">
              <a:solidFill>
                <a:schemeClr val="dk1"/>
              </a:solidFill>
            </a:endParaRPr>
          </a:p>
          <a:p>
            <a:pPr indent="-285750" lvl="0" marL="285750" rtl="0" algn="l">
              <a:lnSpc>
                <a:spcPct val="120000"/>
              </a:lnSpc>
              <a:spcBef>
                <a:spcPts val="0"/>
              </a:spcBef>
              <a:spcAft>
                <a:spcPts val="0"/>
              </a:spcAft>
              <a:buClr>
                <a:schemeClr val="dk1"/>
              </a:buClr>
              <a:buSzPct val="100000"/>
              <a:buFont typeface="Arial"/>
              <a:buChar char="•"/>
            </a:pPr>
            <a:r>
              <a:rPr lang="en" sz="1400">
                <a:solidFill>
                  <a:schemeClr val="dk1"/>
                </a:solidFill>
                <a:highlight>
                  <a:srgbClr val="FFFFFF"/>
                </a:highlight>
              </a:rPr>
              <a:t>Erickson, L.E. and Pidlisnyuk, V., 2021. Phytotechnology with Biomass Production: Sustainable Management of Contaminated Sites (p. 242). Taylor &amp; Francis.</a:t>
            </a:r>
            <a:endParaRPr/>
          </a:p>
          <a:p>
            <a:pPr indent="-285750" lvl="0" marL="285750" rtl="0" algn="l">
              <a:lnSpc>
                <a:spcPct val="120000"/>
              </a:lnSpc>
              <a:spcBef>
                <a:spcPts val="0"/>
              </a:spcBef>
              <a:spcAft>
                <a:spcPts val="0"/>
              </a:spcAft>
              <a:buClr>
                <a:schemeClr val="dk1"/>
              </a:buClr>
              <a:buSzPct val="100000"/>
              <a:buFont typeface="Arial"/>
              <a:buChar char="•"/>
            </a:pPr>
            <a:r>
              <a:rPr lang="en" sz="1400">
                <a:solidFill>
                  <a:schemeClr val="dk1"/>
                </a:solidFill>
                <a:highlight>
                  <a:srgbClr val="FFFFFF"/>
                </a:highlight>
              </a:rPr>
              <a:t>Indriolo, E., Na, G., Ellis, D., Salt, D.E. and Banks, J.A., 2010. A vacuolar arsenite transporter necessary for arsenic tolerance in the arsenic hyperaccumulating fern Pteris vittata is missing in flowering plants. </a:t>
            </a:r>
            <a:r>
              <a:rPr i="1" lang="en" sz="1400">
                <a:solidFill>
                  <a:schemeClr val="dk1"/>
                </a:solidFill>
                <a:highlight>
                  <a:srgbClr val="FFFFFF"/>
                </a:highlight>
              </a:rPr>
              <a:t>The Plant Cell</a:t>
            </a:r>
            <a:r>
              <a:rPr lang="en" sz="1400">
                <a:solidFill>
                  <a:schemeClr val="dk1"/>
                </a:solidFill>
                <a:highlight>
                  <a:srgbClr val="FFFFFF"/>
                </a:highlight>
              </a:rPr>
              <a:t>, </a:t>
            </a:r>
            <a:r>
              <a:rPr i="1" lang="en" sz="1400">
                <a:solidFill>
                  <a:schemeClr val="dk1"/>
                </a:solidFill>
                <a:highlight>
                  <a:srgbClr val="FFFFFF"/>
                </a:highlight>
              </a:rPr>
              <a:t>22</a:t>
            </a:r>
            <a:r>
              <a:rPr lang="en" sz="1400">
                <a:solidFill>
                  <a:schemeClr val="dk1"/>
                </a:solidFill>
                <a:highlight>
                  <a:srgbClr val="FFFFFF"/>
                </a:highlight>
              </a:rPr>
              <a:t>(6), pp.2045-2057.</a:t>
            </a:r>
            <a:endParaRPr/>
          </a:p>
          <a:p>
            <a:pPr indent="-285750" lvl="0" marL="285750" rtl="0" algn="l">
              <a:lnSpc>
                <a:spcPct val="120000"/>
              </a:lnSpc>
              <a:spcBef>
                <a:spcPts val="0"/>
              </a:spcBef>
              <a:spcAft>
                <a:spcPts val="0"/>
              </a:spcAft>
              <a:buClr>
                <a:schemeClr val="dk1"/>
              </a:buClr>
              <a:buSzPct val="100000"/>
              <a:buFont typeface="Arial"/>
              <a:buChar char="•"/>
            </a:pPr>
            <a:r>
              <a:rPr lang="en" sz="1400">
                <a:solidFill>
                  <a:schemeClr val="dk1"/>
                </a:solidFill>
              </a:rPr>
              <a:t>Kennen K., Kirkwood N.,  2015. Phyto. Principles and resources for site remediation and landscape design. Routledge, Taylor &amp; Francis Group.</a:t>
            </a:r>
            <a:endParaRPr/>
          </a:p>
          <a:p>
            <a:pPr indent="-285750" lvl="0" marL="285750" rtl="0" algn="l">
              <a:lnSpc>
                <a:spcPct val="120000"/>
              </a:lnSpc>
              <a:spcBef>
                <a:spcPts val="0"/>
              </a:spcBef>
              <a:spcAft>
                <a:spcPts val="0"/>
              </a:spcAft>
              <a:buClr>
                <a:schemeClr val="dk1"/>
              </a:buClr>
              <a:buSzPct val="100000"/>
              <a:buFont typeface="Arial"/>
              <a:buChar char="•"/>
            </a:pPr>
            <a:r>
              <a:rPr lang="en" sz="1400">
                <a:solidFill>
                  <a:schemeClr val="dk1"/>
                </a:solidFill>
              </a:rPr>
              <a:t>Mishra, B., Varjani, S., Iragavarapu, G.P., Ngo, H.H., Guo, W. and Vishal, B., 2019. Microbial fingerprinting of potential biodegrading organisms. Current Pollution Reports, 5(4), pp.181-197.</a:t>
            </a:r>
            <a:endParaRPr sz="1400">
              <a:solidFill>
                <a:schemeClr val="dk1"/>
              </a:solidFill>
              <a:highlight>
                <a:srgbClr val="FFFFFF"/>
              </a:highlight>
            </a:endParaRPr>
          </a:p>
          <a:p>
            <a:pPr indent="-285750" lvl="0" marL="285750" rtl="0" algn="l">
              <a:lnSpc>
                <a:spcPct val="120000"/>
              </a:lnSpc>
              <a:spcBef>
                <a:spcPts val="0"/>
              </a:spcBef>
              <a:spcAft>
                <a:spcPts val="0"/>
              </a:spcAft>
              <a:buClr>
                <a:schemeClr val="dk1"/>
              </a:buClr>
              <a:buSzPct val="100000"/>
              <a:buFont typeface="Arial"/>
              <a:buChar char="•"/>
            </a:pPr>
            <a:r>
              <a:rPr lang="en" sz="1400">
                <a:solidFill>
                  <a:schemeClr val="dk1"/>
                </a:solidFill>
                <a:highlight>
                  <a:srgbClr val="FFFFFF"/>
                </a:highlight>
              </a:rPr>
              <a:t>Sakakibara, M., Watanabe, A., Inoue, M., Sano, S. and Kaise, T., 2010, January. Phytoextraction and phytovolatilization of arsenic from As-contaminated soils by Pteris vittata. In Proceedings of the annual international conference on soils, sediments, water and energy (Vol. 12, No. 1, p. 26).</a:t>
            </a:r>
            <a:endParaRPr/>
          </a:p>
          <a:p>
            <a:pPr indent="-285750" lvl="0" marL="285750" rtl="0" algn="l">
              <a:lnSpc>
                <a:spcPct val="120000"/>
              </a:lnSpc>
              <a:spcBef>
                <a:spcPts val="0"/>
              </a:spcBef>
              <a:spcAft>
                <a:spcPts val="0"/>
              </a:spcAft>
              <a:buClr>
                <a:schemeClr val="dk1"/>
              </a:buClr>
              <a:buSzPct val="100000"/>
              <a:buFont typeface="Arial"/>
              <a:buChar char="•"/>
            </a:pPr>
            <a:r>
              <a:rPr lang="en" sz="1400">
                <a:solidFill>
                  <a:schemeClr val="dk1"/>
                </a:solidFill>
                <a:highlight>
                  <a:srgbClr val="FFFFFF"/>
                </a:highlight>
              </a:rPr>
              <a:t>Van Slycken, S., Witters, N., Meiresonne, L., Meers, E., Ruttens, A., Van Peteghem, P., Weyens, N., Tack, F.M. and Vangronsveld, J., 2013. Field evaluation of willow under short rotation coppice for phytomanagement of metal-polluted agricultural soils. International journal of phytoremediation, 15(7), pp.677-689.</a:t>
            </a:r>
            <a:endParaRPr sz="1400">
              <a:solidFill>
                <a:schemeClr val="dk1"/>
              </a:solidFill>
              <a:highlight>
                <a:srgbClr val="FFFFFF"/>
              </a:highlight>
            </a:endParaRPr>
          </a:p>
          <a:p>
            <a:pPr indent="0" lvl="0" marL="0" rtl="0" algn="l">
              <a:lnSpc>
                <a:spcPct val="90000"/>
              </a:lnSpc>
              <a:spcBef>
                <a:spcPts val="1200"/>
              </a:spcBef>
              <a:spcAft>
                <a:spcPts val="1200"/>
              </a:spcAft>
              <a:buClr>
                <a:schemeClr val="dk1"/>
              </a:buClr>
              <a:buSzPct val="99099"/>
              <a:buFont typeface="Arial"/>
              <a:buNone/>
            </a:pPr>
            <a:r>
              <a:t/>
            </a:r>
            <a:endParaRPr sz="1200">
              <a:solidFill>
                <a:srgbClr val="222222"/>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12e5c603dd0_0_0"/>
          <p:cNvSpPr txBox="1"/>
          <p:nvPr>
            <p:ph type="title"/>
          </p:nvPr>
        </p:nvSpPr>
        <p:spPr>
          <a:xfrm>
            <a:off x="617220" y="161215"/>
            <a:ext cx="5658000" cy="816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lt2"/>
              </a:buClr>
              <a:buSzPts val="3200"/>
              <a:buFont typeface="Century Gothic"/>
              <a:buNone/>
            </a:pPr>
            <a:r>
              <a:rPr lang="en"/>
              <a:t>Phytotechnology mechanism summary</a:t>
            </a:r>
            <a:endParaRPr/>
          </a:p>
        </p:txBody>
      </p:sp>
      <p:sp>
        <p:nvSpPr>
          <p:cNvPr id="118" name="Google Shape;118;g12e5c603dd0_0_0"/>
          <p:cNvSpPr txBox="1"/>
          <p:nvPr>
            <p:ph idx="12" type="sldNum"/>
          </p:nvPr>
        </p:nvSpPr>
        <p:spPr>
          <a:xfrm>
            <a:off x="5569008" y="3633629"/>
            <a:ext cx="738000" cy="2055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FFFFFF"/>
              </a:buClr>
              <a:buSzPts val="700"/>
              <a:buFont typeface="Calibri"/>
              <a:buNone/>
            </a:pPr>
            <a:fld id="{00000000-1234-1234-1234-123412341234}" type="slidenum">
              <a:rPr lang="en"/>
              <a:t>‹#›</a:t>
            </a:fld>
            <a:endParaRPr/>
          </a:p>
        </p:txBody>
      </p:sp>
      <p:graphicFrame>
        <p:nvGraphicFramePr>
          <p:cNvPr id="119" name="Google Shape;119;g12e5c603dd0_0_0"/>
          <p:cNvGraphicFramePr/>
          <p:nvPr/>
        </p:nvGraphicFramePr>
        <p:xfrm>
          <a:off x="675250" y="1539479"/>
          <a:ext cx="3000000" cy="3000000"/>
        </p:xfrm>
        <a:graphic>
          <a:graphicData uri="http://schemas.openxmlformats.org/drawingml/2006/table">
            <a:tbl>
              <a:tblPr bandRow="1" firstRow="1">
                <a:noFill/>
                <a:tableStyleId>{78DCFA98-CFB1-4F7A-9F80-EB3C86065E94}</a:tableStyleId>
              </a:tblPr>
              <a:tblGrid>
                <a:gridCol w="1757125"/>
                <a:gridCol w="4054450"/>
                <a:gridCol w="2052300"/>
              </a:tblGrid>
              <a:tr h="447900">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Pollutant </a:t>
                      </a:r>
                      <a:endParaRPr sz="1200" u="none" cap="none" strike="noStrike">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Description</a:t>
                      </a:r>
                      <a:endParaRPr sz="1200"/>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Pollutants</a:t>
                      </a:r>
                      <a:r>
                        <a:rPr lang="en" sz="1200" u="none" cap="none" strike="noStrike">
                          <a:latin typeface="Century Gothic"/>
                          <a:ea typeface="Century Gothic"/>
                          <a:cs typeface="Century Gothic"/>
                          <a:sym typeface="Century Gothic"/>
                        </a:rPr>
                        <a:t> type addressed</a:t>
                      </a:r>
                      <a:endParaRPr sz="1200" u="none" cap="none" strike="noStrike">
                        <a:latin typeface="Century Gothic"/>
                        <a:ea typeface="Century Gothic"/>
                        <a:cs typeface="Century Gothic"/>
                        <a:sym typeface="Century Gothic"/>
                      </a:endParaRPr>
                    </a:p>
                  </a:txBody>
                  <a:tcPr marT="34300" marB="34300" marR="68600" marL="68600"/>
                </a:tc>
              </a:tr>
              <a:tr h="447900">
                <a:tc>
                  <a:txBody>
                    <a:bodyPr/>
                    <a:lstStyle/>
                    <a:p>
                      <a:pPr indent="0" lvl="0" marL="0" marR="0" rtl="0" algn="l">
                        <a:lnSpc>
                          <a:spcPct val="100000"/>
                        </a:lnSpc>
                        <a:spcBef>
                          <a:spcPts val="0"/>
                        </a:spcBef>
                        <a:spcAft>
                          <a:spcPts val="0"/>
                        </a:spcAft>
                        <a:buNone/>
                      </a:pPr>
                      <a:r>
                        <a:rPr b="1" lang="en" sz="1200" u="none" cap="none" strike="noStrike">
                          <a:latin typeface="Century Gothic"/>
                          <a:ea typeface="Century Gothic"/>
                          <a:cs typeface="Century Gothic"/>
                          <a:sym typeface="Century Gothic"/>
                        </a:rPr>
                        <a:t>Phytoextraction</a:t>
                      </a:r>
                      <a:endParaRPr b="1" sz="1200"/>
                    </a:p>
                  </a:txBody>
                  <a:tcPr marT="34300" marB="34300" marR="68600" marL="68600"/>
                </a:tc>
                <a:tc>
                  <a:txBody>
                    <a:bodyPr/>
                    <a:lstStyle/>
                    <a:p>
                      <a:pPr indent="0" lvl="0" marL="0" marR="0" rtl="0" algn="l">
                        <a:lnSpc>
                          <a:spcPct val="100000"/>
                        </a:lnSpc>
                        <a:spcBef>
                          <a:spcPts val="0"/>
                        </a:spcBef>
                        <a:spcAft>
                          <a:spcPts val="0"/>
                        </a:spcAft>
                        <a:buSzPts val="800"/>
                        <a:buNone/>
                      </a:pPr>
                      <a:r>
                        <a:rPr lang="en" sz="1200">
                          <a:latin typeface="Century Gothic"/>
                          <a:ea typeface="Century Gothic"/>
                          <a:cs typeface="Century Gothic"/>
                          <a:sym typeface="Century Gothic"/>
                        </a:rPr>
                        <a:t>Plants extract metallic and organic compounds from soil to plant tissue.</a:t>
                      </a:r>
                      <a:endParaRPr sz="1200">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Inorganic</a:t>
                      </a:r>
                      <a:endParaRPr sz="1200"/>
                    </a:p>
                  </a:txBody>
                  <a:tcPr marT="34300" marB="34300" marR="68600" marL="68600"/>
                </a:tc>
              </a:tr>
              <a:tr h="387425">
                <a:tc>
                  <a:txBody>
                    <a:bodyPr/>
                    <a:lstStyle/>
                    <a:p>
                      <a:pPr indent="0" lvl="0" marL="0" marR="0" rtl="0" algn="l">
                        <a:lnSpc>
                          <a:spcPct val="100000"/>
                        </a:lnSpc>
                        <a:spcBef>
                          <a:spcPts val="0"/>
                        </a:spcBef>
                        <a:spcAft>
                          <a:spcPts val="0"/>
                        </a:spcAft>
                        <a:buNone/>
                      </a:pPr>
                      <a:r>
                        <a:rPr b="1" lang="en" sz="1200" u="none" cap="none" strike="noStrike">
                          <a:latin typeface="Century Gothic"/>
                          <a:ea typeface="Century Gothic"/>
                          <a:cs typeface="Century Gothic"/>
                          <a:sym typeface="Century Gothic"/>
                        </a:rPr>
                        <a:t>Phytostabilization</a:t>
                      </a:r>
                      <a:endParaRPr b="1" sz="1200" u="none" cap="none" strike="noStrike">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SzPts val="800"/>
                        <a:buNone/>
                      </a:pPr>
                      <a:r>
                        <a:rPr lang="en" sz="1200">
                          <a:latin typeface="Century Gothic"/>
                          <a:ea typeface="Century Gothic"/>
                          <a:cs typeface="Century Gothic"/>
                          <a:sym typeface="Century Gothic"/>
                        </a:rPr>
                        <a:t>Plants mechanically stabilize polluted soils, and prevent bulk erosion and airborne transport to other environments.</a:t>
                      </a:r>
                      <a:endParaRPr sz="1200">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Organic</a:t>
                      </a:r>
                      <a:r>
                        <a:rPr lang="en" sz="1200" u="none" cap="none" strike="noStrike">
                          <a:latin typeface="Century Gothic"/>
                          <a:ea typeface="Century Gothic"/>
                          <a:cs typeface="Century Gothic"/>
                          <a:sym typeface="Century Gothic"/>
                        </a:rPr>
                        <a:t> and Inorganic</a:t>
                      </a:r>
                      <a:endParaRPr sz="1200" u="none" cap="none" strike="noStrike">
                        <a:latin typeface="Century Gothic"/>
                        <a:ea typeface="Century Gothic"/>
                        <a:cs typeface="Century Gothic"/>
                        <a:sym typeface="Century Gothic"/>
                      </a:endParaRPr>
                    </a:p>
                  </a:txBody>
                  <a:tcPr marT="34300" marB="34300" marR="68600" marL="68600"/>
                </a:tc>
              </a:tr>
              <a:tr h="447900">
                <a:tc>
                  <a:txBody>
                    <a:bodyPr/>
                    <a:lstStyle/>
                    <a:p>
                      <a:pPr indent="0" lvl="0" marL="0" marR="0" rtl="0" algn="l">
                        <a:lnSpc>
                          <a:spcPct val="100000"/>
                        </a:lnSpc>
                        <a:spcBef>
                          <a:spcPts val="0"/>
                        </a:spcBef>
                        <a:spcAft>
                          <a:spcPts val="0"/>
                        </a:spcAft>
                        <a:buClr>
                          <a:srgbClr val="000000"/>
                        </a:buClr>
                        <a:buSzPts val="1100"/>
                        <a:buFont typeface="Arial"/>
                        <a:buNone/>
                      </a:pPr>
                      <a:r>
                        <a:rPr b="1" lang="en" sz="1200" u="none" cap="none" strike="noStrike">
                          <a:latin typeface="Century Gothic"/>
                          <a:ea typeface="Century Gothic"/>
                          <a:cs typeface="Century Gothic"/>
                          <a:sym typeface="Century Gothic"/>
                        </a:rPr>
                        <a:t>Phytotransformation/ Phytodegradation</a:t>
                      </a:r>
                      <a:endParaRPr b="1" sz="1200" u="none" cap="none" strike="noStrike">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SzPts val="800"/>
                        <a:buNone/>
                      </a:pPr>
                      <a:r>
                        <a:rPr lang="en" sz="1200">
                          <a:latin typeface="Century Gothic"/>
                          <a:ea typeface="Century Gothic"/>
                          <a:cs typeface="Century Gothic"/>
                          <a:sym typeface="Century Gothic"/>
                        </a:rPr>
                        <a:t>Plants mineralize or assimilate contaminants in soil or water.</a:t>
                      </a:r>
                      <a:r>
                        <a:rPr lang="en" sz="1200" u="none" cap="none" strike="noStrike">
                          <a:latin typeface="Century Gothic"/>
                          <a:ea typeface="Century Gothic"/>
                          <a:cs typeface="Century Gothic"/>
                          <a:sym typeface="Century Gothic"/>
                        </a:rPr>
                        <a:t> </a:t>
                      </a:r>
                      <a:endParaRPr sz="1200" u="none" cap="none" strike="noStrike">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Organic</a:t>
                      </a:r>
                      <a:endParaRPr sz="1200"/>
                    </a:p>
                  </a:txBody>
                  <a:tcPr marT="34300" marB="34300" marR="68600" marL="68600"/>
                </a:tc>
              </a:tr>
              <a:tr h="447900">
                <a:tc>
                  <a:txBody>
                    <a:bodyPr/>
                    <a:lstStyle/>
                    <a:p>
                      <a:pPr indent="0" lvl="0" marL="0" marR="0" rtl="0" algn="l">
                        <a:lnSpc>
                          <a:spcPct val="100000"/>
                        </a:lnSpc>
                        <a:spcBef>
                          <a:spcPts val="0"/>
                        </a:spcBef>
                        <a:spcAft>
                          <a:spcPts val="0"/>
                        </a:spcAft>
                        <a:buClr>
                          <a:srgbClr val="000000"/>
                        </a:buClr>
                        <a:buSzPts val="1100"/>
                        <a:buFont typeface="Arial"/>
                        <a:buNone/>
                      </a:pPr>
                      <a:r>
                        <a:rPr b="1" lang="en" sz="1200" u="none" cap="none" strike="noStrike">
                          <a:latin typeface="Century Gothic"/>
                          <a:ea typeface="Century Gothic"/>
                          <a:cs typeface="Century Gothic"/>
                          <a:sym typeface="Century Gothic"/>
                        </a:rPr>
                        <a:t>Phytostimulation/ Rhizodegradation</a:t>
                      </a:r>
                      <a:endParaRPr b="1" sz="1200" u="none" cap="none" strike="noStrike">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Soil biology (microbes)</a:t>
                      </a:r>
                      <a:r>
                        <a:rPr lang="en" sz="1200" u="none" cap="none" strike="noStrike">
                          <a:latin typeface="Century Gothic"/>
                          <a:ea typeface="Century Gothic"/>
                          <a:cs typeface="Century Gothic"/>
                          <a:sym typeface="Century Gothic"/>
                        </a:rPr>
                        <a:t> in root z</a:t>
                      </a:r>
                      <a:r>
                        <a:rPr lang="en" sz="1200">
                          <a:latin typeface="Century Gothic"/>
                          <a:ea typeface="Century Gothic"/>
                          <a:cs typeface="Century Gothic"/>
                          <a:sym typeface="Century Gothic"/>
                        </a:rPr>
                        <a:t>one of plants </a:t>
                      </a:r>
                      <a:r>
                        <a:rPr lang="en" sz="1200" u="none" cap="none" strike="noStrike">
                          <a:latin typeface="Century Gothic"/>
                          <a:ea typeface="Century Gothic"/>
                          <a:cs typeface="Century Gothic"/>
                          <a:sym typeface="Century Gothic"/>
                        </a:rPr>
                        <a:t>destroy </a:t>
                      </a:r>
                      <a:r>
                        <a:rPr lang="en" sz="1200">
                          <a:latin typeface="Century Gothic"/>
                          <a:ea typeface="Century Gothic"/>
                          <a:cs typeface="Century Gothic"/>
                          <a:sym typeface="Century Gothic"/>
                        </a:rPr>
                        <a:t>contaminants</a:t>
                      </a:r>
                      <a:endParaRPr sz="1200" u="none" cap="none" strike="noStrike">
                        <a:latin typeface="Century Gothic"/>
                        <a:ea typeface="Century Gothic"/>
                        <a:cs typeface="Century Gothic"/>
                        <a:sym typeface="Century Gothic"/>
                      </a:endParaRPr>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Organic</a:t>
                      </a:r>
                      <a:endParaRPr sz="1200"/>
                    </a:p>
                  </a:txBody>
                  <a:tcPr marT="34300" marB="34300" marR="68600" marL="68600"/>
                </a:tc>
              </a:tr>
              <a:tr h="447900">
                <a:tc>
                  <a:txBody>
                    <a:bodyPr/>
                    <a:lstStyle/>
                    <a:p>
                      <a:pPr indent="0" lvl="0" marL="0" marR="0" rtl="0" algn="l">
                        <a:lnSpc>
                          <a:spcPct val="100000"/>
                        </a:lnSpc>
                        <a:spcBef>
                          <a:spcPts val="0"/>
                        </a:spcBef>
                        <a:spcAft>
                          <a:spcPts val="0"/>
                        </a:spcAft>
                        <a:buClr>
                          <a:srgbClr val="000000"/>
                        </a:buClr>
                        <a:buSzPts val="1100"/>
                        <a:buFont typeface="Arial"/>
                        <a:buNone/>
                      </a:pPr>
                      <a:r>
                        <a:rPr b="1" lang="en" sz="1200">
                          <a:latin typeface="Century Gothic"/>
                          <a:ea typeface="Century Gothic"/>
                          <a:cs typeface="Century Gothic"/>
                          <a:sym typeface="Century Gothic"/>
                        </a:rPr>
                        <a:t>Phytovolatilization</a:t>
                      </a:r>
                      <a:endParaRPr b="1" sz="1200"/>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Plants turns it into a gas and released into the atmosphere</a:t>
                      </a:r>
                      <a:endParaRPr sz="1200"/>
                    </a:p>
                  </a:txBody>
                  <a:tcPr marT="34300" marB="34300" marR="68600" marL="68600"/>
                </a:tc>
                <a:tc>
                  <a:txBody>
                    <a:bodyPr/>
                    <a:lstStyle/>
                    <a:p>
                      <a:pPr indent="0" lvl="0" marL="0" marR="0" rtl="0" algn="l">
                        <a:lnSpc>
                          <a:spcPct val="100000"/>
                        </a:lnSpc>
                        <a:spcBef>
                          <a:spcPts val="0"/>
                        </a:spcBef>
                        <a:spcAft>
                          <a:spcPts val="0"/>
                        </a:spcAft>
                        <a:buNone/>
                      </a:pPr>
                      <a:r>
                        <a:rPr lang="en" sz="1200" u="none" cap="none" strike="noStrike">
                          <a:latin typeface="Century Gothic"/>
                          <a:ea typeface="Century Gothic"/>
                          <a:cs typeface="Century Gothic"/>
                          <a:sym typeface="Century Gothic"/>
                        </a:rPr>
                        <a:t>Organic and Inorganic</a:t>
                      </a:r>
                      <a:endParaRPr sz="1200"/>
                    </a:p>
                  </a:txBody>
                  <a:tcPr marT="34300" marB="34300" marR="68600" marL="6860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12e5c603dd0_0_290"/>
          <p:cNvPicPr preferRelativeResize="0"/>
          <p:nvPr/>
        </p:nvPicPr>
        <p:blipFill>
          <a:blip r:embed="rId3">
            <a:alphaModFix/>
          </a:blip>
          <a:stretch>
            <a:fillRect/>
          </a:stretch>
        </p:blipFill>
        <p:spPr>
          <a:xfrm>
            <a:off x="127700" y="308875"/>
            <a:ext cx="8888599" cy="4120392"/>
          </a:xfrm>
          <a:prstGeom prst="rect">
            <a:avLst/>
          </a:prstGeom>
          <a:noFill/>
          <a:ln>
            <a:noFill/>
          </a:ln>
        </p:spPr>
      </p:pic>
      <p:sp>
        <p:nvSpPr>
          <p:cNvPr id="125" name="Google Shape;125;g12e5c603dd0_0_290"/>
          <p:cNvSpPr txBox="1"/>
          <p:nvPr/>
        </p:nvSpPr>
        <p:spPr>
          <a:xfrm>
            <a:off x="94000" y="4804800"/>
            <a:ext cx="230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Century Gothic"/>
                <a:ea typeface="Century Gothic"/>
                <a:cs typeface="Century Gothic"/>
                <a:sym typeface="Century Gothic"/>
              </a:rPr>
              <a:t>Kennan and Kirkwood (2015)</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Clr>
                <a:schemeClr val="dk1"/>
              </a:buClr>
              <a:buSzPct val="86419"/>
              <a:buFont typeface="Calibri"/>
              <a:buNone/>
            </a:pPr>
            <a:r>
              <a:rPr lang="en">
                <a:solidFill>
                  <a:schemeClr val="dk1"/>
                </a:solidFill>
              </a:rPr>
              <a:t>Introduction</a:t>
            </a:r>
            <a:endParaRPr>
              <a:solidFill>
                <a:schemeClr val="dk1"/>
              </a:solidFill>
            </a:endParaRPr>
          </a:p>
        </p:txBody>
      </p:sp>
      <p:sp>
        <p:nvSpPr>
          <p:cNvPr id="131" name="Google Shape;131;p3"/>
          <p:cNvSpPr txBox="1"/>
          <p:nvPr>
            <p:ph idx="1" type="body"/>
          </p:nvPr>
        </p:nvSpPr>
        <p:spPr>
          <a:xfrm>
            <a:off x="311700" y="1410159"/>
            <a:ext cx="3421800" cy="3158716"/>
          </a:xfrm>
          <a:prstGeom prst="rect">
            <a:avLst/>
          </a:prstGeom>
          <a:noFill/>
          <a:ln>
            <a:noFill/>
          </a:ln>
        </p:spPr>
        <p:txBody>
          <a:bodyPr anchorCtr="0" anchor="t" bIns="91425" lIns="91425" spcFirstLastPara="1" rIns="91425" wrap="square" tIns="91425">
            <a:normAutofit lnSpcReduction="10000"/>
          </a:bodyPr>
          <a:lstStyle/>
          <a:p>
            <a:pPr indent="-285750" lvl="0" marL="285750" rtl="0" algn="l">
              <a:lnSpc>
                <a:spcPct val="100000"/>
              </a:lnSpc>
              <a:spcBef>
                <a:spcPts val="0"/>
              </a:spcBef>
              <a:spcAft>
                <a:spcPts val="0"/>
              </a:spcAft>
              <a:buClr>
                <a:schemeClr val="dk1"/>
              </a:buClr>
              <a:buSzPts val="1600"/>
              <a:buFont typeface="Arial"/>
              <a:buChar char="•"/>
            </a:pPr>
            <a:r>
              <a:rPr b="1" lang="en" sz="1600">
                <a:solidFill>
                  <a:schemeClr val="dk1"/>
                </a:solidFill>
              </a:rPr>
              <a:t>Inorganic contaminants: </a:t>
            </a:r>
            <a:r>
              <a:rPr lang="en" sz="1600">
                <a:solidFill>
                  <a:schemeClr val="dk1"/>
                </a:solidFill>
              </a:rPr>
              <a:t>Naturally occurring elements such as lead and Zinc. </a:t>
            </a:r>
            <a:endParaRPr sz="1600">
              <a:solidFill>
                <a:schemeClr val="dk1"/>
              </a:solidFill>
            </a:endParaRPr>
          </a:p>
          <a:p>
            <a:pPr indent="-285750" lvl="0" marL="285750" rtl="0" algn="l">
              <a:lnSpc>
                <a:spcPct val="100000"/>
              </a:lnSpc>
              <a:spcBef>
                <a:spcPts val="1000"/>
              </a:spcBef>
              <a:spcAft>
                <a:spcPts val="0"/>
              </a:spcAft>
              <a:buClr>
                <a:schemeClr val="dk1"/>
              </a:buClr>
              <a:buSzPts val="1600"/>
              <a:buFont typeface="Arial"/>
              <a:buChar char="•"/>
            </a:pPr>
            <a:r>
              <a:rPr lang="en" sz="1600">
                <a:solidFill>
                  <a:schemeClr val="dk1"/>
                </a:solidFill>
              </a:rPr>
              <a:t>Human activities such as burning of fossil fuels, industrial production and extraction mining create releases of inorganic pollutants into the environment causing toxicity. </a:t>
            </a:r>
            <a:endParaRPr sz="1600">
              <a:solidFill>
                <a:schemeClr val="dk1"/>
              </a:solidFill>
            </a:endParaRPr>
          </a:p>
          <a:p>
            <a:pPr indent="-285750" lvl="0" marL="285750" rtl="0" algn="l">
              <a:lnSpc>
                <a:spcPct val="100000"/>
              </a:lnSpc>
              <a:spcBef>
                <a:spcPts val="1000"/>
              </a:spcBef>
              <a:spcAft>
                <a:spcPts val="0"/>
              </a:spcAft>
              <a:buClr>
                <a:schemeClr val="dk1"/>
              </a:buClr>
              <a:buSzPts val="1600"/>
              <a:buFont typeface="Arial"/>
              <a:buChar char="•"/>
            </a:pPr>
            <a:r>
              <a:rPr lang="en" sz="1600">
                <a:solidFill>
                  <a:schemeClr val="dk1"/>
                </a:solidFill>
              </a:rPr>
              <a:t>Inorganic elements can exist in many forms: anions, cations, oxidized, or as solids, liquids or gases.</a:t>
            </a:r>
            <a:endParaRPr sz="1600">
              <a:solidFill>
                <a:schemeClr val="dk1"/>
              </a:solidFill>
            </a:endParaRPr>
          </a:p>
          <a:p>
            <a:pPr indent="0" lvl="0" marL="0" rtl="0" algn="l">
              <a:lnSpc>
                <a:spcPct val="90000"/>
              </a:lnSpc>
              <a:spcBef>
                <a:spcPts val="0"/>
              </a:spcBef>
              <a:spcAft>
                <a:spcPts val="1200"/>
              </a:spcAft>
              <a:buSzPts val="1800"/>
              <a:buNone/>
            </a:pPr>
            <a:r>
              <a:t/>
            </a:r>
            <a:endParaRPr>
              <a:solidFill>
                <a:schemeClr val="dk1"/>
              </a:solidFill>
            </a:endParaRPr>
          </a:p>
        </p:txBody>
      </p:sp>
      <p:pic>
        <p:nvPicPr>
          <p:cNvPr id="132" name="Google Shape;132;p3"/>
          <p:cNvPicPr preferRelativeResize="0"/>
          <p:nvPr/>
        </p:nvPicPr>
        <p:blipFill rotWithShape="1">
          <a:blip r:embed="rId3">
            <a:alphaModFix/>
          </a:blip>
          <a:srcRect b="0" l="0" r="0" t="0"/>
          <a:stretch/>
        </p:blipFill>
        <p:spPr>
          <a:xfrm>
            <a:off x="3910988" y="1301795"/>
            <a:ext cx="5145662" cy="1379867"/>
          </a:xfrm>
          <a:prstGeom prst="rect">
            <a:avLst/>
          </a:prstGeom>
          <a:noFill/>
          <a:ln>
            <a:noFill/>
          </a:ln>
        </p:spPr>
      </p:pic>
      <p:sp>
        <p:nvSpPr>
          <p:cNvPr id="133" name="Google Shape;133;p3"/>
          <p:cNvSpPr txBox="1"/>
          <p:nvPr/>
        </p:nvSpPr>
        <p:spPr>
          <a:xfrm>
            <a:off x="3910988" y="1056246"/>
            <a:ext cx="5145662" cy="36930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200" u="none" cap="none" strike="noStrike">
                <a:solidFill>
                  <a:schemeClr val="dk1"/>
                </a:solidFill>
                <a:latin typeface="Calibri"/>
                <a:ea typeface="Calibri"/>
                <a:cs typeface="Calibri"/>
                <a:sym typeface="Calibri"/>
              </a:rPr>
              <a:t>Common inorganic pollutants successfully degraded at field scale</a:t>
            </a:r>
            <a:endParaRPr b="0" i="0" sz="1200" u="none" cap="none" strike="noStrike">
              <a:solidFill>
                <a:schemeClr val="dk1"/>
              </a:solidFill>
              <a:latin typeface="Calibri"/>
              <a:ea typeface="Calibri"/>
              <a:cs typeface="Calibri"/>
              <a:sym typeface="Calibri"/>
            </a:endParaRPr>
          </a:p>
        </p:txBody>
      </p:sp>
      <p:sp>
        <p:nvSpPr>
          <p:cNvPr id="134" name="Google Shape;134;p3"/>
          <p:cNvSpPr txBox="1"/>
          <p:nvPr/>
        </p:nvSpPr>
        <p:spPr>
          <a:xfrm>
            <a:off x="3910988" y="2750254"/>
            <a:ext cx="5145662" cy="36930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200" u="none" cap="none" strike="noStrike">
                <a:solidFill>
                  <a:schemeClr val="dk1"/>
                </a:solidFill>
                <a:latin typeface="Calibri"/>
                <a:ea typeface="Calibri"/>
                <a:cs typeface="Calibri"/>
                <a:sym typeface="Calibri"/>
              </a:rPr>
              <a:t>Common inorganic pollutants not successfully degraded at field scale</a:t>
            </a:r>
            <a:endParaRPr b="0" i="0" sz="1200" u="none" cap="none" strike="noStrike">
              <a:solidFill>
                <a:schemeClr val="dk1"/>
              </a:solidFill>
              <a:latin typeface="Calibri"/>
              <a:ea typeface="Calibri"/>
              <a:cs typeface="Calibri"/>
              <a:sym typeface="Calibri"/>
            </a:endParaRPr>
          </a:p>
        </p:txBody>
      </p:sp>
      <p:pic>
        <p:nvPicPr>
          <p:cNvPr id="135" name="Google Shape;135;p3"/>
          <p:cNvPicPr preferRelativeResize="0"/>
          <p:nvPr/>
        </p:nvPicPr>
        <p:blipFill rotWithShape="1">
          <a:blip r:embed="rId4">
            <a:alphaModFix/>
          </a:blip>
          <a:srcRect b="0" l="0" r="0" t="0"/>
          <a:stretch/>
        </p:blipFill>
        <p:spPr>
          <a:xfrm>
            <a:off x="3910988" y="3022062"/>
            <a:ext cx="5145662" cy="16781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4"/>
          <p:cNvPicPr preferRelativeResize="0"/>
          <p:nvPr/>
        </p:nvPicPr>
        <p:blipFill rotWithShape="1">
          <a:blip r:embed="rId3">
            <a:alphaModFix/>
          </a:blip>
          <a:srcRect b="2478" l="0" r="0" t="-2480"/>
          <a:stretch/>
        </p:blipFill>
        <p:spPr>
          <a:xfrm>
            <a:off x="1456836" y="153778"/>
            <a:ext cx="6488150" cy="4900450"/>
          </a:xfrm>
          <a:prstGeom prst="rect">
            <a:avLst/>
          </a:prstGeom>
          <a:noFill/>
          <a:ln>
            <a:noFill/>
          </a:ln>
        </p:spPr>
      </p:pic>
      <p:sp>
        <p:nvSpPr>
          <p:cNvPr id="141" name="Google Shape;141;p4"/>
          <p:cNvSpPr txBox="1"/>
          <p:nvPr/>
        </p:nvSpPr>
        <p:spPr>
          <a:xfrm>
            <a:off x="-1" y="4769935"/>
            <a:ext cx="2754217" cy="56858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Mishra et al. (2019)</a:t>
            </a:r>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2800"/>
              <a:buFont typeface="Calibri"/>
              <a:buNone/>
            </a:pPr>
            <a:r>
              <a:rPr lang="en" sz="3200">
                <a:solidFill>
                  <a:schemeClr val="dk1"/>
                </a:solidFill>
              </a:rPr>
              <a:t>Phytotechnologies for remediation of inorganics</a:t>
            </a:r>
            <a:endParaRPr sz="3200">
              <a:solidFill>
                <a:schemeClr val="dk1"/>
              </a:solidFill>
            </a:endParaRPr>
          </a:p>
        </p:txBody>
      </p:sp>
      <p:pic>
        <p:nvPicPr>
          <p:cNvPr id="147" name="Google Shape;147;p5"/>
          <p:cNvPicPr preferRelativeResize="0"/>
          <p:nvPr/>
        </p:nvPicPr>
        <p:blipFill rotWithShape="1">
          <a:blip r:embed="rId3">
            <a:alphaModFix/>
          </a:blip>
          <a:srcRect b="0" l="0" r="0" t="0"/>
          <a:stretch/>
        </p:blipFill>
        <p:spPr>
          <a:xfrm>
            <a:off x="3321812" y="1315050"/>
            <a:ext cx="2381250" cy="1514475"/>
          </a:xfrm>
          <a:prstGeom prst="rect">
            <a:avLst/>
          </a:prstGeom>
          <a:noFill/>
          <a:ln>
            <a:noFill/>
          </a:ln>
        </p:spPr>
      </p:pic>
      <p:pic>
        <p:nvPicPr>
          <p:cNvPr id="148" name="Google Shape;148;p5"/>
          <p:cNvPicPr preferRelativeResize="0"/>
          <p:nvPr/>
        </p:nvPicPr>
        <p:blipFill rotWithShape="1">
          <a:blip r:embed="rId4">
            <a:alphaModFix/>
          </a:blip>
          <a:srcRect b="0" l="0" r="0" t="0"/>
          <a:stretch/>
        </p:blipFill>
        <p:spPr>
          <a:xfrm>
            <a:off x="311700" y="1315050"/>
            <a:ext cx="2381250" cy="1371600"/>
          </a:xfrm>
          <a:prstGeom prst="rect">
            <a:avLst/>
          </a:prstGeom>
          <a:noFill/>
          <a:ln>
            <a:noFill/>
          </a:ln>
        </p:spPr>
      </p:pic>
      <p:pic>
        <p:nvPicPr>
          <p:cNvPr id="149" name="Google Shape;149;p5"/>
          <p:cNvPicPr preferRelativeResize="0"/>
          <p:nvPr/>
        </p:nvPicPr>
        <p:blipFill rotWithShape="1">
          <a:blip r:embed="rId5">
            <a:alphaModFix/>
          </a:blip>
          <a:srcRect b="0" l="18613" r="0" t="0"/>
          <a:stretch/>
        </p:blipFill>
        <p:spPr>
          <a:xfrm>
            <a:off x="87862" y="2797875"/>
            <a:ext cx="2828925" cy="1880400"/>
          </a:xfrm>
          <a:prstGeom prst="rect">
            <a:avLst/>
          </a:prstGeom>
          <a:noFill/>
          <a:ln>
            <a:noFill/>
          </a:ln>
        </p:spPr>
      </p:pic>
      <p:pic>
        <p:nvPicPr>
          <p:cNvPr id="150" name="Google Shape;150;p5"/>
          <p:cNvPicPr preferRelativeResize="0"/>
          <p:nvPr/>
        </p:nvPicPr>
        <p:blipFill rotWithShape="1">
          <a:blip r:embed="rId6">
            <a:alphaModFix/>
          </a:blip>
          <a:srcRect b="0" l="0" r="0" t="0"/>
          <a:stretch/>
        </p:blipFill>
        <p:spPr>
          <a:xfrm>
            <a:off x="3157537" y="3041575"/>
            <a:ext cx="2828925" cy="1676400"/>
          </a:xfrm>
          <a:prstGeom prst="rect">
            <a:avLst/>
          </a:prstGeom>
          <a:noFill/>
          <a:ln>
            <a:noFill/>
          </a:ln>
        </p:spPr>
      </p:pic>
      <p:sp>
        <p:nvSpPr>
          <p:cNvPr id="151" name="Google Shape;151;p5"/>
          <p:cNvSpPr txBox="1"/>
          <p:nvPr/>
        </p:nvSpPr>
        <p:spPr>
          <a:xfrm>
            <a:off x="0" y="4789500"/>
            <a:ext cx="2310000" cy="55089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Kennen &amp; Kirkwood  (2015)</a:t>
            </a:r>
            <a:endParaRPr b="0" i="0" sz="2000" u="none" cap="none" strike="noStrike">
              <a:solidFill>
                <a:schemeClr val="dk1"/>
              </a:solidFill>
              <a:latin typeface="Calibri"/>
              <a:ea typeface="Calibri"/>
              <a:cs typeface="Calibri"/>
              <a:sym typeface="Calibri"/>
            </a:endParaRPr>
          </a:p>
        </p:txBody>
      </p:sp>
      <p:sp>
        <p:nvSpPr>
          <p:cNvPr id="152" name="Google Shape;152;p5"/>
          <p:cNvSpPr txBox="1"/>
          <p:nvPr/>
        </p:nvSpPr>
        <p:spPr>
          <a:xfrm>
            <a:off x="5457191" y="2289235"/>
            <a:ext cx="3585600" cy="1292631"/>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Calibri"/>
              <a:buNone/>
            </a:pPr>
            <a:r>
              <a:rPr b="0" i="0" lang="en" sz="1800" u="none" cap="none" strike="noStrike">
                <a:solidFill>
                  <a:schemeClr val="dk1"/>
                </a:solidFill>
                <a:latin typeface="Calibri"/>
                <a:ea typeface="Calibri"/>
                <a:cs typeface="Calibri"/>
                <a:sym typeface="Calibri"/>
              </a:rPr>
              <a:t>The two most commonly used phytotechnologies for inorganic contaminants are </a:t>
            </a:r>
            <a:r>
              <a:rPr b="1" i="0" lang="en" sz="1800" u="none" cap="none" strike="noStrike">
                <a:solidFill>
                  <a:schemeClr val="dk1"/>
                </a:solidFill>
                <a:latin typeface="Calibri"/>
                <a:ea typeface="Calibri"/>
                <a:cs typeface="Calibri"/>
                <a:sym typeface="Calibri"/>
              </a:rPr>
              <a:t>phytoextraction</a:t>
            </a:r>
            <a:r>
              <a:rPr b="0" i="0" lang="en" sz="1800" u="none" cap="none" strike="noStrike">
                <a:solidFill>
                  <a:schemeClr val="dk1"/>
                </a:solidFill>
                <a:latin typeface="Calibri"/>
                <a:ea typeface="Calibri"/>
                <a:cs typeface="Calibri"/>
                <a:sym typeface="Calibri"/>
              </a:rPr>
              <a:t> and </a:t>
            </a:r>
            <a:r>
              <a:rPr b="1" i="0" lang="en" sz="1800" u="none" cap="none" strike="noStrike">
                <a:solidFill>
                  <a:schemeClr val="dk1"/>
                </a:solidFill>
                <a:latin typeface="Calibri"/>
                <a:ea typeface="Calibri"/>
                <a:cs typeface="Calibri"/>
                <a:sym typeface="Calibri"/>
              </a:rPr>
              <a:t>phytostabilization</a:t>
            </a:r>
            <a:r>
              <a:rPr b="0" i="0" lang="en"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Clr>
                <a:schemeClr val="dk1"/>
              </a:buClr>
              <a:buSzPct val="100000"/>
              <a:buFont typeface="Arial"/>
              <a:buNone/>
            </a:pPr>
            <a:r>
              <a:rPr lang="en">
                <a:solidFill>
                  <a:schemeClr val="dk1"/>
                </a:solidFill>
              </a:rPr>
              <a:t>Principles of inorganic phytotechnologies</a:t>
            </a:r>
            <a:endParaRPr>
              <a:solidFill>
                <a:schemeClr val="dk1"/>
              </a:solidFill>
            </a:endParaRPr>
          </a:p>
          <a:p>
            <a:pPr indent="0" lvl="0" marL="0" rtl="0" algn="l">
              <a:lnSpc>
                <a:spcPct val="85000"/>
              </a:lnSpc>
              <a:spcBef>
                <a:spcPts val="0"/>
              </a:spcBef>
              <a:spcAft>
                <a:spcPts val="0"/>
              </a:spcAft>
              <a:buClr>
                <a:srgbClr val="3F3F3F"/>
              </a:buClr>
              <a:buSzPct val="86419"/>
              <a:buFont typeface="Calibri"/>
              <a:buNone/>
            </a:pPr>
            <a:r>
              <a:t/>
            </a:r>
            <a:endParaRPr/>
          </a:p>
        </p:txBody>
      </p:sp>
      <p:sp>
        <p:nvSpPr>
          <p:cNvPr id="158" name="Google Shape;158;p6"/>
          <p:cNvSpPr txBox="1"/>
          <p:nvPr>
            <p:ph idx="1" type="body"/>
          </p:nvPr>
        </p:nvSpPr>
        <p:spPr>
          <a:xfrm>
            <a:off x="311700" y="1405864"/>
            <a:ext cx="8520600" cy="34164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Clr>
                <a:schemeClr val="dk1"/>
              </a:buClr>
              <a:buSzPts val="1700"/>
              <a:buFont typeface="Arial"/>
              <a:buChar char="•"/>
            </a:pPr>
            <a:r>
              <a:rPr b="1" lang="en" sz="1800">
                <a:solidFill>
                  <a:schemeClr val="dk1"/>
                </a:solidFill>
              </a:rPr>
              <a:t>Hyperaccumulators</a:t>
            </a:r>
            <a:r>
              <a:rPr lang="en" sz="1800">
                <a:solidFill>
                  <a:schemeClr val="dk1"/>
                </a:solidFill>
              </a:rPr>
              <a:t>: Plants that extract high number of pollutants</a:t>
            </a:r>
            <a:endParaRPr sz="1800">
              <a:solidFill>
                <a:schemeClr val="dk1"/>
              </a:solidFill>
            </a:endParaRPr>
          </a:p>
          <a:p>
            <a:pPr indent="-285750" lvl="0" marL="285750" rtl="0" algn="l">
              <a:lnSpc>
                <a:spcPct val="100000"/>
              </a:lnSpc>
              <a:spcBef>
                <a:spcPts val="1000"/>
              </a:spcBef>
              <a:spcAft>
                <a:spcPts val="0"/>
              </a:spcAft>
              <a:buClr>
                <a:schemeClr val="dk1"/>
              </a:buClr>
              <a:buSzPts val="1700"/>
              <a:buFont typeface="Arial"/>
              <a:buChar char="•"/>
            </a:pPr>
            <a:r>
              <a:rPr lang="en" sz="1800">
                <a:solidFill>
                  <a:schemeClr val="dk1"/>
                </a:solidFill>
              </a:rPr>
              <a:t>High-biomass plants.</a:t>
            </a:r>
            <a:endParaRPr sz="1800">
              <a:solidFill>
                <a:schemeClr val="dk1"/>
              </a:solidFill>
            </a:endParaRPr>
          </a:p>
          <a:p>
            <a:pPr indent="-285750" lvl="0" marL="285750" rtl="0" algn="l">
              <a:lnSpc>
                <a:spcPct val="100000"/>
              </a:lnSpc>
              <a:spcBef>
                <a:spcPts val="1000"/>
              </a:spcBef>
              <a:spcAft>
                <a:spcPts val="0"/>
              </a:spcAft>
              <a:buClr>
                <a:schemeClr val="dk1"/>
              </a:buClr>
              <a:buSzPts val="1700"/>
              <a:buFont typeface="Arial"/>
              <a:buChar char="•"/>
            </a:pPr>
            <a:r>
              <a:rPr b="1" lang="en" sz="1800">
                <a:solidFill>
                  <a:schemeClr val="dk1"/>
                </a:solidFill>
              </a:rPr>
              <a:t>Bioavailability</a:t>
            </a:r>
            <a:r>
              <a:rPr lang="en" sz="1800">
                <a:solidFill>
                  <a:schemeClr val="dk1"/>
                </a:solidFill>
              </a:rPr>
              <a:t>: The availability of a pollutant in soil accessible for a plant to uptake. This can be influenced by various factors such as the charge (anion or cation) the pollutant is present, pH, acidity of soil, etc. </a:t>
            </a:r>
            <a:endParaRPr sz="1800">
              <a:solidFill>
                <a:schemeClr val="dk1"/>
              </a:solidFill>
            </a:endParaRPr>
          </a:p>
          <a:p>
            <a:pPr indent="-285750" lvl="0" marL="285750" rtl="0" algn="l">
              <a:lnSpc>
                <a:spcPct val="100000"/>
              </a:lnSpc>
              <a:spcBef>
                <a:spcPts val="1000"/>
              </a:spcBef>
              <a:spcAft>
                <a:spcPts val="0"/>
              </a:spcAft>
              <a:buClr>
                <a:schemeClr val="dk1"/>
              </a:buClr>
              <a:buSzPts val="1700"/>
              <a:buFont typeface="Arial"/>
              <a:buChar char="•"/>
            </a:pPr>
            <a:r>
              <a:rPr b="1" lang="en" sz="1800">
                <a:solidFill>
                  <a:schemeClr val="dk1"/>
                </a:solidFill>
              </a:rPr>
              <a:t>Chelants:</a:t>
            </a:r>
            <a:r>
              <a:rPr lang="en" sz="1800">
                <a:solidFill>
                  <a:schemeClr val="dk1"/>
                </a:solidFill>
              </a:rPr>
              <a:t> Chemicals added to soil to increase extraction of pollutants (e.g. Oxalic acid, citric acid).</a:t>
            </a:r>
            <a:endParaRPr sz="1800">
              <a:solidFill>
                <a:schemeClr val="dk1"/>
              </a:solidFill>
            </a:endParaRPr>
          </a:p>
          <a:p>
            <a:pPr indent="-285750" lvl="0" marL="285750" rtl="0" algn="l">
              <a:lnSpc>
                <a:spcPct val="100000"/>
              </a:lnSpc>
              <a:spcBef>
                <a:spcPts val="1000"/>
              </a:spcBef>
              <a:spcAft>
                <a:spcPts val="0"/>
              </a:spcAft>
              <a:buClr>
                <a:schemeClr val="dk1"/>
              </a:buClr>
              <a:buSzPts val="1700"/>
              <a:buFont typeface="Arial"/>
              <a:buChar char="•"/>
            </a:pPr>
            <a:r>
              <a:rPr lang="en" sz="1800">
                <a:solidFill>
                  <a:schemeClr val="dk1"/>
                </a:solidFill>
              </a:rPr>
              <a:t>Excludes and stabilization.</a:t>
            </a:r>
            <a:endParaRPr sz="1800">
              <a:solidFill>
                <a:schemeClr val="dk1"/>
              </a:solidFill>
            </a:endParaRPr>
          </a:p>
          <a:p>
            <a:pPr indent="-285750" lvl="0" marL="289560" rtl="0" algn="l">
              <a:lnSpc>
                <a:spcPct val="100000"/>
              </a:lnSpc>
              <a:spcBef>
                <a:spcPts val="1000"/>
              </a:spcBef>
              <a:spcAft>
                <a:spcPts val="0"/>
              </a:spcAft>
              <a:buClr>
                <a:schemeClr val="dk1"/>
              </a:buClr>
              <a:buSzPts val="1540"/>
              <a:buFont typeface="Arial"/>
              <a:buChar char="•"/>
            </a:pPr>
            <a:r>
              <a:rPr lang="en" sz="1800">
                <a:solidFill>
                  <a:schemeClr val="dk1"/>
                </a:solidFill>
              </a:rPr>
              <a:t>Soil amendments to support stabilization of TEs that are not bioavailable.</a:t>
            </a:r>
            <a:endParaRPr sz="1800">
              <a:solidFill>
                <a:schemeClr val="dk1"/>
              </a:solidFill>
            </a:endParaRPr>
          </a:p>
          <a:p>
            <a:pPr indent="0" lvl="0" marL="0" rtl="0" algn="l">
              <a:lnSpc>
                <a:spcPct val="90000"/>
              </a:lnSpc>
              <a:spcBef>
                <a:spcPts val="0"/>
              </a:spcBef>
              <a:spcAft>
                <a:spcPts val="120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7"/>
          <p:cNvSpPr txBox="1"/>
          <p:nvPr>
            <p:ph type="title"/>
          </p:nvPr>
        </p:nvSpPr>
        <p:spPr>
          <a:xfrm>
            <a:off x="341522" y="445025"/>
            <a:ext cx="8670275" cy="572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329"/>
              <a:buFont typeface="Arial"/>
              <a:buNone/>
            </a:pPr>
            <a:r>
              <a:rPr lang="en" sz="2900">
                <a:solidFill>
                  <a:schemeClr val="dk1"/>
                </a:solidFill>
              </a:rPr>
              <a:t>Plant specifics for remediation of inorganic compounds</a:t>
            </a:r>
            <a:endParaRPr sz="2900">
              <a:solidFill>
                <a:schemeClr val="dk1"/>
              </a:solidFill>
            </a:endParaRPr>
          </a:p>
          <a:p>
            <a:pPr indent="0" lvl="0" marL="0" rtl="0" algn="l">
              <a:lnSpc>
                <a:spcPct val="85000"/>
              </a:lnSpc>
              <a:spcBef>
                <a:spcPts val="0"/>
              </a:spcBef>
              <a:spcAft>
                <a:spcPts val="0"/>
              </a:spcAft>
              <a:buClr>
                <a:srgbClr val="3F3F3F"/>
              </a:buClr>
              <a:buSzPts val="2800"/>
              <a:buFont typeface="Calibri"/>
              <a:buNone/>
            </a:pPr>
            <a:r>
              <a:t/>
            </a:r>
            <a:endParaRPr sz="2900"/>
          </a:p>
        </p:txBody>
      </p:sp>
      <p:sp>
        <p:nvSpPr>
          <p:cNvPr id="164" name="Google Shape;164;p7"/>
          <p:cNvSpPr txBox="1"/>
          <p:nvPr/>
        </p:nvSpPr>
        <p:spPr>
          <a:xfrm>
            <a:off x="4704831" y="2929031"/>
            <a:ext cx="4127469" cy="1569630"/>
          </a:xfrm>
          <a:prstGeom prst="rect">
            <a:avLst/>
          </a:prstGeom>
          <a:noFill/>
          <a:ln>
            <a:noFill/>
          </a:ln>
        </p:spPr>
        <p:txBody>
          <a:bodyPr anchorCtr="0" anchor="t" bIns="91425" lIns="91425" spcFirstLastPara="1" rIns="91425" wrap="square" tIns="91425">
            <a:spAutoFit/>
          </a:bodyPr>
          <a:lstStyle/>
          <a:p>
            <a:pPr indent="-285750" lvl="0" marL="28575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Three groups of plant categories based on their uptake behavior of trace elements: excluders, indicators, and accumulators (Erickson and Pidlisnyuk, 2021. Modified from Hunt et al., 2014).</a:t>
            </a:r>
            <a:endParaRPr b="0" i="0" sz="1800" u="none" cap="none" strike="noStrike">
              <a:solidFill>
                <a:schemeClr val="dk1"/>
              </a:solidFill>
              <a:latin typeface="Calibri"/>
              <a:ea typeface="Calibri"/>
              <a:cs typeface="Calibri"/>
              <a:sym typeface="Calibri"/>
            </a:endParaRPr>
          </a:p>
        </p:txBody>
      </p:sp>
      <p:sp>
        <p:nvSpPr>
          <p:cNvPr id="165" name="Google Shape;165;p7"/>
          <p:cNvSpPr txBox="1"/>
          <p:nvPr/>
        </p:nvSpPr>
        <p:spPr>
          <a:xfrm>
            <a:off x="4704832" y="1392836"/>
            <a:ext cx="4127468" cy="1569630"/>
          </a:xfrm>
          <a:prstGeom prst="rect">
            <a:avLst/>
          </a:prstGeom>
          <a:noFill/>
          <a:ln>
            <a:noFill/>
          </a:ln>
        </p:spPr>
        <p:txBody>
          <a:bodyPr anchorCtr="0" anchor="t" bIns="91425" lIns="91425" spcFirstLastPara="1" rIns="91425" wrap="square" tIns="91425">
            <a:spAutoFit/>
          </a:bodyPr>
          <a:lstStyle/>
          <a:p>
            <a:pPr indent="-285750" lvl="0" marL="28575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Based on the relative uptake and bioaccumulation potential, plants can be grouped into three categories: </a:t>
            </a:r>
            <a:r>
              <a:rPr b="1" i="0" lang="en" sz="1800" u="none" cap="none" strike="noStrike">
                <a:solidFill>
                  <a:schemeClr val="dk1"/>
                </a:solidFill>
                <a:latin typeface="Calibri"/>
                <a:ea typeface="Calibri"/>
                <a:cs typeface="Calibri"/>
                <a:sym typeface="Calibri"/>
              </a:rPr>
              <a:t>excluders</a:t>
            </a:r>
            <a:r>
              <a:rPr b="0" i="0" lang="en" sz="1800" u="none" cap="none" strike="noStrike">
                <a:solidFill>
                  <a:schemeClr val="dk1"/>
                </a:solidFill>
                <a:latin typeface="Calibri"/>
                <a:ea typeface="Calibri"/>
                <a:cs typeface="Calibri"/>
                <a:sym typeface="Calibri"/>
              </a:rPr>
              <a:t>, </a:t>
            </a:r>
            <a:r>
              <a:rPr b="1" i="0" lang="en" sz="1800" u="none" cap="none" strike="noStrike">
                <a:solidFill>
                  <a:schemeClr val="dk1"/>
                </a:solidFill>
                <a:latin typeface="Calibri"/>
                <a:ea typeface="Calibri"/>
                <a:cs typeface="Calibri"/>
                <a:sym typeface="Calibri"/>
              </a:rPr>
              <a:t>indicators</a:t>
            </a:r>
            <a:r>
              <a:rPr b="0" i="0" lang="en" sz="1800" u="none" cap="none" strike="noStrike">
                <a:solidFill>
                  <a:schemeClr val="dk1"/>
                </a:solidFill>
                <a:latin typeface="Calibri"/>
                <a:ea typeface="Calibri"/>
                <a:cs typeface="Calibri"/>
                <a:sym typeface="Calibri"/>
              </a:rPr>
              <a:t>, and </a:t>
            </a:r>
            <a:r>
              <a:rPr b="1" i="0" lang="en" sz="1800" u="none" cap="none" strike="noStrike">
                <a:solidFill>
                  <a:schemeClr val="dk1"/>
                </a:solidFill>
                <a:latin typeface="Calibri"/>
                <a:ea typeface="Calibri"/>
                <a:cs typeface="Calibri"/>
                <a:sym typeface="Calibri"/>
              </a:rPr>
              <a:t>accumulators</a:t>
            </a:r>
            <a:r>
              <a:rPr b="0" i="0" lang="en"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p:txBody>
      </p:sp>
      <p:pic>
        <p:nvPicPr>
          <p:cNvPr id="166" name="Google Shape;166;p7"/>
          <p:cNvPicPr preferRelativeResize="0"/>
          <p:nvPr/>
        </p:nvPicPr>
        <p:blipFill>
          <a:blip r:embed="rId3">
            <a:alphaModFix/>
          </a:blip>
          <a:stretch>
            <a:fillRect/>
          </a:stretch>
        </p:blipFill>
        <p:spPr>
          <a:xfrm>
            <a:off x="171975" y="1519300"/>
            <a:ext cx="4400032" cy="31900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