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39" r:id="rId2"/>
    <p:sldMasterId id="2147483752" r:id="rId3"/>
    <p:sldMasterId id="2147483713" r:id="rId4"/>
  </p:sldMasterIdLst>
  <p:notesMasterIdLst>
    <p:notesMasterId r:id="rId34"/>
  </p:notesMasterIdLst>
  <p:handoutMasterIdLst>
    <p:handoutMasterId r:id="rId35"/>
  </p:handoutMasterIdLst>
  <p:sldIdLst>
    <p:sldId id="263" r:id="rId5"/>
    <p:sldId id="461" r:id="rId6"/>
    <p:sldId id="463" r:id="rId7"/>
    <p:sldId id="462" r:id="rId8"/>
    <p:sldId id="464" r:id="rId9"/>
    <p:sldId id="467" r:id="rId10"/>
    <p:sldId id="466" r:id="rId11"/>
    <p:sldId id="474" r:id="rId12"/>
    <p:sldId id="475" r:id="rId13"/>
    <p:sldId id="468" r:id="rId14"/>
    <p:sldId id="469" r:id="rId15"/>
    <p:sldId id="446" r:id="rId16"/>
    <p:sldId id="445" r:id="rId17"/>
    <p:sldId id="479" r:id="rId18"/>
    <p:sldId id="480" r:id="rId19"/>
    <p:sldId id="456" r:id="rId20"/>
    <p:sldId id="447" r:id="rId21"/>
    <p:sldId id="451" r:id="rId22"/>
    <p:sldId id="481" r:id="rId23"/>
    <p:sldId id="482" r:id="rId24"/>
    <p:sldId id="471" r:id="rId25"/>
    <p:sldId id="448" r:id="rId26"/>
    <p:sldId id="472" r:id="rId27"/>
    <p:sldId id="477" r:id="rId28"/>
    <p:sldId id="478" r:id="rId29"/>
    <p:sldId id="483" r:id="rId30"/>
    <p:sldId id="473" r:id="rId31"/>
    <p:sldId id="476" r:id="rId32"/>
    <p:sldId id="484" r:id="rId33"/>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05">
          <p15:clr>
            <a:srgbClr val="A4A3A4"/>
          </p15:clr>
        </p15:guide>
        <p15:guide id="2" pos="369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990099"/>
    <a:srgbClr val="FF00FF"/>
    <a:srgbClr val="006600"/>
    <a:srgbClr val="66FFFF"/>
    <a:srgbClr val="808080"/>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00" autoAdjust="0"/>
    <p:restoredTop sz="72263" autoAdjust="0"/>
  </p:normalViewPr>
  <p:slideViewPr>
    <p:cSldViewPr showGuides="1">
      <p:cViewPr varScale="1">
        <p:scale>
          <a:sx n="62" d="100"/>
          <a:sy n="62" d="100"/>
        </p:scale>
        <p:origin x="1469" y="67"/>
      </p:cViewPr>
      <p:guideLst>
        <p:guide orient="horz" pos="2205"/>
        <p:guide pos="3696"/>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howGuides="1">
      <p:cViewPr varScale="1">
        <p:scale>
          <a:sx n="52" d="100"/>
          <a:sy n="52" d="100"/>
        </p:scale>
        <p:origin x="-283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545B3A7D-876D-4528-9EC0-949A7EB76F2A}" type="datetimeFigureOut">
              <a:rPr lang="cs-CZ"/>
              <a:pPr>
                <a:defRPr/>
              </a:pPr>
              <a:t>19.02.2021</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9923B4B-C2AF-4074-AD30-C7AC7EA8C877}"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ED7136C-4871-491F-9BD8-84538A3D3D60}" type="datetimeFigureOut">
              <a:rPr lang="cs-CZ"/>
              <a:pPr>
                <a:defRPr/>
              </a:pPr>
              <a:t>19.02.2021</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6AEFC684-8D09-424D-91A3-58ED25682D4D}"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Životní prostředí, které nás obklopuje se neustále </a:t>
            </a:r>
            <a:r>
              <a:rPr lang="cs-CZ" altLang="cs-CZ" dirty="0" err="1"/>
              <a:t>mnění</a:t>
            </a:r>
            <a:r>
              <a:rPr lang="cs-CZ" altLang="cs-CZ" dirty="0"/>
              <a:t> </a:t>
            </a:r>
          </a:p>
        </p:txBody>
      </p:sp>
      <p:sp>
        <p:nvSpPr>
          <p:cNvPr id="5018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86014C-4B28-4149-B71A-5B682F8F127F}" type="slidenum">
              <a:rPr lang="cs-CZ" altLang="cs-CZ" smtClean="0">
                <a:latin typeface="Calibri" panose="020F0502020204030204" pitchFamily="34" charset="0"/>
              </a:rPr>
              <a:pPr/>
              <a:t>1</a:t>
            </a:fld>
            <a:endParaRPr lang="cs-CZ" altLang="cs-CZ">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cs-CZ" altLang="cs-CZ" dirty="0"/>
              <a:t>Proč</a:t>
            </a:r>
            <a:r>
              <a:rPr lang="cs-CZ" altLang="cs-CZ" baseline="0" dirty="0"/>
              <a:t> </a:t>
            </a:r>
            <a:r>
              <a:rPr lang="cs-CZ" altLang="cs-CZ" baseline="0" dirty="0" err="1"/>
              <a:t>biosenzory</a:t>
            </a:r>
            <a:r>
              <a:rPr lang="cs-CZ" altLang="cs-CZ" baseline="0" dirty="0"/>
              <a:t>?  Chemické reakce probíhající v živých buňkách mají dvě základní vlastnosti, které jsou požadované od analytických reakcí – selektivitu a vysokou účinnost. Živá buňka i její části tak mohou být využity jako indikátory, detektory a obecně citlivé elementy při měření fyzikálních veličin a chemického složení za podmínek, které nevedou ke zničení biologického materiálu. Stav životního prostředí (vhodné podmínky pro život jako celek) věrně reflektují živé organismy - </a:t>
            </a:r>
            <a:r>
              <a:rPr lang="cs-CZ" altLang="cs-CZ" baseline="0" dirty="0" err="1"/>
              <a:t>celobuněčné</a:t>
            </a:r>
            <a:r>
              <a:rPr lang="cs-CZ" altLang="cs-CZ" baseline="0" dirty="0"/>
              <a:t> senzory</a:t>
            </a:r>
          </a:p>
          <a:p>
            <a:pPr marL="0" marR="0" lvl="0" indent="0" algn="l" defTabSz="914400" rtl="0" eaLnBrk="0" fontAlgn="base" latinLnBrk="0" hangingPunct="0">
              <a:lnSpc>
                <a:spcPct val="100000"/>
              </a:lnSpc>
              <a:spcBef>
                <a:spcPct val="30000"/>
              </a:spcBef>
              <a:spcAft>
                <a:spcPct val="0"/>
              </a:spcAft>
              <a:buClrTx/>
              <a:buSzTx/>
              <a:buFontTx/>
              <a:buNone/>
              <a:tabLst/>
              <a:defRPr/>
            </a:pPr>
            <a:r>
              <a:rPr lang="cs-CZ" altLang="cs-CZ" dirty="0"/>
              <a:t>Známým</a:t>
            </a:r>
            <a:r>
              <a:rPr lang="cs-CZ" altLang="cs-CZ" baseline="0" dirty="0"/>
              <a:t> až už  v předminulém století  používaným </a:t>
            </a:r>
            <a:r>
              <a:rPr lang="cs-CZ" altLang="cs-CZ" baseline="0" dirty="0" err="1"/>
              <a:t>celobuněčným</a:t>
            </a:r>
            <a:r>
              <a:rPr lang="cs-CZ" altLang="cs-CZ" baseline="0" dirty="0"/>
              <a:t> senzorem je kanárek. </a:t>
            </a:r>
            <a:r>
              <a:rPr lang="cs-CZ" altLang="cs-CZ" dirty="0"/>
              <a:t>Nejlépe cítí plyn. V roce 1911 byla zavedena v dolech povinnost chovat kanárky a pro používání při záchranářských operacích v dolech</a:t>
            </a:r>
            <a:r>
              <a:rPr lang="cs-CZ" altLang="cs-CZ" baseline="0" dirty="0"/>
              <a:t> byly pro kanárky zkonstruovány speciální klece s kyslíkovými bombami. </a:t>
            </a:r>
            <a:r>
              <a:rPr lang="cs-CZ" altLang="cs-CZ" dirty="0"/>
              <a:t>   </a:t>
            </a:r>
          </a:p>
          <a:p>
            <a:r>
              <a:rPr lang="cs-CZ" altLang="cs-CZ" dirty="0"/>
              <a:t>. </a:t>
            </a:r>
          </a:p>
        </p:txBody>
      </p:sp>
      <p:sp>
        <p:nvSpPr>
          <p:cNvPr id="6144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AC9BA0-FE56-4500-897E-32F14274E7C4}" type="slidenum">
              <a:rPr lang="cs-CZ" altLang="cs-CZ" smtClean="0">
                <a:latin typeface="Calibri" panose="020F0502020204030204" pitchFamily="34" charset="0"/>
              </a:rPr>
              <a:pPr/>
              <a:t>10</a:t>
            </a:fld>
            <a:endParaRPr lang="cs-CZ" altLang="cs-CZ">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EA0A3A-D00B-4FE0-B0DB-A4DBA7BA9C60}" type="slidenum">
              <a:rPr lang="cs-CZ" altLang="cs-CZ" smtClean="0">
                <a:latin typeface="Calibri" panose="020F0502020204030204" pitchFamily="34" charset="0"/>
              </a:rPr>
              <a:pPr/>
              <a:t>11</a:t>
            </a:fld>
            <a:endParaRPr lang="cs-CZ" altLang="cs-CZ">
              <a:latin typeface="Calibri" panose="020F0502020204030204" pitchFamily="34"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err="1"/>
              <a:t>Celobuněčné</a:t>
            </a:r>
            <a:r>
              <a:rPr lang="cs-CZ" altLang="cs-CZ" dirty="0"/>
              <a:t> senzory </a:t>
            </a:r>
            <a:r>
              <a:rPr lang="cs-CZ" altLang="cs-CZ" dirty="0" err="1"/>
              <a:t>múžeme</a:t>
            </a:r>
            <a:r>
              <a:rPr lang="cs-CZ" altLang="cs-CZ" dirty="0"/>
              <a:t> rozdělit podle selektivity a podle typu organismů. </a:t>
            </a:r>
            <a:r>
              <a:rPr lang="cs-CZ" altLang="cs-CZ" dirty="0" err="1"/>
              <a:t>Neselektviní</a:t>
            </a:r>
            <a:r>
              <a:rPr lang="cs-CZ" altLang="cs-CZ" dirty="0"/>
              <a:t> se používají ke </a:t>
            </a:r>
            <a:r>
              <a:rPr lang="cs-CZ" altLang="cs-CZ" dirty="0" err="1"/>
              <a:t>zjištování</a:t>
            </a:r>
            <a:r>
              <a:rPr lang="cs-CZ" altLang="cs-CZ" dirty="0"/>
              <a:t> toxicity a spotřeby kyslíku. Selektivní pak </a:t>
            </a:r>
            <a:r>
              <a:rPr lang="cs-CZ" altLang="cs-CZ" dirty="0" err="1"/>
              <a:t>vužívají</a:t>
            </a:r>
            <a:r>
              <a:rPr lang="cs-CZ" altLang="cs-CZ" dirty="0"/>
              <a:t> schopnosti mikroorganismů růstu na určitém substrátu, a s tím spojenou spotřebu kyslíku nebo produkci barevných produktů biodegradace.  Ke sledovaní toxicity  slouží </a:t>
            </a:r>
            <a:r>
              <a:rPr lang="cs-CZ" altLang="cs-CZ" dirty="0" err="1"/>
              <a:t>umrtnost</a:t>
            </a:r>
            <a:r>
              <a:rPr lang="cs-CZ" altLang="cs-CZ" dirty="0"/>
              <a:t> vyšších organismů  jako jsou ježovky, dafnie a standartní tesy toxicity jsou založeny na měření luminiscence řas Vibrio </a:t>
            </a:r>
            <a:r>
              <a:rPr lang="cs-CZ" altLang="cs-CZ" dirty="0" err="1"/>
              <a:t>fisherie</a:t>
            </a:r>
            <a:r>
              <a:rPr lang="cs-CZ" altLang="cs-CZ" dirty="0"/>
              <a:t>.  Pro sledování výskytu určitých kontaminantů byly zkonstruovány geneticky upravené mikroorganismy a to vnesením lux genů nebo vnesením genu pro produkci fluorescenčního </a:t>
            </a:r>
            <a:r>
              <a:rPr lang="cs-CZ" altLang="cs-CZ" dirty="0" err="1"/>
              <a:t>proteinú</a:t>
            </a:r>
            <a:r>
              <a:rPr lang="cs-CZ" altLang="cs-CZ" dirty="0"/>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err="1"/>
              <a:t>Bioanalytické</a:t>
            </a:r>
            <a:r>
              <a:rPr lang="cs-CZ" altLang="cs-CZ" dirty="0"/>
              <a:t> postupy v určité fázi standartního postupu instrumentální analýzy využívají biologický materiál.  Biologický materiál může sloužit k detekci analytu jeho separaci nebo jeho přeměně na lépe detekovatelnou látku.  V případech specifické interakce jsou </a:t>
            </a:r>
            <a:r>
              <a:rPr lang="cs-CZ" altLang="cs-CZ" dirty="0" err="1"/>
              <a:t>Bioanalytické</a:t>
            </a:r>
            <a:r>
              <a:rPr lang="cs-CZ" altLang="cs-CZ" baseline="0" dirty="0"/>
              <a:t> postupy </a:t>
            </a:r>
            <a:r>
              <a:rPr lang="cs-CZ" altLang="cs-CZ" baseline="0" dirty="0" err="1"/>
              <a:t>nenahraditlené</a:t>
            </a:r>
            <a:r>
              <a:rPr lang="cs-CZ" altLang="cs-CZ" baseline="0" dirty="0"/>
              <a:t>, jedná se o interakci protilátka – antigen, enzym – substrát, receptor – </a:t>
            </a:r>
            <a:r>
              <a:rPr lang="cs-CZ" altLang="cs-CZ" baseline="0" dirty="0" err="1"/>
              <a:t>hormón</a:t>
            </a:r>
            <a:r>
              <a:rPr lang="cs-CZ" altLang="cs-CZ" baseline="0" dirty="0"/>
              <a:t>, DNA – DNA a DNA-RNA při hledání komplementárních sekvencí.</a:t>
            </a:r>
            <a:endParaRPr lang="cs-CZ" altLang="cs-CZ" dirty="0"/>
          </a:p>
        </p:txBody>
      </p:sp>
      <p:sp>
        <p:nvSpPr>
          <p:cNvPr id="6554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D0725D-DFA4-4A14-A764-83248750FB69}" type="slidenum">
              <a:rPr lang="cs-CZ" altLang="cs-CZ" smtClean="0">
                <a:latin typeface="Calibri" panose="020F0502020204030204" pitchFamily="34" charset="0"/>
              </a:rPr>
              <a:pPr/>
              <a:t>12</a:t>
            </a:fld>
            <a:endParaRPr lang="cs-CZ" altLang="cs-CZ">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Zástupný symbol pro poznámky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defRPr/>
            </a:pPr>
            <a:r>
              <a:rPr lang="cs-CZ" altLang="cs-CZ" dirty="0" err="1"/>
              <a:t>Bioanalytické</a:t>
            </a:r>
            <a:r>
              <a:rPr lang="cs-CZ" altLang="cs-CZ" baseline="0" dirty="0"/>
              <a:t> postupy rozšiřují zavedené analytické metody o biologické prvky.  Je to především </a:t>
            </a:r>
            <a:r>
              <a:rPr lang="cs-CZ" altLang="cs-CZ" baseline="0" dirty="0" err="1"/>
              <a:t>bioafinitní</a:t>
            </a:r>
            <a:r>
              <a:rPr lang="cs-CZ" altLang="cs-CZ" baseline="0" dirty="0"/>
              <a:t> chromatografie, </a:t>
            </a:r>
            <a:r>
              <a:rPr lang="cs-CZ" altLang="cs-CZ" baseline="0" dirty="0" err="1"/>
              <a:t>biosorpce</a:t>
            </a:r>
            <a:r>
              <a:rPr lang="cs-CZ" altLang="cs-CZ" baseline="0" dirty="0"/>
              <a:t>  </a:t>
            </a:r>
            <a:r>
              <a:rPr lang="cs-CZ" altLang="cs-CZ" baseline="0" dirty="0" err="1"/>
              <a:t>bioassay</a:t>
            </a:r>
            <a:r>
              <a:rPr lang="cs-CZ" altLang="cs-CZ" baseline="0" dirty="0"/>
              <a:t> a </a:t>
            </a:r>
            <a:r>
              <a:rPr lang="cs-CZ" altLang="cs-CZ" baseline="0" dirty="0" err="1"/>
              <a:t>biosenzor</a:t>
            </a:r>
            <a:r>
              <a:rPr lang="cs-CZ" altLang="cs-CZ" baseline="0" dirty="0"/>
              <a:t>. </a:t>
            </a:r>
            <a:r>
              <a:rPr lang="cs-CZ" altLang="cs-CZ" dirty="0"/>
              <a:t>Afinitní chromatografie umožňuje oddělit z komplexní směsi  skupinu příbuzných proteinů, nebo i jen jeden určitý protein. Tato technika využívá specifických interakcí </a:t>
            </a:r>
            <a:r>
              <a:rPr lang="pt-BR" altLang="cs-CZ" dirty="0"/>
              <a:t>substrát, enzym – inhibitor, antigen – protilátka, receptor – agonista </a:t>
            </a:r>
            <a:r>
              <a:rPr lang="cs-CZ" altLang="cs-CZ" dirty="0"/>
              <a:t>.Po přidání směsi proteinů k takovémuto ligandu se na něj vážou jen ty proteiny, které s ligandem tvoří silné vazby. Zbytek směsi protéká kolonou beze změny. Navázaný protein se následně </a:t>
            </a:r>
            <a:r>
              <a:rPr lang="cs-CZ" altLang="cs-CZ" dirty="0" err="1"/>
              <a:t>eluuje</a:t>
            </a:r>
            <a:r>
              <a:rPr lang="cs-CZ" altLang="cs-CZ" dirty="0"/>
              <a:t>  pomocí  koncentrovaného roztoku solí nebo i roztokem s rozpustnou formou ligandu. </a:t>
            </a:r>
          </a:p>
          <a:p>
            <a:pPr>
              <a:defRPr/>
            </a:pPr>
            <a:r>
              <a:rPr lang="cs-CZ" altLang="cs-CZ" dirty="0" err="1"/>
              <a:t>Biosorpce</a:t>
            </a:r>
            <a:r>
              <a:rPr lang="cs-CZ" altLang="cs-CZ" dirty="0"/>
              <a:t> je schopnost biomasy, především buněčných stěn, absorbovat těžké kovy. Je využívána i k odstraňování </a:t>
            </a:r>
            <a:r>
              <a:rPr lang="cs-CZ" altLang="cs-CZ" dirty="0" err="1"/>
              <a:t>těřkých</a:t>
            </a:r>
            <a:r>
              <a:rPr lang="cs-CZ" altLang="cs-CZ" dirty="0"/>
              <a:t> kovů jako je </a:t>
            </a:r>
            <a:r>
              <a:rPr lang="cs-CZ" altLang="cs-CZ" dirty="0" err="1"/>
              <a:t>rtuT</a:t>
            </a:r>
            <a:r>
              <a:rPr lang="cs-CZ" altLang="cs-CZ" dirty="0"/>
              <a:t> , stříbro arzén z vody. Jedná se o metabolicky pasivní proces. Izolované stěny buněčných kvasinek mají lepší </a:t>
            </a:r>
            <a:r>
              <a:rPr lang="cs-CZ" altLang="cs-CZ" dirty="0" err="1"/>
              <a:t>biosorpní</a:t>
            </a:r>
            <a:r>
              <a:rPr lang="cs-CZ" altLang="cs-CZ" dirty="0"/>
              <a:t> vlastnosti než živé kvasinky. </a:t>
            </a:r>
          </a:p>
          <a:p>
            <a:pPr>
              <a:defRPr/>
            </a:pPr>
            <a:r>
              <a:rPr lang="cs-CZ" altLang="cs-CZ" dirty="0" err="1"/>
              <a:t>Bioassay</a:t>
            </a:r>
            <a:r>
              <a:rPr lang="cs-CZ" altLang="cs-CZ" dirty="0"/>
              <a:t>  je analytická metoda k určení koncentrace nebo účinnosti látky pomocí jejího vlivu na živý organismus nebo tkáň.</a:t>
            </a:r>
          </a:p>
          <a:p>
            <a:pPr>
              <a:defRPr/>
            </a:pPr>
            <a:endParaRPr lang="cs-CZ" altLang="cs-CZ" dirty="0"/>
          </a:p>
          <a:p>
            <a:pPr>
              <a:defRPr/>
            </a:pPr>
            <a:r>
              <a:rPr lang="cs-CZ" altLang="cs-CZ" dirty="0"/>
              <a:t>Pojem </a:t>
            </a:r>
            <a:r>
              <a:rPr lang="cs-CZ" altLang="cs-CZ" dirty="0" err="1"/>
              <a:t>biosenzor</a:t>
            </a:r>
            <a:r>
              <a:rPr lang="cs-CZ" altLang="cs-CZ" dirty="0"/>
              <a:t> není jednoznačně interpretován, rozumí se pod ním jak –zařízení kombinující biologickou a detekční část senzoru, tak pouze citlivý komponent tohoto zařízení, tak to mohou být celé organismy   jako jsou ježovky, nebo bakterie Vibrio </a:t>
            </a:r>
            <a:r>
              <a:rPr lang="cs-CZ" altLang="cs-CZ" dirty="0" err="1"/>
              <a:t>fisherei</a:t>
            </a:r>
            <a:r>
              <a:rPr lang="cs-CZ" altLang="cs-CZ" dirty="0"/>
              <a:t>. Zřídka</a:t>
            </a:r>
            <a:r>
              <a:rPr lang="cs-CZ" altLang="cs-CZ" baseline="0" dirty="0"/>
              <a:t> je jako </a:t>
            </a:r>
            <a:r>
              <a:rPr lang="cs-CZ" altLang="cs-CZ" baseline="0" dirty="0" err="1"/>
              <a:t>biosenzor</a:t>
            </a:r>
            <a:r>
              <a:rPr lang="cs-CZ" altLang="cs-CZ" baseline="0" dirty="0"/>
              <a:t> označován senzor, který měří koncentraci životně důležité látky jako kyslík, pH atd. </a:t>
            </a:r>
            <a:endParaRPr lang="cs-CZ" altLang="cs-CZ" dirty="0"/>
          </a:p>
        </p:txBody>
      </p:sp>
      <p:sp>
        <p:nvSpPr>
          <p:cNvPr id="6758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B07337-ED38-4DC5-8068-A4AB0C3E9F5F}" type="slidenum">
              <a:rPr lang="cs-CZ" altLang="cs-CZ" smtClean="0">
                <a:latin typeface="Calibri" panose="020F0502020204030204" pitchFamily="34" charset="0"/>
              </a:rPr>
              <a:pPr/>
              <a:t>13</a:t>
            </a:fld>
            <a:endParaRPr lang="cs-CZ" altLang="cs-CZ">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Zástupný symbol pro poznámky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defRPr/>
            </a:pPr>
            <a:r>
              <a:rPr lang="cs-CZ" altLang="cs-CZ" dirty="0" err="1"/>
              <a:t>Bioanalytické</a:t>
            </a:r>
            <a:r>
              <a:rPr lang="cs-CZ" altLang="cs-CZ" baseline="0" dirty="0"/>
              <a:t> postupy rozšiřují zavedené analytické metody o biologické prvky.  Je to především </a:t>
            </a:r>
            <a:r>
              <a:rPr lang="cs-CZ" altLang="cs-CZ" baseline="0" dirty="0" err="1"/>
              <a:t>bioafinitní</a:t>
            </a:r>
            <a:r>
              <a:rPr lang="cs-CZ" altLang="cs-CZ" baseline="0" dirty="0"/>
              <a:t> chromatografie, </a:t>
            </a:r>
            <a:r>
              <a:rPr lang="cs-CZ" altLang="cs-CZ" baseline="0" dirty="0" err="1"/>
              <a:t>biosorpce</a:t>
            </a:r>
            <a:r>
              <a:rPr lang="cs-CZ" altLang="cs-CZ" baseline="0" dirty="0"/>
              <a:t>  </a:t>
            </a:r>
            <a:r>
              <a:rPr lang="cs-CZ" altLang="cs-CZ" baseline="0" dirty="0" err="1"/>
              <a:t>bioassay</a:t>
            </a:r>
            <a:r>
              <a:rPr lang="cs-CZ" altLang="cs-CZ" baseline="0" dirty="0"/>
              <a:t> a </a:t>
            </a:r>
            <a:r>
              <a:rPr lang="cs-CZ" altLang="cs-CZ" baseline="0" dirty="0" err="1"/>
              <a:t>biosenzor</a:t>
            </a:r>
            <a:r>
              <a:rPr lang="cs-CZ" altLang="cs-CZ" baseline="0" dirty="0"/>
              <a:t>. </a:t>
            </a:r>
            <a:r>
              <a:rPr lang="cs-CZ" altLang="cs-CZ" dirty="0"/>
              <a:t>Afinitní chromatografie umožňuje oddělit z komplexní směsi  skupinu příbuzných proteinů, nebo i jen jeden určitý protein. Tato technika využívá specifických interakcí </a:t>
            </a:r>
            <a:r>
              <a:rPr lang="pt-BR" altLang="cs-CZ" dirty="0"/>
              <a:t>substrát, enzym – inhibitor, antigen – protilátka, receptor – agonista </a:t>
            </a:r>
            <a:r>
              <a:rPr lang="cs-CZ" altLang="cs-CZ" dirty="0"/>
              <a:t>.Po přidání směsi proteinů k takovémuto ligandu se na něj vážou jen ty proteiny, které s ligandem tvoří silné vazby. Zbytek směsi protéká kolonou beze změny. Navázaný protein se následně </a:t>
            </a:r>
            <a:r>
              <a:rPr lang="cs-CZ" altLang="cs-CZ" dirty="0" err="1"/>
              <a:t>eluuje</a:t>
            </a:r>
            <a:r>
              <a:rPr lang="cs-CZ" altLang="cs-CZ" dirty="0"/>
              <a:t>  pomocí  koncentrovaného roztoku solí nebo i roztokem s rozpustnou formou ligandu. </a:t>
            </a:r>
          </a:p>
          <a:p>
            <a:pPr>
              <a:defRPr/>
            </a:pPr>
            <a:r>
              <a:rPr lang="cs-CZ" altLang="cs-CZ" dirty="0" err="1"/>
              <a:t>Biosorpce</a:t>
            </a:r>
            <a:r>
              <a:rPr lang="cs-CZ" altLang="cs-CZ" dirty="0"/>
              <a:t> je schopnost biomasy, především buněčných stěn, absorbovat těžké kovy. Je využívána i k odstraňování </a:t>
            </a:r>
            <a:r>
              <a:rPr lang="cs-CZ" altLang="cs-CZ" dirty="0" err="1"/>
              <a:t>těřkých</a:t>
            </a:r>
            <a:r>
              <a:rPr lang="cs-CZ" altLang="cs-CZ" dirty="0"/>
              <a:t> kovů jako je </a:t>
            </a:r>
            <a:r>
              <a:rPr lang="cs-CZ" altLang="cs-CZ" dirty="0" err="1"/>
              <a:t>rtuT</a:t>
            </a:r>
            <a:r>
              <a:rPr lang="cs-CZ" altLang="cs-CZ" dirty="0"/>
              <a:t> , stříbro arzén z vody. Jedná se o metabolicky pasivní proces. Izolované stěny buněčných kvasinek mají lepší </a:t>
            </a:r>
            <a:r>
              <a:rPr lang="cs-CZ" altLang="cs-CZ" dirty="0" err="1"/>
              <a:t>biosorpní</a:t>
            </a:r>
            <a:r>
              <a:rPr lang="cs-CZ" altLang="cs-CZ" dirty="0"/>
              <a:t> vlastnosti než živé kvasinky. </a:t>
            </a:r>
          </a:p>
          <a:p>
            <a:pPr>
              <a:defRPr/>
            </a:pPr>
            <a:r>
              <a:rPr lang="cs-CZ" altLang="cs-CZ" dirty="0" err="1"/>
              <a:t>Bioassay</a:t>
            </a:r>
            <a:r>
              <a:rPr lang="cs-CZ" altLang="cs-CZ" dirty="0"/>
              <a:t>  je analytická metoda k určení koncentrace nebo účinnosti látky pomocí jejího vlivu na živý organismus nebo tkáň.</a:t>
            </a:r>
          </a:p>
          <a:p>
            <a:pPr>
              <a:defRPr/>
            </a:pPr>
            <a:endParaRPr lang="cs-CZ" altLang="cs-CZ" dirty="0"/>
          </a:p>
          <a:p>
            <a:pPr>
              <a:defRPr/>
            </a:pPr>
            <a:r>
              <a:rPr lang="cs-CZ" altLang="cs-CZ" dirty="0"/>
              <a:t>Pojem </a:t>
            </a:r>
            <a:r>
              <a:rPr lang="cs-CZ" altLang="cs-CZ" dirty="0" err="1"/>
              <a:t>biosenzor</a:t>
            </a:r>
            <a:r>
              <a:rPr lang="cs-CZ" altLang="cs-CZ" dirty="0"/>
              <a:t> není jednoznačně interpretován, rozumí se pod ním jak –zařízení kombinující biologickou a detekční část senzoru, tak pouze citlivý komponent tohoto zařízení, tak to mohou být celé organismy   jako jsou ježovky, nebo bakterie Vibrio </a:t>
            </a:r>
            <a:r>
              <a:rPr lang="cs-CZ" altLang="cs-CZ" dirty="0" err="1"/>
              <a:t>fisherei</a:t>
            </a:r>
            <a:r>
              <a:rPr lang="cs-CZ" altLang="cs-CZ" dirty="0"/>
              <a:t>. Zřídka</a:t>
            </a:r>
            <a:r>
              <a:rPr lang="cs-CZ" altLang="cs-CZ" baseline="0" dirty="0"/>
              <a:t> je jako </a:t>
            </a:r>
            <a:r>
              <a:rPr lang="cs-CZ" altLang="cs-CZ" baseline="0" dirty="0" err="1"/>
              <a:t>biosenzor</a:t>
            </a:r>
            <a:r>
              <a:rPr lang="cs-CZ" altLang="cs-CZ" baseline="0" dirty="0"/>
              <a:t> označován senzor, který měří koncentraci životně důležité látky jako kyslík, pH atd. </a:t>
            </a:r>
            <a:endParaRPr lang="cs-CZ" altLang="cs-CZ" dirty="0"/>
          </a:p>
        </p:txBody>
      </p:sp>
      <p:sp>
        <p:nvSpPr>
          <p:cNvPr id="6758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B07337-ED38-4DC5-8068-A4AB0C3E9F5F}" type="slidenum">
              <a:rPr lang="cs-CZ" altLang="cs-CZ" smtClean="0">
                <a:latin typeface="Calibri" panose="020F0502020204030204" pitchFamily="34" charset="0"/>
              </a:rPr>
              <a:pPr/>
              <a:t>14</a:t>
            </a:fld>
            <a:endParaRPr lang="cs-CZ" altLang="cs-CZ">
              <a:latin typeface="Calibri" panose="020F0502020204030204" pitchFamily="34" charset="0"/>
            </a:endParaRPr>
          </a:p>
        </p:txBody>
      </p:sp>
    </p:spTree>
    <p:extLst>
      <p:ext uri="{BB962C8B-B14F-4D97-AF65-F5344CB8AC3E}">
        <p14:creationId xmlns:p14="http://schemas.microsoft.com/office/powerpoint/2010/main" val="690289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Zástupný symbol pro poznámky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defRPr/>
            </a:pPr>
            <a:r>
              <a:rPr lang="cs-CZ" altLang="cs-CZ" dirty="0" err="1"/>
              <a:t>Bioanalytické</a:t>
            </a:r>
            <a:r>
              <a:rPr lang="cs-CZ" altLang="cs-CZ" baseline="0" dirty="0"/>
              <a:t> postupy rozšiřují zavedené analytické metody o biologické prvky.  Je to především </a:t>
            </a:r>
            <a:r>
              <a:rPr lang="cs-CZ" altLang="cs-CZ" baseline="0" dirty="0" err="1"/>
              <a:t>bioafinitní</a:t>
            </a:r>
            <a:r>
              <a:rPr lang="cs-CZ" altLang="cs-CZ" baseline="0" dirty="0"/>
              <a:t> chromatografie, </a:t>
            </a:r>
            <a:r>
              <a:rPr lang="cs-CZ" altLang="cs-CZ" baseline="0" dirty="0" err="1"/>
              <a:t>biosorpce</a:t>
            </a:r>
            <a:r>
              <a:rPr lang="cs-CZ" altLang="cs-CZ" baseline="0" dirty="0"/>
              <a:t>  </a:t>
            </a:r>
            <a:r>
              <a:rPr lang="cs-CZ" altLang="cs-CZ" baseline="0" dirty="0" err="1"/>
              <a:t>bioassay</a:t>
            </a:r>
            <a:r>
              <a:rPr lang="cs-CZ" altLang="cs-CZ" baseline="0" dirty="0"/>
              <a:t> a </a:t>
            </a:r>
            <a:r>
              <a:rPr lang="cs-CZ" altLang="cs-CZ" baseline="0" dirty="0" err="1"/>
              <a:t>biosenzor</a:t>
            </a:r>
            <a:r>
              <a:rPr lang="cs-CZ" altLang="cs-CZ" baseline="0" dirty="0"/>
              <a:t>. </a:t>
            </a:r>
            <a:r>
              <a:rPr lang="cs-CZ" altLang="cs-CZ" dirty="0"/>
              <a:t>Afinitní chromatografie umožňuje oddělit z komplexní směsi  skupinu příbuzných proteinů, nebo i jen jeden určitý protein. Tato technika využívá specifických interakcí </a:t>
            </a:r>
            <a:r>
              <a:rPr lang="pt-BR" altLang="cs-CZ" dirty="0"/>
              <a:t>substrát, enzym – inhibitor, antigen – protilátka, receptor – agonista </a:t>
            </a:r>
            <a:r>
              <a:rPr lang="cs-CZ" altLang="cs-CZ" dirty="0"/>
              <a:t>.Po přidání směsi proteinů k takovémuto ligandu se na něj vážou jen ty proteiny, které s ligandem tvoří silné vazby. Zbytek směsi protéká kolonou beze změny. Navázaný protein se následně </a:t>
            </a:r>
            <a:r>
              <a:rPr lang="cs-CZ" altLang="cs-CZ" dirty="0" err="1"/>
              <a:t>eluuje</a:t>
            </a:r>
            <a:r>
              <a:rPr lang="cs-CZ" altLang="cs-CZ" dirty="0"/>
              <a:t>  pomocí  koncentrovaného roztoku solí nebo i roztokem s rozpustnou formou ligandu. </a:t>
            </a:r>
          </a:p>
          <a:p>
            <a:pPr>
              <a:defRPr/>
            </a:pPr>
            <a:r>
              <a:rPr lang="cs-CZ" altLang="cs-CZ" dirty="0" err="1"/>
              <a:t>Biosorpce</a:t>
            </a:r>
            <a:r>
              <a:rPr lang="cs-CZ" altLang="cs-CZ" dirty="0"/>
              <a:t> je schopnost biomasy, především buněčných stěn, absorbovat těžké kovy. Je využívána i k odstraňování </a:t>
            </a:r>
            <a:r>
              <a:rPr lang="cs-CZ" altLang="cs-CZ" dirty="0" err="1"/>
              <a:t>těřkých</a:t>
            </a:r>
            <a:r>
              <a:rPr lang="cs-CZ" altLang="cs-CZ" dirty="0"/>
              <a:t> kovů jako je </a:t>
            </a:r>
            <a:r>
              <a:rPr lang="cs-CZ" altLang="cs-CZ" dirty="0" err="1"/>
              <a:t>rtuT</a:t>
            </a:r>
            <a:r>
              <a:rPr lang="cs-CZ" altLang="cs-CZ" dirty="0"/>
              <a:t> , stříbro arzén z vody. Jedná se o metabolicky pasivní proces. Izolované stěny buněčných kvasinek mají lepší </a:t>
            </a:r>
            <a:r>
              <a:rPr lang="cs-CZ" altLang="cs-CZ" dirty="0" err="1"/>
              <a:t>biosorpní</a:t>
            </a:r>
            <a:r>
              <a:rPr lang="cs-CZ" altLang="cs-CZ" dirty="0"/>
              <a:t> vlastnosti než živé kvasinky. </a:t>
            </a:r>
          </a:p>
          <a:p>
            <a:pPr>
              <a:defRPr/>
            </a:pPr>
            <a:r>
              <a:rPr lang="cs-CZ" altLang="cs-CZ" dirty="0" err="1"/>
              <a:t>Bioassay</a:t>
            </a:r>
            <a:r>
              <a:rPr lang="cs-CZ" altLang="cs-CZ" dirty="0"/>
              <a:t>  je analytická metoda k určení koncentrace nebo účinnosti látky pomocí jejího vlivu na živý organismus nebo tkáň.</a:t>
            </a:r>
          </a:p>
          <a:p>
            <a:pPr>
              <a:defRPr/>
            </a:pPr>
            <a:endParaRPr lang="cs-CZ" altLang="cs-CZ" dirty="0"/>
          </a:p>
          <a:p>
            <a:pPr>
              <a:defRPr/>
            </a:pPr>
            <a:r>
              <a:rPr lang="cs-CZ" altLang="cs-CZ" dirty="0"/>
              <a:t>Pojem </a:t>
            </a:r>
            <a:r>
              <a:rPr lang="cs-CZ" altLang="cs-CZ" dirty="0" err="1"/>
              <a:t>biosenzor</a:t>
            </a:r>
            <a:r>
              <a:rPr lang="cs-CZ" altLang="cs-CZ" dirty="0"/>
              <a:t> není jednoznačně interpretován, rozumí se pod ním jak –zařízení kombinující biologickou a detekční část senzoru, tak pouze citlivý komponent tohoto zařízení, tak to mohou být celé organismy   jako jsou ježovky, nebo bakterie Vibrio </a:t>
            </a:r>
            <a:r>
              <a:rPr lang="cs-CZ" altLang="cs-CZ" dirty="0" err="1"/>
              <a:t>fisherei</a:t>
            </a:r>
            <a:r>
              <a:rPr lang="cs-CZ" altLang="cs-CZ" dirty="0"/>
              <a:t>. Zřídka</a:t>
            </a:r>
            <a:r>
              <a:rPr lang="cs-CZ" altLang="cs-CZ" baseline="0" dirty="0"/>
              <a:t> je jako </a:t>
            </a:r>
            <a:r>
              <a:rPr lang="cs-CZ" altLang="cs-CZ" baseline="0" dirty="0" err="1"/>
              <a:t>biosenzor</a:t>
            </a:r>
            <a:r>
              <a:rPr lang="cs-CZ" altLang="cs-CZ" baseline="0" dirty="0"/>
              <a:t> označován senzor, který měří koncentraci životně důležité látky jako kyslík, pH atd. </a:t>
            </a:r>
            <a:endParaRPr lang="cs-CZ" altLang="cs-CZ" dirty="0"/>
          </a:p>
        </p:txBody>
      </p:sp>
      <p:sp>
        <p:nvSpPr>
          <p:cNvPr id="6758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B07337-ED38-4DC5-8068-A4AB0C3E9F5F}" type="slidenum">
              <a:rPr lang="cs-CZ" altLang="cs-CZ" smtClean="0">
                <a:latin typeface="Calibri" panose="020F0502020204030204" pitchFamily="34" charset="0"/>
              </a:rPr>
              <a:pPr/>
              <a:t>15</a:t>
            </a:fld>
            <a:endParaRPr lang="cs-CZ" altLang="cs-CZ">
              <a:latin typeface="Calibri" panose="020F0502020204030204" pitchFamily="34" charset="0"/>
            </a:endParaRPr>
          </a:p>
        </p:txBody>
      </p:sp>
    </p:spTree>
    <p:extLst>
      <p:ext uri="{BB962C8B-B14F-4D97-AF65-F5344CB8AC3E}">
        <p14:creationId xmlns:p14="http://schemas.microsoft.com/office/powerpoint/2010/main" val="2153500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33F1C4-3B76-4902-9DF4-34515D198B77}" type="slidenum">
              <a:rPr lang="cs-CZ" altLang="cs-CZ" smtClean="0">
                <a:latin typeface="Calibri" panose="020F0502020204030204" pitchFamily="34" charset="0"/>
              </a:rPr>
              <a:pPr/>
              <a:t>16</a:t>
            </a:fld>
            <a:endParaRPr lang="cs-CZ" altLang="cs-CZ">
              <a:latin typeface="Calibri" panose="020F0502020204030204" pitchFamily="34"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err="1"/>
              <a:t>Biosenzor</a:t>
            </a:r>
            <a:r>
              <a:rPr lang="cs-CZ" altLang="cs-CZ" dirty="0"/>
              <a:t> je zařízení pro detekci analytu, které kombinuje </a:t>
            </a:r>
            <a:r>
              <a:rPr lang="cs-CZ" altLang="cs-CZ" dirty="0" err="1"/>
              <a:t>bilogickou</a:t>
            </a:r>
            <a:r>
              <a:rPr lang="cs-CZ" altLang="cs-CZ" dirty="0"/>
              <a:t> část s fyzikálně chemickým detektorem. Skládá se ze tří částí citlivého biologického element, přenašeče a detektoru. Biologická část je tvořena Tkáň, mikroorganismus, organela, buněčný receptor, enzym, protilátka, nukleová kyselina. Přenašeč spojuje detektor s </a:t>
            </a:r>
            <a:r>
              <a:rPr lang="cs-CZ" altLang="cs-CZ" dirty="0" err="1"/>
              <a:t>bilogickou</a:t>
            </a:r>
            <a:r>
              <a:rPr lang="cs-CZ" altLang="cs-CZ" dirty="0"/>
              <a:t> částí. Velmi často je to látka citlivá na kyslík, pH nebo  změnu teploty. Detektor muže být podle měřené veličiny elektrochemický, piezoelektrický, termomechanický magnetický, optický v tom </a:t>
            </a:r>
            <a:r>
              <a:rPr lang="cs-CZ" altLang="cs-CZ" dirty="0" err="1"/>
              <a:t>pripadě</a:t>
            </a:r>
            <a:r>
              <a:rPr lang="cs-CZ" altLang="cs-CZ" dirty="0"/>
              <a:t> se měří </a:t>
            </a:r>
            <a:r>
              <a:rPr lang="cs-CZ" altLang="cs-CZ" dirty="0" err="1"/>
              <a:t>absorbce</a:t>
            </a:r>
            <a:r>
              <a:rPr lang="cs-CZ" altLang="cs-CZ" dirty="0"/>
              <a:t>, fluorescence nebo luminiscence.  </a:t>
            </a:r>
          </a:p>
          <a:p>
            <a:endParaRPr lang="cs-CZ" altLang="cs-CZ" dirty="0"/>
          </a:p>
          <a:p>
            <a:pPr>
              <a:spcBef>
                <a:spcPct val="0"/>
              </a:spcBef>
            </a:pPr>
            <a:endParaRPr lang="cs-CZ" altLang="cs-CZ"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err="1"/>
              <a:t>Biosenzory</a:t>
            </a:r>
            <a:r>
              <a:rPr lang="cs-CZ" altLang="cs-CZ" dirty="0"/>
              <a:t> můžeme rozdělit podle použitého biologického</a:t>
            </a:r>
            <a:r>
              <a:rPr lang="cs-CZ" altLang="cs-CZ" baseline="0" dirty="0"/>
              <a:t> materiálu a podle typu detekce. Podle použitého biologického materiálu se jedná o enzymatické, imunochemické, genetické a </a:t>
            </a:r>
            <a:r>
              <a:rPr lang="cs-CZ" altLang="cs-CZ" baseline="0" dirty="0" err="1"/>
              <a:t>celobuněčné</a:t>
            </a:r>
            <a:r>
              <a:rPr lang="cs-CZ" altLang="cs-CZ" baseline="0" dirty="0"/>
              <a:t> senzory. Tyto čtyři základní skupiny můžeme dále dělit např. enzymatické na založené na inhibici nebo kinetice. Podle typu detekce rozlišujeme senzory s detekcí elektrochemickou – měří se změna elektrického potenciálu, </a:t>
            </a:r>
            <a:r>
              <a:rPr lang="cs-CZ" altLang="cs-CZ" baseline="0" dirty="0" err="1"/>
              <a:t>amperometrické</a:t>
            </a:r>
            <a:r>
              <a:rPr lang="cs-CZ" altLang="cs-CZ" baseline="0" dirty="0"/>
              <a:t> – měření </a:t>
            </a:r>
            <a:r>
              <a:rPr lang="cs-CZ" altLang="cs-CZ" baseline="0" dirty="0" err="1"/>
              <a:t>ezmeny</a:t>
            </a:r>
            <a:r>
              <a:rPr lang="cs-CZ" altLang="cs-CZ" baseline="0" dirty="0"/>
              <a:t> elektrického proudu, </a:t>
            </a:r>
            <a:r>
              <a:rPr lang="cs-CZ" altLang="cs-CZ" baseline="0" dirty="0" err="1"/>
              <a:t>konduktometrické</a:t>
            </a:r>
            <a:r>
              <a:rPr lang="cs-CZ" altLang="cs-CZ" baseline="0" dirty="0"/>
              <a:t> </a:t>
            </a:r>
            <a:r>
              <a:rPr lang="cs-CZ" altLang="cs-CZ" baseline="0" dirty="0" err="1"/>
              <a:t>meření</a:t>
            </a:r>
            <a:r>
              <a:rPr lang="cs-CZ" altLang="cs-CZ" baseline="0" dirty="0"/>
              <a:t> změny vodivosti piezoelektrické , kalorimetrické. Velkou skupinu senzorů tvoří optické senzory a senzory s povrchovou </a:t>
            </a:r>
            <a:r>
              <a:rPr lang="cs-CZ" altLang="cs-CZ" baseline="0" dirty="0" err="1"/>
              <a:t>plazmonovou</a:t>
            </a:r>
            <a:r>
              <a:rPr lang="cs-CZ" altLang="cs-CZ" baseline="0" dirty="0"/>
              <a:t> rezonancí.  </a:t>
            </a:r>
          </a:p>
          <a:p>
            <a:endParaRPr lang="cs-CZ" altLang="cs-CZ" dirty="0"/>
          </a:p>
        </p:txBody>
      </p:sp>
      <p:sp>
        <p:nvSpPr>
          <p:cNvPr id="9318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CE0300-99A4-48E5-A089-335C4D529DD2}" type="slidenum">
              <a:rPr lang="cs-CZ" altLang="cs-CZ" smtClean="0">
                <a:latin typeface="Calibri" panose="020F0502020204030204" pitchFamily="34" charset="0"/>
              </a:rPr>
              <a:pPr/>
              <a:t>17</a:t>
            </a:fld>
            <a:endParaRPr lang="cs-CZ" altLang="cs-CZ">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8BBBA5-7F08-4B59-AC2C-43647A11421E}" type="slidenum">
              <a:rPr lang="cs-CZ" altLang="cs-CZ" smtClean="0">
                <a:latin typeface="Calibri" panose="020F0502020204030204" pitchFamily="34" charset="0"/>
              </a:rPr>
              <a:pPr/>
              <a:t>18</a:t>
            </a:fld>
            <a:endParaRPr lang="cs-CZ" altLang="cs-CZ">
              <a:latin typeface="Calibri" panose="020F0502020204030204" pitchFamily="34"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Hlavní aplikace </a:t>
            </a:r>
            <a:r>
              <a:rPr lang="cs-CZ" altLang="cs-CZ" dirty="0" err="1"/>
              <a:t>biosensorů</a:t>
            </a:r>
            <a:r>
              <a:rPr lang="cs-CZ" altLang="cs-CZ" dirty="0"/>
              <a:t> je v lékařství, kde komerčně nejvýznamnější  je monitorování </a:t>
            </a:r>
            <a:r>
              <a:rPr lang="cs-CZ" altLang="cs-CZ" dirty="0" err="1"/>
              <a:t>glukozy</a:t>
            </a:r>
            <a:r>
              <a:rPr lang="cs-CZ" altLang="cs-CZ" dirty="0"/>
              <a:t> při léčení cukrovky a potom i sledování dalších látek v tělních tekutinách. V této oblasti se již začínají významně uplatňovat i optické sensory využívající  povrchové </a:t>
            </a:r>
            <a:r>
              <a:rPr lang="cs-CZ" altLang="cs-CZ" dirty="0" err="1"/>
              <a:t>plasmonové</a:t>
            </a:r>
            <a:r>
              <a:rPr lang="cs-CZ" altLang="cs-CZ" dirty="0"/>
              <a:t> resonance  k detekci přítomnosti molekuly na </a:t>
            </a:r>
            <a:r>
              <a:rPr lang="cs-CZ" altLang="cs-CZ" dirty="0" err="1"/>
              <a:t>pvrchu</a:t>
            </a:r>
            <a:r>
              <a:rPr lang="cs-CZ" altLang="cs-CZ" dirty="0"/>
              <a:t>. </a:t>
            </a:r>
          </a:p>
          <a:p>
            <a:r>
              <a:rPr lang="cs-CZ" altLang="cs-CZ" dirty="0"/>
              <a:t>Kromě lékařství se </a:t>
            </a:r>
            <a:r>
              <a:rPr lang="cs-CZ" altLang="cs-CZ" dirty="0" err="1"/>
              <a:t>biosensory</a:t>
            </a:r>
            <a:r>
              <a:rPr lang="cs-CZ" altLang="cs-CZ" dirty="0"/>
              <a:t> začínají používat k monitorování životního prostředí a to především kontaminace vody.  Detekci toxických látek v průběhu </a:t>
            </a:r>
            <a:r>
              <a:rPr lang="cs-CZ" altLang="cs-CZ" dirty="0" err="1"/>
              <a:t>bioremediace</a:t>
            </a:r>
            <a:r>
              <a:rPr lang="cs-CZ" altLang="cs-CZ" dirty="0"/>
              <a:t>. Aplikace optických </a:t>
            </a:r>
            <a:r>
              <a:rPr lang="cs-CZ" altLang="cs-CZ" dirty="0" err="1"/>
              <a:t>biosensorů</a:t>
            </a:r>
            <a:r>
              <a:rPr lang="cs-CZ" altLang="cs-CZ" dirty="0"/>
              <a:t> se kterým jste se možná setkali je detekce kontaminace u potravinářských výrobků ke které jsou využívány detekční body na obalech. Další aplikace detekčních bodů, které </a:t>
            </a:r>
            <a:r>
              <a:rPr lang="cs-CZ" altLang="cs-CZ" dirty="0" err="1"/>
              <a:t>indikujní</a:t>
            </a:r>
            <a:r>
              <a:rPr lang="cs-CZ" altLang="cs-CZ" dirty="0"/>
              <a:t> přítomnost bakterii (pomocí reakce protilátek ) nebo kyslíku změnou barvy na </a:t>
            </a:r>
            <a:r>
              <a:rPr lang="cs-CZ" altLang="cs-CZ" dirty="0" err="1"/>
              <a:t>kyslik</a:t>
            </a:r>
            <a:r>
              <a:rPr lang="cs-CZ" altLang="cs-CZ" dirty="0"/>
              <a:t> citlivého bodu je ve </a:t>
            </a:r>
            <a:r>
              <a:rPr lang="cs-CZ" altLang="cs-CZ" dirty="0" err="1"/>
              <a:t>farmacedutickém</a:t>
            </a:r>
            <a:r>
              <a:rPr lang="cs-CZ" altLang="cs-CZ" dirty="0"/>
              <a:t> </a:t>
            </a:r>
            <a:r>
              <a:rPr lang="cs-CZ" altLang="cs-CZ" dirty="0" err="1"/>
              <a:t>prumyslu</a:t>
            </a:r>
            <a:r>
              <a:rPr lang="cs-CZ" altLang="cs-CZ" dirty="0"/>
              <a:t> při pěstování kultur.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4941BA-688E-4B50-B998-9761057E0437}" type="slidenum">
              <a:rPr lang="cs-CZ" altLang="cs-CZ"/>
              <a:pPr/>
              <a:t>19</a:t>
            </a:fld>
            <a:endParaRPr lang="cs-CZ" altLang="cs-CZ"/>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r>
              <a:rPr lang="cs-CZ" altLang="cs-CZ"/>
              <a:t>Aplikace optických biosensorů se kterým jste se možná setkali je detekce kontaminace u potravinářských výrobků ke které jsou využívány detekční body na obalech. Tak jsou detekovany nebezpecné mikroorganismy jako  Psudomonady změnou  detekčního bodu nebo</a:t>
            </a:r>
          </a:p>
        </p:txBody>
      </p:sp>
    </p:spTree>
    <p:extLst>
      <p:ext uri="{BB962C8B-B14F-4D97-AF65-F5344CB8AC3E}">
        <p14:creationId xmlns:p14="http://schemas.microsoft.com/office/powerpoint/2010/main" val="407780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 Abychom mohli zjistit zda se </a:t>
            </a:r>
            <a:r>
              <a:rPr lang="cs-CZ" altLang="cs-CZ" dirty="0" err="1"/>
              <a:t>neobevily</a:t>
            </a:r>
            <a:r>
              <a:rPr lang="cs-CZ" altLang="cs-CZ" dirty="0"/>
              <a:t> látky, které jsou pro zdraví nebezpečné je třeba sledovat jejich koncentraci ve vodě, půdě i v ovzduší. To se děje zatím především vzorkováním. Tzn. je odebrán vzorek vody , půdy nebo plyn, ten je transportován do laboratoře, kde se </a:t>
            </a:r>
            <a:r>
              <a:rPr lang="cs-CZ" altLang="cs-CZ" dirty="0" err="1"/>
              <a:t>zjištuje</a:t>
            </a:r>
            <a:r>
              <a:rPr lang="cs-CZ" altLang="cs-CZ" dirty="0"/>
              <a:t> jeho složení zavedenými analytickými postupy.  To zahrnuje separaci, úpravu koncentrace , ředěním nebo </a:t>
            </a:r>
            <a:r>
              <a:rPr lang="cs-CZ" altLang="cs-CZ" dirty="0" err="1"/>
              <a:t>zakoncentrováním</a:t>
            </a:r>
            <a:r>
              <a:rPr lang="cs-CZ" altLang="cs-CZ" dirty="0"/>
              <a:t> a vlastní analýzu, v současné době především  pomocí plynové chromatografie. </a:t>
            </a:r>
          </a:p>
          <a:p>
            <a:r>
              <a:rPr lang="cs-CZ" altLang="cs-CZ" dirty="0"/>
              <a:t>Odběru transportu, separaci i úpravě koncentrace se můžeme vyhnout při použitím senzoru. Tj. zařízení, které měří přímo na místě. Výsledky</a:t>
            </a:r>
            <a:r>
              <a:rPr lang="cs-CZ" altLang="cs-CZ" baseline="0" dirty="0"/>
              <a:t> mohou být</a:t>
            </a:r>
            <a:r>
              <a:rPr lang="cs-CZ" altLang="cs-CZ" dirty="0"/>
              <a:t> přenášeny bezdrátově do laboratoře   </a:t>
            </a:r>
          </a:p>
        </p:txBody>
      </p:sp>
      <p:sp>
        <p:nvSpPr>
          <p:cNvPr id="5222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A31CFE-5914-43B5-912B-A507FA367346}" type="slidenum">
              <a:rPr lang="cs-CZ" altLang="cs-CZ" smtClean="0">
                <a:latin typeface="Calibri" panose="020F0502020204030204" pitchFamily="34" charset="0"/>
              </a:rPr>
              <a:pPr/>
              <a:t>2</a:t>
            </a:fld>
            <a:endParaRPr lang="cs-CZ" altLang="cs-CZ">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9497ED-5A47-44FC-9631-2655229914C6}" type="slidenum">
              <a:rPr lang="cs-CZ" altLang="cs-CZ"/>
              <a:pPr/>
              <a:t>20</a:t>
            </a:fld>
            <a:endParaRPr lang="cs-CZ" altLang="cs-CZ"/>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r>
              <a:rPr lang="cs-CZ" altLang="cs-CZ"/>
              <a:t>E coli  primo na štítku potraviny.  Další aplikace detekčních bodů, které indikujní přítomnost bakterií (pomocí reakce protilátek ) nebo kyslíku změnou barvy na kyslik citlivého bodu je ve farmacedutickém prumyslu při pěstování kultur.  </a:t>
            </a:r>
          </a:p>
          <a:p>
            <a:endParaRPr lang="cs-CZ" altLang="cs-CZ"/>
          </a:p>
        </p:txBody>
      </p:sp>
    </p:spTree>
    <p:extLst>
      <p:ext uri="{BB962C8B-B14F-4D97-AF65-F5344CB8AC3E}">
        <p14:creationId xmlns:p14="http://schemas.microsoft.com/office/powerpoint/2010/main" val="169326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Koncentrace</a:t>
            </a:r>
            <a:r>
              <a:rPr lang="cs-CZ" baseline="0" dirty="0"/>
              <a:t> vodíkových iontů a kyslíku jsou pro udržení života zásadní,  a proto h</a:t>
            </a:r>
            <a:r>
              <a:rPr lang="cs-CZ" dirty="0"/>
              <a:t>istorii </a:t>
            </a:r>
            <a:r>
              <a:rPr lang="cs-CZ" dirty="0" err="1"/>
              <a:t>biosenzorů</a:t>
            </a:r>
            <a:r>
              <a:rPr lang="cs-CZ" dirty="0"/>
              <a:t> můžeme datovat od roku 1909 kdy </a:t>
            </a:r>
            <a:r>
              <a:rPr lang="cs-CZ" dirty="0" err="1"/>
              <a:t>Sorensen</a:t>
            </a:r>
            <a:r>
              <a:rPr lang="cs-CZ" baseline="0" dirty="0"/>
              <a:t> objasnil funkci vodíkových iontů, a tím odstartoval vývoj pH elektrod včetně nejvíce využívané skleněné pH elektrody.  Pro konstrukci </a:t>
            </a:r>
            <a:r>
              <a:rPr lang="cs-CZ" baseline="0" dirty="0" err="1"/>
              <a:t>biosenzorů</a:t>
            </a:r>
            <a:r>
              <a:rPr lang="cs-CZ" baseline="0" dirty="0"/>
              <a:t> je důležitá i fixace biologického prvku na elektrodu nebo </a:t>
            </a:r>
            <a:r>
              <a:rPr lang="cs-CZ" baseline="0" dirty="0" err="1"/>
              <a:t>optrodu</a:t>
            </a:r>
            <a:r>
              <a:rPr lang="cs-CZ" baseline="0" dirty="0"/>
              <a:t> a proto mezi milníky historie </a:t>
            </a:r>
            <a:r>
              <a:rPr lang="cs-CZ" baseline="0" dirty="0" err="1"/>
              <a:t>biosenzorů</a:t>
            </a:r>
            <a:r>
              <a:rPr lang="cs-CZ" baseline="0" dirty="0"/>
              <a:t> musíme zařadit i první imobilizaci proteinu, která byla uskutečněna v roce 1916.   Kyslíková elektroda byla objevena v roce 1956. </a:t>
            </a:r>
            <a:endParaRPr lang="cs-CZ" dirty="0"/>
          </a:p>
        </p:txBody>
      </p:sp>
      <p:sp>
        <p:nvSpPr>
          <p:cNvPr id="4" name="Zástupný symbol pro číslo snímku 3"/>
          <p:cNvSpPr>
            <a:spLocks noGrp="1"/>
          </p:cNvSpPr>
          <p:nvPr>
            <p:ph type="sldNum" sz="quarter" idx="10"/>
          </p:nvPr>
        </p:nvSpPr>
        <p:spPr/>
        <p:txBody>
          <a:bodyPr/>
          <a:lstStyle/>
          <a:p>
            <a:pPr>
              <a:defRPr/>
            </a:pPr>
            <a:fld id="{6AEFC684-8D09-424D-91A3-58ED25682D4D}" type="slidenum">
              <a:rPr lang="cs-CZ" altLang="cs-CZ" smtClean="0"/>
              <a:pPr>
                <a:defRPr/>
              </a:pPr>
              <a:t>21</a:t>
            </a:fld>
            <a:endParaRPr lang="cs-CZ" altLang="cs-CZ"/>
          </a:p>
        </p:txBody>
      </p:sp>
    </p:spTree>
    <p:extLst>
      <p:ext uri="{BB962C8B-B14F-4D97-AF65-F5344CB8AC3E}">
        <p14:creationId xmlns:p14="http://schemas.microsoft.com/office/powerpoint/2010/main" val="2244030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baseline="0" dirty="0"/>
              <a:t>Za začátek historie</a:t>
            </a:r>
            <a:r>
              <a:rPr lang="cs-CZ" altLang="cs-CZ" dirty="0"/>
              <a:t> </a:t>
            </a:r>
            <a:r>
              <a:rPr lang="cs-CZ" altLang="cs-CZ" dirty="0" err="1"/>
              <a:t>biosenzorů</a:t>
            </a:r>
            <a:r>
              <a:rPr lang="cs-CZ" altLang="cs-CZ" dirty="0"/>
              <a:t> jako zařízení které kombinují  </a:t>
            </a:r>
            <a:r>
              <a:rPr lang="cs-CZ" altLang="cs-CZ" dirty="0" err="1"/>
              <a:t>bilogickou</a:t>
            </a:r>
            <a:r>
              <a:rPr lang="cs-CZ" altLang="cs-CZ" dirty="0"/>
              <a:t> část s fyzikálně chemickým detektorem</a:t>
            </a:r>
            <a:r>
              <a:rPr lang="cs-CZ" altLang="cs-CZ" baseline="0" dirty="0"/>
              <a:t> je považován rok 1962, kdy </a:t>
            </a:r>
            <a:r>
              <a:rPr lang="cs-CZ" altLang="cs-CZ" baseline="0" dirty="0" err="1"/>
              <a:t>leelend</a:t>
            </a:r>
            <a:r>
              <a:rPr lang="cs-CZ" altLang="cs-CZ" baseline="0" dirty="0"/>
              <a:t> </a:t>
            </a:r>
            <a:r>
              <a:rPr lang="cs-CZ" altLang="cs-CZ" baseline="0" dirty="0" err="1"/>
              <a:t>Clark</a:t>
            </a:r>
            <a:r>
              <a:rPr lang="cs-CZ" altLang="cs-CZ" baseline="0" dirty="0"/>
              <a:t> prezentoval </a:t>
            </a:r>
            <a:r>
              <a:rPr lang="cs-CZ" altLang="cs-CZ" baseline="0" dirty="0" err="1"/>
              <a:t>kylíkovou</a:t>
            </a:r>
            <a:r>
              <a:rPr lang="cs-CZ" altLang="cs-CZ" baseline="0" dirty="0"/>
              <a:t> elektrodu s </a:t>
            </a:r>
            <a:r>
              <a:rPr lang="cs-CZ" altLang="cs-CZ" baseline="0" dirty="0" err="1"/>
              <a:t>imobiliziovaným</a:t>
            </a:r>
            <a:r>
              <a:rPr lang="cs-CZ" altLang="cs-CZ" baseline="0" dirty="0"/>
              <a:t> enzymem </a:t>
            </a:r>
            <a:r>
              <a:rPr lang="cs-CZ" altLang="cs-CZ" baseline="0" dirty="0" err="1"/>
              <a:t>glukozaoxidázou</a:t>
            </a:r>
            <a:r>
              <a:rPr lang="cs-CZ" altLang="cs-CZ" baseline="0" dirty="0"/>
              <a:t> pro měření glukózy. V roce 1973 byl uveden na trh </a:t>
            </a:r>
            <a:r>
              <a:rPr lang="cs-CZ" altLang="cs-CZ" baseline="0" dirty="0" err="1"/>
              <a:t>amperometrický</a:t>
            </a:r>
            <a:r>
              <a:rPr lang="cs-CZ" altLang="cs-CZ" baseline="0" dirty="0"/>
              <a:t> senzor </a:t>
            </a:r>
            <a:r>
              <a:rPr lang="cs-CZ" altLang="cs-CZ" baseline="0" dirty="0" err="1"/>
              <a:t>glukozy</a:t>
            </a:r>
            <a:r>
              <a:rPr lang="cs-CZ" altLang="cs-CZ" baseline="0" dirty="0"/>
              <a:t>. V roce 1982 byl představen první vláknově optický sensor glukózy a v roce 1983  první </a:t>
            </a:r>
            <a:r>
              <a:rPr lang="cs-CZ" altLang="cs-CZ" baseline="0" dirty="0" err="1"/>
              <a:t>imunosensor</a:t>
            </a:r>
            <a:r>
              <a:rPr lang="cs-CZ" altLang="cs-CZ" baseline="0" dirty="0"/>
              <a:t> využívající </a:t>
            </a:r>
            <a:r>
              <a:rPr lang="cs-CZ" altLang="cs-CZ" baseline="0" dirty="0" err="1"/>
              <a:t>plasmonu</a:t>
            </a:r>
            <a:r>
              <a:rPr lang="cs-CZ" altLang="cs-CZ" baseline="0" dirty="0"/>
              <a:t>.</a:t>
            </a:r>
          </a:p>
          <a:p>
            <a:endParaRPr lang="cs-CZ" altLang="cs-CZ" dirty="0"/>
          </a:p>
        </p:txBody>
      </p:sp>
      <p:sp>
        <p:nvSpPr>
          <p:cNvPr id="7578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D21A86-E3C7-4C88-9B37-D0A48577B4C7}" type="slidenum">
              <a:rPr lang="cs-CZ" altLang="cs-CZ" smtClean="0">
                <a:latin typeface="Calibri" panose="020F0502020204030204" pitchFamily="34" charset="0"/>
              </a:rPr>
              <a:pPr/>
              <a:t>22</a:t>
            </a:fld>
            <a:endParaRPr lang="cs-CZ" altLang="cs-CZ">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Dalšími milníky ve vývoji </a:t>
            </a:r>
            <a:r>
              <a:rPr lang="cs-CZ" altLang="cs-CZ" dirty="0" err="1"/>
              <a:t>biosenzorů</a:t>
            </a:r>
            <a:r>
              <a:rPr lang="cs-CZ" altLang="cs-CZ" dirty="0"/>
              <a:t> byly</a:t>
            </a:r>
            <a:r>
              <a:rPr lang="cs-CZ" altLang="cs-CZ" baseline="0" dirty="0"/>
              <a:t> mikrobiální senzory a především v současnosti nejvíce rozšířené </a:t>
            </a:r>
            <a:r>
              <a:rPr lang="cs-CZ" altLang="cs-CZ" baseline="0" dirty="0" err="1"/>
              <a:t>imunosenzory</a:t>
            </a:r>
            <a:r>
              <a:rPr lang="cs-CZ" altLang="cs-CZ" baseline="0" dirty="0"/>
              <a:t>. Fluorescentní </a:t>
            </a:r>
            <a:r>
              <a:rPr lang="cs-CZ" altLang="cs-CZ" baseline="0" dirty="0" err="1"/>
              <a:t>nanosenzory</a:t>
            </a:r>
            <a:r>
              <a:rPr lang="cs-CZ" altLang="cs-CZ" baseline="0" dirty="0"/>
              <a:t> umožnily monitorování uvnitř živé buňky. Podstatou jsou peptidy s navázaným fluorescentním ligandem, jehož fluorescence je závislá na konformaci proteinu a jeho okolí. </a:t>
            </a:r>
            <a:r>
              <a:rPr lang="cs-CZ" altLang="cs-CZ" dirty="0"/>
              <a:t>Posledním trendem jsou </a:t>
            </a:r>
            <a:r>
              <a:rPr lang="cs-CZ" altLang="cs-CZ" dirty="0" err="1"/>
              <a:t>nanosenzory</a:t>
            </a:r>
            <a:r>
              <a:rPr lang="cs-CZ" altLang="cs-CZ" dirty="0"/>
              <a:t>,</a:t>
            </a:r>
            <a:r>
              <a:rPr lang="cs-CZ" altLang="cs-CZ" baseline="0" dirty="0"/>
              <a:t> </a:t>
            </a:r>
            <a:r>
              <a:rPr lang="cs-CZ" altLang="cs-CZ" dirty="0"/>
              <a:t>uhlíkové </a:t>
            </a:r>
            <a:r>
              <a:rPr lang="cs-CZ" altLang="cs-CZ" dirty="0" err="1"/>
              <a:t>nanotrubky</a:t>
            </a:r>
            <a:r>
              <a:rPr lang="cs-CZ" altLang="cs-CZ" dirty="0"/>
              <a:t> a kvantové tečky. Vývoj </a:t>
            </a:r>
            <a:r>
              <a:rPr lang="cs-CZ" altLang="cs-CZ" dirty="0" err="1"/>
              <a:t>biosenzorů</a:t>
            </a:r>
            <a:r>
              <a:rPr lang="cs-CZ" altLang="cs-CZ" dirty="0"/>
              <a:t> ve všech těchto směrech pokračuje. Například pro monitorování vody  byly vyrobeny uhlíkové</a:t>
            </a:r>
            <a:r>
              <a:rPr lang="cs-CZ" altLang="cs-CZ" baseline="0" dirty="0"/>
              <a:t> tečky z vlasů</a:t>
            </a:r>
            <a:r>
              <a:rPr lang="cs-CZ" altLang="cs-CZ" dirty="0"/>
              <a:t> environmentálně šetrným způsobem.</a:t>
            </a:r>
            <a:r>
              <a:rPr lang="cs-CZ" altLang="cs-CZ" baseline="0" dirty="0"/>
              <a:t>  </a:t>
            </a:r>
            <a:r>
              <a:rPr lang="cs-CZ" altLang="cs-CZ" dirty="0"/>
              <a:t> Uhlíkové</a:t>
            </a:r>
            <a:r>
              <a:rPr lang="cs-CZ" altLang="cs-CZ" baseline="0" dirty="0"/>
              <a:t> tečky z tmavých vlasů mají citlivost na chloroform 3 </a:t>
            </a:r>
            <a:r>
              <a:rPr lang="cs-CZ" altLang="cs-CZ" baseline="0" dirty="0" err="1"/>
              <a:t>ppb</a:t>
            </a:r>
            <a:r>
              <a:rPr lang="cs-CZ" altLang="cs-CZ" baseline="0" dirty="0"/>
              <a:t>, kdežto ze světlých vlasů jsou více citlivé na magnesium a další kovy.</a:t>
            </a:r>
            <a:endParaRPr lang="cs-CZ" altLang="cs-CZ" dirty="0"/>
          </a:p>
        </p:txBody>
      </p:sp>
      <p:sp>
        <p:nvSpPr>
          <p:cNvPr id="7782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40660A-E84E-40F8-A97E-BEEC0AC7AE80}" type="slidenum">
              <a:rPr lang="cs-CZ" altLang="cs-CZ" smtClean="0">
                <a:latin typeface="Calibri" panose="020F0502020204030204" pitchFamily="34" charset="0"/>
              </a:rPr>
              <a:pPr/>
              <a:t>23</a:t>
            </a:fld>
            <a:endParaRPr lang="cs-CZ" altLang="cs-CZ">
              <a:latin typeface="Calibri" panose="020F0502020204030204" pitchFamily="34" charset="0"/>
            </a:endParaRPr>
          </a:p>
        </p:txBody>
      </p:sp>
    </p:spTree>
    <p:extLst>
      <p:ext uri="{BB962C8B-B14F-4D97-AF65-F5344CB8AC3E}">
        <p14:creationId xmlns:p14="http://schemas.microsoft.com/office/powerpoint/2010/main" val="267123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spcBef>
                <a:spcPct val="0"/>
              </a:spcBef>
              <a:buFontTx/>
              <a:buNone/>
            </a:pPr>
            <a:r>
              <a:rPr lang="cs-CZ" altLang="cs-CZ" dirty="0">
                <a:solidFill>
                  <a:schemeClr val="tx1"/>
                </a:solidFill>
              </a:rPr>
              <a:t>Od roku 2010 se objevují</a:t>
            </a:r>
            <a:r>
              <a:rPr lang="cs-CZ" altLang="cs-CZ" baseline="0" dirty="0">
                <a:solidFill>
                  <a:schemeClr val="tx1"/>
                </a:solidFill>
              </a:rPr>
              <a:t>  na trhu průtočné senzory </a:t>
            </a:r>
            <a:r>
              <a:rPr lang="cs-CZ" altLang="cs-CZ" dirty="0">
                <a:solidFill>
                  <a:schemeClr val="tx1"/>
                </a:solidFill>
                <a:latin typeface="Times New Roman" panose="02020603050405020304" pitchFamily="18" charset="0"/>
              </a:rPr>
              <a:t>Příkladem</a:t>
            </a:r>
            <a:r>
              <a:rPr lang="cs-CZ" altLang="cs-CZ" baseline="0" dirty="0">
                <a:solidFill>
                  <a:schemeClr val="tx1"/>
                </a:solidFill>
                <a:latin typeface="Times New Roman" panose="02020603050405020304" pitchFamily="18" charset="0"/>
              </a:rPr>
              <a:t> komerčně dostupného</a:t>
            </a:r>
            <a:r>
              <a:rPr lang="cs-CZ" altLang="cs-CZ" dirty="0">
                <a:solidFill>
                  <a:schemeClr val="tx1"/>
                </a:solidFill>
                <a:latin typeface="Times New Roman" panose="02020603050405020304" pitchFamily="18" charset="0"/>
              </a:rPr>
              <a:t> průtočného</a:t>
            </a:r>
            <a:r>
              <a:rPr lang="cs-CZ" altLang="cs-CZ" baseline="0" dirty="0">
                <a:solidFill>
                  <a:schemeClr val="tx1"/>
                </a:solidFill>
                <a:latin typeface="Times New Roman" panose="02020603050405020304" pitchFamily="18" charset="0"/>
              </a:rPr>
              <a:t> </a:t>
            </a:r>
            <a:r>
              <a:rPr lang="cs-CZ" altLang="cs-CZ" dirty="0">
                <a:solidFill>
                  <a:schemeClr val="tx1"/>
                </a:solidFill>
                <a:latin typeface="Times New Roman" panose="02020603050405020304" pitchFamily="18" charset="0"/>
              </a:rPr>
              <a:t> senzoru je senzor  </a:t>
            </a:r>
            <a:r>
              <a:rPr lang="cs-CZ" altLang="cs-CZ" dirty="0" err="1">
                <a:solidFill>
                  <a:schemeClr val="tx1"/>
                </a:solidFill>
                <a:latin typeface="Times New Roman" panose="02020603050405020304" pitchFamily="18" charset="0"/>
              </a:rPr>
              <a:t>Bacillus</a:t>
            </a:r>
            <a:r>
              <a:rPr lang="cs-CZ" altLang="cs-CZ" dirty="0">
                <a:solidFill>
                  <a:schemeClr val="tx1"/>
                </a:solidFill>
                <a:latin typeface="Times New Roman" panose="02020603050405020304" pitchFamily="18" charset="0"/>
              </a:rPr>
              <a:t> </a:t>
            </a:r>
            <a:r>
              <a:rPr lang="cs-CZ" altLang="cs-CZ" dirty="0" err="1">
                <a:solidFill>
                  <a:schemeClr val="tx1"/>
                </a:solidFill>
                <a:latin typeface="Times New Roman" panose="02020603050405020304" pitchFamily="18" charset="0"/>
              </a:rPr>
              <a:t>antharcis</a:t>
            </a:r>
            <a:r>
              <a:rPr lang="cs-CZ" altLang="cs-CZ" dirty="0">
                <a:solidFill>
                  <a:schemeClr val="tx1"/>
                </a:solidFill>
                <a:latin typeface="Times New Roman" panose="02020603050405020304" pitchFamily="18" charset="0"/>
              </a:rPr>
              <a:t>, ricinu, </a:t>
            </a:r>
            <a:r>
              <a:rPr lang="cs-CZ" altLang="cs-CZ" dirty="0" err="1">
                <a:solidFill>
                  <a:schemeClr val="tx1"/>
                </a:solidFill>
                <a:latin typeface="Times New Roman" panose="02020603050405020304" pitchFamily="18" charset="0"/>
              </a:rPr>
              <a:t>botulinum</a:t>
            </a:r>
            <a:r>
              <a:rPr lang="cs-CZ" altLang="cs-CZ" dirty="0">
                <a:solidFill>
                  <a:schemeClr val="tx1"/>
                </a:solidFill>
                <a:latin typeface="Times New Roman" panose="02020603050405020304" pitchFamily="18" charset="0"/>
              </a:rPr>
              <a:t> toxinu, </a:t>
            </a:r>
            <a:r>
              <a:rPr lang="cs-CZ" altLang="cs-CZ" dirty="0" err="1">
                <a:solidFill>
                  <a:schemeClr val="tx1"/>
                </a:solidFill>
                <a:latin typeface="Times New Roman" panose="02020603050405020304" pitchFamily="18" charset="0"/>
              </a:rPr>
              <a:t>Yersenia</a:t>
            </a:r>
            <a:r>
              <a:rPr lang="cs-CZ" altLang="cs-CZ" dirty="0">
                <a:solidFill>
                  <a:schemeClr val="tx1"/>
                </a:solidFill>
                <a:latin typeface="Times New Roman" panose="02020603050405020304" pitchFamily="18" charset="0"/>
              </a:rPr>
              <a:t> </a:t>
            </a:r>
            <a:r>
              <a:rPr lang="cs-CZ" altLang="cs-CZ" dirty="0" err="1">
                <a:solidFill>
                  <a:schemeClr val="tx1"/>
                </a:solidFill>
                <a:latin typeface="Times New Roman" panose="02020603050405020304" pitchFamily="18" charset="0"/>
              </a:rPr>
              <a:t>pestis</a:t>
            </a:r>
            <a:r>
              <a:rPr lang="cs-CZ" altLang="cs-CZ" baseline="0" dirty="0">
                <a:solidFill>
                  <a:schemeClr val="tx1"/>
                </a:solidFill>
                <a:latin typeface="Times New Roman" panose="02020603050405020304" pitchFamily="18" charset="0"/>
              </a:rPr>
              <a:t> a </a:t>
            </a:r>
            <a:r>
              <a:rPr lang="cs-CZ" altLang="cs-CZ" baseline="0" dirty="0" err="1">
                <a:solidFill>
                  <a:schemeClr val="tx1"/>
                </a:solidFill>
                <a:latin typeface="Times New Roman" panose="02020603050405020304" pitchFamily="18" charset="0"/>
              </a:rPr>
              <a:t>Staphylococus</a:t>
            </a:r>
            <a:r>
              <a:rPr lang="cs-CZ" altLang="cs-CZ" baseline="0" dirty="0">
                <a:solidFill>
                  <a:schemeClr val="tx1"/>
                </a:solidFill>
                <a:latin typeface="Times New Roman" panose="02020603050405020304" pitchFamily="18" charset="0"/>
              </a:rPr>
              <a:t> </a:t>
            </a:r>
            <a:r>
              <a:rPr lang="cs-CZ" altLang="cs-CZ" baseline="0" dirty="0" err="1">
                <a:solidFill>
                  <a:schemeClr val="tx1"/>
                </a:solidFill>
                <a:latin typeface="Times New Roman" panose="02020603050405020304" pitchFamily="18" charset="0"/>
              </a:rPr>
              <a:t>enterotixinu</a:t>
            </a:r>
            <a:r>
              <a:rPr lang="cs-CZ" altLang="cs-CZ" baseline="0" dirty="0">
                <a:solidFill>
                  <a:schemeClr val="tx1"/>
                </a:solidFill>
              </a:rPr>
              <a:t> senzory. </a:t>
            </a:r>
            <a:r>
              <a:rPr lang="cs-CZ" altLang="cs-CZ" dirty="0">
                <a:solidFill>
                  <a:schemeClr val="tx1"/>
                </a:solidFill>
              </a:rPr>
              <a:t>Kolem</a:t>
            </a:r>
            <a:r>
              <a:rPr lang="cs-CZ" altLang="cs-CZ" baseline="0" dirty="0">
                <a:solidFill>
                  <a:schemeClr val="tx1"/>
                </a:solidFill>
              </a:rPr>
              <a:t> roku 2012 se objevily </a:t>
            </a:r>
            <a:r>
              <a:rPr lang="cs-CZ" altLang="cs-CZ" dirty="0">
                <a:solidFill>
                  <a:schemeClr val="tx1"/>
                </a:solidFill>
              </a:rPr>
              <a:t>tištěné senzory, které významně zlevňují výrobu a tak  </a:t>
            </a:r>
            <a:r>
              <a:rPr lang="cs-CZ" altLang="cs-CZ" dirty="0" err="1">
                <a:solidFill>
                  <a:schemeClr val="tx1"/>
                </a:solidFill>
              </a:rPr>
              <a:t>biosenzory</a:t>
            </a:r>
            <a:r>
              <a:rPr lang="cs-CZ" altLang="cs-CZ" dirty="0">
                <a:solidFill>
                  <a:schemeClr val="tx1"/>
                </a:solidFill>
              </a:rPr>
              <a:t>  mohly být</a:t>
            </a:r>
            <a:r>
              <a:rPr lang="cs-CZ" altLang="cs-CZ" baseline="0" dirty="0">
                <a:solidFill>
                  <a:schemeClr val="tx1"/>
                </a:solidFill>
              </a:rPr>
              <a:t> použity i na obalu potravin. Senzor firmy  </a:t>
            </a:r>
            <a:r>
              <a:rPr lang="cs-CZ" altLang="cs-CZ" dirty="0">
                <a:solidFill>
                  <a:schemeClr val="tx1"/>
                </a:solidFill>
              </a:rPr>
              <a:t> </a:t>
            </a:r>
            <a:r>
              <a:rPr lang="cs-CZ" altLang="cs-CZ" dirty="0" err="1">
                <a:solidFill>
                  <a:schemeClr val="tx1"/>
                </a:solidFill>
              </a:rPr>
              <a:t>ToxinGuard</a:t>
            </a:r>
            <a:r>
              <a:rPr lang="cs-CZ" altLang="cs-CZ" dirty="0">
                <a:solidFill>
                  <a:schemeClr val="tx1"/>
                </a:solidFill>
              </a:rPr>
              <a:t>™ detekuje zvýšenou koncentraci </a:t>
            </a:r>
            <a:r>
              <a:rPr lang="cs-CZ" altLang="cs-CZ" dirty="0" err="1">
                <a:solidFill>
                  <a:schemeClr val="tx1"/>
                </a:solidFill>
              </a:rPr>
              <a:t>Pseudomonas</a:t>
            </a:r>
            <a:r>
              <a:rPr lang="cs-CZ" altLang="cs-CZ" dirty="0">
                <a:solidFill>
                  <a:schemeClr val="tx1"/>
                </a:solidFill>
              </a:rPr>
              <a:t> a to tak, že nejprve se objeví modré </a:t>
            </a:r>
            <a:r>
              <a:rPr lang="cs-CZ" altLang="cs-CZ" dirty="0" err="1">
                <a:solidFill>
                  <a:schemeClr val="tx1"/>
                </a:solidFill>
              </a:rPr>
              <a:t>koužky</a:t>
            </a:r>
            <a:r>
              <a:rPr lang="cs-CZ" altLang="cs-CZ" dirty="0">
                <a:solidFill>
                  <a:schemeClr val="tx1"/>
                </a:solidFill>
              </a:rPr>
              <a:t> </a:t>
            </a:r>
            <a:r>
              <a:rPr lang="cs-CZ" altLang="cs-CZ" baseline="0" dirty="0">
                <a:solidFill>
                  <a:schemeClr val="tx1"/>
                </a:solidFill>
              </a:rPr>
              <a:t> </a:t>
            </a:r>
            <a:r>
              <a:rPr lang="cs-CZ" altLang="cs-CZ" dirty="0">
                <a:solidFill>
                  <a:schemeClr val="tx1"/>
                </a:solidFill>
              </a:rPr>
              <a:t>na kterých se při množení  </a:t>
            </a:r>
            <a:r>
              <a:rPr lang="cs-CZ" altLang="cs-CZ" dirty="0" err="1">
                <a:solidFill>
                  <a:schemeClr val="tx1"/>
                </a:solidFill>
              </a:rPr>
              <a:t>Pseudomonas</a:t>
            </a:r>
            <a:r>
              <a:rPr lang="cs-CZ" altLang="cs-CZ" dirty="0">
                <a:solidFill>
                  <a:schemeClr val="tx1"/>
                </a:solidFill>
              </a:rPr>
              <a:t> objevují bílé kříže, které indikují, že potravina není už čerstvá. </a:t>
            </a:r>
          </a:p>
          <a:p>
            <a:pPr>
              <a:spcBef>
                <a:spcPct val="0"/>
              </a:spcBef>
              <a:buFontTx/>
              <a:buNone/>
            </a:pPr>
            <a:r>
              <a:rPr lang="cs-CZ" altLang="cs-CZ" dirty="0">
                <a:solidFill>
                  <a:schemeClr val="tx1"/>
                </a:solidFill>
              </a:rPr>
              <a:t> </a:t>
            </a:r>
            <a:r>
              <a:rPr lang="cs-CZ" altLang="cs-CZ" dirty="0" err="1">
                <a:solidFill>
                  <a:schemeClr val="tx1"/>
                </a:solidFill>
              </a:rPr>
              <a:t>Wearable</a:t>
            </a:r>
            <a:r>
              <a:rPr lang="cs-CZ" altLang="cs-CZ" baseline="0" dirty="0">
                <a:solidFill>
                  <a:schemeClr val="tx1"/>
                </a:solidFill>
              </a:rPr>
              <a:t> </a:t>
            </a:r>
            <a:r>
              <a:rPr lang="cs-CZ" altLang="cs-CZ" baseline="0" dirty="0" err="1">
                <a:solidFill>
                  <a:schemeClr val="tx1"/>
                </a:solidFill>
              </a:rPr>
              <a:t>sensors</a:t>
            </a:r>
            <a:r>
              <a:rPr lang="cs-CZ" altLang="cs-CZ" baseline="0" dirty="0">
                <a:solidFill>
                  <a:schemeClr val="tx1"/>
                </a:solidFill>
              </a:rPr>
              <a:t> jsou </a:t>
            </a:r>
            <a:r>
              <a:rPr lang="cs-CZ" altLang="cs-CZ" dirty="0" err="1">
                <a:solidFill>
                  <a:schemeClr val="tx1"/>
                </a:solidFill>
              </a:rPr>
              <a:t>enzory</a:t>
            </a:r>
            <a:r>
              <a:rPr lang="cs-CZ" altLang="cs-CZ" dirty="0">
                <a:solidFill>
                  <a:schemeClr val="tx1"/>
                </a:solidFill>
              </a:rPr>
              <a:t> zabudované do oblečení, náramkových hodinek  nebo i na kůži,</a:t>
            </a:r>
            <a:r>
              <a:rPr lang="cs-CZ" altLang="cs-CZ" baseline="0" dirty="0">
                <a:solidFill>
                  <a:schemeClr val="tx1"/>
                </a:solidFill>
              </a:rPr>
              <a:t> které</a:t>
            </a:r>
            <a:r>
              <a:rPr lang="cs-CZ" altLang="cs-CZ" dirty="0">
                <a:solidFill>
                  <a:schemeClr val="tx1"/>
                </a:solidFill>
              </a:rPr>
              <a:t> </a:t>
            </a:r>
            <a:r>
              <a:rPr lang="cs-CZ" altLang="cs-CZ" baseline="0" dirty="0">
                <a:solidFill>
                  <a:schemeClr val="tx1"/>
                </a:solidFill>
              </a:rPr>
              <a:t> byly navrženy  pro monitorování fyziologického stavu a v chemických </a:t>
            </a:r>
            <a:r>
              <a:rPr lang="cs-CZ" altLang="cs-CZ" baseline="0" dirty="0" err="1">
                <a:solidFill>
                  <a:schemeClr val="tx1"/>
                </a:solidFill>
              </a:rPr>
              <a:t>ochraných</a:t>
            </a:r>
            <a:r>
              <a:rPr lang="cs-CZ" altLang="cs-CZ" baseline="0" dirty="0">
                <a:solidFill>
                  <a:schemeClr val="tx1"/>
                </a:solidFill>
              </a:rPr>
              <a:t> oblecích indikují přítomnost nebezpečných látek.</a:t>
            </a:r>
            <a:r>
              <a:rPr lang="cs-CZ" altLang="cs-CZ" baseline="0" dirty="0">
                <a:solidFill>
                  <a:schemeClr val="tx1"/>
                </a:solidFill>
                <a:latin typeface="Times New Roman" panose="02020603050405020304" pitchFamily="18" charset="0"/>
              </a:rPr>
              <a:t>.</a:t>
            </a:r>
            <a:r>
              <a:rPr lang="cs-CZ" altLang="cs-CZ" dirty="0">
                <a:solidFill>
                  <a:schemeClr val="tx1"/>
                </a:solidFill>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cs-CZ" altLang="cs-CZ" dirty="0">
                <a:solidFill>
                  <a:schemeClr val="tx1"/>
                </a:solidFill>
                <a:latin typeface="Times New Roman" panose="02020603050405020304" pitchFamily="18" charset="0"/>
              </a:rPr>
              <a:t>Využití </a:t>
            </a:r>
            <a:r>
              <a:rPr lang="cs-CZ" altLang="cs-CZ" dirty="0" err="1">
                <a:solidFill>
                  <a:schemeClr val="tx1"/>
                </a:solidFill>
                <a:latin typeface="Times New Roman" panose="02020603050405020304" pitchFamily="18" charset="0"/>
              </a:rPr>
              <a:t>Smartphonu</a:t>
            </a:r>
            <a:r>
              <a:rPr lang="cs-CZ" altLang="cs-CZ" dirty="0">
                <a:solidFill>
                  <a:schemeClr val="tx1"/>
                </a:solidFill>
                <a:latin typeface="Times New Roman" panose="02020603050405020304" pitchFamily="18" charset="0"/>
              </a:rPr>
              <a:t> ke snímání  optického signálu </a:t>
            </a:r>
            <a:r>
              <a:rPr lang="cs-CZ" altLang="cs-CZ" dirty="0" err="1">
                <a:solidFill>
                  <a:schemeClr val="tx1"/>
                </a:solidFill>
                <a:latin typeface="Times New Roman" panose="02020603050405020304" pitchFamily="18" charset="0"/>
              </a:rPr>
              <a:t>biosenzoru</a:t>
            </a:r>
            <a:r>
              <a:rPr lang="cs-CZ" altLang="cs-CZ" dirty="0">
                <a:solidFill>
                  <a:schemeClr val="tx1"/>
                </a:solidFill>
                <a:latin typeface="Times New Roman" panose="02020603050405020304" pitchFamily="18" charset="0"/>
              </a:rPr>
              <a:t> a  jako elektrického převodníku </a:t>
            </a:r>
            <a:r>
              <a:rPr lang="cs-CZ" altLang="cs-CZ" dirty="0" err="1">
                <a:solidFill>
                  <a:schemeClr val="tx1"/>
                </a:solidFill>
                <a:latin typeface="Times New Roman" panose="02020603050405020304" pitchFamily="18" charset="0"/>
              </a:rPr>
              <a:t>biosenzorů</a:t>
            </a:r>
            <a:r>
              <a:rPr lang="cs-CZ" altLang="cs-CZ" dirty="0">
                <a:solidFill>
                  <a:schemeClr val="tx1"/>
                </a:solidFill>
                <a:latin typeface="Times New Roman" panose="02020603050405020304" pitchFamily="18" charset="0"/>
              </a:rPr>
              <a:t> se začalo objevovat kolem roku 2015 a posledním trendem je použití </a:t>
            </a:r>
            <a:r>
              <a:rPr lang="cs-CZ" altLang="cs-CZ" dirty="0" err="1">
                <a:solidFill>
                  <a:schemeClr val="tx1"/>
                </a:solidFill>
                <a:latin typeface="Times New Roman" panose="02020603050405020304" pitchFamily="18" charset="0"/>
              </a:rPr>
              <a:t>dronů</a:t>
            </a:r>
            <a:r>
              <a:rPr lang="cs-CZ" altLang="cs-CZ" dirty="0">
                <a:solidFill>
                  <a:schemeClr val="tx1"/>
                </a:solidFill>
                <a:latin typeface="Times New Roman" panose="02020603050405020304" pitchFamily="18" charset="0"/>
              </a:rPr>
              <a:t>.   </a:t>
            </a:r>
          </a:p>
          <a:p>
            <a:pPr>
              <a:spcBef>
                <a:spcPct val="0"/>
              </a:spcBef>
              <a:buFontTx/>
              <a:buNone/>
            </a:pPr>
            <a:endParaRPr lang="cs-CZ" altLang="cs-CZ" dirty="0">
              <a:solidFill>
                <a:schemeClr val="tx1"/>
              </a:solidFill>
              <a:latin typeface="Times New Roman" panose="02020603050405020304" pitchFamily="18" charset="0"/>
            </a:endParaRPr>
          </a:p>
          <a:p>
            <a:pPr>
              <a:spcBef>
                <a:spcPct val="0"/>
              </a:spcBef>
              <a:buFontTx/>
              <a:buNone/>
            </a:pPr>
            <a:endParaRPr lang="cs-CZ" altLang="cs-CZ" dirty="0">
              <a:solidFill>
                <a:schemeClr val="tx1"/>
              </a:solidFill>
              <a:latin typeface="Times New Roman" panose="02020603050405020304" pitchFamily="18"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6AEFC684-8D09-424D-91A3-58ED25682D4D}" type="slidenum">
              <a:rPr lang="cs-CZ" altLang="cs-CZ" smtClean="0"/>
              <a:pPr>
                <a:defRPr/>
              </a:pPr>
              <a:t>24</a:t>
            </a:fld>
            <a:endParaRPr lang="cs-CZ" altLang="cs-CZ"/>
          </a:p>
        </p:txBody>
      </p:sp>
    </p:spTree>
    <p:extLst>
      <p:ext uri="{BB962C8B-B14F-4D97-AF65-F5344CB8AC3E}">
        <p14:creationId xmlns:p14="http://schemas.microsoft.com/office/powerpoint/2010/main" val="1438461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Nositelné senzory</a:t>
            </a:r>
            <a:r>
              <a:rPr lang="cs-CZ" baseline="0" dirty="0"/>
              <a:t> byly zkonstruovány především pro monitorování  koncentrace </a:t>
            </a:r>
            <a:r>
              <a:rPr lang="cs-CZ" baseline="0" dirty="0" err="1"/>
              <a:t>glukozy</a:t>
            </a:r>
            <a:r>
              <a:rPr lang="cs-CZ" baseline="0" dirty="0"/>
              <a:t>, pro diabetiky a laktátu a pH  pro sledování </a:t>
            </a:r>
            <a:r>
              <a:rPr lang="cs-CZ" baseline="0" dirty="0" err="1"/>
              <a:t>vykonnosti</a:t>
            </a:r>
            <a:r>
              <a:rPr lang="cs-CZ" baseline="0" dirty="0"/>
              <a:t> sportovců. Dále mohou byly použity ke sledování srdeční činnosti, koncentrace kortizolu, bakterii, kyseliny močové a alkoholu. Senzory mohou být umístěny přímo na kůži, v brýlích v kontaktních čočkách, na zubu, na oblečení jako jsou ponožky. Senzory se </a:t>
            </a:r>
            <a:r>
              <a:rPr lang="cs-CZ" baseline="0" dirty="0" err="1"/>
              <a:t>zabudovávájí</a:t>
            </a:r>
            <a:r>
              <a:rPr lang="cs-CZ" baseline="0" dirty="0"/>
              <a:t> i do vojenských </a:t>
            </a:r>
            <a:r>
              <a:rPr lang="cs-CZ" baseline="0" dirty="0" err="1"/>
              <a:t>ochraných</a:t>
            </a:r>
            <a:r>
              <a:rPr lang="cs-CZ" baseline="0" dirty="0"/>
              <a:t> obleků kde mají především výstražnou funkci.</a:t>
            </a:r>
            <a:endParaRPr lang="cs-CZ" dirty="0"/>
          </a:p>
        </p:txBody>
      </p:sp>
      <p:sp>
        <p:nvSpPr>
          <p:cNvPr id="4" name="Zástupný symbol pro číslo snímku 3"/>
          <p:cNvSpPr>
            <a:spLocks noGrp="1"/>
          </p:cNvSpPr>
          <p:nvPr>
            <p:ph type="sldNum" sz="quarter" idx="10"/>
          </p:nvPr>
        </p:nvSpPr>
        <p:spPr/>
        <p:txBody>
          <a:bodyPr/>
          <a:lstStyle/>
          <a:p>
            <a:pPr>
              <a:defRPr/>
            </a:pPr>
            <a:fld id="{6AEFC684-8D09-424D-91A3-58ED25682D4D}" type="slidenum">
              <a:rPr lang="cs-CZ" altLang="cs-CZ" smtClean="0"/>
              <a:pPr>
                <a:defRPr/>
              </a:pPr>
              <a:t>25</a:t>
            </a:fld>
            <a:endParaRPr lang="cs-CZ" altLang="cs-CZ"/>
          </a:p>
        </p:txBody>
      </p:sp>
    </p:spTree>
    <p:extLst>
      <p:ext uri="{BB962C8B-B14F-4D97-AF65-F5344CB8AC3E}">
        <p14:creationId xmlns:p14="http://schemas.microsoft.com/office/powerpoint/2010/main" val="416957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spcBef>
                <a:spcPct val="0"/>
              </a:spcBef>
              <a:buFontTx/>
              <a:buNone/>
            </a:pPr>
            <a:r>
              <a:rPr lang="cs-CZ" altLang="cs-CZ" dirty="0">
                <a:solidFill>
                  <a:schemeClr val="tx1"/>
                </a:solidFill>
              </a:rPr>
              <a:t>Od roku 2010 se objevují</a:t>
            </a:r>
            <a:r>
              <a:rPr lang="cs-CZ" altLang="cs-CZ" baseline="0" dirty="0">
                <a:solidFill>
                  <a:schemeClr val="tx1"/>
                </a:solidFill>
              </a:rPr>
              <a:t>  na trhu průtočné senzory </a:t>
            </a:r>
            <a:r>
              <a:rPr lang="cs-CZ" altLang="cs-CZ" dirty="0">
                <a:solidFill>
                  <a:schemeClr val="tx1"/>
                </a:solidFill>
                <a:latin typeface="Times New Roman" panose="02020603050405020304" pitchFamily="18" charset="0"/>
              </a:rPr>
              <a:t>Příkladem</a:t>
            </a:r>
            <a:r>
              <a:rPr lang="cs-CZ" altLang="cs-CZ" baseline="0" dirty="0">
                <a:solidFill>
                  <a:schemeClr val="tx1"/>
                </a:solidFill>
                <a:latin typeface="Times New Roman" panose="02020603050405020304" pitchFamily="18" charset="0"/>
              </a:rPr>
              <a:t> komerčně dostupného</a:t>
            </a:r>
            <a:r>
              <a:rPr lang="cs-CZ" altLang="cs-CZ" dirty="0">
                <a:solidFill>
                  <a:schemeClr val="tx1"/>
                </a:solidFill>
                <a:latin typeface="Times New Roman" panose="02020603050405020304" pitchFamily="18" charset="0"/>
              </a:rPr>
              <a:t> průtočného</a:t>
            </a:r>
            <a:r>
              <a:rPr lang="cs-CZ" altLang="cs-CZ" baseline="0" dirty="0">
                <a:solidFill>
                  <a:schemeClr val="tx1"/>
                </a:solidFill>
                <a:latin typeface="Times New Roman" panose="02020603050405020304" pitchFamily="18" charset="0"/>
              </a:rPr>
              <a:t> </a:t>
            </a:r>
            <a:r>
              <a:rPr lang="cs-CZ" altLang="cs-CZ" dirty="0">
                <a:solidFill>
                  <a:schemeClr val="tx1"/>
                </a:solidFill>
                <a:latin typeface="Times New Roman" panose="02020603050405020304" pitchFamily="18" charset="0"/>
              </a:rPr>
              <a:t> senzoru je senzor  </a:t>
            </a:r>
            <a:r>
              <a:rPr lang="cs-CZ" altLang="cs-CZ" dirty="0" err="1">
                <a:solidFill>
                  <a:schemeClr val="tx1"/>
                </a:solidFill>
                <a:latin typeface="Times New Roman" panose="02020603050405020304" pitchFamily="18" charset="0"/>
              </a:rPr>
              <a:t>Bacillus</a:t>
            </a:r>
            <a:r>
              <a:rPr lang="cs-CZ" altLang="cs-CZ" dirty="0">
                <a:solidFill>
                  <a:schemeClr val="tx1"/>
                </a:solidFill>
                <a:latin typeface="Times New Roman" panose="02020603050405020304" pitchFamily="18" charset="0"/>
              </a:rPr>
              <a:t> </a:t>
            </a:r>
            <a:r>
              <a:rPr lang="cs-CZ" altLang="cs-CZ" dirty="0" err="1">
                <a:solidFill>
                  <a:schemeClr val="tx1"/>
                </a:solidFill>
                <a:latin typeface="Times New Roman" panose="02020603050405020304" pitchFamily="18" charset="0"/>
              </a:rPr>
              <a:t>antharcis</a:t>
            </a:r>
            <a:r>
              <a:rPr lang="cs-CZ" altLang="cs-CZ" dirty="0">
                <a:solidFill>
                  <a:schemeClr val="tx1"/>
                </a:solidFill>
                <a:latin typeface="Times New Roman" panose="02020603050405020304" pitchFamily="18" charset="0"/>
              </a:rPr>
              <a:t>, ricinu, </a:t>
            </a:r>
            <a:r>
              <a:rPr lang="cs-CZ" altLang="cs-CZ" dirty="0" err="1">
                <a:solidFill>
                  <a:schemeClr val="tx1"/>
                </a:solidFill>
                <a:latin typeface="Times New Roman" panose="02020603050405020304" pitchFamily="18" charset="0"/>
              </a:rPr>
              <a:t>botulinum</a:t>
            </a:r>
            <a:r>
              <a:rPr lang="cs-CZ" altLang="cs-CZ" dirty="0">
                <a:solidFill>
                  <a:schemeClr val="tx1"/>
                </a:solidFill>
                <a:latin typeface="Times New Roman" panose="02020603050405020304" pitchFamily="18" charset="0"/>
              </a:rPr>
              <a:t> toxinu, </a:t>
            </a:r>
            <a:r>
              <a:rPr lang="cs-CZ" altLang="cs-CZ" dirty="0" err="1">
                <a:solidFill>
                  <a:schemeClr val="tx1"/>
                </a:solidFill>
                <a:latin typeface="Times New Roman" panose="02020603050405020304" pitchFamily="18" charset="0"/>
              </a:rPr>
              <a:t>Yersenia</a:t>
            </a:r>
            <a:r>
              <a:rPr lang="cs-CZ" altLang="cs-CZ" dirty="0">
                <a:solidFill>
                  <a:schemeClr val="tx1"/>
                </a:solidFill>
                <a:latin typeface="Times New Roman" panose="02020603050405020304" pitchFamily="18" charset="0"/>
              </a:rPr>
              <a:t> </a:t>
            </a:r>
            <a:r>
              <a:rPr lang="cs-CZ" altLang="cs-CZ" dirty="0" err="1">
                <a:solidFill>
                  <a:schemeClr val="tx1"/>
                </a:solidFill>
                <a:latin typeface="Times New Roman" panose="02020603050405020304" pitchFamily="18" charset="0"/>
              </a:rPr>
              <a:t>pestis</a:t>
            </a:r>
            <a:r>
              <a:rPr lang="cs-CZ" altLang="cs-CZ" baseline="0" dirty="0">
                <a:solidFill>
                  <a:schemeClr val="tx1"/>
                </a:solidFill>
                <a:latin typeface="Times New Roman" panose="02020603050405020304" pitchFamily="18" charset="0"/>
              </a:rPr>
              <a:t> a </a:t>
            </a:r>
            <a:r>
              <a:rPr lang="cs-CZ" altLang="cs-CZ" baseline="0" dirty="0" err="1">
                <a:solidFill>
                  <a:schemeClr val="tx1"/>
                </a:solidFill>
                <a:latin typeface="Times New Roman" panose="02020603050405020304" pitchFamily="18" charset="0"/>
              </a:rPr>
              <a:t>Staphylococus</a:t>
            </a:r>
            <a:r>
              <a:rPr lang="cs-CZ" altLang="cs-CZ" baseline="0" dirty="0">
                <a:solidFill>
                  <a:schemeClr val="tx1"/>
                </a:solidFill>
                <a:latin typeface="Times New Roman" panose="02020603050405020304" pitchFamily="18" charset="0"/>
              </a:rPr>
              <a:t> </a:t>
            </a:r>
            <a:r>
              <a:rPr lang="cs-CZ" altLang="cs-CZ" baseline="0" dirty="0" err="1">
                <a:solidFill>
                  <a:schemeClr val="tx1"/>
                </a:solidFill>
                <a:latin typeface="Times New Roman" panose="02020603050405020304" pitchFamily="18" charset="0"/>
              </a:rPr>
              <a:t>enterotixinu</a:t>
            </a:r>
            <a:r>
              <a:rPr lang="cs-CZ" altLang="cs-CZ" baseline="0" dirty="0">
                <a:solidFill>
                  <a:schemeClr val="tx1"/>
                </a:solidFill>
              </a:rPr>
              <a:t> senzory. </a:t>
            </a:r>
            <a:r>
              <a:rPr lang="cs-CZ" altLang="cs-CZ" dirty="0">
                <a:solidFill>
                  <a:schemeClr val="tx1"/>
                </a:solidFill>
              </a:rPr>
              <a:t>Kolem</a:t>
            </a:r>
            <a:r>
              <a:rPr lang="cs-CZ" altLang="cs-CZ" baseline="0" dirty="0">
                <a:solidFill>
                  <a:schemeClr val="tx1"/>
                </a:solidFill>
              </a:rPr>
              <a:t> roku 2012 se objevily </a:t>
            </a:r>
            <a:r>
              <a:rPr lang="cs-CZ" altLang="cs-CZ" dirty="0">
                <a:solidFill>
                  <a:schemeClr val="tx1"/>
                </a:solidFill>
              </a:rPr>
              <a:t>tištěné senzory, které významně zlevňují výrobu a tak  </a:t>
            </a:r>
            <a:r>
              <a:rPr lang="cs-CZ" altLang="cs-CZ" dirty="0" err="1">
                <a:solidFill>
                  <a:schemeClr val="tx1"/>
                </a:solidFill>
              </a:rPr>
              <a:t>biosenzory</a:t>
            </a:r>
            <a:r>
              <a:rPr lang="cs-CZ" altLang="cs-CZ" dirty="0">
                <a:solidFill>
                  <a:schemeClr val="tx1"/>
                </a:solidFill>
              </a:rPr>
              <a:t>  mohly být</a:t>
            </a:r>
            <a:r>
              <a:rPr lang="cs-CZ" altLang="cs-CZ" baseline="0" dirty="0">
                <a:solidFill>
                  <a:schemeClr val="tx1"/>
                </a:solidFill>
              </a:rPr>
              <a:t> použity i na obalu potravin. Senzor firmy  </a:t>
            </a:r>
            <a:r>
              <a:rPr lang="cs-CZ" altLang="cs-CZ" dirty="0">
                <a:solidFill>
                  <a:schemeClr val="tx1"/>
                </a:solidFill>
              </a:rPr>
              <a:t> </a:t>
            </a:r>
            <a:r>
              <a:rPr lang="cs-CZ" altLang="cs-CZ" dirty="0" err="1">
                <a:solidFill>
                  <a:schemeClr val="tx1"/>
                </a:solidFill>
              </a:rPr>
              <a:t>ToxinGuard</a:t>
            </a:r>
            <a:r>
              <a:rPr lang="cs-CZ" altLang="cs-CZ" dirty="0">
                <a:solidFill>
                  <a:schemeClr val="tx1"/>
                </a:solidFill>
              </a:rPr>
              <a:t>™ detekuje zvýšenou koncentraci </a:t>
            </a:r>
            <a:r>
              <a:rPr lang="cs-CZ" altLang="cs-CZ" dirty="0" err="1">
                <a:solidFill>
                  <a:schemeClr val="tx1"/>
                </a:solidFill>
              </a:rPr>
              <a:t>Pseudomonas</a:t>
            </a:r>
            <a:r>
              <a:rPr lang="cs-CZ" altLang="cs-CZ" dirty="0">
                <a:solidFill>
                  <a:schemeClr val="tx1"/>
                </a:solidFill>
              </a:rPr>
              <a:t> a to tak, že nejprve se objeví modré </a:t>
            </a:r>
            <a:r>
              <a:rPr lang="cs-CZ" altLang="cs-CZ" dirty="0" err="1">
                <a:solidFill>
                  <a:schemeClr val="tx1"/>
                </a:solidFill>
              </a:rPr>
              <a:t>koužky</a:t>
            </a:r>
            <a:r>
              <a:rPr lang="cs-CZ" altLang="cs-CZ" dirty="0">
                <a:solidFill>
                  <a:schemeClr val="tx1"/>
                </a:solidFill>
              </a:rPr>
              <a:t> </a:t>
            </a:r>
            <a:r>
              <a:rPr lang="cs-CZ" altLang="cs-CZ" baseline="0" dirty="0">
                <a:solidFill>
                  <a:schemeClr val="tx1"/>
                </a:solidFill>
              </a:rPr>
              <a:t> </a:t>
            </a:r>
            <a:r>
              <a:rPr lang="cs-CZ" altLang="cs-CZ" dirty="0">
                <a:solidFill>
                  <a:schemeClr val="tx1"/>
                </a:solidFill>
              </a:rPr>
              <a:t>na kterých se při množení  </a:t>
            </a:r>
            <a:r>
              <a:rPr lang="cs-CZ" altLang="cs-CZ" dirty="0" err="1">
                <a:solidFill>
                  <a:schemeClr val="tx1"/>
                </a:solidFill>
              </a:rPr>
              <a:t>Pseudomonas</a:t>
            </a:r>
            <a:r>
              <a:rPr lang="cs-CZ" altLang="cs-CZ" dirty="0">
                <a:solidFill>
                  <a:schemeClr val="tx1"/>
                </a:solidFill>
              </a:rPr>
              <a:t> objevují bílé kříže, které indikují, že potravina není už čerstvá. </a:t>
            </a:r>
          </a:p>
          <a:p>
            <a:pPr>
              <a:spcBef>
                <a:spcPct val="0"/>
              </a:spcBef>
              <a:buFontTx/>
              <a:buNone/>
            </a:pPr>
            <a:r>
              <a:rPr lang="cs-CZ" altLang="cs-CZ" dirty="0">
                <a:solidFill>
                  <a:schemeClr val="tx1"/>
                </a:solidFill>
              </a:rPr>
              <a:t> </a:t>
            </a:r>
            <a:r>
              <a:rPr lang="cs-CZ" altLang="cs-CZ" dirty="0" err="1">
                <a:solidFill>
                  <a:schemeClr val="tx1"/>
                </a:solidFill>
              </a:rPr>
              <a:t>Wearable</a:t>
            </a:r>
            <a:r>
              <a:rPr lang="cs-CZ" altLang="cs-CZ" baseline="0" dirty="0">
                <a:solidFill>
                  <a:schemeClr val="tx1"/>
                </a:solidFill>
              </a:rPr>
              <a:t> </a:t>
            </a:r>
            <a:r>
              <a:rPr lang="cs-CZ" altLang="cs-CZ" baseline="0" dirty="0" err="1">
                <a:solidFill>
                  <a:schemeClr val="tx1"/>
                </a:solidFill>
              </a:rPr>
              <a:t>sensors</a:t>
            </a:r>
            <a:r>
              <a:rPr lang="cs-CZ" altLang="cs-CZ" baseline="0" dirty="0">
                <a:solidFill>
                  <a:schemeClr val="tx1"/>
                </a:solidFill>
              </a:rPr>
              <a:t> jsou </a:t>
            </a:r>
            <a:r>
              <a:rPr lang="cs-CZ" altLang="cs-CZ" dirty="0" err="1">
                <a:solidFill>
                  <a:schemeClr val="tx1"/>
                </a:solidFill>
              </a:rPr>
              <a:t>enzory</a:t>
            </a:r>
            <a:r>
              <a:rPr lang="cs-CZ" altLang="cs-CZ" dirty="0">
                <a:solidFill>
                  <a:schemeClr val="tx1"/>
                </a:solidFill>
              </a:rPr>
              <a:t> zabudované do oblečení, náramkových hodinek  nebo i na kůži,</a:t>
            </a:r>
            <a:r>
              <a:rPr lang="cs-CZ" altLang="cs-CZ" baseline="0" dirty="0">
                <a:solidFill>
                  <a:schemeClr val="tx1"/>
                </a:solidFill>
              </a:rPr>
              <a:t> které</a:t>
            </a:r>
            <a:r>
              <a:rPr lang="cs-CZ" altLang="cs-CZ" dirty="0">
                <a:solidFill>
                  <a:schemeClr val="tx1"/>
                </a:solidFill>
              </a:rPr>
              <a:t> </a:t>
            </a:r>
            <a:r>
              <a:rPr lang="cs-CZ" altLang="cs-CZ" baseline="0" dirty="0">
                <a:solidFill>
                  <a:schemeClr val="tx1"/>
                </a:solidFill>
              </a:rPr>
              <a:t> byly navrženy  pro monitorování fyziologického stavu a v chemických </a:t>
            </a:r>
            <a:r>
              <a:rPr lang="cs-CZ" altLang="cs-CZ" baseline="0" dirty="0" err="1">
                <a:solidFill>
                  <a:schemeClr val="tx1"/>
                </a:solidFill>
              </a:rPr>
              <a:t>ochraných</a:t>
            </a:r>
            <a:r>
              <a:rPr lang="cs-CZ" altLang="cs-CZ" baseline="0" dirty="0">
                <a:solidFill>
                  <a:schemeClr val="tx1"/>
                </a:solidFill>
              </a:rPr>
              <a:t> oblecích indikují přítomnost nebezpečných látek.</a:t>
            </a:r>
            <a:r>
              <a:rPr lang="cs-CZ" altLang="cs-CZ" baseline="0" dirty="0">
                <a:solidFill>
                  <a:schemeClr val="tx1"/>
                </a:solidFill>
                <a:latin typeface="Times New Roman" panose="02020603050405020304" pitchFamily="18" charset="0"/>
              </a:rPr>
              <a:t>.</a:t>
            </a:r>
            <a:r>
              <a:rPr lang="cs-CZ" altLang="cs-CZ" dirty="0">
                <a:solidFill>
                  <a:schemeClr val="tx1"/>
                </a:solidFill>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cs-CZ" altLang="cs-CZ" dirty="0">
                <a:solidFill>
                  <a:schemeClr val="tx1"/>
                </a:solidFill>
                <a:latin typeface="Times New Roman" panose="02020603050405020304" pitchFamily="18" charset="0"/>
              </a:rPr>
              <a:t>Využití </a:t>
            </a:r>
            <a:r>
              <a:rPr lang="cs-CZ" altLang="cs-CZ" dirty="0" err="1">
                <a:solidFill>
                  <a:schemeClr val="tx1"/>
                </a:solidFill>
                <a:latin typeface="Times New Roman" panose="02020603050405020304" pitchFamily="18" charset="0"/>
              </a:rPr>
              <a:t>Smartphonu</a:t>
            </a:r>
            <a:r>
              <a:rPr lang="cs-CZ" altLang="cs-CZ" dirty="0">
                <a:solidFill>
                  <a:schemeClr val="tx1"/>
                </a:solidFill>
                <a:latin typeface="Times New Roman" panose="02020603050405020304" pitchFamily="18" charset="0"/>
              </a:rPr>
              <a:t> ke snímání  optického signálu </a:t>
            </a:r>
            <a:r>
              <a:rPr lang="cs-CZ" altLang="cs-CZ" dirty="0" err="1">
                <a:solidFill>
                  <a:schemeClr val="tx1"/>
                </a:solidFill>
                <a:latin typeface="Times New Roman" panose="02020603050405020304" pitchFamily="18" charset="0"/>
              </a:rPr>
              <a:t>biosenzoru</a:t>
            </a:r>
            <a:r>
              <a:rPr lang="cs-CZ" altLang="cs-CZ" dirty="0">
                <a:solidFill>
                  <a:schemeClr val="tx1"/>
                </a:solidFill>
                <a:latin typeface="Times New Roman" panose="02020603050405020304" pitchFamily="18" charset="0"/>
              </a:rPr>
              <a:t> a  jako elektrického převodníku </a:t>
            </a:r>
            <a:r>
              <a:rPr lang="cs-CZ" altLang="cs-CZ" dirty="0" err="1">
                <a:solidFill>
                  <a:schemeClr val="tx1"/>
                </a:solidFill>
                <a:latin typeface="Times New Roman" panose="02020603050405020304" pitchFamily="18" charset="0"/>
              </a:rPr>
              <a:t>biosenzorů</a:t>
            </a:r>
            <a:r>
              <a:rPr lang="cs-CZ" altLang="cs-CZ" dirty="0">
                <a:solidFill>
                  <a:schemeClr val="tx1"/>
                </a:solidFill>
                <a:latin typeface="Times New Roman" panose="02020603050405020304" pitchFamily="18" charset="0"/>
              </a:rPr>
              <a:t> se začalo objevovat kolem roku 2015 a posledním trendem je použití </a:t>
            </a:r>
            <a:r>
              <a:rPr lang="cs-CZ" altLang="cs-CZ" dirty="0" err="1">
                <a:solidFill>
                  <a:schemeClr val="tx1"/>
                </a:solidFill>
                <a:latin typeface="Times New Roman" panose="02020603050405020304" pitchFamily="18" charset="0"/>
              </a:rPr>
              <a:t>dronů</a:t>
            </a:r>
            <a:r>
              <a:rPr lang="cs-CZ" altLang="cs-CZ" dirty="0">
                <a:solidFill>
                  <a:schemeClr val="tx1"/>
                </a:solidFill>
                <a:latin typeface="Times New Roman" panose="02020603050405020304" pitchFamily="18" charset="0"/>
              </a:rPr>
              <a:t>.   </a:t>
            </a:r>
          </a:p>
          <a:p>
            <a:pPr>
              <a:spcBef>
                <a:spcPct val="0"/>
              </a:spcBef>
              <a:buFontTx/>
              <a:buNone/>
            </a:pPr>
            <a:endParaRPr lang="cs-CZ" altLang="cs-CZ" dirty="0">
              <a:solidFill>
                <a:schemeClr val="tx1"/>
              </a:solidFill>
              <a:latin typeface="Times New Roman" panose="02020603050405020304" pitchFamily="18" charset="0"/>
            </a:endParaRPr>
          </a:p>
          <a:p>
            <a:pPr>
              <a:spcBef>
                <a:spcPct val="0"/>
              </a:spcBef>
              <a:buFontTx/>
              <a:buNone/>
            </a:pPr>
            <a:endParaRPr lang="cs-CZ" altLang="cs-CZ" dirty="0">
              <a:solidFill>
                <a:schemeClr val="tx1"/>
              </a:solidFill>
              <a:latin typeface="Times New Roman" panose="02020603050405020304" pitchFamily="18"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6AEFC684-8D09-424D-91A3-58ED25682D4D}" type="slidenum">
              <a:rPr lang="cs-CZ" altLang="cs-CZ" smtClean="0"/>
              <a:pPr>
                <a:defRPr/>
              </a:pPr>
              <a:t>26</a:t>
            </a:fld>
            <a:endParaRPr lang="cs-CZ" altLang="cs-CZ"/>
          </a:p>
        </p:txBody>
      </p:sp>
    </p:spTree>
    <p:extLst>
      <p:ext uri="{BB962C8B-B14F-4D97-AF65-F5344CB8AC3E}">
        <p14:creationId xmlns:p14="http://schemas.microsoft.com/office/powerpoint/2010/main" val="3350237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Mezi</a:t>
            </a:r>
            <a:r>
              <a:rPr lang="cs-CZ" baseline="0" dirty="0"/>
              <a:t> objevem analyticky využitelné jevu a konstrukcí </a:t>
            </a:r>
            <a:r>
              <a:rPr lang="cs-CZ" baseline="0" dirty="0" err="1"/>
              <a:t>biosenzeru</a:t>
            </a:r>
            <a:r>
              <a:rPr lang="cs-CZ" baseline="0" dirty="0"/>
              <a:t> na jeho základě uplynuly v některých případech desítky let. Tak jako tomu bylo u známého těhotenského testu. Lidský choriový gonadotropin byl objeven už v roce 1927 ale první  </a:t>
            </a:r>
            <a:r>
              <a:rPr lang="cs-CZ" baseline="0" dirty="0" err="1"/>
              <a:t>biosenzor</a:t>
            </a:r>
            <a:r>
              <a:rPr lang="cs-CZ" baseline="0" dirty="0"/>
              <a:t> byl </a:t>
            </a:r>
            <a:r>
              <a:rPr lang="cs-CZ" baseline="0" dirty="0" err="1"/>
              <a:t>zkonsturován</a:t>
            </a:r>
            <a:r>
              <a:rPr lang="cs-CZ" baseline="0" dirty="0"/>
              <a:t> a použit až v roce 1960  v Uppsale. V minulém tisíciletí  byl vývoj </a:t>
            </a:r>
            <a:r>
              <a:rPr lang="cs-CZ" baseline="0" dirty="0" err="1"/>
              <a:t>biosenzorů</a:t>
            </a:r>
            <a:r>
              <a:rPr lang="cs-CZ" baseline="0" dirty="0"/>
              <a:t> svázán s rozvojem separačních a imobilizačních technik, elektroniky a optiky. V současnosti jsou hlavní limity ve vysoké ceně a omezené stabilitě biologického materiálu. </a:t>
            </a:r>
          </a:p>
          <a:p>
            <a:endParaRPr lang="cs-CZ" baseline="0" dirty="0"/>
          </a:p>
          <a:p>
            <a:endParaRPr lang="cs-CZ" dirty="0"/>
          </a:p>
        </p:txBody>
      </p:sp>
      <p:sp>
        <p:nvSpPr>
          <p:cNvPr id="4" name="Zástupný symbol pro číslo snímku 3"/>
          <p:cNvSpPr>
            <a:spLocks noGrp="1"/>
          </p:cNvSpPr>
          <p:nvPr>
            <p:ph type="sldNum" sz="quarter" idx="10"/>
          </p:nvPr>
        </p:nvSpPr>
        <p:spPr/>
        <p:txBody>
          <a:bodyPr/>
          <a:lstStyle/>
          <a:p>
            <a:pPr>
              <a:defRPr/>
            </a:pPr>
            <a:fld id="{6AEFC684-8D09-424D-91A3-58ED25682D4D}" type="slidenum">
              <a:rPr lang="cs-CZ" altLang="cs-CZ" smtClean="0"/>
              <a:pPr>
                <a:defRPr/>
              </a:pPr>
              <a:t>27</a:t>
            </a:fld>
            <a:endParaRPr lang="cs-CZ" altLang="cs-CZ"/>
          </a:p>
        </p:txBody>
      </p:sp>
    </p:spTree>
    <p:extLst>
      <p:ext uri="{BB962C8B-B14F-4D97-AF65-F5344CB8AC3E}">
        <p14:creationId xmlns:p14="http://schemas.microsoft.com/office/powerpoint/2010/main" val="506393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Celosvětově</a:t>
            </a:r>
            <a:r>
              <a:rPr lang="cs-CZ" baseline="0" dirty="0"/>
              <a:t> největší část trhu s </a:t>
            </a:r>
            <a:r>
              <a:rPr lang="cs-CZ" baseline="0" dirty="0" err="1"/>
              <a:t>biosenzory</a:t>
            </a:r>
            <a:r>
              <a:rPr lang="cs-CZ" baseline="0" dirty="0"/>
              <a:t> zaujímají senzory glukózy a další senzory pro lékařské účely. V USA, které se na celosvětovém trhu podílí polovinou, byl v roce 2019 obrat na trhu s </a:t>
            </a:r>
            <a:r>
              <a:rPr lang="cs-CZ" baseline="0" dirty="0" err="1"/>
              <a:t>biosenzory</a:t>
            </a:r>
            <a:r>
              <a:rPr lang="cs-CZ" baseline="0" dirty="0"/>
              <a:t> 21.2 miliard amerických dolarů. Z toho více než polovinu tvořily senzory pro medicínu. Na zbylé polovině se přibližně stejným dílem podílejí  senzory pro </a:t>
            </a:r>
            <a:r>
              <a:rPr lang="cs-CZ" baseline="0" dirty="0" err="1"/>
              <a:t>potravinářstí</a:t>
            </a:r>
            <a:r>
              <a:rPr lang="cs-CZ" baseline="0" dirty="0"/>
              <a:t>, bioreaktory, zemědělství, monitorování prostředí a ostatní. Před </a:t>
            </a:r>
            <a:r>
              <a:rPr lang="cs-CZ" baseline="0" dirty="0" err="1"/>
              <a:t>koronavirovou</a:t>
            </a:r>
            <a:r>
              <a:rPr lang="cs-CZ" baseline="0" dirty="0"/>
              <a:t> krizí, se předpokládal další růst trhu, zejména a v oblasti senzorů používaných v lékařských ordinacích, point of care </a:t>
            </a:r>
            <a:r>
              <a:rPr lang="cs-CZ" baseline="0" dirty="0" err="1"/>
              <a:t>testing</a:t>
            </a:r>
            <a:r>
              <a:rPr lang="cs-CZ" baseline="0" dirty="0"/>
              <a:t>., do roku 2023 zhruba o 8%.  </a:t>
            </a:r>
            <a:endParaRPr lang="cs-CZ" dirty="0"/>
          </a:p>
        </p:txBody>
      </p:sp>
      <p:sp>
        <p:nvSpPr>
          <p:cNvPr id="4" name="Zástupný symbol pro číslo snímku 3"/>
          <p:cNvSpPr>
            <a:spLocks noGrp="1"/>
          </p:cNvSpPr>
          <p:nvPr>
            <p:ph type="sldNum" sz="quarter" idx="10"/>
          </p:nvPr>
        </p:nvSpPr>
        <p:spPr/>
        <p:txBody>
          <a:bodyPr/>
          <a:lstStyle/>
          <a:p>
            <a:pPr>
              <a:defRPr/>
            </a:pPr>
            <a:fld id="{6AEFC684-8D09-424D-91A3-58ED25682D4D}" type="slidenum">
              <a:rPr lang="cs-CZ" altLang="cs-CZ" smtClean="0"/>
              <a:pPr>
                <a:defRPr/>
              </a:pPr>
              <a:t>28</a:t>
            </a:fld>
            <a:endParaRPr lang="cs-CZ" altLang="cs-CZ"/>
          </a:p>
        </p:txBody>
      </p:sp>
    </p:spTree>
    <p:extLst>
      <p:ext uri="{BB962C8B-B14F-4D97-AF65-F5344CB8AC3E}">
        <p14:creationId xmlns:p14="http://schemas.microsoft.com/office/powerpoint/2010/main" val="4008402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Za 20 let od roku 1989 počet vědeckých publikací za rok, které zmiňují </a:t>
            </a:r>
            <a:r>
              <a:rPr lang="cs-CZ" dirty="0" err="1"/>
              <a:t>biosenzory</a:t>
            </a:r>
            <a:r>
              <a:rPr lang="cs-CZ" dirty="0"/>
              <a:t>, stoupl</a:t>
            </a:r>
            <a:r>
              <a:rPr lang="cs-CZ" baseline="0" dirty="0"/>
              <a:t> ze 100  v roce 1989 na více než 6000 v roce 2019.</a:t>
            </a:r>
            <a:endParaRPr lang="cs-CZ" dirty="0"/>
          </a:p>
        </p:txBody>
      </p:sp>
      <p:sp>
        <p:nvSpPr>
          <p:cNvPr id="4" name="Zástupný symbol pro číslo snímku 3"/>
          <p:cNvSpPr>
            <a:spLocks noGrp="1"/>
          </p:cNvSpPr>
          <p:nvPr>
            <p:ph type="sldNum" sz="quarter" idx="10"/>
          </p:nvPr>
        </p:nvSpPr>
        <p:spPr/>
        <p:txBody>
          <a:bodyPr/>
          <a:lstStyle/>
          <a:p>
            <a:pPr>
              <a:defRPr/>
            </a:pPr>
            <a:fld id="{6AEFC684-8D09-424D-91A3-58ED25682D4D}" type="slidenum">
              <a:rPr lang="cs-CZ" altLang="cs-CZ" smtClean="0"/>
              <a:pPr>
                <a:defRPr/>
              </a:pPr>
              <a:t>29</a:t>
            </a:fld>
            <a:endParaRPr lang="cs-CZ" altLang="cs-CZ"/>
          </a:p>
        </p:txBody>
      </p:sp>
    </p:spTree>
    <p:extLst>
      <p:ext uri="{BB962C8B-B14F-4D97-AF65-F5344CB8AC3E}">
        <p14:creationId xmlns:p14="http://schemas.microsoft.com/office/powerpoint/2010/main" val="1115057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Způsob</a:t>
            </a:r>
            <a:r>
              <a:rPr lang="cs-CZ" baseline="0" dirty="0"/>
              <a:t> odběru vzorku je popsán v normách a to od zařízení na odběr z jezer a vodních nádrží.</a:t>
            </a:r>
            <a:endParaRPr lang="cs-CZ" dirty="0"/>
          </a:p>
        </p:txBody>
      </p:sp>
      <p:sp>
        <p:nvSpPr>
          <p:cNvPr id="4" name="Zástupný symbol pro číslo snímku 3"/>
          <p:cNvSpPr>
            <a:spLocks noGrp="1"/>
          </p:cNvSpPr>
          <p:nvPr>
            <p:ph type="sldNum" sz="quarter" idx="10"/>
          </p:nvPr>
        </p:nvSpPr>
        <p:spPr/>
        <p:txBody>
          <a:bodyPr/>
          <a:lstStyle/>
          <a:p>
            <a:pPr>
              <a:defRPr/>
            </a:pPr>
            <a:fld id="{6AEFC684-8D09-424D-91A3-58ED25682D4D}" type="slidenum">
              <a:rPr lang="cs-CZ" altLang="cs-CZ" smtClean="0"/>
              <a:pPr>
                <a:defRPr/>
              </a:pPr>
              <a:t>3</a:t>
            </a:fld>
            <a:endParaRPr lang="cs-CZ" altLang="cs-CZ"/>
          </a:p>
        </p:txBody>
      </p:sp>
    </p:spTree>
    <p:extLst>
      <p:ext uri="{BB962C8B-B14F-4D97-AF65-F5344CB8AC3E}">
        <p14:creationId xmlns:p14="http://schemas.microsoft.com/office/powerpoint/2010/main" val="2840973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Po přesný popis vzorkovnice a časový postup odběru pro mikrobiologický rozbor</a:t>
            </a:r>
            <a:r>
              <a:rPr lang="cs-CZ" altLang="cs-CZ" baseline="0" dirty="0"/>
              <a:t> </a:t>
            </a:r>
            <a:endParaRPr lang="cs-CZ" altLang="cs-CZ" dirty="0"/>
          </a:p>
        </p:txBody>
      </p:sp>
      <p:sp>
        <p:nvSpPr>
          <p:cNvPr id="5530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8BABA3-B10E-49C7-813B-56628A7955AB}" type="slidenum">
              <a:rPr lang="cs-CZ" altLang="cs-CZ" smtClean="0">
                <a:latin typeface="Calibri" panose="020F0502020204030204" pitchFamily="34" charset="0"/>
              </a:rPr>
              <a:pPr/>
              <a:t>4</a:t>
            </a:fld>
            <a:endParaRPr lang="cs-CZ" altLang="cs-CZ">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 odlišný způsob odběru pro chemický rozbor při odběru ze studny nebo pitné vody z kohoutku. Postupy odběru jsou v normách popsány</a:t>
            </a:r>
            <a:r>
              <a:rPr lang="cs-CZ" baseline="0" dirty="0"/>
              <a:t> velmi podrobně, od odšroubování vzorkovnice po popis na lahvi a její skladování.</a:t>
            </a:r>
            <a:endParaRPr lang="cs-CZ" dirty="0"/>
          </a:p>
        </p:txBody>
      </p:sp>
      <p:sp>
        <p:nvSpPr>
          <p:cNvPr id="4" name="Zástupný symbol pro číslo snímku 3"/>
          <p:cNvSpPr>
            <a:spLocks noGrp="1"/>
          </p:cNvSpPr>
          <p:nvPr>
            <p:ph type="sldNum" sz="quarter" idx="10"/>
          </p:nvPr>
        </p:nvSpPr>
        <p:spPr/>
        <p:txBody>
          <a:bodyPr/>
          <a:lstStyle/>
          <a:p>
            <a:pPr>
              <a:defRPr/>
            </a:pPr>
            <a:fld id="{6AEFC684-8D09-424D-91A3-58ED25682D4D}" type="slidenum">
              <a:rPr lang="cs-CZ" altLang="cs-CZ" smtClean="0"/>
              <a:pPr>
                <a:defRPr/>
              </a:pPr>
              <a:t>5</a:t>
            </a:fld>
            <a:endParaRPr lang="cs-CZ" altLang="cs-CZ"/>
          </a:p>
        </p:txBody>
      </p:sp>
    </p:spTree>
    <p:extLst>
      <p:ext uri="{BB962C8B-B14F-4D97-AF65-F5344CB8AC3E}">
        <p14:creationId xmlns:p14="http://schemas.microsoft.com/office/powerpoint/2010/main" val="20861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Zástupný symbol pro poznámky 2"/>
          <p:cNvSpPr>
            <a:spLocks noGrp="1"/>
          </p:cNvSpPr>
          <p:nvPr>
            <p:ph type="body" idx="1"/>
          </p:nvPr>
        </p:nvSpPr>
        <p:spPr/>
        <p:txBody>
          <a:bodyPr>
            <a:normAutofit fontScale="92500" lnSpcReduction="10000"/>
          </a:bodyPr>
          <a:lstStyle/>
          <a:p>
            <a:pPr>
              <a:defRPr/>
            </a:pPr>
            <a:r>
              <a:rPr lang="cs-CZ" dirty="0"/>
              <a:t>Pro sledování  látek , které se vyskytují ve velmi nízké koncentraci nebo se jejich nebezpečná koncentrace vyskytuje náhodně, byly zkonstruovány pasivní vzorkovače, tj. zařízení, které zachycuje kontaminanty z protékající vody na vhodné membráně.  Po určité době je membrána vyjmuta , kontaminanty jsou rozpuštěny ve vhodném rozpouštědle  a analyzovány standartními postupy GC, GCMS.</a:t>
            </a:r>
          </a:p>
          <a:p>
            <a:pPr>
              <a:defRPr/>
            </a:pPr>
            <a:r>
              <a:rPr lang="cs-CZ" dirty="0"/>
              <a:t>Délka vzorkování se řídí podle doby, která je nutná pro ustavení rovnovážného stavu čili nasycení sorpční kapacity. Po určité době jsou pasivní vzorkovače odebrány a následně je v laboratoři provedena jejich chemická (popř. toxikologická) analýza.</a:t>
            </a:r>
          </a:p>
          <a:p>
            <a:pPr>
              <a:defRPr/>
            </a:pPr>
            <a:r>
              <a:rPr lang="cs-CZ" dirty="0"/>
              <a:t>Pro zachyceni nepolárních látek  z vody se používají silikonové gumy nebo  semipermeabilní membrány</a:t>
            </a:r>
            <a:r>
              <a:rPr lang="cs-CZ" baseline="0" dirty="0"/>
              <a:t> – SPDM. </a:t>
            </a:r>
            <a:r>
              <a:rPr lang="cs-CZ" dirty="0"/>
              <a:t>Princip vzorkování technikou SPMD je založen na difuzi organických polutantů přes membránu ­do lipidu  (</a:t>
            </a:r>
            <a:r>
              <a:rPr lang="cs-CZ" dirty="0" err="1"/>
              <a:t>trioleinu</a:t>
            </a:r>
            <a:r>
              <a:rPr lang="cs-CZ" dirty="0"/>
              <a:t>). Tento proces napodobuje </a:t>
            </a:r>
            <a:r>
              <a:rPr lang="cs-CZ" dirty="0" err="1"/>
              <a:t>biokoncentraci</a:t>
            </a:r>
            <a:r>
              <a:rPr lang="cs-CZ" dirty="0"/>
              <a:t> lipofilních polutantů z okolního prostředí do tukové tkáně nejčastěji vodních živočichů, proto bývá označován jako virtuální ryba. </a:t>
            </a:r>
          </a:p>
          <a:p>
            <a:pPr>
              <a:defRPr/>
            </a:pPr>
            <a:r>
              <a:rPr lang="cs-CZ" dirty="0"/>
              <a:t>Polární organické chemikálie jsou ve vodě dobře rozpustné a zvláště jejich extrakce a následná detekce je velmi obtížná. POCIS umožňuje z koncentrování i </a:t>
            </a:r>
            <a:r>
              <a:rPr lang="cs-CZ" dirty="0" err="1"/>
              <a:t>ultrastopových</a:t>
            </a:r>
            <a:r>
              <a:rPr lang="cs-CZ" dirty="0"/>
              <a:t> koncentrací polárních organických chemikálií. Akumulace sledovaných analytů je dynamický proces, během kterého dochází k adsorpci a analytů na sorbent vzorkovače s ohledem na celkovou koncentraci analytů v okolním prostředí. POCIS vzorkovače napodobují respirační expozici vodních organismů organickým polutantům ve vodném prostředí a sedimentech.</a:t>
            </a:r>
          </a:p>
          <a:p>
            <a:pPr>
              <a:defRPr/>
            </a:pPr>
            <a:r>
              <a:rPr lang="cs-CZ" dirty="0"/>
              <a:t>Principem techniky DGT je kinetická separace kovů procesem difúze v tenké vrstvě </a:t>
            </a:r>
            <a:r>
              <a:rPr lang="cs-CZ" dirty="0" err="1"/>
              <a:t>polyakrylamidového</a:t>
            </a:r>
            <a:r>
              <a:rPr lang="cs-CZ" dirty="0"/>
              <a:t> </a:t>
            </a:r>
            <a:r>
              <a:rPr lang="cs-CZ" dirty="0" err="1"/>
              <a:t>hydrogelu</a:t>
            </a:r>
            <a:r>
              <a:rPr lang="cs-CZ" dirty="0"/>
              <a:t> a jejich kumulace v sorpčním mediu.</a:t>
            </a:r>
          </a:p>
          <a:p>
            <a:pPr>
              <a:defRPr/>
            </a:pPr>
            <a:r>
              <a:rPr lang="cs-CZ" dirty="0"/>
              <a:t>PUF jsou vhodné ke sledování vybraných druhů perzistentních organických polutantů. Při vzorkování vzduch samovolně proudí kolem  PUF filtru, do něhož se sledovaný polutant zachycuje. Po stanovené době expozice je filtr analyzován na obsah</a:t>
            </a:r>
            <a:r>
              <a:rPr lang="cs-CZ" baseline="0" dirty="0"/>
              <a:t> </a:t>
            </a:r>
            <a:r>
              <a:rPr lang="cs-CZ" dirty="0"/>
              <a:t>perzistentních organických polutantů.</a:t>
            </a:r>
          </a:p>
          <a:p>
            <a:pPr>
              <a:defRPr/>
            </a:pPr>
            <a:endParaRPr lang="cs-CZ" dirty="0"/>
          </a:p>
        </p:txBody>
      </p:sp>
      <p:sp>
        <p:nvSpPr>
          <p:cNvPr id="5837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A1E882-D1B8-4AE9-B6D8-44E2A94A23C7}" type="slidenum">
              <a:rPr lang="cs-CZ" altLang="cs-CZ" smtClean="0">
                <a:latin typeface="Calibri" panose="020F0502020204030204" pitchFamily="34" charset="0"/>
              </a:rPr>
              <a:pPr/>
              <a:t>6</a:t>
            </a:fld>
            <a:endParaRPr lang="cs-CZ" altLang="cs-CZ">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a:t>Obecně je odběr vzorků a transport do laboratoře  časově náročný a drahý. Proto bylo věnováno velké úsilí najít způsob jak provést stanovení přímo na místě a vyhnout se tak operacím spojeným s odběry a transportem vzorku. To umožňují senzory. Pro měření kvality  vody tak  byla </a:t>
            </a:r>
            <a:r>
              <a:rPr lang="cs-CZ" baseline="0" dirty="0" err="1"/>
              <a:t>vvinuta</a:t>
            </a:r>
            <a:r>
              <a:rPr lang="cs-CZ" baseline="0" dirty="0"/>
              <a:t> kombinovaná sonda . Po ponoření na sledovaném místě na výstupu ze sondy je zaznamenávána teplota, vodivost, hloubka, rozpuštěný kyslík, pH, koncentrace amonných iontů, fluorescenční látky, zákal, tlak, řas chlorofyl, nitráty a chloridy. Všechny senzory s výjimkou měření vodivosti jsou optické.  Sonda je vybavena i mechanickým odstraňovačem znečištění  optického povrchu senzorů.  </a:t>
            </a:r>
            <a:endParaRPr lang="cs-CZ" dirty="0"/>
          </a:p>
        </p:txBody>
      </p:sp>
      <p:sp>
        <p:nvSpPr>
          <p:cNvPr id="4" name="Zástupný symbol pro číslo snímku 3"/>
          <p:cNvSpPr>
            <a:spLocks noGrp="1"/>
          </p:cNvSpPr>
          <p:nvPr>
            <p:ph type="sldNum" sz="quarter" idx="10"/>
          </p:nvPr>
        </p:nvSpPr>
        <p:spPr/>
        <p:txBody>
          <a:bodyPr/>
          <a:lstStyle/>
          <a:p>
            <a:pPr>
              <a:defRPr/>
            </a:pPr>
            <a:fld id="{6AEFC684-8D09-424D-91A3-58ED25682D4D}" type="slidenum">
              <a:rPr lang="cs-CZ" altLang="cs-CZ" smtClean="0"/>
              <a:pPr>
                <a:defRPr/>
              </a:pPr>
              <a:t>7</a:t>
            </a:fld>
            <a:endParaRPr lang="cs-CZ" altLang="cs-CZ"/>
          </a:p>
        </p:txBody>
      </p:sp>
    </p:spTree>
    <p:extLst>
      <p:ext uri="{BB962C8B-B14F-4D97-AF65-F5344CB8AC3E}">
        <p14:creationId xmlns:p14="http://schemas.microsoft.com/office/powerpoint/2010/main" val="2132017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Dalšími příklady monitorování bez odběru vzorku jsou robotický úhoř, jehož každý segment nese jeden senzor a</a:t>
            </a:r>
          </a:p>
        </p:txBody>
      </p:sp>
      <p:sp>
        <p:nvSpPr>
          <p:cNvPr id="4" name="Zástupný symbol pro číslo snímku 3"/>
          <p:cNvSpPr>
            <a:spLocks noGrp="1"/>
          </p:cNvSpPr>
          <p:nvPr>
            <p:ph type="sldNum" sz="quarter" idx="10"/>
          </p:nvPr>
        </p:nvSpPr>
        <p:spPr/>
        <p:txBody>
          <a:bodyPr/>
          <a:lstStyle/>
          <a:p>
            <a:pPr>
              <a:defRPr/>
            </a:pPr>
            <a:fld id="{6AEFC684-8D09-424D-91A3-58ED25682D4D}" type="slidenum">
              <a:rPr lang="cs-CZ" altLang="cs-CZ" smtClean="0"/>
              <a:pPr>
                <a:defRPr/>
              </a:pPr>
              <a:t>8</a:t>
            </a:fld>
            <a:endParaRPr lang="cs-CZ" altLang="cs-CZ"/>
          </a:p>
        </p:txBody>
      </p:sp>
    </p:spTree>
    <p:extLst>
      <p:ext uri="{BB962C8B-B14F-4D97-AF65-F5344CB8AC3E}">
        <p14:creationId xmlns:p14="http://schemas.microsoft.com/office/powerpoint/2010/main" val="1455590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Vor , jehož senzory jsou napájeny</a:t>
            </a:r>
            <a:r>
              <a:rPr lang="cs-CZ" baseline="0" dirty="0"/>
              <a:t> sluneční baterii.</a:t>
            </a:r>
            <a:endParaRPr lang="cs-CZ" dirty="0"/>
          </a:p>
        </p:txBody>
      </p:sp>
      <p:sp>
        <p:nvSpPr>
          <p:cNvPr id="4" name="Zástupný symbol pro číslo snímku 3"/>
          <p:cNvSpPr>
            <a:spLocks noGrp="1"/>
          </p:cNvSpPr>
          <p:nvPr>
            <p:ph type="sldNum" sz="quarter" idx="10"/>
          </p:nvPr>
        </p:nvSpPr>
        <p:spPr/>
        <p:txBody>
          <a:bodyPr/>
          <a:lstStyle/>
          <a:p>
            <a:pPr>
              <a:defRPr/>
            </a:pPr>
            <a:fld id="{6AEFC684-8D09-424D-91A3-58ED25682D4D}" type="slidenum">
              <a:rPr lang="cs-CZ" altLang="cs-CZ" smtClean="0"/>
              <a:pPr>
                <a:defRPr/>
              </a:pPr>
              <a:t>9</a:t>
            </a:fld>
            <a:endParaRPr lang="cs-CZ" altLang="cs-CZ"/>
          </a:p>
        </p:txBody>
      </p:sp>
    </p:spTree>
    <p:extLst>
      <p:ext uri="{BB962C8B-B14F-4D97-AF65-F5344CB8AC3E}">
        <p14:creationId xmlns:p14="http://schemas.microsoft.com/office/powerpoint/2010/main" val="3275453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7.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7.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7.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7.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7.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7.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7.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7.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7.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7.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7.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10.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10.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10.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10.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10.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10.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10.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10.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10.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10.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3568" y="980728"/>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31640" y="263691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Tree>
    <p:extLst>
      <p:ext uri="{BB962C8B-B14F-4D97-AF65-F5344CB8AC3E}">
        <p14:creationId xmlns:p14="http://schemas.microsoft.com/office/powerpoint/2010/main" val="3367085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Klepnutím na ikonu přidáte obrázek.</a:t>
            </a:r>
          </a:p>
        </p:txBody>
      </p:sp>
      <p:sp>
        <p:nvSpPr>
          <p:cNvPr id="4" name="Zástupný symbol pro text 3"/>
          <p:cNvSpPr>
            <a:spLocks noGrp="1"/>
          </p:cNvSpPr>
          <p:nvPr>
            <p:ph type="body" sz="half" idx="2"/>
          </p:nvPr>
        </p:nvSpPr>
        <p:spPr>
          <a:xfrm>
            <a:off x="1792288" y="5367338"/>
            <a:ext cx="5486400" cy="5819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10" name="Zástupný symbol pro datum 3"/>
          <p:cNvSpPr>
            <a:spLocks noGrp="1"/>
          </p:cNvSpPr>
          <p:nvPr>
            <p:ph type="dt" sz="half" idx="10"/>
          </p:nvPr>
        </p:nvSpPr>
        <p:spPr>
          <a:xfrm>
            <a:off x="7235825" y="6453188"/>
            <a:ext cx="1081088" cy="285750"/>
          </a:xfrm>
          <a:prstGeom prst="rect">
            <a:avLst/>
          </a:prstGeom>
        </p:spPr>
        <p:txBody>
          <a:bodyPr/>
          <a:lstStyle>
            <a:lvl1pPr algn="ctr" eaLnBrk="1" hangingPunct="1">
              <a:defRPr>
                <a:latin typeface="Arial" charset="0"/>
              </a:defRPr>
            </a:lvl1pPr>
          </a:lstStyle>
          <a:p>
            <a:pPr>
              <a:defRPr/>
            </a:pPr>
            <a:endParaRPr lang="cs-CZ" dirty="0"/>
          </a:p>
        </p:txBody>
      </p:sp>
      <p:sp>
        <p:nvSpPr>
          <p:cNvPr id="11" name="Zástupný symbol pro zápatí 4"/>
          <p:cNvSpPr>
            <a:spLocks noGrp="1"/>
          </p:cNvSpPr>
          <p:nvPr>
            <p:ph type="ftr" sz="quarter" idx="11"/>
          </p:nvPr>
        </p:nvSpPr>
        <p:spPr>
          <a:xfrm>
            <a:off x="7235825" y="6237288"/>
            <a:ext cx="1728788" cy="144462"/>
          </a:xfrm>
          <a:prstGeom prst="rect">
            <a:avLst/>
          </a:prstGeom>
        </p:spPr>
        <p:txBody>
          <a:bodyPr/>
          <a:lstStyle>
            <a:lvl1pPr algn="ctr" eaLnBrk="1" hangingPunct="1">
              <a:defRPr>
                <a:latin typeface="Arial" charset="0"/>
              </a:defRPr>
            </a:lvl1pPr>
          </a:lstStyle>
          <a:p>
            <a:pPr>
              <a:defRPr/>
            </a:pPr>
            <a:endParaRPr lang="cs-CZ"/>
          </a:p>
        </p:txBody>
      </p:sp>
      <p:sp>
        <p:nvSpPr>
          <p:cNvPr id="12" name="Zástupný symbol pro číslo snímku 5"/>
          <p:cNvSpPr>
            <a:spLocks noGrp="1"/>
          </p:cNvSpPr>
          <p:nvPr>
            <p:ph type="sldNum" sz="quarter" idx="12"/>
          </p:nvPr>
        </p:nvSpPr>
        <p:spPr>
          <a:xfrm>
            <a:off x="8388350" y="6453188"/>
            <a:ext cx="576263" cy="2857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fld id="{A7F528F2-3E83-4394-89F2-5C6F7EBC2D37}" type="slidenum">
              <a:rPr lang="cs-CZ" altLang="cs-CZ"/>
              <a:pPr>
                <a:defRPr/>
              </a:pPr>
              <a:t>‹#›</a:t>
            </a:fld>
            <a:endParaRPr lang="cs-CZ" altLang="cs-CZ"/>
          </a:p>
        </p:txBody>
      </p:sp>
    </p:spTree>
    <p:extLst>
      <p:ext uri="{BB962C8B-B14F-4D97-AF65-F5344CB8AC3E}">
        <p14:creationId xmlns:p14="http://schemas.microsoft.com/office/powerpoint/2010/main" val="2063449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9" name="Zástupný symbol pro datum 3"/>
          <p:cNvSpPr>
            <a:spLocks noGrp="1"/>
          </p:cNvSpPr>
          <p:nvPr>
            <p:ph type="dt" sz="half" idx="10"/>
          </p:nvPr>
        </p:nvSpPr>
        <p:spPr>
          <a:xfrm>
            <a:off x="7235825" y="6453188"/>
            <a:ext cx="1081088" cy="285750"/>
          </a:xfrm>
          <a:prstGeom prst="rect">
            <a:avLst/>
          </a:prstGeom>
        </p:spPr>
        <p:txBody>
          <a:bodyPr/>
          <a:lstStyle>
            <a:lvl1pPr algn="ctr" eaLnBrk="1" hangingPunct="1">
              <a:defRPr>
                <a:latin typeface="Arial" charset="0"/>
              </a:defRPr>
            </a:lvl1pPr>
          </a:lstStyle>
          <a:p>
            <a:pPr>
              <a:defRPr/>
            </a:pPr>
            <a:endParaRPr lang="cs-CZ" dirty="0"/>
          </a:p>
        </p:txBody>
      </p:sp>
      <p:sp>
        <p:nvSpPr>
          <p:cNvPr id="10" name="Zástupný symbol pro zápatí 4"/>
          <p:cNvSpPr>
            <a:spLocks noGrp="1"/>
          </p:cNvSpPr>
          <p:nvPr>
            <p:ph type="ftr" sz="quarter" idx="11"/>
          </p:nvPr>
        </p:nvSpPr>
        <p:spPr>
          <a:xfrm>
            <a:off x="7235825" y="6237288"/>
            <a:ext cx="1728788" cy="144462"/>
          </a:xfrm>
          <a:prstGeom prst="rect">
            <a:avLst/>
          </a:prstGeom>
        </p:spPr>
        <p:txBody>
          <a:bodyPr/>
          <a:lstStyle>
            <a:lvl1pPr algn="ctr" eaLnBrk="1" hangingPunct="1">
              <a:defRPr>
                <a:latin typeface="Arial" charset="0"/>
              </a:defRPr>
            </a:lvl1pPr>
          </a:lstStyle>
          <a:p>
            <a:pPr>
              <a:defRPr/>
            </a:pPr>
            <a:endParaRPr lang="cs-CZ"/>
          </a:p>
        </p:txBody>
      </p:sp>
      <p:sp>
        <p:nvSpPr>
          <p:cNvPr id="11" name="Zástupný symbol pro číslo snímku 5"/>
          <p:cNvSpPr>
            <a:spLocks noGrp="1"/>
          </p:cNvSpPr>
          <p:nvPr>
            <p:ph type="sldNum" sz="quarter" idx="12"/>
          </p:nvPr>
        </p:nvSpPr>
        <p:spPr>
          <a:xfrm>
            <a:off x="8388350" y="6453188"/>
            <a:ext cx="576263" cy="2857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fld id="{1FB61561-9445-41AE-9395-D7BD021D651C}" type="slidenum">
              <a:rPr lang="cs-CZ" altLang="cs-CZ"/>
              <a:pPr>
                <a:defRPr/>
              </a:pPr>
              <a:t>‹#›</a:t>
            </a:fld>
            <a:endParaRPr lang="cs-CZ" altLang="cs-CZ"/>
          </a:p>
        </p:txBody>
      </p:sp>
    </p:spTree>
    <p:extLst>
      <p:ext uri="{BB962C8B-B14F-4D97-AF65-F5344CB8AC3E}">
        <p14:creationId xmlns:p14="http://schemas.microsoft.com/office/powerpoint/2010/main" val="2288502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2057400" cy="567464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9"/>
            <a:ext cx="6019800" cy="567464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83267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072800"/>
            <a:ext cx="8749636" cy="4876480"/>
          </a:xfrm>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6" name="Nadpis 15"/>
          <p:cNvSpPr>
            <a:spLocks noGrp="1"/>
          </p:cNvSpPr>
          <p:nvPr>
            <p:ph type="title"/>
          </p:nvPr>
        </p:nvSpPr>
        <p:spPr/>
        <p:txBody>
          <a:bodyPr/>
          <a:lstStyle/>
          <a:p>
            <a:r>
              <a:rPr lang="cs-CZ"/>
              <a:t>Klepnutím lze upravit styl předlohy nadpisů.</a:t>
            </a:r>
          </a:p>
        </p:txBody>
      </p:sp>
    </p:spTree>
    <p:extLst>
      <p:ext uri="{BB962C8B-B14F-4D97-AF65-F5344CB8AC3E}">
        <p14:creationId xmlns:p14="http://schemas.microsoft.com/office/powerpoint/2010/main" val="4144411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symbol pro datum 2"/>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4" name="Zástupný symbol pro zápatí 3"/>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5" name="Zástupný symbol pro číslo snímku 4"/>
          <p:cNvSpPr>
            <a:spLocks noGrp="1"/>
          </p:cNvSpPr>
          <p:nvPr>
            <p:ph type="sldNum" sz="quarter" idx="12"/>
          </p:nvPr>
        </p:nvSpPr>
        <p:spPr>
          <a:xfrm>
            <a:off x="6553200" y="6245225"/>
            <a:ext cx="2133600" cy="476250"/>
          </a:xfrm>
        </p:spPr>
        <p:txBody>
          <a:bodyPr/>
          <a:lstStyle>
            <a:lvl1pPr>
              <a:defRPr/>
            </a:lvl1pPr>
          </a:lstStyle>
          <a:p>
            <a:fld id="{939EBEC7-143A-452C-9303-1F35C40E7F2D}" type="slidenum">
              <a:rPr lang="cs-CZ" altLang="cs-CZ"/>
              <a:pPr/>
              <a:t>‹#›</a:t>
            </a:fld>
            <a:endParaRPr lang="cs-CZ" altLang="cs-CZ"/>
          </a:p>
        </p:txBody>
      </p:sp>
    </p:spTree>
    <p:extLst>
      <p:ext uri="{BB962C8B-B14F-4D97-AF65-F5344CB8AC3E}">
        <p14:creationId xmlns:p14="http://schemas.microsoft.com/office/powerpoint/2010/main" val="389616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237288"/>
            <a:ext cx="4319587"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Tree>
    <p:extLst>
      <p:ext uri="{BB962C8B-B14F-4D97-AF65-F5344CB8AC3E}">
        <p14:creationId xmlns:p14="http://schemas.microsoft.com/office/powerpoint/2010/main" val="3168949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237288"/>
            <a:ext cx="4319587"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obsah 2"/>
          <p:cNvSpPr>
            <a:spLocks noGrp="1"/>
          </p:cNvSpPr>
          <p:nvPr>
            <p:ph idx="1"/>
          </p:nvPr>
        </p:nvSpPr>
        <p:spPr>
          <a:xfrm>
            <a:off x="72000" y="1072800"/>
            <a:ext cx="8929156" cy="5020496"/>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Nadpis 15"/>
          <p:cNvSpPr>
            <a:spLocks noGrp="1"/>
          </p:cNvSpPr>
          <p:nvPr>
            <p:ph type="title"/>
          </p:nvPr>
        </p:nvSpPr>
        <p:spPr/>
        <p:txBody>
          <a:bodyPr/>
          <a:lstStyle/>
          <a:p>
            <a:r>
              <a:rPr lang="cs-CZ"/>
              <a:t>Klepnutím lze upravit styl předlohy nadpisů.</a:t>
            </a:r>
          </a:p>
        </p:txBody>
      </p:sp>
      <p:sp>
        <p:nvSpPr>
          <p:cNvPr id="10" name="Zástupný symbol pro datum 3"/>
          <p:cNvSpPr>
            <a:spLocks noGrp="1"/>
          </p:cNvSpPr>
          <p:nvPr>
            <p:ph type="dt" sz="half" idx="10"/>
          </p:nvPr>
        </p:nvSpPr>
        <p:spPr/>
        <p:txBody>
          <a:bodyPr/>
          <a:lstStyle>
            <a:lvl1pPr>
              <a:defRPr/>
            </a:lvl1pPr>
          </a:lstStyle>
          <a:p>
            <a:pPr>
              <a:defRPr/>
            </a:pPr>
            <a:endParaRPr lang="cs-CZ" dirty="0"/>
          </a:p>
        </p:txBody>
      </p:sp>
      <p:sp>
        <p:nvSpPr>
          <p:cNvPr id="11" name="Zástupný symbol pro zápatí 4"/>
          <p:cNvSpPr>
            <a:spLocks noGrp="1"/>
          </p:cNvSpPr>
          <p:nvPr>
            <p:ph type="ftr" sz="quarter" idx="11"/>
          </p:nvPr>
        </p:nvSpPr>
        <p:spPr/>
        <p:txBody>
          <a:bodyPr/>
          <a:lstStyle>
            <a:lvl1pPr>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pPr>
              <a:defRPr/>
            </a:pPr>
            <a:fld id="{BE9EEDD3-9684-4A52-B4FE-4F8EE244FEF1}" type="slidenum">
              <a:rPr lang="cs-CZ" altLang="cs-CZ"/>
              <a:pPr>
                <a:defRPr/>
              </a:pPr>
              <a:t>‹#›</a:t>
            </a:fld>
            <a:endParaRPr lang="cs-CZ" altLang="cs-CZ"/>
          </a:p>
        </p:txBody>
      </p:sp>
    </p:spTree>
    <p:extLst>
      <p:ext uri="{BB962C8B-B14F-4D97-AF65-F5344CB8AC3E}">
        <p14:creationId xmlns:p14="http://schemas.microsoft.com/office/powerpoint/2010/main" val="3467068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 obrázky">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2"/>
          <p:cNvSpPr txBox="1">
            <a:spLocks noChangeArrowheads="1"/>
          </p:cNvSpPr>
          <p:nvPr userDrawn="1"/>
        </p:nvSpPr>
        <p:spPr bwMode="auto">
          <a:xfrm>
            <a:off x="2700338" y="6237288"/>
            <a:ext cx="4319587"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1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Klepnutím lze upravit styl předlohy nadpisů.</a:t>
            </a:r>
          </a:p>
        </p:txBody>
      </p:sp>
      <p:sp>
        <p:nvSpPr>
          <p:cNvPr id="9" name="Zástupný symbol pro text 8"/>
          <p:cNvSpPr>
            <a:spLocks noGrp="1"/>
          </p:cNvSpPr>
          <p:nvPr>
            <p:ph type="body" sz="quarter" idx="13"/>
          </p:nvPr>
        </p:nvSpPr>
        <p:spPr>
          <a:xfrm>
            <a:off x="72000" y="1071546"/>
            <a:ext cx="6357388" cy="502175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1" name="Zástupný symbol pro obrázek 10"/>
          <p:cNvSpPr>
            <a:spLocks noGrp="1"/>
          </p:cNvSpPr>
          <p:nvPr>
            <p:ph type="pic" sz="quarter" idx="14"/>
          </p:nvPr>
        </p:nvSpPr>
        <p:spPr>
          <a:xfrm>
            <a:off x="6500813" y="1071563"/>
            <a:ext cx="2571750" cy="1565349"/>
          </a:xfrm>
        </p:spPr>
        <p:txBody>
          <a:bodyPr/>
          <a:lstStyle/>
          <a:p>
            <a:pPr lvl="0"/>
            <a:r>
              <a:rPr lang="cs-CZ" noProof="0"/>
              <a:t>Klepnutím na ikonu přidáte obrázek.</a:t>
            </a:r>
          </a:p>
        </p:txBody>
      </p:sp>
      <p:sp>
        <p:nvSpPr>
          <p:cNvPr id="14" name="Zástupný symbol pro obrázek 10"/>
          <p:cNvSpPr>
            <a:spLocks noGrp="1"/>
          </p:cNvSpPr>
          <p:nvPr>
            <p:ph type="pic" sz="quarter" idx="15"/>
          </p:nvPr>
        </p:nvSpPr>
        <p:spPr>
          <a:xfrm>
            <a:off x="6500826" y="2708920"/>
            <a:ext cx="2571750" cy="1584176"/>
          </a:xfrm>
        </p:spPr>
        <p:txBody>
          <a:bodyPr/>
          <a:lstStyle/>
          <a:p>
            <a:pPr lvl="0"/>
            <a:r>
              <a:rPr lang="cs-CZ" noProof="0" dirty="0"/>
              <a:t>Klepnutím na ikonu přidáte obrázek.</a:t>
            </a:r>
          </a:p>
        </p:txBody>
      </p:sp>
      <p:sp>
        <p:nvSpPr>
          <p:cNvPr id="15" name="Zástupný symbol pro obrázek 10"/>
          <p:cNvSpPr>
            <a:spLocks noGrp="1"/>
          </p:cNvSpPr>
          <p:nvPr>
            <p:ph type="pic" sz="quarter" idx="16"/>
          </p:nvPr>
        </p:nvSpPr>
        <p:spPr>
          <a:xfrm>
            <a:off x="6500844" y="4365104"/>
            <a:ext cx="2571750" cy="1728192"/>
          </a:xfrm>
        </p:spPr>
        <p:txBody>
          <a:bodyPr/>
          <a:lstStyle/>
          <a:p>
            <a:pPr lvl="0"/>
            <a:r>
              <a:rPr lang="cs-CZ" noProof="0" dirty="0"/>
              <a:t>Klepnutím na ikonu přidáte obrázek.</a:t>
            </a:r>
          </a:p>
        </p:txBody>
      </p:sp>
      <p:sp>
        <p:nvSpPr>
          <p:cNvPr id="17" name="Zástupný symbol pro datum 3"/>
          <p:cNvSpPr>
            <a:spLocks noGrp="1"/>
          </p:cNvSpPr>
          <p:nvPr>
            <p:ph type="dt" sz="half" idx="17"/>
          </p:nvPr>
        </p:nvSpPr>
        <p:spPr/>
        <p:txBody>
          <a:bodyPr/>
          <a:lstStyle>
            <a:lvl1pPr>
              <a:defRPr/>
            </a:lvl1pPr>
          </a:lstStyle>
          <a:p>
            <a:pPr>
              <a:defRPr/>
            </a:pPr>
            <a:endParaRPr lang="cs-CZ" dirty="0"/>
          </a:p>
        </p:txBody>
      </p:sp>
      <p:sp>
        <p:nvSpPr>
          <p:cNvPr id="18" name="Zástupný symbol pro zápatí 4"/>
          <p:cNvSpPr>
            <a:spLocks noGrp="1"/>
          </p:cNvSpPr>
          <p:nvPr>
            <p:ph type="ftr" sz="quarter" idx="18"/>
          </p:nvPr>
        </p:nvSpPr>
        <p:spPr/>
        <p:txBody>
          <a:bodyPr/>
          <a:lstStyle>
            <a:lvl1pPr>
              <a:defRPr/>
            </a:lvl1pPr>
          </a:lstStyle>
          <a:p>
            <a:pPr>
              <a:defRPr/>
            </a:pPr>
            <a:endParaRPr lang="cs-CZ"/>
          </a:p>
        </p:txBody>
      </p:sp>
      <p:sp>
        <p:nvSpPr>
          <p:cNvPr id="19" name="Zástupný symbol pro číslo snímku 5"/>
          <p:cNvSpPr>
            <a:spLocks noGrp="1"/>
          </p:cNvSpPr>
          <p:nvPr>
            <p:ph type="sldNum" sz="quarter" idx="19"/>
          </p:nvPr>
        </p:nvSpPr>
        <p:spPr/>
        <p:txBody>
          <a:bodyPr/>
          <a:lstStyle>
            <a:lvl1pPr>
              <a:defRPr/>
            </a:lvl1pPr>
          </a:lstStyle>
          <a:p>
            <a:pPr>
              <a:defRPr/>
            </a:pPr>
            <a:fld id="{A8A7C4A0-77F8-45AC-973E-05ED187E6FA2}" type="slidenum">
              <a:rPr lang="cs-CZ" altLang="cs-CZ"/>
              <a:pPr>
                <a:defRPr/>
              </a:pPr>
              <a:t>‹#›</a:t>
            </a:fld>
            <a:endParaRPr lang="cs-CZ" altLang="cs-CZ"/>
          </a:p>
        </p:txBody>
      </p:sp>
    </p:spTree>
    <p:extLst>
      <p:ext uri="{BB962C8B-B14F-4D97-AF65-F5344CB8AC3E}">
        <p14:creationId xmlns:p14="http://schemas.microsoft.com/office/powerpoint/2010/main" val="395765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237288"/>
            <a:ext cx="4319587"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10" name="Zástupný symbol pro datum 3"/>
          <p:cNvSpPr>
            <a:spLocks noGrp="1"/>
          </p:cNvSpPr>
          <p:nvPr>
            <p:ph type="dt" sz="half" idx="10"/>
          </p:nvPr>
        </p:nvSpPr>
        <p:spPr/>
        <p:txBody>
          <a:bodyPr/>
          <a:lstStyle>
            <a:lvl1pPr>
              <a:defRPr/>
            </a:lvl1pPr>
          </a:lstStyle>
          <a:p>
            <a:pPr>
              <a:defRPr/>
            </a:pPr>
            <a:endParaRPr lang="cs-CZ" dirty="0"/>
          </a:p>
        </p:txBody>
      </p:sp>
      <p:sp>
        <p:nvSpPr>
          <p:cNvPr id="11" name="Zástupný symbol pro zápatí 4"/>
          <p:cNvSpPr>
            <a:spLocks noGrp="1"/>
          </p:cNvSpPr>
          <p:nvPr>
            <p:ph type="ftr" sz="quarter" idx="11"/>
          </p:nvPr>
        </p:nvSpPr>
        <p:spPr/>
        <p:txBody>
          <a:bodyPr/>
          <a:lstStyle>
            <a:lvl1pPr>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pPr>
              <a:defRPr/>
            </a:pPr>
            <a:fld id="{E16309C6-B6FF-49C4-8242-E5E20C7EF737}" type="slidenum">
              <a:rPr lang="cs-CZ" altLang="cs-CZ"/>
              <a:pPr>
                <a:defRPr/>
              </a:pPr>
              <a:t>‹#›</a:t>
            </a:fld>
            <a:endParaRPr lang="cs-CZ" altLang="cs-CZ"/>
          </a:p>
        </p:txBody>
      </p:sp>
    </p:spTree>
    <p:extLst>
      <p:ext uri="{BB962C8B-B14F-4D97-AF65-F5344CB8AC3E}">
        <p14:creationId xmlns:p14="http://schemas.microsoft.com/office/powerpoint/2010/main" val="2237427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7"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9"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2700338" y="6237288"/>
            <a:ext cx="4319587"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42844" y="1142984"/>
            <a:ext cx="4352956" cy="495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142984"/>
            <a:ext cx="4281518" cy="495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1" name="Zástupný symbol pro datum 3"/>
          <p:cNvSpPr>
            <a:spLocks noGrp="1"/>
          </p:cNvSpPr>
          <p:nvPr>
            <p:ph type="dt" sz="half" idx="10"/>
          </p:nvPr>
        </p:nvSpPr>
        <p:spPr/>
        <p:txBody>
          <a:bodyPr/>
          <a:lstStyle>
            <a:lvl1pPr>
              <a:defRPr/>
            </a:lvl1pPr>
          </a:lstStyle>
          <a:p>
            <a:pPr>
              <a:defRPr/>
            </a:pPr>
            <a:endParaRPr lang="cs-CZ" dirty="0"/>
          </a:p>
        </p:txBody>
      </p:sp>
      <p:sp>
        <p:nvSpPr>
          <p:cNvPr id="12" name="Zástupný symbol pro zápatí 4"/>
          <p:cNvSpPr>
            <a:spLocks noGrp="1"/>
          </p:cNvSpPr>
          <p:nvPr>
            <p:ph type="ftr" sz="quarter" idx="11"/>
          </p:nvPr>
        </p:nvSpPr>
        <p:spPr/>
        <p:txBody>
          <a:bodyPr/>
          <a:lstStyle>
            <a:lvl1pPr>
              <a:defRPr/>
            </a:lvl1pPr>
          </a:lstStyle>
          <a:p>
            <a:pPr>
              <a:defRPr/>
            </a:pPr>
            <a:endParaRPr lang="cs-CZ"/>
          </a:p>
        </p:txBody>
      </p:sp>
      <p:sp>
        <p:nvSpPr>
          <p:cNvPr id="13" name="Zástupný symbol pro číslo snímku 5"/>
          <p:cNvSpPr>
            <a:spLocks noGrp="1"/>
          </p:cNvSpPr>
          <p:nvPr>
            <p:ph type="sldNum" sz="quarter" idx="12"/>
          </p:nvPr>
        </p:nvSpPr>
        <p:spPr/>
        <p:txBody>
          <a:bodyPr/>
          <a:lstStyle>
            <a:lvl1pPr>
              <a:defRPr/>
            </a:lvl1pPr>
          </a:lstStyle>
          <a:p>
            <a:pPr>
              <a:defRPr/>
            </a:pPr>
            <a:fld id="{48678D3C-F36F-4F9E-9AF7-7FC31CDB246A}" type="slidenum">
              <a:rPr lang="cs-CZ" altLang="cs-CZ"/>
              <a:pPr>
                <a:defRPr/>
              </a:pPr>
              <a:t>‹#›</a:t>
            </a:fld>
            <a:endParaRPr lang="cs-CZ" altLang="cs-CZ"/>
          </a:p>
        </p:txBody>
      </p:sp>
    </p:spTree>
    <p:extLst>
      <p:ext uri="{BB962C8B-B14F-4D97-AF65-F5344CB8AC3E}">
        <p14:creationId xmlns:p14="http://schemas.microsoft.com/office/powerpoint/2010/main" val="401734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obsah 2"/>
          <p:cNvSpPr>
            <a:spLocks noGrp="1"/>
          </p:cNvSpPr>
          <p:nvPr>
            <p:ph idx="1"/>
          </p:nvPr>
        </p:nvSpPr>
        <p:spPr>
          <a:xfrm>
            <a:off x="72000" y="1072800"/>
            <a:ext cx="8929156" cy="5452544"/>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Nadpis 15"/>
          <p:cNvSpPr>
            <a:spLocks noGrp="1"/>
          </p:cNvSpPr>
          <p:nvPr>
            <p:ph type="title"/>
          </p:nvPr>
        </p:nvSpPr>
        <p:spPr>
          <a:xfrm>
            <a:off x="1" y="71438"/>
            <a:ext cx="6948264" cy="928687"/>
          </a:xfrm>
        </p:spPr>
        <p:txBody>
          <a:bodyPr/>
          <a:lstStyle>
            <a:lvl1pPr algn="l">
              <a:defRPr/>
            </a:lvl1pPr>
          </a:lstStyle>
          <a:p>
            <a:r>
              <a:rPr lang="cs-CZ" dirty="0"/>
              <a:t>Klepnutím lze upravit styl předlohy nadpisů.</a:t>
            </a:r>
          </a:p>
        </p:txBody>
      </p:sp>
    </p:spTree>
    <p:extLst>
      <p:ext uri="{BB962C8B-B14F-4D97-AF65-F5344CB8AC3E}">
        <p14:creationId xmlns:p14="http://schemas.microsoft.com/office/powerpoint/2010/main" val="3495356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p:cNvSpPr txBox="1">
            <a:spLocks noChangeArrowheads="1"/>
          </p:cNvSpPr>
          <p:nvPr userDrawn="1"/>
        </p:nvSpPr>
        <p:spPr bwMode="auto">
          <a:xfrm>
            <a:off x="2700338" y="6237288"/>
            <a:ext cx="4319587"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12"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71406" y="1146164"/>
            <a:ext cx="44291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71406" y="1857364"/>
            <a:ext cx="4425982" cy="42359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4643439" y="1142984"/>
            <a:ext cx="43577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1857364"/>
            <a:ext cx="4356131" cy="42359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3" name="Zástupný symbol pro datum 3"/>
          <p:cNvSpPr>
            <a:spLocks noGrp="1"/>
          </p:cNvSpPr>
          <p:nvPr>
            <p:ph type="dt" sz="half" idx="10"/>
          </p:nvPr>
        </p:nvSpPr>
        <p:spPr/>
        <p:txBody>
          <a:bodyPr/>
          <a:lstStyle>
            <a:lvl1pPr>
              <a:defRPr/>
            </a:lvl1pPr>
          </a:lstStyle>
          <a:p>
            <a:pPr>
              <a:defRPr/>
            </a:pPr>
            <a:endParaRPr lang="cs-CZ" dirty="0"/>
          </a:p>
        </p:txBody>
      </p:sp>
      <p:sp>
        <p:nvSpPr>
          <p:cNvPr id="14" name="Zástupný symbol pro zápatí 4"/>
          <p:cNvSpPr>
            <a:spLocks noGrp="1"/>
          </p:cNvSpPr>
          <p:nvPr>
            <p:ph type="ftr" sz="quarter" idx="11"/>
          </p:nvPr>
        </p:nvSpPr>
        <p:spPr/>
        <p:txBody>
          <a:bodyPr/>
          <a:lstStyle>
            <a:lvl1pPr>
              <a:defRPr/>
            </a:lvl1pPr>
          </a:lstStyle>
          <a:p>
            <a:pPr>
              <a:defRPr/>
            </a:pPr>
            <a:endParaRPr lang="cs-CZ"/>
          </a:p>
        </p:txBody>
      </p:sp>
      <p:sp>
        <p:nvSpPr>
          <p:cNvPr id="15" name="Zástupný symbol pro číslo snímku 5"/>
          <p:cNvSpPr>
            <a:spLocks noGrp="1"/>
          </p:cNvSpPr>
          <p:nvPr>
            <p:ph type="sldNum" sz="quarter" idx="12"/>
          </p:nvPr>
        </p:nvSpPr>
        <p:spPr/>
        <p:txBody>
          <a:bodyPr/>
          <a:lstStyle>
            <a:lvl1pPr>
              <a:defRPr/>
            </a:lvl1pPr>
          </a:lstStyle>
          <a:p>
            <a:pPr>
              <a:defRPr/>
            </a:pPr>
            <a:fld id="{766CBAA1-DFBA-4B94-BF0C-7EEA40A7207B}" type="slidenum">
              <a:rPr lang="cs-CZ" altLang="cs-CZ"/>
              <a:pPr>
                <a:defRPr/>
              </a:pPr>
              <a:t>‹#›</a:t>
            </a:fld>
            <a:endParaRPr lang="cs-CZ" altLang="cs-CZ"/>
          </a:p>
        </p:txBody>
      </p:sp>
    </p:spTree>
    <p:extLst>
      <p:ext uri="{BB962C8B-B14F-4D97-AF65-F5344CB8AC3E}">
        <p14:creationId xmlns:p14="http://schemas.microsoft.com/office/powerpoint/2010/main" val="3210946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pic>
        <p:nvPicPr>
          <p:cNvPr id="3"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a:spLocks noChangeArrowheads="1"/>
          </p:cNvSpPr>
          <p:nvPr userDrawn="1"/>
        </p:nvSpPr>
        <p:spPr bwMode="auto">
          <a:xfrm>
            <a:off x="2700338" y="6237288"/>
            <a:ext cx="4319587"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Klepnutím lze upravit styl předlohy nadpisů.</a:t>
            </a:r>
          </a:p>
        </p:txBody>
      </p:sp>
      <p:sp>
        <p:nvSpPr>
          <p:cNvPr id="9" name="Zástupný symbol pro datum 3"/>
          <p:cNvSpPr>
            <a:spLocks noGrp="1"/>
          </p:cNvSpPr>
          <p:nvPr>
            <p:ph type="dt" sz="half" idx="10"/>
          </p:nvPr>
        </p:nvSpPr>
        <p:spPr/>
        <p:txBody>
          <a:bodyPr/>
          <a:lstStyle>
            <a:lvl1pPr>
              <a:defRPr/>
            </a:lvl1pPr>
          </a:lstStyle>
          <a:p>
            <a:pPr>
              <a:defRPr/>
            </a:pPr>
            <a:endParaRPr lang="cs-CZ" dirty="0"/>
          </a:p>
        </p:txBody>
      </p:sp>
      <p:sp>
        <p:nvSpPr>
          <p:cNvPr id="10" name="Zástupný symbol pro zápatí 4"/>
          <p:cNvSpPr>
            <a:spLocks noGrp="1"/>
          </p:cNvSpPr>
          <p:nvPr>
            <p:ph type="ftr" sz="quarter" idx="11"/>
          </p:nvPr>
        </p:nvSpPr>
        <p:spPr/>
        <p:txBody>
          <a:bodyPr/>
          <a:lstStyle>
            <a:lvl1pPr>
              <a:defRPr/>
            </a:lvl1pPr>
          </a:lstStyle>
          <a:p>
            <a:pPr>
              <a:defRPr/>
            </a:pPr>
            <a:endParaRPr lang="cs-CZ"/>
          </a:p>
        </p:txBody>
      </p:sp>
      <p:sp>
        <p:nvSpPr>
          <p:cNvPr id="11" name="Zástupný symbol pro číslo snímku 5"/>
          <p:cNvSpPr>
            <a:spLocks noGrp="1"/>
          </p:cNvSpPr>
          <p:nvPr>
            <p:ph type="sldNum" sz="quarter" idx="12"/>
          </p:nvPr>
        </p:nvSpPr>
        <p:spPr/>
        <p:txBody>
          <a:bodyPr/>
          <a:lstStyle>
            <a:lvl1pPr>
              <a:defRPr/>
            </a:lvl1pPr>
          </a:lstStyle>
          <a:p>
            <a:pPr>
              <a:defRPr/>
            </a:pPr>
            <a:fld id="{3522F091-B8C9-4BCD-B784-458C396F395B}" type="slidenum">
              <a:rPr lang="cs-CZ" altLang="cs-CZ"/>
              <a:pPr>
                <a:defRPr/>
              </a:pPr>
              <a:t>‹#›</a:t>
            </a:fld>
            <a:endParaRPr lang="cs-CZ" altLang="cs-CZ"/>
          </a:p>
        </p:txBody>
      </p:sp>
    </p:spTree>
    <p:extLst>
      <p:ext uri="{BB962C8B-B14F-4D97-AF65-F5344CB8AC3E}">
        <p14:creationId xmlns:p14="http://schemas.microsoft.com/office/powerpoint/2010/main" val="3611050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2"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a:spLocks noChangeArrowheads="1"/>
          </p:cNvSpPr>
          <p:nvPr userDrawn="1"/>
        </p:nvSpPr>
        <p:spPr bwMode="auto">
          <a:xfrm>
            <a:off x="2700338" y="6237288"/>
            <a:ext cx="4319587"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ástupný symbol pro datum 3"/>
          <p:cNvSpPr>
            <a:spLocks noGrp="1"/>
          </p:cNvSpPr>
          <p:nvPr>
            <p:ph type="dt" sz="half" idx="10"/>
          </p:nvPr>
        </p:nvSpPr>
        <p:spPr/>
        <p:txBody>
          <a:bodyPr/>
          <a:lstStyle>
            <a:lvl1pPr>
              <a:defRPr/>
            </a:lvl1pPr>
          </a:lstStyle>
          <a:p>
            <a:pPr>
              <a:defRPr/>
            </a:pPr>
            <a:endParaRPr lang="cs-CZ" dirty="0"/>
          </a:p>
        </p:txBody>
      </p:sp>
      <p:sp>
        <p:nvSpPr>
          <p:cNvPr id="9" name="Zástupný symbol pro zápatí 4"/>
          <p:cNvSpPr>
            <a:spLocks noGrp="1"/>
          </p:cNvSpPr>
          <p:nvPr>
            <p:ph type="ftr" sz="quarter" idx="11"/>
          </p:nvPr>
        </p:nvSpPr>
        <p:spPr/>
        <p:txBody>
          <a:bodyPr/>
          <a:lstStyle>
            <a:lvl1pPr>
              <a:defRPr/>
            </a:lvl1pPr>
          </a:lstStyle>
          <a:p>
            <a:pPr>
              <a:defRPr/>
            </a:pPr>
            <a:endParaRPr lang="cs-CZ"/>
          </a:p>
        </p:txBody>
      </p:sp>
      <p:sp>
        <p:nvSpPr>
          <p:cNvPr id="10" name="Zástupný symbol pro číslo snímku 5"/>
          <p:cNvSpPr>
            <a:spLocks noGrp="1"/>
          </p:cNvSpPr>
          <p:nvPr>
            <p:ph type="sldNum" sz="quarter" idx="12"/>
          </p:nvPr>
        </p:nvSpPr>
        <p:spPr/>
        <p:txBody>
          <a:bodyPr/>
          <a:lstStyle>
            <a:lvl1pPr>
              <a:defRPr/>
            </a:lvl1pPr>
          </a:lstStyle>
          <a:p>
            <a:pPr>
              <a:defRPr/>
            </a:pPr>
            <a:fld id="{8E70BAD8-A5DA-4C38-B3D2-1596A664168A}" type="slidenum">
              <a:rPr lang="cs-CZ" altLang="cs-CZ"/>
              <a:pPr>
                <a:defRPr/>
              </a:pPr>
              <a:t>‹#›</a:t>
            </a:fld>
            <a:endParaRPr lang="cs-CZ" altLang="cs-CZ"/>
          </a:p>
        </p:txBody>
      </p:sp>
    </p:spTree>
    <p:extLst>
      <p:ext uri="{BB962C8B-B14F-4D97-AF65-F5344CB8AC3E}">
        <p14:creationId xmlns:p14="http://schemas.microsoft.com/office/powerpoint/2010/main" val="1021858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7"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9"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2700338" y="6237288"/>
            <a:ext cx="4319587"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11" name="Zástupný symbol pro datum 3"/>
          <p:cNvSpPr>
            <a:spLocks noGrp="1"/>
          </p:cNvSpPr>
          <p:nvPr>
            <p:ph type="dt" sz="half" idx="10"/>
          </p:nvPr>
        </p:nvSpPr>
        <p:spPr/>
        <p:txBody>
          <a:bodyPr/>
          <a:lstStyle>
            <a:lvl1pPr>
              <a:defRPr/>
            </a:lvl1pPr>
          </a:lstStyle>
          <a:p>
            <a:pPr>
              <a:defRPr/>
            </a:pPr>
            <a:endParaRPr lang="cs-CZ" dirty="0"/>
          </a:p>
        </p:txBody>
      </p:sp>
      <p:sp>
        <p:nvSpPr>
          <p:cNvPr id="12" name="Zástupný symbol pro zápatí 4"/>
          <p:cNvSpPr>
            <a:spLocks noGrp="1"/>
          </p:cNvSpPr>
          <p:nvPr>
            <p:ph type="ftr" sz="quarter" idx="11"/>
          </p:nvPr>
        </p:nvSpPr>
        <p:spPr/>
        <p:txBody>
          <a:bodyPr/>
          <a:lstStyle>
            <a:lvl1pPr>
              <a:defRPr/>
            </a:lvl1pPr>
          </a:lstStyle>
          <a:p>
            <a:pPr>
              <a:defRPr/>
            </a:pPr>
            <a:endParaRPr lang="cs-CZ"/>
          </a:p>
        </p:txBody>
      </p:sp>
      <p:sp>
        <p:nvSpPr>
          <p:cNvPr id="13" name="Zástupný symbol pro číslo snímku 5"/>
          <p:cNvSpPr>
            <a:spLocks noGrp="1"/>
          </p:cNvSpPr>
          <p:nvPr>
            <p:ph type="sldNum" sz="quarter" idx="12"/>
          </p:nvPr>
        </p:nvSpPr>
        <p:spPr/>
        <p:txBody>
          <a:bodyPr/>
          <a:lstStyle>
            <a:lvl1pPr>
              <a:defRPr/>
            </a:lvl1pPr>
          </a:lstStyle>
          <a:p>
            <a:pPr>
              <a:defRPr/>
            </a:pPr>
            <a:fld id="{E2FB85D8-B333-499A-84F7-1700E76F6DD1}" type="slidenum">
              <a:rPr lang="cs-CZ" altLang="cs-CZ"/>
              <a:pPr>
                <a:defRPr/>
              </a:pPr>
              <a:t>‹#›</a:t>
            </a:fld>
            <a:endParaRPr lang="cs-CZ" altLang="cs-CZ"/>
          </a:p>
        </p:txBody>
      </p:sp>
    </p:spTree>
    <p:extLst>
      <p:ext uri="{BB962C8B-B14F-4D97-AF65-F5344CB8AC3E}">
        <p14:creationId xmlns:p14="http://schemas.microsoft.com/office/powerpoint/2010/main" val="4184669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7"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9"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2700338" y="6237288"/>
            <a:ext cx="4319587"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Klepnutím na ikonu přidáte obrázek.</a:t>
            </a:r>
          </a:p>
        </p:txBody>
      </p:sp>
      <p:sp>
        <p:nvSpPr>
          <p:cNvPr id="4" name="Zástupný symbol pro text 3"/>
          <p:cNvSpPr>
            <a:spLocks noGrp="1"/>
          </p:cNvSpPr>
          <p:nvPr>
            <p:ph type="body" sz="half" idx="2"/>
          </p:nvPr>
        </p:nvSpPr>
        <p:spPr>
          <a:xfrm>
            <a:off x="1792288" y="5367338"/>
            <a:ext cx="5486400" cy="72595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11" name="Zástupný symbol pro datum 3"/>
          <p:cNvSpPr>
            <a:spLocks noGrp="1"/>
          </p:cNvSpPr>
          <p:nvPr>
            <p:ph type="dt" sz="half" idx="10"/>
          </p:nvPr>
        </p:nvSpPr>
        <p:spPr/>
        <p:txBody>
          <a:bodyPr/>
          <a:lstStyle>
            <a:lvl1pPr>
              <a:defRPr/>
            </a:lvl1pPr>
          </a:lstStyle>
          <a:p>
            <a:pPr>
              <a:defRPr/>
            </a:pPr>
            <a:endParaRPr lang="cs-CZ" dirty="0"/>
          </a:p>
        </p:txBody>
      </p:sp>
      <p:sp>
        <p:nvSpPr>
          <p:cNvPr id="12" name="Zástupný symbol pro zápatí 4"/>
          <p:cNvSpPr>
            <a:spLocks noGrp="1"/>
          </p:cNvSpPr>
          <p:nvPr>
            <p:ph type="ftr" sz="quarter" idx="11"/>
          </p:nvPr>
        </p:nvSpPr>
        <p:spPr/>
        <p:txBody>
          <a:bodyPr/>
          <a:lstStyle>
            <a:lvl1pPr>
              <a:defRPr/>
            </a:lvl1pPr>
          </a:lstStyle>
          <a:p>
            <a:pPr>
              <a:defRPr/>
            </a:pPr>
            <a:endParaRPr lang="cs-CZ"/>
          </a:p>
        </p:txBody>
      </p:sp>
      <p:sp>
        <p:nvSpPr>
          <p:cNvPr id="13" name="Zástupný symbol pro číslo snímku 5"/>
          <p:cNvSpPr>
            <a:spLocks noGrp="1"/>
          </p:cNvSpPr>
          <p:nvPr>
            <p:ph type="sldNum" sz="quarter" idx="12"/>
          </p:nvPr>
        </p:nvSpPr>
        <p:spPr/>
        <p:txBody>
          <a:bodyPr/>
          <a:lstStyle>
            <a:lvl1pPr>
              <a:defRPr/>
            </a:lvl1pPr>
          </a:lstStyle>
          <a:p>
            <a:pPr>
              <a:defRPr/>
            </a:pPr>
            <a:fld id="{085685F7-904A-4537-9134-8550E46AB91E}" type="slidenum">
              <a:rPr lang="cs-CZ" altLang="cs-CZ"/>
              <a:pPr>
                <a:defRPr/>
              </a:pPr>
              <a:t>‹#›</a:t>
            </a:fld>
            <a:endParaRPr lang="cs-CZ" altLang="cs-CZ"/>
          </a:p>
        </p:txBody>
      </p:sp>
    </p:spTree>
    <p:extLst>
      <p:ext uri="{BB962C8B-B14F-4D97-AF65-F5344CB8AC3E}">
        <p14:creationId xmlns:p14="http://schemas.microsoft.com/office/powerpoint/2010/main" val="2372772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237288"/>
            <a:ext cx="4319587"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 name="Zástupný symbol pro datum 3"/>
          <p:cNvSpPr>
            <a:spLocks noGrp="1"/>
          </p:cNvSpPr>
          <p:nvPr>
            <p:ph type="dt" sz="half" idx="10"/>
          </p:nvPr>
        </p:nvSpPr>
        <p:spPr/>
        <p:txBody>
          <a:bodyPr/>
          <a:lstStyle>
            <a:lvl1pPr>
              <a:defRPr/>
            </a:lvl1pPr>
          </a:lstStyle>
          <a:p>
            <a:pPr>
              <a:defRPr/>
            </a:pPr>
            <a:endParaRPr lang="cs-CZ" dirty="0"/>
          </a:p>
        </p:txBody>
      </p:sp>
      <p:sp>
        <p:nvSpPr>
          <p:cNvPr id="11" name="Zástupný symbol pro zápatí 4"/>
          <p:cNvSpPr>
            <a:spLocks noGrp="1"/>
          </p:cNvSpPr>
          <p:nvPr>
            <p:ph type="ftr" sz="quarter" idx="11"/>
          </p:nvPr>
        </p:nvSpPr>
        <p:spPr/>
        <p:txBody>
          <a:bodyPr/>
          <a:lstStyle>
            <a:lvl1pPr>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pPr>
              <a:defRPr/>
            </a:pPr>
            <a:fld id="{939AF3F7-AA18-4289-A110-54614C09E629}" type="slidenum">
              <a:rPr lang="cs-CZ" altLang="cs-CZ"/>
              <a:pPr>
                <a:defRPr/>
              </a:pPr>
              <a:t>‹#›</a:t>
            </a:fld>
            <a:endParaRPr lang="cs-CZ" altLang="cs-CZ"/>
          </a:p>
        </p:txBody>
      </p:sp>
    </p:spTree>
    <p:extLst>
      <p:ext uri="{BB962C8B-B14F-4D97-AF65-F5344CB8AC3E}">
        <p14:creationId xmlns:p14="http://schemas.microsoft.com/office/powerpoint/2010/main" val="855152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237288"/>
            <a:ext cx="4319587"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 name="Zástupný symbol pro datum 3"/>
          <p:cNvSpPr>
            <a:spLocks noGrp="1"/>
          </p:cNvSpPr>
          <p:nvPr>
            <p:ph type="dt" sz="half" idx="10"/>
          </p:nvPr>
        </p:nvSpPr>
        <p:spPr/>
        <p:txBody>
          <a:bodyPr/>
          <a:lstStyle>
            <a:lvl1pPr>
              <a:defRPr/>
            </a:lvl1pPr>
          </a:lstStyle>
          <a:p>
            <a:pPr>
              <a:defRPr/>
            </a:pPr>
            <a:endParaRPr lang="cs-CZ" dirty="0"/>
          </a:p>
        </p:txBody>
      </p:sp>
      <p:sp>
        <p:nvSpPr>
          <p:cNvPr id="11" name="Zástupný symbol pro zápatí 4"/>
          <p:cNvSpPr>
            <a:spLocks noGrp="1"/>
          </p:cNvSpPr>
          <p:nvPr>
            <p:ph type="ftr" sz="quarter" idx="11"/>
          </p:nvPr>
        </p:nvSpPr>
        <p:spPr/>
        <p:txBody>
          <a:bodyPr/>
          <a:lstStyle>
            <a:lvl1pPr>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pPr>
              <a:defRPr/>
            </a:pPr>
            <a:fld id="{BF9FF76D-2FCA-4179-93D5-0589B084AFA6}" type="slidenum">
              <a:rPr lang="cs-CZ" altLang="cs-CZ"/>
              <a:pPr>
                <a:defRPr/>
              </a:pPr>
              <a:t>‹#›</a:t>
            </a:fld>
            <a:endParaRPr lang="cs-CZ" altLang="cs-CZ"/>
          </a:p>
        </p:txBody>
      </p:sp>
    </p:spTree>
    <p:extLst>
      <p:ext uri="{BB962C8B-B14F-4D97-AF65-F5344CB8AC3E}">
        <p14:creationId xmlns:p14="http://schemas.microsoft.com/office/powerpoint/2010/main" val="113770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7775" y="6237288"/>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2038" y="44450"/>
            <a:ext cx="2967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62372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1619250" y="6237288"/>
            <a:ext cx="4321175"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Tree>
    <p:extLst>
      <p:ext uri="{BB962C8B-B14F-4D97-AF65-F5344CB8AC3E}">
        <p14:creationId xmlns:p14="http://schemas.microsoft.com/office/powerpoint/2010/main" val="2955088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7775" y="6237288"/>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2038" y="44450"/>
            <a:ext cx="2967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62372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1619250" y="6237288"/>
            <a:ext cx="4321175"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obsah 2"/>
          <p:cNvSpPr>
            <a:spLocks noGrp="1"/>
          </p:cNvSpPr>
          <p:nvPr>
            <p:ph idx="1"/>
          </p:nvPr>
        </p:nvSpPr>
        <p:spPr>
          <a:xfrm>
            <a:off x="72000" y="1072800"/>
            <a:ext cx="8929156" cy="5020496"/>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Nadpis 15"/>
          <p:cNvSpPr>
            <a:spLocks noGrp="1"/>
          </p:cNvSpPr>
          <p:nvPr>
            <p:ph type="title"/>
          </p:nvPr>
        </p:nvSpPr>
        <p:spPr/>
        <p:txBody>
          <a:bodyPr/>
          <a:lstStyle/>
          <a:p>
            <a:r>
              <a:rPr lang="cs-CZ"/>
              <a:t>Klepnutím lze upravit styl předlohy nadpisů.</a:t>
            </a:r>
          </a:p>
        </p:txBody>
      </p:sp>
      <p:sp>
        <p:nvSpPr>
          <p:cNvPr id="10" name="Zástupný symbol pro datum 3"/>
          <p:cNvSpPr>
            <a:spLocks noGrp="1"/>
          </p:cNvSpPr>
          <p:nvPr>
            <p:ph type="dt" sz="half" idx="10"/>
          </p:nvPr>
        </p:nvSpPr>
        <p:spPr/>
        <p:txBody>
          <a:bodyPr/>
          <a:lstStyle>
            <a:lvl1pPr>
              <a:defRPr/>
            </a:lvl1pPr>
          </a:lstStyle>
          <a:p>
            <a:pPr>
              <a:defRPr/>
            </a:pPr>
            <a:endParaRPr lang="cs-CZ" dirty="0"/>
          </a:p>
        </p:txBody>
      </p:sp>
      <p:sp>
        <p:nvSpPr>
          <p:cNvPr id="11" name="Zástupný symbol pro zápatí 4"/>
          <p:cNvSpPr>
            <a:spLocks noGrp="1"/>
          </p:cNvSpPr>
          <p:nvPr>
            <p:ph type="ftr" sz="quarter" idx="11"/>
          </p:nvPr>
        </p:nvSpPr>
        <p:spPr/>
        <p:txBody>
          <a:bodyPr/>
          <a:lstStyle>
            <a:lvl1pPr>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pPr>
              <a:defRPr/>
            </a:pPr>
            <a:fld id="{6099FE29-618D-42E6-83BA-1456D3A9A32C}" type="slidenum">
              <a:rPr lang="cs-CZ" altLang="cs-CZ"/>
              <a:pPr>
                <a:defRPr/>
              </a:pPr>
              <a:t>‹#›</a:t>
            </a:fld>
            <a:endParaRPr lang="cs-CZ" altLang="cs-CZ"/>
          </a:p>
        </p:txBody>
      </p:sp>
    </p:spTree>
    <p:extLst>
      <p:ext uri="{BB962C8B-B14F-4D97-AF65-F5344CB8AC3E}">
        <p14:creationId xmlns:p14="http://schemas.microsoft.com/office/powerpoint/2010/main" val="3284020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 obrázky">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7775" y="6237288"/>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2038" y="44450"/>
            <a:ext cx="2967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62372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2"/>
          <p:cNvSpPr txBox="1">
            <a:spLocks noChangeArrowheads="1"/>
          </p:cNvSpPr>
          <p:nvPr userDrawn="1"/>
        </p:nvSpPr>
        <p:spPr bwMode="auto">
          <a:xfrm>
            <a:off x="1619250" y="6237288"/>
            <a:ext cx="4321175"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1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Klepnutím lze upravit styl předlohy nadpisů.</a:t>
            </a:r>
          </a:p>
        </p:txBody>
      </p:sp>
      <p:sp>
        <p:nvSpPr>
          <p:cNvPr id="9" name="Zástupný symbol pro text 8"/>
          <p:cNvSpPr>
            <a:spLocks noGrp="1"/>
          </p:cNvSpPr>
          <p:nvPr>
            <p:ph type="body" sz="quarter" idx="13"/>
          </p:nvPr>
        </p:nvSpPr>
        <p:spPr>
          <a:xfrm>
            <a:off x="72000" y="1071546"/>
            <a:ext cx="6357388" cy="502175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1" name="Zástupný symbol pro obrázek 10"/>
          <p:cNvSpPr>
            <a:spLocks noGrp="1"/>
          </p:cNvSpPr>
          <p:nvPr>
            <p:ph type="pic" sz="quarter" idx="14"/>
          </p:nvPr>
        </p:nvSpPr>
        <p:spPr>
          <a:xfrm>
            <a:off x="6500813" y="1071563"/>
            <a:ext cx="2571750" cy="1637357"/>
          </a:xfrm>
        </p:spPr>
        <p:txBody>
          <a:bodyPr/>
          <a:lstStyle/>
          <a:p>
            <a:pPr lvl="0"/>
            <a:r>
              <a:rPr lang="cs-CZ" noProof="0" dirty="0"/>
              <a:t>Klepnutím na ikonu přidáte obrázek.</a:t>
            </a:r>
          </a:p>
        </p:txBody>
      </p:sp>
      <p:sp>
        <p:nvSpPr>
          <p:cNvPr id="14" name="Zástupný symbol pro obrázek 10"/>
          <p:cNvSpPr>
            <a:spLocks noGrp="1"/>
          </p:cNvSpPr>
          <p:nvPr>
            <p:ph type="pic" sz="quarter" idx="15"/>
          </p:nvPr>
        </p:nvSpPr>
        <p:spPr>
          <a:xfrm>
            <a:off x="6500826" y="2708920"/>
            <a:ext cx="2571750" cy="1638000"/>
          </a:xfrm>
        </p:spPr>
        <p:txBody>
          <a:bodyPr/>
          <a:lstStyle/>
          <a:p>
            <a:pPr lvl="0"/>
            <a:r>
              <a:rPr lang="cs-CZ" noProof="0" dirty="0"/>
              <a:t>Klepnutím na ikonu přidáte obrázek.</a:t>
            </a:r>
          </a:p>
        </p:txBody>
      </p:sp>
      <p:sp>
        <p:nvSpPr>
          <p:cNvPr id="15" name="Zástupný symbol pro obrázek 10"/>
          <p:cNvSpPr>
            <a:spLocks noGrp="1"/>
          </p:cNvSpPr>
          <p:nvPr>
            <p:ph type="pic" sz="quarter" idx="16"/>
          </p:nvPr>
        </p:nvSpPr>
        <p:spPr>
          <a:xfrm>
            <a:off x="6500844" y="4365104"/>
            <a:ext cx="2571750" cy="1638000"/>
          </a:xfrm>
        </p:spPr>
        <p:txBody>
          <a:bodyPr/>
          <a:lstStyle/>
          <a:p>
            <a:pPr lvl="0"/>
            <a:r>
              <a:rPr lang="cs-CZ" noProof="0" dirty="0"/>
              <a:t>Klepnutím na ikonu přidáte obrázek.</a:t>
            </a:r>
          </a:p>
        </p:txBody>
      </p:sp>
      <p:sp>
        <p:nvSpPr>
          <p:cNvPr id="17" name="Zástupný symbol pro datum 3"/>
          <p:cNvSpPr>
            <a:spLocks noGrp="1"/>
          </p:cNvSpPr>
          <p:nvPr>
            <p:ph type="dt" sz="half" idx="17"/>
          </p:nvPr>
        </p:nvSpPr>
        <p:spPr/>
        <p:txBody>
          <a:bodyPr/>
          <a:lstStyle>
            <a:lvl1pPr>
              <a:defRPr/>
            </a:lvl1pPr>
          </a:lstStyle>
          <a:p>
            <a:pPr>
              <a:defRPr/>
            </a:pPr>
            <a:endParaRPr lang="cs-CZ" dirty="0"/>
          </a:p>
        </p:txBody>
      </p:sp>
      <p:sp>
        <p:nvSpPr>
          <p:cNvPr id="18" name="Zástupný symbol pro zápatí 4"/>
          <p:cNvSpPr>
            <a:spLocks noGrp="1"/>
          </p:cNvSpPr>
          <p:nvPr>
            <p:ph type="ftr" sz="quarter" idx="18"/>
          </p:nvPr>
        </p:nvSpPr>
        <p:spPr/>
        <p:txBody>
          <a:bodyPr/>
          <a:lstStyle>
            <a:lvl1pPr>
              <a:defRPr/>
            </a:lvl1pPr>
          </a:lstStyle>
          <a:p>
            <a:pPr>
              <a:defRPr/>
            </a:pPr>
            <a:endParaRPr lang="cs-CZ"/>
          </a:p>
        </p:txBody>
      </p:sp>
      <p:sp>
        <p:nvSpPr>
          <p:cNvPr id="19" name="Zástupný symbol pro číslo snímku 5"/>
          <p:cNvSpPr>
            <a:spLocks noGrp="1"/>
          </p:cNvSpPr>
          <p:nvPr>
            <p:ph type="sldNum" sz="quarter" idx="19"/>
          </p:nvPr>
        </p:nvSpPr>
        <p:spPr/>
        <p:txBody>
          <a:bodyPr/>
          <a:lstStyle>
            <a:lvl1pPr>
              <a:defRPr/>
            </a:lvl1pPr>
          </a:lstStyle>
          <a:p>
            <a:pPr>
              <a:defRPr/>
            </a:pPr>
            <a:fld id="{55DF399C-D759-4572-BB2F-D07166CC886D}" type="slidenum">
              <a:rPr lang="cs-CZ" altLang="cs-CZ"/>
              <a:pPr>
                <a:defRPr/>
              </a:pPr>
              <a:t>‹#›</a:t>
            </a:fld>
            <a:endParaRPr lang="cs-CZ" altLang="cs-CZ"/>
          </a:p>
        </p:txBody>
      </p:sp>
    </p:spTree>
    <p:extLst>
      <p:ext uri="{BB962C8B-B14F-4D97-AF65-F5344CB8AC3E}">
        <p14:creationId xmlns:p14="http://schemas.microsoft.com/office/powerpoint/2010/main" val="3701559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 obrázk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9" name="Zástupný symbol pro text 8"/>
          <p:cNvSpPr>
            <a:spLocks noGrp="1"/>
          </p:cNvSpPr>
          <p:nvPr>
            <p:ph type="body" sz="quarter" idx="13"/>
          </p:nvPr>
        </p:nvSpPr>
        <p:spPr>
          <a:xfrm>
            <a:off x="72000" y="1071546"/>
            <a:ext cx="6357388" cy="4877734"/>
          </a:xfrm>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1" name="Zástupný symbol pro obrázek 10"/>
          <p:cNvSpPr>
            <a:spLocks noGrp="1"/>
          </p:cNvSpPr>
          <p:nvPr>
            <p:ph type="pic" sz="quarter" idx="14"/>
          </p:nvPr>
        </p:nvSpPr>
        <p:spPr>
          <a:xfrm>
            <a:off x="6500813" y="1071563"/>
            <a:ext cx="2571750" cy="1565349"/>
          </a:xfrm>
        </p:spPr>
        <p:txBody>
          <a:bodyPr/>
          <a:lstStyle/>
          <a:p>
            <a:pPr lvl="0"/>
            <a:r>
              <a:rPr lang="cs-CZ" noProof="0"/>
              <a:t>Klepnutím na ikonu přidáte obrázek.</a:t>
            </a:r>
          </a:p>
        </p:txBody>
      </p:sp>
      <p:sp>
        <p:nvSpPr>
          <p:cNvPr id="14" name="Zástupný symbol pro obrázek 10"/>
          <p:cNvSpPr>
            <a:spLocks noGrp="1"/>
          </p:cNvSpPr>
          <p:nvPr>
            <p:ph type="pic" sz="quarter" idx="15"/>
          </p:nvPr>
        </p:nvSpPr>
        <p:spPr>
          <a:xfrm>
            <a:off x="6516216" y="2708920"/>
            <a:ext cx="2571750" cy="1579616"/>
          </a:xfrm>
        </p:spPr>
        <p:txBody>
          <a:bodyPr/>
          <a:lstStyle/>
          <a:p>
            <a:pPr lvl="0"/>
            <a:r>
              <a:rPr lang="cs-CZ" noProof="0" dirty="0"/>
              <a:t>Klepnutím na ikonu přidáte obrázek.</a:t>
            </a:r>
          </a:p>
        </p:txBody>
      </p:sp>
      <p:sp>
        <p:nvSpPr>
          <p:cNvPr id="15" name="Zástupný symbol pro obrázek 10"/>
          <p:cNvSpPr>
            <a:spLocks noGrp="1"/>
          </p:cNvSpPr>
          <p:nvPr>
            <p:ph type="pic" sz="quarter" idx="16"/>
          </p:nvPr>
        </p:nvSpPr>
        <p:spPr>
          <a:xfrm>
            <a:off x="6500844" y="4365104"/>
            <a:ext cx="2571750" cy="1593866"/>
          </a:xfrm>
        </p:spPr>
        <p:txBody>
          <a:bodyPr/>
          <a:lstStyle/>
          <a:p>
            <a:pPr lvl="0"/>
            <a:r>
              <a:rPr lang="cs-CZ" noProof="0" dirty="0"/>
              <a:t>Klepnutím na ikonu přidáte obrázek.</a:t>
            </a:r>
          </a:p>
        </p:txBody>
      </p:sp>
    </p:spTree>
    <p:extLst>
      <p:ext uri="{BB962C8B-B14F-4D97-AF65-F5344CB8AC3E}">
        <p14:creationId xmlns:p14="http://schemas.microsoft.com/office/powerpoint/2010/main" val="1731694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7775" y="6237288"/>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2038" y="44450"/>
            <a:ext cx="2967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62372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1619250" y="6237288"/>
            <a:ext cx="4321175"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10" name="Zástupný symbol pro datum 3"/>
          <p:cNvSpPr>
            <a:spLocks noGrp="1"/>
          </p:cNvSpPr>
          <p:nvPr>
            <p:ph type="dt" sz="half" idx="10"/>
          </p:nvPr>
        </p:nvSpPr>
        <p:spPr/>
        <p:txBody>
          <a:bodyPr/>
          <a:lstStyle>
            <a:lvl1pPr>
              <a:defRPr/>
            </a:lvl1pPr>
          </a:lstStyle>
          <a:p>
            <a:pPr>
              <a:defRPr/>
            </a:pPr>
            <a:endParaRPr lang="cs-CZ" dirty="0"/>
          </a:p>
        </p:txBody>
      </p:sp>
      <p:sp>
        <p:nvSpPr>
          <p:cNvPr id="11" name="Zástupný symbol pro zápatí 4"/>
          <p:cNvSpPr>
            <a:spLocks noGrp="1"/>
          </p:cNvSpPr>
          <p:nvPr>
            <p:ph type="ftr" sz="quarter" idx="11"/>
          </p:nvPr>
        </p:nvSpPr>
        <p:spPr/>
        <p:txBody>
          <a:bodyPr/>
          <a:lstStyle>
            <a:lvl1pPr>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pPr>
              <a:defRPr/>
            </a:pPr>
            <a:fld id="{DF52F6F1-FEE1-4AED-A68A-6DEEAE8B312E}" type="slidenum">
              <a:rPr lang="cs-CZ" altLang="cs-CZ"/>
              <a:pPr>
                <a:defRPr/>
              </a:pPr>
              <a:t>‹#›</a:t>
            </a:fld>
            <a:endParaRPr lang="cs-CZ" altLang="cs-CZ"/>
          </a:p>
        </p:txBody>
      </p:sp>
    </p:spTree>
    <p:extLst>
      <p:ext uri="{BB962C8B-B14F-4D97-AF65-F5344CB8AC3E}">
        <p14:creationId xmlns:p14="http://schemas.microsoft.com/office/powerpoint/2010/main" val="1682100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7"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7775" y="6237288"/>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2038" y="44450"/>
            <a:ext cx="2967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9"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62372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1619250" y="6237288"/>
            <a:ext cx="4321175"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42844" y="1142984"/>
            <a:ext cx="4352956" cy="495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142984"/>
            <a:ext cx="4281518" cy="495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1" name="Zástupný symbol pro datum 3"/>
          <p:cNvSpPr>
            <a:spLocks noGrp="1"/>
          </p:cNvSpPr>
          <p:nvPr>
            <p:ph type="dt" sz="half" idx="10"/>
          </p:nvPr>
        </p:nvSpPr>
        <p:spPr/>
        <p:txBody>
          <a:bodyPr/>
          <a:lstStyle>
            <a:lvl1pPr>
              <a:defRPr/>
            </a:lvl1pPr>
          </a:lstStyle>
          <a:p>
            <a:pPr>
              <a:defRPr/>
            </a:pPr>
            <a:endParaRPr lang="cs-CZ" dirty="0"/>
          </a:p>
        </p:txBody>
      </p:sp>
      <p:sp>
        <p:nvSpPr>
          <p:cNvPr id="12" name="Zástupný symbol pro zápatí 4"/>
          <p:cNvSpPr>
            <a:spLocks noGrp="1"/>
          </p:cNvSpPr>
          <p:nvPr>
            <p:ph type="ftr" sz="quarter" idx="11"/>
          </p:nvPr>
        </p:nvSpPr>
        <p:spPr/>
        <p:txBody>
          <a:bodyPr/>
          <a:lstStyle>
            <a:lvl1pPr>
              <a:defRPr/>
            </a:lvl1pPr>
          </a:lstStyle>
          <a:p>
            <a:pPr>
              <a:defRPr/>
            </a:pPr>
            <a:endParaRPr lang="cs-CZ"/>
          </a:p>
        </p:txBody>
      </p:sp>
      <p:sp>
        <p:nvSpPr>
          <p:cNvPr id="13" name="Zástupný symbol pro číslo snímku 5"/>
          <p:cNvSpPr>
            <a:spLocks noGrp="1"/>
          </p:cNvSpPr>
          <p:nvPr>
            <p:ph type="sldNum" sz="quarter" idx="12"/>
          </p:nvPr>
        </p:nvSpPr>
        <p:spPr/>
        <p:txBody>
          <a:bodyPr/>
          <a:lstStyle>
            <a:lvl1pPr>
              <a:defRPr/>
            </a:lvl1pPr>
          </a:lstStyle>
          <a:p>
            <a:pPr>
              <a:defRPr/>
            </a:pPr>
            <a:fld id="{CBA51EBD-B176-4EB1-A332-93DC2B405E92}" type="slidenum">
              <a:rPr lang="cs-CZ" altLang="cs-CZ"/>
              <a:pPr>
                <a:defRPr/>
              </a:pPr>
              <a:t>‹#›</a:t>
            </a:fld>
            <a:endParaRPr lang="cs-CZ" altLang="cs-CZ"/>
          </a:p>
        </p:txBody>
      </p:sp>
    </p:spTree>
    <p:extLst>
      <p:ext uri="{BB962C8B-B14F-4D97-AF65-F5344CB8AC3E}">
        <p14:creationId xmlns:p14="http://schemas.microsoft.com/office/powerpoint/2010/main" val="2966273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7775" y="6237288"/>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2038" y="44450"/>
            <a:ext cx="2967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62372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p:cNvSpPr txBox="1">
            <a:spLocks noChangeArrowheads="1"/>
          </p:cNvSpPr>
          <p:nvPr userDrawn="1"/>
        </p:nvSpPr>
        <p:spPr bwMode="auto">
          <a:xfrm>
            <a:off x="1619250" y="6237288"/>
            <a:ext cx="4321175"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12"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71406" y="1146164"/>
            <a:ext cx="44291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71406" y="1857364"/>
            <a:ext cx="4425982" cy="42359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4643439" y="1142984"/>
            <a:ext cx="43577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1857364"/>
            <a:ext cx="4356131" cy="42359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3" name="Zástupný symbol pro datum 3"/>
          <p:cNvSpPr>
            <a:spLocks noGrp="1"/>
          </p:cNvSpPr>
          <p:nvPr>
            <p:ph type="dt" sz="half" idx="10"/>
          </p:nvPr>
        </p:nvSpPr>
        <p:spPr/>
        <p:txBody>
          <a:bodyPr/>
          <a:lstStyle>
            <a:lvl1pPr>
              <a:defRPr/>
            </a:lvl1pPr>
          </a:lstStyle>
          <a:p>
            <a:pPr>
              <a:defRPr/>
            </a:pPr>
            <a:endParaRPr lang="cs-CZ" dirty="0"/>
          </a:p>
        </p:txBody>
      </p:sp>
      <p:sp>
        <p:nvSpPr>
          <p:cNvPr id="14" name="Zástupný symbol pro zápatí 4"/>
          <p:cNvSpPr>
            <a:spLocks noGrp="1"/>
          </p:cNvSpPr>
          <p:nvPr>
            <p:ph type="ftr" sz="quarter" idx="11"/>
          </p:nvPr>
        </p:nvSpPr>
        <p:spPr/>
        <p:txBody>
          <a:bodyPr/>
          <a:lstStyle>
            <a:lvl1pPr>
              <a:defRPr/>
            </a:lvl1pPr>
          </a:lstStyle>
          <a:p>
            <a:pPr>
              <a:defRPr/>
            </a:pPr>
            <a:endParaRPr lang="cs-CZ"/>
          </a:p>
        </p:txBody>
      </p:sp>
      <p:sp>
        <p:nvSpPr>
          <p:cNvPr id="15" name="Zástupný symbol pro číslo snímku 5"/>
          <p:cNvSpPr>
            <a:spLocks noGrp="1"/>
          </p:cNvSpPr>
          <p:nvPr>
            <p:ph type="sldNum" sz="quarter" idx="12"/>
          </p:nvPr>
        </p:nvSpPr>
        <p:spPr/>
        <p:txBody>
          <a:bodyPr/>
          <a:lstStyle>
            <a:lvl1pPr>
              <a:defRPr/>
            </a:lvl1pPr>
          </a:lstStyle>
          <a:p>
            <a:pPr>
              <a:defRPr/>
            </a:pPr>
            <a:fld id="{93E88170-4C42-40D7-978F-09C431007B8B}" type="slidenum">
              <a:rPr lang="cs-CZ" altLang="cs-CZ"/>
              <a:pPr>
                <a:defRPr/>
              </a:pPr>
              <a:t>‹#›</a:t>
            </a:fld>
            <a:endParaRPr lang="cs-CZ" altLang="cs-CZ"/>
          </a:p>
        </p:txBody>
      </p:sp>
    </p:spTree>
    <p:extLst>
      <p:ext uri="{BB962C8B-B14F-4D97-AF65-F5344CB8AC3E}">
        <p14:creationId xmlns:p14="http://schemas.microsoft.com/office/powerpoint/2010/main" val="2942448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pic>
        <p:nvPicPr>
          <p:cNvPr id="3"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7775" y="6237288"/>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2038" y="44450"/>
            <a:ext cx="2967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62372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a:spLocks noChangeArrowheads="1"/>
          </p:cNvSpPr>
          <p:nvPr userDrawn="1"/>
        </p:nvSpPr>
        <p:spPr bwMode="auto">
          <a:xfrm>
            <a:off x="1619250" y="6237288"/>
            <a:ext cx="4321175"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Klepnutím lze upravit styl předlohy nadpisů.</a:t>
            </a:r>
          </a:p>
        </p:txBody>
      </p:sp>
      <p:sp>
        <p:nvSpPr>
          <p:cNvPr id="9" name="Zástupný symbol pro datum 3"/>
          <p:cNvSpPr>
            <a:spLocks noGrp="1"/>
          </p:cNvSpPr>
          <p:nvPr>
            <p:ph type="dt" sz="half" idx="10"/>
          </p:nvPr>
        </p:nvSpPr>
        <p:spPr/>
        <p:txBody>
          <a:bodyPr/>
          <a:lstStyle>
            <a:lvl1pPr>
              <a:defRPr/>
            </a:lvl1pPr>
          </a:lstStyle>
          <a:p>
            <a:pPr>
              <a:defRPr/>
            </a:pPr>
            <a:endParaRPr lang="cs-CZ" dirty="0"/>
          </a:p>
        </p:txBody>
      </p:sp>
      <p:sp>
        <p:nvSpPr>
          <p:cNvPr id="10" name="Zástupný symbol pro zápatí 4"/>
          <p:cNvSpPr>
            <a:spLocks noGrp="1"/>
          </p:cNvSpPr>
          <p:nvPr>
            <p:ph type="ftr" sz="quarter" idx="11"/>
          </p:nvPr>
        </p:nvSpPr>
        <p:spPr/>
        <p:txBody>
          <a:bodyPr/>
          <a:lstStyle>
            <a:lvl1pPr>
              <a:defRPr/>
            </a:lvl1pPr>
          </a:lstStyle>
          <a:p>
            <a:pPr>
              <a:defRPr/>
            </a:pPr>
            <a:endParaRPr lang="cs-CZ"/>
          </a:p>
        </p:txBody>
      </p:sp>
      <p:sp>
        <p:nvSpPr>
          <p:cNvPr id="11" name="Zástupný symbol pro číslo snímku 5"/>
          <p:cNvSpPr>
            <a:spLocks noGrp="1"/>
          </p:cNvSpPr>
          <p:nvPr>
            <p:ph type="sldNum" sz="quarter" idx="12"/>
          </p:nvPr>
        </p:nvSpPr>
        <p:spPr/>
        <p:txBody>
          <a:bodyPr/>
          <a:lstStyle>
            <a:lvl1pPr>
              <a:defRPr/>
            </a:lvl1pPr>
          </a:lstStyle>
          <a:p>
            <a:pPr>
              <a:defRPr/>
            </a:pPr>
            <a:fld id="{2B1AE64B-3AFC-428B-9151-5414A4B22F56}" type="slidenum">
              <a:rPr lang="cs-CZ" altLang="cs-CZ"/>
              <a:pPr>
                <a:defRPr/>
              </a:pPr>
              <a:t>‹#›</a:t>
            </a:fld>
            <a:endParaRPr lang="cs-CZ" altLang="cs-CZ"/>
          </a:p>
        </p:txBody>
      </p:sp>
    </p:spTree>
    <p:extLst>
      <p:ext uri="{BB962C8B-B14F-4D97-AF65-F5344CB8AC3E}">
        <p14:creationId xmlns:p14="http://schemas.microsoft.com/office/powerpoint/2010/main" val="3097363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2"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7775" y="6237288"/>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2038" y="44450"/>
            <a:ext cx="2967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62372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a:spLocks noChangeArrowheads="1"/>
          </p:cNvSpPr>
          <p:nvPr userDrawn="1"/>
        </p:nvSpPr>
        <p:spPr bwMode="auto">
          <a:xfrm>
            <a:off x="1619250" y="6237288"/>
            <a:ext cx="4321175"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ástupný symbol pro datum 3"/>
          <p:cNvSpPr>
            <a:spLocks noGrp="1"/>
          </p:cNvSpPr>
          <p:nvPr>
            <p:ph type="dt" sz="half" idx="10"/>
          </p:nvPr>
        </p:nvSpPr>
        <p:spPr/>
        <p:txBody>
          <a:bodyPr/>
          <a:lstStyle>
            <a:lvl1pPr>
              <a:defRPr/>
            </a:lvl1pPr>
          </a:lstStyle>
          <a:p>
            <a:pPr>
              <a:defRPr/>
            </a:pPr>
            <a:endParaRPr lang="cs-CZ" dirty="0"/>
          </a:p>
        </p:txBody>
      </p:sp>
      <p:sp>
        <p:nvSpPr>
          <p:cNvPr id="9" name="Zástupný symbol pro zápatí 4"/>
          <p:cNvSpPr>
            <a:spLocks noGrp="1"/>
          </p:cNvSpPr>
          <p:nvPr>
            <p:ph type="ftr" sz="quarter" idx="11"/>
          </p:nvPr>
        </p:nvSpPr>
        <p:spPr/>
        <p:txBody>
          <a:bodyPr/>
          <a:lstStyle>
            <a:lvl1pPr>
              <a:defRPr/>
            </a:lvl1pPr>
          </a:lstStyle>
          <a:p>
            <a:pPr>
              <a:defRPr/>
            </a:pPr>
            <a:endParaRPr lang="cs-CZ"/>
          </a:p>
        </p:txBody>
      </p:sp>
      <p:sp>
        <p:nvSpPr>
          <p:cNvPr id="10" name="Zástupný symbol pro číslo snímku 5"/>
          <p:cNvSpPr>
            <a:spLocks noGrp="1"/>
          </p:cNvSpPr>
          <p:nvPr>
            <p:ph type="sldNum" sz="quarter" idx="12"/>
          </p:nvPr>
        </p:nvSpPr>
        <p:spPr/>
        <p:txBody>
          <a:bodyPr/>
          <a:lstStyle>
            <a:lvl1pPr>
              <a:defRPr/>
            </a:lvl1pPr>
          </a:lstStyle>
          <a:p>
            <a:pPr>
              <a:defRPr/>
            </a:pPr>
            <a:fld id="{C04F8AC3-2F9C-4769-9093-960CB892EFCB}" type="slidenum">
              <a:rPr lang="cs-CZ" altLang="cs-CZ"/>
              <a:pPr>
                <a:defRPr/>
              </a:pPr>
              <a:t>‹#›</a:t>
            </a:fld>
            <a:endParaRPr lang="cs-CZ" altLang="cs-CZ"/>
          </a:p>
        </p:txBody>
      </p:sp>
    </p:spTree>
    <p:extLst>
      <p:ext uri="{BB962C8B-B14F-4D97-AF65-F5344CB8AC3E}">
        <p14:creationId xmlns:p14="http://schemas.microsoft.com/office/powerpoint/2010/main" val="357349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7"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7775" y="6237288"/>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2038" y="44450"/>
            <a:ext cx="2967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9"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62372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1619250" y="6237288"/>
            <a:ext cx="4321175"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11" name="Zástupný symbol pro datum 3"/>
          <p:cNvSpPr>
            <a:spLocks noGrp="1"/>
          </p:cNvSpPr>
          <p:nvPr>
            <p:ph type="dt" sz="half" idx="10"/>
          </p:nvPr>
        </p:nvSpPr>
        <p:spPr/>
        <p:txBody>
          <a:bodyPr/>
          <a:lstStyle>
            <a:lvl1pPr>
              <a:defRPr/>
            </a:lvl1pPr>
          </a:lstStyle>
          <a:p>
            <a:pPr>
              <a:defRPr/>
            </a:pPr>
            <a:endParaRPr lang="cs-CZ" dirty="0"/>
          </a:p>
        </p:txBody>
      </p:sp>
      <p:sp>
        <p:nvSpPr>
          <p:cNvPr id="12" name="Zástupný symbol pro zápatí 4"/>
          <p:cNvSpPr>
            <a:spLocks noGrp="1"/>
          </p:cNvSpPr>
          <p:nvPr>
            <p:ph type="ftr" sz="quarter" idx="11"/>
          </p:nvPr>
        </p:nvSpPr>
        <p:spPr/>
        <p:txBody>
          <a:bodyPr/>
          <a:lstStyle>
            <a:lvl1pPr>
              <a:defRPr/>
            </a:lvl1pPr>
          </a:lstStyle>
          <a:p>
            <a:pPr>
              <a:defRPr/>
            </a:pPr>
            <a:endParaRPr lang="cs-CZ"/>
          </a:p>
        </p:txBody>
      </p:sp>
      <p:sp>
        <p:nvSpPr>
          <p:cNvPr id="13" name="Zástupný symbol pro číslo snímku 5"/>
          <p:cNvSpPr>
            <a:spLocks noGrp="1"/>
          </p:cNvSpPr>
          <p:nvPr>
            <p:ph type="sldNum" sz="quarter" idx="12"/>
          </p:nvPr>
        </p:nvSpPr>
        <p:spPr/>
        <p:txBody>
          <a:bodyPr/>
          <a:lstStyle>
            <a:lvl1pPr>
              <a:defRPr/>
            </a:lvl1pPr>
          </a:lstStyle>
          <a:p>
            <a:pPr>
              <a:defRPr/>
            </a:pPr>
            <a:fld id="{3CB89399-C72E-44B8-89D1-89CDCD4A0F62}" type="slidenum">
              <a:rPr lang="cs-CZ" altLang="cs-CZ"/>
              <a:pPr>
                <a:defRPr/>
              </a:pPr>
              <a:t>‹#›</a:t>
            </a:fld>
            <a:endParaRPr lang="cs-CZ" altLang="cs-CZ"/>
          </a:p>
        </p:txBody>
      </p:sp>
    </p:spTree>
    <p:extLst>
      <p:ext uri="{BB962C8B-B14F-4D97-AF65-F5344CB8AC3E}">
        <p14:creationId xmlns:p14="http://schemas.microsoft.com/office/powerpoint/2010/main" val="149824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7"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7775" y="6237288"/>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2038" y="44450"/>
            <a:ext cx="2967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9"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62372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1619250" y="6237288"/>
            <a:ext cx="4321175"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Klepnutím na ikonu přidáte obrázek.</a:t>
            </a:r>
          </a:p>
        </p:txBody>
      </p:sp>
      <p:sp>
        <p:nvSpPr>
          <p:cNvPr id="4" name="Zástupný symbol pro text 3"/>
          <p:cNvSpPr>
            <a:spLocks noGrp="1"/>
          </p:cNvSpPr>
          <p:nvPr>
            <p:ph type="body" sz="half" idx="2"/>
          </p:nvPr>
        </p:nvSpPr>
        <p:spPr>
          <a:xfrm>
            <a:off x="1792288" y="5367338"/>
            <a:ext cx="5486400" cy="72595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11" name="Zástupný symbol pro datum 3"/>
          <p:cNvSpPr>
            <a:spLocks noGrp="1"/>
          </p:cNvSpPr>
          <p:nvPr>
            <p:ph type="dt" sz="half" idx="10"/>
          </p:nvPr>
        </p:nvSpPr>
        <p:spPr/>
        <p:txBody>
          <a:bodyPr/>
          <a:lstStyle>
            <a:lvl1pPr>
              <a:defRPr/>
            </a:lvl1pPr>
          </a:lstStyle>
          <a:p>
            <a:pPr>
              <a:defRPr/>
            </a:pPr>
            <a:endParaRPr lang="cs-CZ" dirty="0"/>
          </a:p>
        </p:txBody>
      </p:sp>
      <p:sp>
        <p:nvSpPr>
          <p:cNvPr id="12" name="Zástupný symbol pro zápatí 4"/>
          <p:cNvSpPr>
            <a:spLocks noGrp="1"/>
          </p:cNvSpPr>
          <p:nvPr>
            <p:ph type="ftr" sz="quarter" idx="11"/>
          </p:nvPr>
        </p:nvSpPr>
        <p:spPr/>
        <p:txBody>
          <a:bodyPr/>
          <a:lstStyle>
            <a:lvl1pPr>
              <a:defRPr/>
            </a:lvl1pPr>
          </a:lstStyle>
          <a:p>
            <a:pPr>
              <a:defRPr/>
            </a:pPr>
            <a:endParaRPr lang="cs-CZ"/>
          </a:p>
        </p:txBody>
      </p:sp>
      <p:sp>
        <p:nvSpPr>
          <p:cNvPr id="13" name="Zástupný symbol pro číslo snímku 5"/>
          <p:cNvSpPr>
            <a:spLocks noGrp="1"/>
          </p:cNvSpPr>
          <p:nvPr>
            <p:ph type="sldNum" sz="quarter" idx="12"/>
          </p:nvPr>
        </p:nvSpPr>
        <p:spPr/>
        <p:txBody>
          <a:bodyPr/>
          <a:lstStyle>
            <a:lvl1pPr>
              <a:defRPr/>
            </a:lvl1pPr>
          </a:lstStyle>
          <a:p>
            <a:pPr>
              <a:defRPr/>
            </a:pPr>
            <a:fld id="{7E225174-EE23-4A62-897E-6DFB96B2F3DC}" type="slidenum">
              <a:rPr lang="cs-CZ" altLang="cs-CZ"/>
              <a:pPr>
                <a:defRPr/>
              </a:pPr>
              <a:t>‹#›</a:t>
            </a:fld>
            <a:endParaRPr lang="cs-CZ" altLang="cs-CZ"/>
          </a:p>
        </p:txBody>
      </p:sp>
    </p:spTree>
    <p:extLst>
      <p:ext uri="{BB962C8B-B14F-4D97-AF65-F5344CB8AC3E}">
        <p14:creationId xmlns:p14="http://schemas.microsoft.com/office/powerpoint/2010/main" val="1028624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7775" y="6237288"/>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2038" y="44450"/>
            <a:ext cx="2967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62372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1619250" y="6237288"/>
            <a:ext cx="4321175"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 name="Zástupný symbol pro datum 3"/>
          <p:cNvSpPr>
            <a:spLocks noGrp="1"/>
          </p:cNvSpPr>
          <p:nvPr>
            <p:ph type="dt" sz="half" idx="10"/>
          </p:nvPr>
        </p:nvSpPr>
        <p:spPr/>
        <p:txBody>
          <a:bodyPr/>
          <a:lstStyle>
            <a:lvl1pPr>
              <a:defRPr/>
            </a:lvl1pPr>
          </a:lstStyle>
          <a:p>
            <a:pPr>
              <a:defRPr/>
            </a:pPr>
            <a:endParaRPr lang="cs-CZ" dirty="0"/>
          </a:p>
        </p:txBody>
      </p:sp>
      <p:sp>
        <p:nvSpPr>
          <p:cNvPr id="11" name="Zástupný symbol pro zápatí 4"/>
          <p:cNvSpPr>
            <a:spLocks noGrp="1"/>
          </p:cNvSpPr>
          <p:nvPr>
            <p:ph type="ftr" sz="quarter" idx="11"/>
          </p:nvPr>
        </p:nvSpPr>
        <p:spPr/>
        <p:txBody>
          <a:bodyPr/>
          <a:lstStyle>
            <a:lvl1pPr>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pPr>
              <a:defRPr/>
            </a:pPr>
            <a:fld id="{F7B35D3B-688B-4BE4-9619-B73D62C0726D}" type="slidenum">
              <a:rPr lang="cs-CZ" altLang="cs-CZ"/>
              <a:pPr>
                <a:defRPr/>
              </a:pPr>
              <a:t>‹#›</a:t>
            </a:fld>
            <a:endParaRPr lang="cs-CZ" altLang="cs-CZ"/>
          </a:p>
        </p:txBody>
      </p:sp>
    </p:spTree>
    <p:extLst>
      <p:ext uri="{BB962C8B-B14F-4D97-AF65-F5344CB8AC3E}">
        <p14:creationId xmlns:p14="http://schemas.microsoft.com/office/powerpoint/2010/main" val="1597427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0" y="6164263"/>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7775" y="6237288"/>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2038" y="44450"/>
            <a:ext cx="2967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62372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1619250" y="6237288"/>
            <a:ext cx="4321175" cy="4619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a:solidFill>
                  <a:srgbClr val="595959"/>
                </a:solidFill>
                <a:latin typeface="Calibri" pitchFamily="34" charset="0"/>
              </a:rPr>
              <a:t>Modernizace výuky technických a přírodovědných oborů na UJEP se zaměřením na problematiku ochrany životního prostředí</a:t>
            </a:r>
            <a:endParaRPr lang="cs-CZ" sz="2400">
              <a:latin typeface="Calibri" pitchFamily="34" charset="0"/>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77681" r="12985" b="1450"/>
          <a:stretch>
            <a:fillRect/>
          </a:stretch>
        </p:blipFill>
        <p:spPr bwMode="auto">
          <a:xfrm>
            <a:off x="36513" y="6813550"/>
            <a:ext cx="91440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 name="Zástupný symbol pro datum 3"/>
          <p:cNvSpPr>
            <a:spLocks noGrp="1"/>
          </p:cNvSpPr>
          <p:nvPr>
            <p:ph type="dt" sz="half" idx="10"/>
          </p:nvPr>
        </p:nvSpPr>
        <p:spPr/>
        <p:txBody>
          <a:bodyPr/>
          <a:lstStyle>
            <a:lvl1pPr>
              <a:defRPr/>
            </a:lvl1pPr>
          </a:lstStyle>
          <a:p>
            <a:pPr>
              <a:defRPr/>
            </a:pPr>
            <a:endParaRPr lang="cs-CZ" dirty="0"/>
          </a:p>
        </p:txBody>
      </p:sp>
      <p:sp>
        <p:nvSpPr>
          <p:cNvPr id="11" name="Zástupný symbol pro zápatí 4"/>
          <p:cNvSpPr>
            <a:spLocks noGrp="1"/>
          </p:cNvSpPr>
          <p:nvPr>
            <p:ph type="ftr" sz="quarter" idx="11"/>
          </p:nvPr>
        </p:nvSpPr>
        <p:spPr/>
        <p:txBody>
          <a:bodyPr/>
          <a:lstStyle>
            <a:lvl1pPr>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pPr>
              <a:defRPr/>
            </a:pPr>
            <a:fld id="{BECC0043-BF68-4184-8F76-F1E1E6DFBA00}" type="slidenum">
              <a:rPr lang="cs-CZ" altLang="cs-CZ"/>
              <a:pPr>
                <a:defRPr/>
              </a:pPr>
              <a:t>‹#›</a:t>
            </a:fld>
            <a:endParaRPr lang="cs-CZ" altLang="cs-CZ"/>
          </a:p>
        </p:txBody>
      </p:sp>
    </p:spTree>
    <p:extLst>
      <p:ext uri="{BB962C8B-B14F-4D97-AF65-F5344CB8AC3E}">
        <p14:creationId xmlns:p14="http://schemas.microsoft.com/office/powerpoint/2010/main" val="2366876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20290" t="24026" r="1450" b="12985"/>
          <a:stretch>
            <a:fillRect/>
          </a:stretch>
        </p:blipFill>
        <p:spPr bwMode="auto">
          <a:xfrm>
            <a:off x="-80963" y="-26988"/>
            <a:ext cx="26035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459663" y="127000"/>
            <a:ext cx="1574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9" descr="OPVK_ve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4850" y="2060575"/>
            <a:ext cx="8191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0675" y="6356350"/>
            <a:ext cx="10953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8" name="Zástupný symbol pro zápatí 4"/>
          <p:cNvSpPr>
            <a:spLocks noGrp="1"/>
          </p:cNvSpPr>
          <p:nvPr>
            <p:ph type="ftr" sz="quarter" idx="10"/>
          </p:nvPr>
        </p:nvSpPr>
        <p:spPr>
          <a:xfrm>
            <a:off x="1835150" y="6453188"/>
            <a:ext cx="4968875" cy="404812"/>
          </a:xfrm>
          <a:prstGeom prst="rect">
            <a:avLst/>
          </a:prstGeom>
        </p:spPr>
        <p:txBody>
          <a:bodyPr vert="horz" lIns="91440" tIns="45720" rIns="91440" bIns="45720" rtlCol="0" anchor="ctr"/>
          <a:lstStyle>
            <a:lvl1pPr algn="ctr" eaLnBrk="1" fontAlgn="auto" hangingPunct="1">
              <a:spcBef>
                <a:spcPts val="0"/>
              </a:spcBef>
              <a:spcAft>
                <a:spcPts val="0"/>
              </a:spcAft>
              <a:defRPr sz="1200" b="1">
                <a:solidFill>
                  <a:schemeClr val="tx1">
                    <a:lumMod val="65000"/>
                    <a:lumOff val="35000"/>
                  </a:schemeClr>
                </a:solidFill>
                <a:latin typeface="+mn-lt"/>
              </a:defRPr>
            </a:lvl1pPr>
          </a:lstStyle>
          <a:p>
            <a:pPr>
              <a:defRPr/>
            </a:pPr>
            <a:endParaRPr lang="cs-CZ"/>
          </a:p>
        </p:txBody>
      </p:sp>
    </p:spTree>
    <p:extLst>
      <p:ext uri="{BB962C8B-B14F-4D97-AF65-F5344CB8AC3E}">
        <p14:creationId xmlns:p14="http://schemas.microsoft.com/office/powerpoint/2010/main" val="99046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Tree>
    <p:extLst>
      <p:ext uri="{BB962C8B-B14F-4D97-AF65-F5344CB8AC3E}">
        <p14:creationId xmlns:p14="http://schemas.microsoft.com/office/powerpoint/2010/main" val="2021032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4"/>
          <p:cNvSpPr txBox="1">
            <a:spLocks/>
          </p:cNvSpPr>
          <p:nvPr userDrawn="1"/>
        </p:nvSpPr>
        <p:spPr>
          <a:xfrm>
            <a:off x="1835150" y="6453188"/>
            <a:ext cx="4968875" cy="404812"/>
          </a:xfrm>
          <a:prstGeom prst="rect">
            <a:avLst/>
          </a:prstGeom>
        </p:spPr>
        <p:txBody>
          <a:bodyPr anchor="ctr"/>
          <a:lstStyle>
            <a:lvl1pPr algn="ctr" fontAlgn="auto">
              <a:spcBef>
                <a:spcPts val="0"/>
              </a:spcBef>
              <a:spcAft>
                <a:spcPts val="0"/>
              </a:spcAft>
              <a:defRPr sz="1200" b="1" dirty="0" smtClean="0">
                <a:solidFill>
                  <a:schemeClr val="tx1">
                    <a:lumMod val="65000"/>
                    <a:lumOff val="35000"/>
                  </a:schemeClr>
                </a:solidFill>
                <a:latin typeface="+mn-lt"/>
              </a:defRPr>
            </a:lvl1pPr>
          </a:lstStyle>
          <a:p>
            <a:pPr eaLnBrk="1" hangingPunct="1">
              <a:defRPr/>
            </a:pPr>
            <a:r>
              <a:rPr lang="cs-CZ"/>
              <a:t>Modernizace výuky technických a přírodovědných oborů na UJEP</a:t>
            </a:r>
            <a:br>
              <a:rPr lang="cs-CZ"/>
            </a:br>
            <a:r>
              <a:rPr lang="cs-CZ"/>
              <a:t> se zaměřením na problematiku ochrany životního prostředí</a:t>
            </a:r>
          </a:p>
        </p:txBody>
      </p:sp>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20290" t="24026" r="1450" b="12985"/>
          <a:stretch>
            <a:fillRect/>
          </a:stretch>
        </p:blipFill>
        <p:spPr bwMode="auto">
          <a:xfrm>
            <a:off x="-80963" y="-26988"/>
            <a:ext cx="26035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459663" y="127000"/>
            <a:ext cx="1574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9" descr="OPVK_ve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4850" y="2060575"/>
            <a:ext cx="8191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0675" y="6356350"/>
            <a:ext cx="10953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obsah 2"/>
          <p:cNvSpPr>
            <a:spLocks noGrp="1"/>
          </p:cNvSpPr>
          <p:nvPr>
            <p:ph idx="1"/>
          </p:nvPr>
        </p:nvSpPr>
        <p:spPr>
          <a:xfrm>
            <a:off x="251520" y="1072800"/>
            <a:ext cx="7992888" cy="528515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Nadpis 15"/>
          <p:cNvSpPr>
            <a:spLocks noGrp="1"/>
          </p:cNvSpPr>
          <p:nvPr>
            <p:ph type="title"/>
          </p:nvPr>
        </p:nvSpPr>
        <p:spPr/>
        <p:txBody>
          <a:bodyPr/>
          <a:lstStyle/>
          <a:p>
            <a:r>
              <a:rPr lang="cs-CZ"/>
              <a:t>Klepnutím lze upravit styl předlohy nadpisů.</a:t>
            </a:r>
          </a:p>
        </p:txBody>
      </p:sp>
      <p:sp>
        <p:nvSpPr>
          <p:cNvPr id="9" name="Zástupný symbol pro datum 3"/>
          <p:cNvSpPr>
            <a:spLocks noGrp="1"/>
          </p:cNvSpPr>
          <p:nvPr>
            <p:ph type="dt" sz="half" idx="10"/>
          </p:nvPr>
        </p:nvSpPr>
        <p:spPr/>
        <p:txBody>
          <a:bodyPr/>
          <a:lstStyle>
            <a:lvl1pPr>
              <a:defRPr/>
            </a:lvl1pPr>
          </a:lstStyle>
          <a:p>
            <a:pPr>
              <a:defRPr/>
            </a:pPr>
            <a:endParaRPr lang="cs-CZ"/>
          </a:p>
        </p:txBody>
      </p:sp>
      <p:sp>
        <p:nvSpPr>
          <p:cNvPr id="10" name="Zástupný symbol pro zápatí 4"/>
          <p:cNvSpPr>
            <a:spLocks noGrp="1"/>
          </p:cNvSpPr>
          <p:nvPr>
            <p:ph type="ftr" sz="quarter" idx="11"/>
          </p:nvPr>
        </p:nvSpPr>
        <p:spPr>
          <a:xfrm>
            <a:off x="1835150" y="6453188"/>
            <a:ext cx="4968875" cy="404812"/>
          </a:xfrm>
          <a:prstGeom prst="rect">
            <a:avLst/>
          </a:prstGeom>
        </p:spPr>
        <p:txBody>
          <a:bodyPr/>
          <a:lstStyle>
            <a:lvl1pPr algn="l" eaLnBrk="1" hangingPunct="1">
              <a:defRPr b="0">
                <a:latin typeface="Arial" charset="0"/>
              </a:defRPr>
            </a:lvl1pPr>
          </a:lstStyle>
          <a:p>
            <a:pPr>
              <a:defRPr/>
            </a:pPr>
            <a:endParaRPr lang="cs-CZ"/>
          </a:p>
        </p:txBody>
      </p:sp>
      <p:sp>
        <p:nvSpPr>
          <p:cNvPr id="11" name="Zástupný symbol pro číslo snímku 5"/>
          <p:cNvSpPr>
            <a:spLocks noGrp="1"/>
          </p:cNvSpPr>
          <p:nvPr>
            <p:ph type="sldNum" sz="quarter" idx="12"/>
          </p:nvPr>
        </p:nvSpPr>
        <p:spPr/>
        <p:txBody>
          <a:bodyPr/>
          <a:lstStyle>
            <a:lvl1pPr>
              <a:defRPr/>
            </a:lvl1pPr>
          </a:lstStyle>
          <a:p>
            <a:pPr>
              <a:defRPr/>
            </a:pPr>
            <a:fld id="{DDE5ACDF-B623-4EA2-A9B6-C9BD7D88B709}" type="slidenum">
              <a:rPr lang="cs-CZ" altLang="cs-CZ"/>
              <a:pPr>
                <a:defRPr/>
              </a:pPr>
              <a:t>‹#›</a:t>
            </a:fld>
            <a:endParaRPr lang="cs-CZ" altLang="cs-CZ"/>
          </a:p>
        </p:txBody>
      </p:sp>
    </p:spTree>
    <p:extLst>
      <p:ext uri="{BB962C8B-B14F-4D97-AF65-F5344CB8AC3E}">
        <p14:creationId xmlns:p14="http://schemas.microsoft.com/office/powerpoint/2010/main" val="3522193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s obrázky">
    <p:spTree>
      <p:nvGrpSpPr>
        <p:cNvPr id="1" name=""/>
        <p:cNvGrpSpPr/>
        <p:nvPr/>
      </p:nvGrpSpPr>
      <p:grpSpPr>
        <a:xfrm>
          <a:off x="0" y="0"/>
          <a:ext cx="0" cy="0"/>
          <a:chOff x="0" y="0"/>
          <a:chExt cx="0" cy="0"/>
        </a:xfrm>
      </p:grpSpPr>
      <p:sp>
        <p:nvSpPr>
          <p:cNvPr id="7" name="Zástupný symbol pro zápatí 4"/>
          <p:cNvSpPr txBox="1">
            <a:spLocks/>
          </p:cNvSpPr>
          <p:nvPr userDrawn="1"/>
        </p:nvSpPr>
        <p:spPr>
          <a:xfrm>
            <a:off x="1835150" y="6453188"/>
            <a:ext cx="4968875" cy="404812"/>
          </a:xfrm>
          <a:prstGeom prst="rect">
            <a:avLst/>
          </a:prstGeom>
        </p:spPr>
        <p:txBody>
          <a:bodyPr anchor="ctr"/>
          <a:lstStyle>
            <a:lvl1pPr algn="ctr" fontAlgn="auto">
              <a:spcBef>
                <a:spcPts val="0"/>
              </a:spcBef>
              <a:spcAft>
                <a:spcPts val="0"/>
              </a:spcAft>
              <a:defRPr sz="1200" b="1" dirty="0" smtClean="0">
                <a:solidFill>
                  <a:schemeClr val="tx1">
                    <a:lumMod val="65000"/>
                    <a:lumOff val="35000"/>
                  </a:schemeClr>
                </a:solidFill>
                <a:latin typeface="+mn-lt"/>
              </a:defRPr>
            </a:lvl1pPr>
          </a:lstStyle>
          <a:p>
            <a:pPr eaLnBrk="1" hangingPunct="1">
              <a:defRPr/>
            </a:pPr>
            <a:r>
              <a:rPr lang="cs-CZ"/>
              <a:t>Modernizace výuky technických a přírodovědných oborů na UJEP</a:t>
            </a:r>
            <a:br>
              <a:rPr lang="cs-CZ"/>
            </a:br>
            <a:r>
              <a:rPr lang="cs-CZ"/>
              <a:t> se zaměřením na problematiku ochrany životního prostředí</a:t>
            </a:r>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20290" t="24026" r="1450" b="12985"/>
          <a:stretch>
            <a:fillRect/>
          </a:stretch>
        </p:blipFill>
        <p:spPr bwMode="auto">
          <a:xfrm>
            <a:off x="-80963" y="-26988"/>
            <a:ext cx="26035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459663" y="127000"/>
            <a:ext cx="1574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9" descr="OPVK_ve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4850" y="2060575"/>
            <a:ext cx="8191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0675" y="6356350"/>
            <a:ext cx="10953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Klepnutím lze upravit styl předlohy nadpisů.</a:t>
            </a:r>
          </a:p>
        </p:txBody>
      </p:sp>
      <p:sp>
        <p:nvSpPr>
          <p:cNvPr id="9" name="Zástupný symbol pro text 8"/>
          <p:cNvSpPr>
            <a:spLocks noGrp="1"/>
          </p:cNvSpPr>
          <p:nvPr>
            <p:ph type="body" sz="quarter" idx="13"/>
          </p:nvPr>
        </p:nvSpPr>
        <p:spPr>
          <a:xfrm>
            <a:off x="72000" y="1071546"/>
            <a:ext cx="5724136" cy="5284800"/>
          </a:xfrm>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1" name="Zástupný symbol pro obrázek 10"/>
          <p:cNvSpPr>
            <a:spLocks noGrp="1"/>
          </p:cNvSpPr>
          <p:nvPr>
            <p:ph type="pic" sz="quarter" idx="14"/>
          </p:nvPr>
        </p:nvSpPr>
        <p:spPr>
          <a:xfrm>
            <a:off x="5868144" y="1052736"/>
            <a:ext cx="2571750" cy="1714495"/>
          </a:xfrm>
        </p:spPr>
        <p:txBody>
          <a:bodyPr/>
          <a:lstStyle/>
          <a:p>
            <a:pPr lvl="0"/>
            <a:r>
              <a:rPr lang="cs-CZ" noProof="0"/>
              <a:t>Klepnutím na ikonu přidáte obrázek.</a:t>
            </a:r>
          </a:p>
        </p:txBody>
      </p:sp>
      <p:sp>
        <p:nvSpPr>
          <p:cNvPr id="14" name="Zástupný symbol pro obrázek 10"/>
          <p:cNvSpPr>
            <a:spLocks noGrp="1"/>
          </p:cNvSpPr>
          <p:nvPr>
            <p:ph type="pic" sz="quarter" idx="15"/>
          </p:nvPr>
        </p:nvSpPr>
        <p:spPr>
          <a:xfrm>
            <a:off x="5868144" y="2852936"/>
            <a:ext cx="2571750" cy="1714512"/>
          </a:xfrm>
        </p:spPr>
        <p:txBody>
          <a:bodyPr/>
          <a:lstStyle/>
          <a:p>
            <a:pPr lvl="0"/>
            <a:r>
              <a:rPr lang="cs-CZ" noProof="0" dirty="0"/>
              <a:t>Klepnutím na ikonu přidáte obrázek.</a:t>
            </a:r>
          </a:p>
        </p:txBody>
      </p:sp>
      <p:sp>
        <p:nvSpPr>
          <p:cNvPr id="15" name="Zástupný symbol pro obrázek 10"/>
          <p:cNvSpPr>
            <a:spLocks noGrp="1"/>
          </p:cNvSpPr>
          <p:nvPr>
            <p:ph type="pic" sz="quarter" idx="16"/>
          </p:nvPr>
        </p:nvSpPr>
        <p:spPr>
          <a:xfrm>
            <a:off x="5868144" y="4653136"/>
            <a:ext cx="2571750" cy="1714512"/>
          </a:xfrm>
        </p:spPr>
        <p:txBody>
          <a:bodyPr/>
          <a:lstStyle/>
          <a:p>
            <a:pPr lvl="0"/>
            <a:r>
              <a:rPr lang="cs-CZ" noProof="0" dirty="0"/>
              <a:t>Klepnutím na ikonu přidáte obrázek.</a:t>
            </a:r>
          </a:p>
        </p:txBody>
      </p:sp>
      <p:sp>
        <p:nvSpPr>
          <p:cNvPr id="16" name="Zástupný symbol pro datum 3"/>
          <p:cNvSpPr>
            <a:spLocks noGrp="1"/>
          </p:cNvSpPr>
          <p:nvPr>
            <p:ph type="dt" sz="half" idx="17"/>
          </p:nvPr>
        </p:nvSpPr>
        <p:spPr/>
        <p:txBody>
          <a:bodyPr/>
          <a:lstStyle>
            <a:lvl1pPr>
              <a:defRPr/>
            </a:lvl1pPr>
          </a:lstStyle>
          <a:p>
            <a:pPr>
              <a:defRPr/>
            </a:pPr>
            <a:endParaRPr lang="cs-CZ"/>
          </a:p>
        </p:txBody>
      </p:sp>
      <p:sp>
        <p:nvSpPr>
          <p:cNvPr id="17" name="Zástupný symbol pro zápatí 4"/>
          <p:cNvSpPr>
            <a:spLocks noGrp="1"/>
          </p:cNvSpPr>
          <p:nvPr>
            <p:ph type="ftr" sz="quarter" idx="18"/>
          </p:nvPr>
        </p:nvSpPr>
        <p:spPr>
          <a:xfrm>
            <a:off x="1835150" y="6453188"/>
            <a:ext cx="4968875" cy="404812"/>
          </a:xfrm>
          <a:prstGeom prst="rect">
            <a:avLst/>
          </a:prstGeom>
        </p:spPr>
        <p:txBody>
          <a:bodyPr/>
          <a:lstStyle>
            <a:lvl1pPr algn="l" eaLnBrk="1" hangingPunct="1">
              <a:defRPr b="0">
                <a:latin typeface="Arial" charset="0"/>
              </a:defRPr>
            </a:lvl1pPr>
          </a:lstStyle>
          <a:p>
            <a:pPr>
              <a:defRPr/>
            </a:pPr>
            <a:endParaRPr lang="cs-CZ"/>
          </a:p>
        </p:txBody>
      </p:sp>
      <p:sp>
        <p:nvSpPr>
          <p:cNvPr id="18" name="Zástupný symbol pro číslo snímku 5"/>
          <p:cNvSpPr>
            <a:spLocks noGrp="1"/>
          </p:cNvSpPr>
          <p:nvPr>
            <p:ph type="sldNum" sz="quarter" idx="19"/>
          </p:nvPr>
        </p:nvSpPr>
        <p:spPr/>
        <p:txBody>
          <a:bodyPr/>
          <a:lstStyle>
            <a:lvl1pPr>
              <a:defRPr/>
            </a:lvl1pPr>
          </a:lstStyle>
          <a:p>
            <a:pPr>
              <a:defRPr/>
            </a:pPr>
            <a:fld id="{339DD73B-2C1D-4B7C-8D52-8AE6363E2DF0}" type="slidenum">
              <a:rPr lang="cs-CZ" altLang="cs-CZ"/>
              <a:pPr>
                <a:defRPr/>
              </a:pPr>
              <a:t>‹#›</a:t>
            </a:fld>
            <a:endParaRPr lang="cs-CZ" altLang="cs-CZ"/>
          </a:p>
        </p:txBody>
      </p:sp>
    </p:spTree>
    <p:extLst>
      <p:ext uri="{BB962C8B-B14F-4D97-AF65-F5344CB8AC3E}">
        <p14:creationId xmlns:p14="http://schemas.microsoft.com/office/powerpoint/2010/main" val="3066035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Zástupný symbol pro zápatí 4"/>
          <p:cNvSpPr txBox="1">
            <a:spLocks/>
          </p:cNvSpPr>
          <p:nvPr userDrawn="1"/>
        </p:nvSpPr>
        <p:spPr>
          <a:xfrm>
            <a:off x="1835150" y="6453188"/>
            <a:ext cx="4968875" cy="404812"/>
          </a:xfrm>
          <a:prstGeom prst="rect">
            <a:avLst/>
          </a:prstGeom>
        </p:spPr>
        <p:txBody>
          <a:bodyPr anchor="ctr"/>
          <a:lstStyle>
            <a:lvl1pPr algn="ctr" fontAlgn="auto">
              <a:spcBef>
                <a:spcPts val="0"/>
              </a:spcBef>
              <a:spcAft>
                <a:spcPts val="0"/>
              </a:spcAft>
              <a:defRPr sz="1200" b="1" dirty="0" smtClean="0">
                <a:solidFill>
                  <a:schemeClr val="tx1">
                    <a:lumMod val="65000"/>
                    <a:lumOff val="35000"/>
                  </a:schemeClr>
                </a:solidFill>
                <a:latin typeface="+mn-lt"/>
              </a:defRPr>
            </a:lvl1pPr>
          </a:lstStyle>
          <a:p>
            <a:pPr eaLnBrk="1" hangingPunct="1">
              <a:defRPr/>
            </a:pPr>
            <a:r>
              <a:rPr lang="cs-CZ"/>
              <a:t>Modernizace výuky technických a přírodovědných oborů na UJEP</a:t>
            </a:r>
            <a:br>
              <a:rPr lang="cs-CZ"/>
            </a:br>
            <a:r>
              <a:rPr lang="cs-CZ"/>
              <a:t> se zaměřením na problematiku ochrany životního prostředí</a:t>
            </a:r>
          </a:p>
        </p:txBody>
      </p:sp>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20290" t="24026" r="1450" b="12985"/>
          <a:stretch>
            <a:fillRect/>
          </a:stretch>
        </p:blipFill>
        <p:spPr bwMode="auto">
          <a:xfrm>
            <a:off x="-80963" y="-26988"/>
            <a:ext cx="26035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459663" y="127000"/>
            <a:ext cx="1574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9" descr="OPVK_ve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4850" y="2060575"/>
            <a:ext cx="8191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0675" y="6356350"/>
            <a:ext cx="10953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722313" y="4406900"/>
            <a:ext cx="7450087"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45008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9" name="Zástupný symbol pro datum 3"/>
          <p:cNvSpPr>
            <a:spLocks noGrp="1"/>
          </p:cNvSpPr>
          <p:nvPr>
            <p:ph type="dt" sz="half" idx="10"/>
          </p:nvPr>
        </p:nvSpPr>
        <p:spPr/>
        <p:txBody>
          <a:bodyPr/>
          <a:lstStyle>
            <a:lvl1pPr>
              <a:defRPr/>
            </a:lvl1pPr>
          </a:lstStyle>
          <a:p>
            <a:pPr>
              <a:defRPr/>
            </a:pPr>
            <a:endParaRPr lang="cs-CZ"/>
          </a:p>
        </p:txBody>
      </p:sp>
      <p:sp>
        <p:nvSpPr>
          <p:cNvPr id="10" name="Zástupný symbol pro zápatí 4"/>
          <p:cNvSpPr>
            <a:spLocks noGrp="1"/>
          </p:cNvSpPr>
          <p:nvPr>
            <p:ph type="ftr" sz="quarter" idx="11"/>
          </p:nvPr>
        </p:nvSpPr>
        <p:spPr>
          <a:xfrm>
            <a:off x="1835150" y="6453188"/>
            <a:ext cx="4968875" cy="404812"/>
          </a:xfrm>
          <a:prstGeom prst="rect">
            <a:avLst/>
          </a:prstGeom>
        </p:spPr>
        <p:txBody>
          <a:bodyPr/>
          <a:lstStyle>
            <a:lvl1pPr algn="l" eaLnBrk="1" hangingPunct="1">
              <a:defRPr b="0">
                <a:latin typeface="Arial" charset="0"/>
              </a:defRPr>
            </a:lvl1pPr>
          </a:lstStyle>
          <a:p>
            <a:pPr>
              <a:defRPr/>
            </a:pPr>
            <a:endParaRPr lang="cs-CZ"/>
          </a:p>
        </p:txBody>
      </p:sp>
      <p:sp>
        <p:nvSpPr>
          <p:cNvPr id="11" name="Zástupný symbol pro číslo snímku 5"/>
          <p:cNvSpPr>
            <a:spLocks noGrp="1"/>
          </p:cNvSpPr>
          <p:nvPr>
            <p:ph type="sldNum" sz="quarter" idx="12"/>
          </p:nvPr>
        </p:nvSpPr>
        <p:spPr/>
        <p:txBody>
          <a:bodyPr/>
          <a:lstStyle>
            <a:lvl1pPr>
              <a:defRPr/>
            </a:lvl1pPr>
          </a:lstStyle>
          <a:p>
            <a:pPr>
              <a:defRPr/>
            </a:pPr>
            <a:fld id="{53FEC877-893D-4E48-A0C0-DD87B79EF6F7}" type="slidenum">
              <a:rPr lang="cs-CZ" altLang="cs-CZ"/>
              <a:pPr>
                <a:defRPr/>
              </a:pPr>
              <a:t>‹#›</a:t>
            </a:fld>
            <a:endParaRPr lang="cs-CZ" altLang="cs-CZ"/>
          </a:p>
        </p:txBody>
      </p:sp>
    </p:spTree>
    <p:extLst>
      <p:ext uri="{BB962C8B-B14F-4D97-AF65-F5344CB8AC3E}">
        <p14:creationId xmlns:p14="http://schemas.microsoft.com/office/powerpoint/2010/main" val="3466700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Zástupný symbol pro zápatí 4"/>
          <p:cNvSpPr txBox="1">
            <a:spLocks/>
          </p:cNvSpPr>
          <p:nvPr userDrawn="1"/>
        </p:nvSpPr>
        <p:spPr>
          <a:xfrm>
            <a:off x="1835150" y="6453188"/>
            <a:ext cx="4968875" cy="404812"/>
          </a:xfrm>
          <a:prstGeom prst="rect">
            <a:avLst/>
          </a:prstGeom>
        </p:spPr>
        <p:txBody>
          <a:bodyPr anchor="ctr"/>
          <a:lstStyle>
            <a:lvl1pPr algn="ctr" fontAlgn="auto">
              <a:spcBef>
                <a:spcPts val="0"/>
              </a:spcBef>
              <a:spcAft>
                <a:spcPts val="0"/>
              </a:spcAft>
              <a:defRPr sz="1200" b="1" dirty="0" smtClean="0">
                <a:solidFill>
                  <a:schemeClr val="tx1">
                    <a:lumMod val="65000"/>
                    <a:lumOff val="35000"/>
                  </a:schemeClr>
                </a:solidFill>
                <a:latin typeface="+mn-lt"/>
              </a:defRPr>
            </a:lvl1pPr>
          </a:lstStyle>
          <a:p>
            <a:pPr eaLnBrk="1" hangingPunct="1">
              <a:defRPr/>
            </a:pPr>
            <a:r>
              <a:rPr lang="cs-CZ"/>
              <a:t>Modernizace výuky technických a přírodovědných oborů na UJEP</a:t>
            </a:r>
            <a:br>
              <a:rPr lang="cs-CZ"/>
            </a:br>
            <a:r>
              <a:rPr lang="cs-CZ"/>
              <a:t> se zaměřením na problematiku ochrany životního prostředí</a:t>
            </a: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20290" t="24026" r="1450" b="12985"/>
          <a:stretch>
            <a:fillRect/>
          </a:stretch>
        </p:blipFill>
        <p:spPr bwMode="auto">
          <a:xfrm>
            <a:off x="-80963" y="-26988"/>
            <a:ext cx="26035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459663" y="127000"/>
            <a:ext cx="1574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9" descr="OPVK_ve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4850" y="2060575"/>
            <a:ext cx="8191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0675" y="6356350"/>
            <a:ext cx="10953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42844" y="1142984"/>
            <a:ext cx="4069116" cy="51435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355976" y="1142984"/>
            <a:ext cx="3816424" cy="51435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0" name="Zástupný symbol pro datum 3"/>
          <p:cNvSpPr>
            <a:spLocks noGrp="1"/>
          </p:cNvSpPr>
          <p:nvPr>
            <p:ph type="dt" sz="half" idx="10"/>
          </p:nvPr>
        </p:nvSpPr>
        <p:spPr/>
        <p:txBody>
          <a:bodyPr/>
          <a:lstStyle>
            <a:lvl1pPr>
              <a:defRPr/>
            </a:lvl1pPr>
          </a:lstStyle>
          <a:p>
            <a:pPr>
              <a:defRPr/>
            </a:pPr>
            <a:endParaRPr lang="cs-CZ"/>
          </a:p>
        </p:txBody>
      </p:sp>
      <p:sp>
        <p:nvSpPr>
          <p:cNvPr id="11" name="Zástupný symbol pro zápatí 4"/>
          <p:cNvSpPr>
            <a:spLocks noGrp="1"/>
          </p:cNvSpPr>
          <p:nvPr>
            <p:ph type="ftr" sz="quarter" idx="11"/>
          </p:nvPr>
        </p:nvSpPr>
        <p:spPr>
          <a:xfrm>
            <a:off x="1835150" y="6453188"/>
            <a:ext cx="4968875" cy="404812"/>
          </a:xfrm>
          <a:prstGeom prst="rect">
            <a:avLst/>
          </a:prstGeom>
        </p:spPr>
        <p:txBody>
          <a:bodyPr/>
          <a:lstStyle>
            <a:lvl1pPr algn="l" eaLnBrk="1" hangingPunct="1">
              <a:defRPr b="0">
                <a:latin typeface="Arial" charset="0"/>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pPr>
              <a:defRPr/>
            </a:pPr>
            <a:fld id="{0C625AE2-114E-4A4F-AD6F-167324C7D568}" type="slidenum">
              <a:rPr lang="cs-CZ" altLang="cs-CZ"/>
              <a:pPr>
                <a:defRPr/>
              </a:pPr>
              <a:t>‹#›</a:t>
            </a:fld>
            <a:endParaRPr lang="cs-CZ" altLang="cs-CZ"/>
          </a:p>
        </p:txBody>
      </p:sp>
    </p:spTree>
    <p:extLst>
      <p:ext uri="{BB962C8B-B14F-4D97-AF65-F5344CB8AC3E}">
        <p14:creationId xmlns:p14="http://schemas.microsoft.com/office/powerpoint/2010/main" val="1619399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7" name="Zástupný symbol pro zápatí 4"/>
          <p:cNvSpPr txBox="1">
            <a:spLocks/>
          </p:cNvSpPr>
          <p:nvPr userDrawn="1"/>
        </p:nvSpPr>
        <p:spPr>
          <a:xfrm>
            <a:off x="1835150" y="6453188"/>
            <a:ext cx="4968875" cy="404812"/>
          </a:xfrm>
          <a:prstGeom prst="rect">
            <a:avLst/>
          </a:prstGeom>
        </p:spPr>
        <p:txBody>
          <a:bodyPr anchor="ctr"/>
          <a:lstStyle>
            <a:lvl1pPr algn="ctr" fontAlgn="auto">
              <a:spcBef>
                <a:spcPts val="0"/>
              </a:spcBef>
              <a:spcAft>
                <a:spcPts val="0"/>
              </a:spcAft>
              <a:defRPr sz="1200" b="1" dirty="0" smtClean="0">
                <a:solidFill>
                  <a:schemeClr val="tx1">
                    <a:lumMod val="65000"/>
                    <a:lumOff val="35000"/>
                  </a:schemeClr>
                </a:solidFill>
                <a:latin typeface="+mn-lt"/>
              </a:defRPr>
            </a:lvl1pPr>
          </a:lstStyle>
          <a:p>
            <a:pPr eaLnBrk="1" hangingPunct="1">
              <a:defRPr/>
            </a:pPr>
            <a:r>
              <a:rPr lang="cs-CZ"/>
              <a:t>Modernizace výuky technických a přírodovědných oborů na UJEP</a:t>
            </a:r>
            <a:br>
              <a:rPr lang="cs-CZ"/>
            </a:br>
            <a:r>
              <a:rPr lang="cs-CZ"/>
              <a:t> se zaměřením na problematiku ochrany životního prostředí</a:t>
            </a:r>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20290" t="24026" r="1450" b="12985"/>
          <a:stretch>
            <a:fillRect/>
          </a:stretch>
        </p:blipFill>
        <p:spPr bwMode="auto">
          <a:xfrm>
            <a:off x="-80963" y="-26988"/>
            <a:ext cx="26035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459663" y="127000"/>
            <a:ext cx="1574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9" descr="OPVK_ve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4850" y="2060575"/>
            <a:ext cx="8191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0675" y="6356350"/>
            <a:ext cx="10953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71406" y="1146164"/>
            <a:ext cx="39245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Klepnutím lze upravit styly předlohy textu.</a:t>
            </a:r>
          </a:p>
        </p:txBody>
      </p:sp>
      <p:sp>
        <p:nvSpPr>
          <p:cNvPr id="4" name="Zástupný symbol pro obsah 3"/>
          <p:cNvSpPr>
            <a:spLocks noGrp="1"/>
          </p:cNvSpPr>
          <p:nvPr>
            <p:ph sz="half" idx="2"/>
          </p:nvPr>
        </p:nvSpPr>
        <p:spPr>
          <a:xfrm>
            <a:off x="71406" y="1857364"/>
            <a:ext cx="3924530" cy="44291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text 4"/>
          <p:cNvSpPr>
            <a:spLocks noGrp="1"/>
          </p:cNvSpPr>
          <p:nvPr>
            <p:ph type="body" sz="quarter" idx="3"/>
          </p:nvPr>
        </p:nvSpPr>
        <p:spPr>
          <a:xfrm>
            <a:off x="4139953" y="1142984"/>
            <a:ext cx="403244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Klepnutím lze upravit styly předlohy textu.</a:t>
            </a:r>
          </a:p>
        </p:txBody>
      </p:sp>
      <p:sp>
        <p:nvSpPr>
          <p:cNvPr id="6" name="Zástupný symbol pro obsah 5"/>
          <p:cNvSpPr>
            <a:spLocks noGrp="1"/>
          </p:cNvSpPr>
          <p:nvPr>
            <p:ph sz="quarter" idx="4"/>
          </p:nvPr>
        </p:nvSpPr>
        <p:spPr>
          <a:xfrm>
            <a:off x="4139953" y="1857364"/>
            <a:ext cx="4032447" cy="44291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symbol pro datum 3"/>
          <p:cNvSpPr>
            <a:spLocks noGrp="1"/>
          </p:cNvSpPr>
          <p:nvPr>
            <p:ph type="dt" sz="half" idx="10"/>
          </p:nvPr>
        </p:nvSpPr>
        <p:spPr/>
        <p:txBody>
          <a:bodyPr/>
          <a:lstStyle>
            <a:lvl1pPr>
              <a:defRPr/>
            </a:lvl1pPr>
          </a:lstStyle>
          <a:p>
            <a:pPr>
              <a:defRPr/>
            </a:pPr>
            <a:endParaRPr lang="cs-CZ"/>
          </a:p>
        </p:txBody>
      </p:sp>
      <p:sp>
        <p:nvSpPr>
          <p:cNvPr id="13" name="Zástupný symbol pro zápatí 4"/>
          <p:cNvSpPr>
            <a:spLocks noGrp="1"/>
          </p:cNvSpPr>
          <p:nvPr>
            <p:ph type="ftr" sz="quarter" idx="11"/>
          </p:nvPr>
        </p:nvSpPr>
        <p:spPr>
          <a:xfrm>
            <a:off x="1835150" y="6453188"/>
            <a:ext cx="4968875" cy="404812"/>
          </a:xfrm>
          <a:prstGeom prst="rect">
            <a:avLst/>
          </a:prstGeom>
        </p:spPr>
        <p:txBody>
          <a:bodyPr/>
          <a:lstStyle>
            <a:lvl1pPr algn="l" eaLnBrk="1" hangingPunct="1">
              <a:defRPr b="0">
                <a:latin typeface="Arial" charset="0"/>
              </a:defRPr>
            </a:lvl1pPr>
          </a:lstStyle>
          <a:p>
            <a:pPr>
              <a:defRPr/>
            </a:pPr>
            <a:endParaRPr lang="cs-CZ"/>
          </a:p>
        </p:txBody>
      </p:sp>
      <p:sp>
        <p:nvSpPr>
          <p:cNvPr id="14" name="Zástupný symbol pro číslo snímku 5"/>
          <p:cNvSpPr>
            <a:spLocks noGrp="1"/>
          </p:cNvSpPr>
          <p:nvPr>
            <p:ph type="sldNum" sz="quarter" idx="12"/>
          </p:nvPr>
        </p:nvSpPr>
        <p:spPr/>
        <p:txBody>
          <a:bodyPr/>
          <a:lstStyle>
            <a:lvl1pPr>
              <a:defRPr/>
            </a:lvl1pPr>
          </a:lstStyle>
          <a:p>
            <a:pPr>
              <a:defRPr/>
            </a:pPr>
            <a:fld id="{7658C5E2-8B25-428E-9E0B-B09036E3E951}" type="slidenum">
              <a:rPr lang="cs-CZ" altLang="cs-CZ"/>
              <a:pPr>
                <a:defRPr/>
              </a:pPr>
              <a:t>‹#›</a:t>
            </a:fld>
            <a:endParaRPr lang="cs-CZ" altLang="cs-CZ"/>
          </a:p>
        </p:txBody>
      </p:sp>
    </p:spTree>
    <p:extLst>
      <p:ext uri="{BB962C8B-B14F-4D97-AF65-F5344CB8AC3E}">
        <p14:creationId xmlns:p14="http://schemas.microsoft.com/office/powerpoint/2010/main" val="3940593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3" name="Zástupný symbol pro zápatí 4"/>
          <p:cNvSpPr txBox="1">
            <a:spLocks/>
          </p:cNvSpPr>
          <p:nvPr userDrawn="1"/>
        </p:nvSpPr>
        <p:spPr>
          <a:xfrm>
            <a:off x="1835150" y="6453188"/>
            <a:ext cx="4968875" cy="404812"/>
          </a:xfrm>
          <a:prstGeom prst="rect">
            <a:avLst/>
          </a:prstGeom>
        </p:spPr>
        <p:txBody>
          <a:bodyPr anchor="ctr"/>
          <a:lstStyle>
            <a:lvl1pPr algn="ctr" fontAlgn="auto">
              <a:spcBef>
                <a:spcPts val="0"/>
              </a:spcBef>
              <a:spcAft>
                <a:spcPts val="0"/>
              </a:spcAft>
              <a:defRPr sz="1200" b="1" dirty="0" smtClean="0">
                <a:solidFill>
                  <a:schemeClr val="tx1">
                    <a:lumMod val="65000"/>
                    <a:lumOff val="35000"/>
                  </a:schemeClr>
                </a:solidFill>
                <a:latin typeface="+mn-lt"/>
              </a:defRPr>
            </a:lvl1pPr>
          </a:lstStyle>
          <a:p>
            <a:pPr eaLnBrk="1" hangingPunct="1">
              <a:defRPr/>
            </a:pPr>
            <a:r>
              <a:rPr lang="cs-CZ"/>
              <a:t>Modernizace výuky technických a přírodovědných oborů na UJEP</a:t>
            </a:r>
            <a:br>
              <a:rPr lang="cs-CZ"/>
            </a:br>
            <a:r>
              <a:rPr lang="cs-CZ"/>
              <a:t> se zaměřením na problematiku ochrany životního prostředí</a:t>
            </a:r>
          </a:p>
        </p:txBody>
      </p:sp>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20290" t="24026" r="1450" b="12985"/>
          <a:stretch>
            <a:fillRect/>
          </a:stretch>
        </p:blipFill>
        <p:spPr bwMode="auto">
          <a:xfrm>
            <a:off x="-80963" y="-26988"/>
            <a:ext cx="26035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459663" y="127000"/>
            <a:ext cx="1574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9" descr="OPVK_ve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4850" y="2060575"/>
            <a:ext cx="8191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0675" y="6356350"/>
            <a:ext cx="10953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Klepnutím lze upravit styl předlohy nadpisů.</a:t>
            </a:r>
          </a:p>
        </p:txBody>
      </p:sp>
      <p:sp>
        <p:nvSpPr>
          <p:cNvPr id="8" name="Zástupný symbol pro datum 3"/>
          <p:cNvSpPr>
            <a:spLocks noGrp="1"/>
          </p:cNvSpPr>
          <p:nvPr>
            <p:ph type="dt" sz="half" idx="10"/>
          </p:nvPr>
        </p:nvSpPr>
        <p:spPr/>
        <p:txBody>
          <a:bodyPr/>
          <a:lstStyle>
            <a:lvl1pPr>
              <a:defRPr/>
            </a:lvl1pPr>
          </a:lstStyle>
          <a:p>
            <a:pPr>
              <a:defRPr/>
            </a:pPr>
            <a:endParaRPr lang="cs-CZ"/>
          </a:p>
        </p:txBody>
      </p:sp>
      <p:sp>
        <p:nvSpPr>
          <p:cNvPr id="9" name="Zástupný symbol pro zápatí 4"/>
          <p:cNvSpPr>
            <a:spLocks noGrp="1"/>
          </p:cNvSpPr>
          <p:nvPr>
            <p:ph type="ftr" sz="quarter" idx="11"/>
          </p:nvPr>
        </p:nvSpPr>
        <p:spPr>
          <a:xfrm>
            <a:off x="1835150" y="6453188"/>
            <a:ext cx="4968875" cy="404812"/>
          </a:xfrm>
          <a:prstGeom prst="rect">
            <a:avLst/>
          </a:prstGeom>
        </p:spPr>
        <p:txBody>
          <a:bodyPr/>
          <a:lstStyle>
            <a:lvl1pPr algn="l" eaLnBrk="1" hangingPunct="1">
              <a:defRPr b="0">
                <a:latin typeface="Arial" charset="0"/>
              </a:defRPr>
            </a:lvl1pPr>
          </a:lstStyle>
          <a:p>
            <a:pPr>
              <a:defRPr/>
            </a:pPr>
            <a:endParaRPr lang="cs-CZ"/>
          </a:p>
        </p:txBody>
      </p:sp>
      <p:sp>
        <p:nvSpPr>
          <p:cNvPr id="10" name="Zástupný symbol pro číslo snímku 5"/>
          <p:cNvSpPr>
            <a:spLocks noGrp="1"/>
          </p:cNvSpPr>
          <p:nvPr>
            <p:ph type="sldNum" sz="quarter" idx="12"/>
          </p:nvPr>
        </p:nvSpPr>
        <p:spPr/>
        <p:txBody>
          <a:bodyPr/>
          <a:lstStyle>
            <a:lvl1pPr>
              <a:defRPr/>
            </a:lvl1pPr>
          </a:lstStyle>
          <a:p>
            <a:pPr>
              <a:defRPr/>
            </a:pPr>
            <a:fld id="{A7ADD59A-10FC-46A9-8A80-BB51FC066225}" type="slidenum">
              <a:rPr lang="cs-CZ" altLang="cs-CZ"/>
              <a:pPr>
                <a:defRPr/>
              </a:pPr>
              <a:t>‹#›</a:t>
            </a:fld>
            <a:endParaRPr lang="cs-CZ" altLang="cs-CZ"/>
          </a:p>
        </p:txBody>
      </p:sp>
    </p:spTree>
    <p:extLst>
      <p:ext uri="{BB962C8B-B14F-4D97-AF65-F5344CB8AC3E}">
        <p14:creationId xmlns:p14="http://schemas.microsoft.com/office/powerpoint/2010/main" val="975535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1835150" y="6453188"/>
            <a:ext cx="4968875" cy="404812"/>
          </a:xfrm>
          <a:prstGeom prst="rect">
            <a:avLst/>
          </a:prstGeom>
        </p:spPr>
        <p:txBody>
          <a:bodyPr anchor="ctr"/>
          <a:lstStyle>
            <a:lvl1pPr algn="ctr" fontAlgn="auto">
              <a:spcBef>
                <a:spcPts val="0"/>
              </a:spcBef>
              <a:spcAft>
                <a:spcPts val="0"/>
              </a:spcAft>
              <a:defRPr sz="1200" b="1" dirty="0" smtClean="0">
                <a:solidFill>
                  <a:schemeClr val="tx1">
                    <a:lumMod val="65000"/>
                    <a:lumOff val="35000"/>
                  </a:schemeClr>
                </a:solidFill>
                <a:latin typeface="+mn-lt"/>
              </a:defRPr>
            </a:lvl1pPr>
          </a:lstStyle>
          <a:p>
            <a:pPr eaLnBrk="1" hangingPunct="1">
              <a:defRPr/>
            </a:pPr>
            <a:r>
              <a:rPr lang="cs-CZ"/>
              <a:t>Modernizace výuky technických a přírodovědných oborů na UJEP</a:t>
            </a:r>
            <a:br>
              <a:rPr lang="cs-CZ"/>
            </a:br>
            <a:r>
              <a:rPr lang="cs-CZ"/>
              <a:t> se zaměřením na problematiku ochrany životního prostředí</a:t>
            </a:r>
          </a:p>
        </p:txBody>
      </p:sp>
      <p:pic>
        <p:nvPicPr>
          <p:cNvPr id="3"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20290" t="24026" r="1450" b="12985"/>
          <a:stretch>
            <a:fillRect/>
          </a:stretch>
        </p:blipFill>
        <p:spPr bwMode="auto">
          <a:xfrm>
            <a:off x="-80963" y="-26988"/>
            <a:ext cx="26035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459663" y="127000"/>
            <a:ext cx="1574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9" descr="OPVK_ve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4850" y="2060575"/>
            <a:ext cx="8191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0675" y="6356350"/>
            <a:ext cx="10953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datum 3"/>
          <p:cNvSpPr>
            <a:spLocks noGrp="1"/>
          </p:cNvSpPr>
          <p:nvPr>
            <p:ph type="dt" sz="half" idx="10"/>
          </p:nvPr>
        </p:nvSpPr>
        <p:spPr/>
        <p:txBody>
          <a:bodyPr/>
          <a:lstStyle>
            <a:lvl1pPr>
              <a:defRPr/>
            </a:lvl1pPr>
          </a:lstStyle>
          <a:p>
            <a:pPr>
              <a:defRPr/>
            </a:pPr>
            <a:endParaRPr lang="cs-CZ"/>
          </a:p>
        </p:txBody>
      </p:sp>
      <p:sp>
        <p:nvSpPr>
          <p:cNvPr id="8" name="Zástupný symbol pro zápatí 4"/>
          <p:cNvSpPr>
            <a:spLocks noGrp="1"/>
          </p:cNvSpPr>
          <p:nvPr>
            <p:ph type="ftr" sz="quarter" idx="11"/>
          </p:nvPr>
        </p:nvSpPr>
        <p:spPr>
          <a:xfrm>
            <a:off x="1835150" y="6453188"/>
            <a:ext cx="4968875" cy="404812"/>
          </a:xfrm>
          <a:prstGeom prst="rect">
            <a:avLst/>
          </a:prstGeom>
        </p:spPr>
        <p:txBody>
          <a:bodyPr/>
          <a:lstStyle>
            <a:lvl1pPr algn="l" eaLnBrk="1" hangingPunct="1">
              <a:defRPr b="0">
                <a:latin typeface="Arial" charset="0"/>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707888A4-25B5-4F28-9E7B-CBF754E855E7}" type="slidenum">
              <a:rPr lang="cs-CZ" altLang="cs-CZ"/>
              <a:pPr>
                <a:defRPr/>
              </a:pPr>
              <a:t>‹#›</a:t>
            </a:fld>
            <a:endParaRPr lang="cs-CZ" altLang="cs-CZ"/>
          </a:p>
        </p:txBody>
      </p:sp>
    </p:spTree>
    <p:extLst>
      <p:ext uri="{BB962C8B-B14F-4D97-AF65-F5344CB8AC3E}">
        <p14:creationId xmlns:p14="http://schemas.microsoft.com/office/powerpoint/2010/main" val="2935675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5" name="Zástupný symbol pro zápatí 4"/>
          <p:cNvSpPr txBox="1">
            <a:spLocks/>
          </p:cNvSpPr>
          <p:nvPr userDrawn="1"/>
        </p:nvSpPr>
        <p:spPr>
          <a:xfrm>
            <a:off x="1835150" y="6453188"/>
            <a:ext cx="4968875" cy="404812"/>
          </a:xfrm>
          <a:prstGeom prst="rect">
            <a:avLst/>
          </a:prstGeom>
        </p:spPr>
        <p:txBody>
          <a:bodyPr anchor="ctr"/>
          <a:lstStyle>
            <a:lvl1pPr algn="ctr" fontAlgn="auto">
              <a:spcBef>
                <a:spcPts val="0"/>
              </a:spcBef>
              <a:spcAft>
                <a:spcPts val="0"/>
              </a:spcAft>
              <a:defRPr sz="1200" b="1" dirty="0" smtClean="0">
                <a:solidFill>
                  <a:schemeClr val="tx1">
                    <a:lumMod val="65000"/>
                    <a:lumOff val="35000"/>
                  </a:schemeClr>
                </a:solidFill>
                <a:latin typeface="+mn-lt"/>
              </a:defRPr>
            </a:lvl1pPr>
          </a:lstStyle>
          <a:p>
            <a:pPr eaLnBrk="1" hangingPunct="1">
              <a:defRPr/>
            </a:pPr>
            <a:r>
              <a:rPr lang="cs-CZ"/>
              <a:t>Modernizace výuky technických a přírodovědných oborů na UJEP</a:t>
            </a:r>
            <a:br>
              <a:rPr lang="cs-CZ"/>
            </a:br>
            <a:r>
              <a:rPr lang="cs-CZ"/>
              <a:t> se zaměřením na problematiku ochrany životního prostředí</a:t>
            </a: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20290" t="24026" r="1450" b="12985"/>
          <a:stretch>
            <a:fillRect/>
          </a:stretch>
        </p:blipFill>
        <p:spPr bwMode="auto">
          <a:xfrm>
            <a:off x="-80963" y="-26988"/>
            <a:ext cx="26035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459663" y="127000"/>
            <a:ext cx="1574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9" descr="OPVK_ve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4850" y="2060575"/>
            <a:ext cx="8191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0675" y="6356350"/>
            <a:ext cx="10953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764704"/>
            <a:ext cx="4525342" cy="53614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10" name="Zástupný symbol pro datum 3"/>
          <p:cNvSpPr>
            <a:spLocks noGrp="1"/>
          </p:cNvSpPr>
          <p:nvPr>
            <p:ph type="dt" sz="half" idx="10"/>
          </p:nvPr>
        </p:nvSpPr>
        <p:spPr/>
        <p:txBody>
          <a:bodyPr/>
          <a:lstStyle>
            <a:lvl1pPr>
              <a:defRPr/>
            </a:lvl1pPr>
          </a:lstStyle>
          <a:p>
            <a:pPr>
              <a:defRPr/>
            </a:pPr>
            <a:endParaRPr lang="cs-CZ"/>
          </a:p>
        </p:txBody>
      </p:sp>
      <p:sp>
        <p:nvSpPr>
          <p:cNvPr id="11" name="Zástupný symbol pro zápatí 4"/>
          <p:cNvSpPr>
            <a:spLocks noGrp="1"/>
          </p:cNvSpPr>
          <p:nvPr>
            <p:ph type="ftr" sz="quarter" idx="11"/>
          </p:nvPr>
        </p:nvSpPr>
        <p:spPr>
          <a:xfrm>
            <a:off x="1835150" y="6453188"/>
            <a:ext cx="4968875" cy="404812"/>
          </a:xfrm>
          <a:prstGeom prst="rect">
            <a:avLst/>
          </a:prstGeom>
        </p:spPr>
        <p:txBody>
          <a:bodyPr/>
          <a:lstStyle>
            <a:lvl1pPr algn="l" eaLnBrk="1" hangingPunct="1">
              <a:defRPr b="0">
                <a:latin typeface="Arial" charset="0"/>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pPr>
              <a:defRPr/>
            </a:pPr>
            <a:fld id="{D638977E-0105-4326-8471-70A0447AD4F9}" type="slidenum">
              <a:rPr lang="cs-CZ" altLang="cs-CZ"/>
              <a:pPr>
                <a:defRPr/>
              </a:pPr>
              <a:t>‹#›</a:t>
            </a:fld>
            <a:endParaRPr lang="cs-CZ" altLang="cs-CZ"/>
          </a:p>
        </p:txBody>
      </p:sp>
    </p:spTree>
    <p:extLst>
      <p:ext uri="{BB962C8B-B14F-4D97-AF65-F5344CB8AC3E}">
        <p14:creationId xmlns:p14="http://schemas.microsoft.com/office/powerpoint/2010/main" val="3204911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5" name="Zástupný symbol pro zápatí 4"/>
          <p:cNvSpPr txBox="1">
            <a:spLocks/>
          </p:cNvSpPr>
          <p:nvPr userDrawn="1"/>
        </p:nvSpPr>
        <p:spPr>
          <a:xfrm>
            <a:off x="1835150" y="6453188"/>
            <a:ext cx="4968875" cy="404812"/>
          </a:xfrm>
          <a:prstGeom prst="rect">
            <a:avLst/>
          </a:prstGeom>
        </p:spPr>
        <p:txBody>
          <a:bodyPr anchor="ctr"/>
          <a:lstStyle>
            <a:lvl1pPr algn="ctr" fontAlgn="auto">
              <a:spcBef>
                <a:spcPts val="0"/>
              </a:spcBef>
              <a:spcAft>
                <a:spcPts val="0"/>
              </a:spcAft>
              <a:defRPr sz="1200" b="1" dirty="0" smtClean="0">
                <a:solidFill>
                  <a:schemeClr val="tx1">
                    <a:lumMod val="65000"/>
                    <a:lumOff val="35000"/>
                  </a:schemeClr>
                </a:solidFill>
                <a:latin typeface="+mn-lt"/>
              </a:defRPr>
            </a:lvl1pPr>
          </a:lstStyle>
          <a:p>
            <a:pPr eaLnBrk="1" hangingPunct="1">
              <a:defRPr/>
            </a:pPr>
            <a:r>
              <a:rPr lang="cs-CZ"/>
              <a:t>Modernizace výuky technických a přírodovědných oborů na UJEP</a:t>
            </a:r>
            <a:br>
              <a:rPr lang="cs-CZ"/>
            </a:br>
            <a:r>
              <a:rPr lang="cs-CZ"/>
              <a:t> se zaměřením na problematiku ochrany životního prostředí</a:t>
            </a: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20290" t="24026" r="1450" b="12985"/>
          <a:stretch>
            <a:fillRect/>
          </a:stretch>
        </p:blipFill>
        <p:spPr bwMode="auto">
          <a:xfrm>
            <a:off x="-80963" y="-26988"/>
            <a:ext cx="26035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459663" y="127000"/>
            <a:ext cx="1574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9" descr="OPVK_ve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4850" y="2060575"/>
            <a:ext cx="8191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0675" y="6356350"/>
            <a:ext cx="10953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Klepnutím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10" name="Zástupný symbol pro datum 3"/>
          <p:cNvSpPr>
            <a:spLocks noGrp="1"/>
          </p:cNvSpPr>
          <p:nvPr>
            <p:ph type="dt" sz="half" idx="10"/>
          </p:nvPr>
        </p:nvSpPr>
        <p:spPr/>
        <p:txBody>
          <a:bodyPr/>
          <a:lstStyle>
            <a:lvl1pPr>
              <a:defRPr/>
            </a:lvl1pPr>
          </a:lstStyle>
          <a:p>
            <a:pPr>
              <a:defRPr/>
            </a:pPr>
            <a:endParaRPr lang="cs-CZ"/>
          </a:p>
        </p:txBody>
      </p:sp>
      <p:sp>
        <p:nvSpPr>
          <p:cNvPr id="11" name="Zástupný symbol pro zápatí 4"/>
          <p:cNvSpPr>
            <a:spLocks noGrp="1"/>
          </p:cNvSpPr>
          <p:nvPr>
            <p:ph type="ftr" sz="quarter" idx="11"/>
          </p:nvPr>
        </p:nvSpPr>
        <p:spPr>
          <a:xfrm>
            <a:off x="1835150" y="6453188"/>
            <a:ext cx="4968875" cy="404812"/>
          </a:xfrm>
          <a:prstGeom prst="rect">
            <a:avLst/>
          </a:prstGeom>
        </p:spPr>
        <p:txBody>
          <a:bodyPr/>
          <a:lstStyle>
            <a:lvl1pPr algn="l" eaLnBrk="1" hangingPunct="1">
              <a:defRPr b="0">
                <a:latin typeface="Arial" charset="0"/>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pPr>
              <a:defRPr/>
            </a:pPr>
            <a:fld id="{5EB56731-4CD6-4508-BBBF-B0E00FE82C03}" type="slidenum">
              <a:rPr lang="cs-CZ" altLang="cs-CZ"/>
              <a:pPr>
                <a:defRPr/>
              </a:pPr>
              <a:t>‹#›</a:t>
            </a:fld>
            <a:endParaRPr lang="cs-CZ" altLang="cs-CZ"/>
          </a:p>
        </p:txBody>
      </p:sp>
    </p:spTree>
    <p:extLst>
      <p:ext uri="{BB962C8B-B14F-4D97-AF65-F5344CB8AC3E}">
        <p14:creationId xmlns:p14="http://schemas.microsoft.com/office/powerpoint/2010/main" val="790194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4" name="Zástupný symbol pro zápatí 4"/>
          <p:cNvSpPr txBox="1">
            <a:spLocks/>
          </p:cNvSpPr>
          <p:nvPr userDrawn="1"/>
        </p:nvSpPr>
        <p:spPr>
          <a:xfrm>
            <a:off x="1835150" y="6453188"/>
            <a:ext cx="4968875" cy="404812"/>
          </a:xfrm>
          <a:prstGeom prst="rect">
            <a:avLst/>
          </a:prstGeom>
        </p:spPr>
        <p:txBody>
          <a:bodyPr anchor="ctr"/>
          <a:lstStyle>
            <a:lvl1pPr algn="ctr" fontAlgn="auto">
              <a:spcBef>
                <a:spcPts val="0"/>
              </a:spcBef>
              <a:spcAft>
                <a:spcPts val="0"/>
              </a:spcAft>
              <a:defRPr sz="1200" b="1" dirty="0" smtClean="0">
                <a:solidFill>
                  <a:schemeClr val="tx1">
                    <a:lumMod val="65000"/>
                    <a:lumOff val="35000"/>
                  </a:schemeClr>
                </a:solidFill>
                <a:latin typeface="+mn-lt"/>
              </a:defRPr>
            </a:lvl1pPr>
          </a:lstStyle>
          <a:p>
            <a:pPr eaLnBrk="1" hangingPunct="1">
              <a:defRPr/>
            </a:pPr>
            <a:r>
              <a:rPr lang="cs-CZ"/>
              <a:t>Modernizace výuky technických a přírodovědných oborů na UJEP</a:t>
            </a:r>
            <a:br>
              <a:rPr lang="cs-CZ"/>
            </a:br>
            <a:r>
              <a:rPr lang="cs-CZ"/>
              <a:t> se zaměřením na problematiku ochrany životního prostředí</a:t>
            </a:r>
          </a:p>
        </p:txBody>
      </p:sp>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20290" t="24026" r="1450" b="12985"/>
          <a:stretch>
            <a:fillRect/>
          </a:stretch>
        </p:blipFill>
        <p:spPr bwMode="auto">
          <a:xfrm>
            <a:off x="-80963" y="-26988"/>
            <a:ext cx="26035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459663" y="127000"/>
            <a:ext cx="1574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9" descr="OPVK_ve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4850" y="2060575"/>
            <a:ext cx="8191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0675" y="6356350"/>
            <a:ext cx="10953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9" name="Zástupný symbol pro datum 3"/>
          <p:cNvSpPr>
            <a:spLocks noGrp="1"/>
          </p:cNvSpPr>
          <p:nvPr>
            <p:ph type="dt" sz="half" idx="10"/>
          </p:nvPr>
        </p:nvSpPr>
        <p:spPr/>
        <p:txBody>
          <a:bodyPr/>
          <a:lstStyle>
            <a:lvl1pPr>
              <a:defRPr/>
            </a:lvl1pPr>
          </a:lstStyle>
          <a:p>
            <a:pPr>
              <a:defRPr/>
            </a:pPr>
            <a:endParaRPr lang="cs-CZ"/>
          </a:p>
        </p:txBody>
      </p:sp>
      <p:sp>
        <p:nvSpPr>
          <p:cNvPr id="10" name="Zástupný symbol pro zápatí 4"/>
          <p:cNvSpPr>
            <a:spLocks noGrp="1"/>
          </p:cNvSpPr>
          <p:nvPr>
            <p:ph type="ftr" sz="quarter" idx="11"/>
          </p:nvPr>
        </p:nvSpPr>
        <p:spPr>
          <a:xfrm>
            <a:off x="1835150" y="6453188"/>
            <a:ext cx="4968875" cy="404812"/>
          </a:xfrm>
          <a:prstGeom prst="rect">
            <a:avLst/>
          </a:prstGeom>
        </p:spPr>
        <p:txBody>
          <a:bodyPr/>
          <a:lstStyle>
            <a:lvl1pPr algn="l" eaLnBrk="1" hangingPunct="1">
              <a:defRPr b="0">
                <a:latin typeface="Arial" charset="0"/>
              </a:defRPr>
            </a:lvl1pPr>
          </a:lstStyle>
          <a:p>
            <a:pPr>
              <a:defRPr/>
            </a:pPr>
            <a:endParaRPr lang="cs-CZ"/>
          </a:p>
        </p:txBody>
      </p:sp>
      <p:sp>
        <p:nvSpPr>
          <p:cNvPr id="11" name="Zástupný symbol pro číslo snímku 5"/>
          <p:cNvSpPr>
            <a:spLocks noGrp="1"/>
          </p:cNvSpPr>
          <p:nvPr>
            <p:ph type="sldNum" sz="quarter" idx="12"/>
          </p:nvPr>
        </p:nvSpPr>
        <p:spPr/>
        <p:txBody>
          <a:bodyPr/>
          <a:lstStyle>
            <a:lvl1pPr>
              <a:defRPr/>
            </a:lvl1pPr>
          </a:lstStyle>
          <a:p>
            <a:pPr>
              <a:defRPr/>
            </a:pPr>
            <a:fld id="{11AEECF3-B2F2-4BFA-BB39-CC2BB749147D}" type="slidenum">
              <a:rPr lang="cs-CZ" altLang="cs-CZ"/>
              <a:pPr>
                <a:defRPr/>
              </a:pPr>
              <a:t>‹#›</a:t>
            </a:fld>
            <a:endParaRPr lang="cs-CZ" altLang="cs-CZ"/>
          </a:p>
        </p:txBody>
      </p:sp>
    </p:spTree>
    <p:extLst>
      <p:ext uri="{BB962C8B-B14F-4D97-AF65-F5344CB8AC3E}">
        <p14:creationId xmlns:p14="http://schemas.microsoft.com/office/powerpoint/2010/main" val="51268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42844" y="1142984"/>
            <a:ext cx="4352956" cy="48062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142984"/>
            <a:ext cx="4281518" cy="48062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932319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4" name="Zástupný symbol pro zápatí 4"/>
          <p:cNvSpPr txBox="1">
            <a:spLocks/>
          </p:cNvSpPr>
          <p:nvPr userDrawn="1"/>
        </p:nvSpPr>
        <p:spPr>
          <a:xfrm>
            <a:off x="1835150" y="6453188"/>
            <a:ext cx="4968875" cy="404812"/>
          </a:xfrm>
          <a:prstGeom prst="rect">
            <a:avLst/>
          </a:prstGeom>
        </p:spPr>
        <p:txBody>
          <a:bodyPr anchor="ctr"/>
          <a:lstStyle>
            <a:lvl1pPr algn="ctr" fontAlgn="auto">
              <a:spcBef>
                <a:spcPts val="0"/>
              </a:spcBef>
              <a:spcAft>
                <a:spcPts val="0"/>
              </a:spcAft>
              <a:defRPr sz="1200" b="1" dirty="0" smtClean="0">
                <a:solidFill>
                  <a:schemeClr val="tx1">
                    <a:lumMod val="65000"/>
                    <a:lumOff val="35000"/>
                  </a:schemeClr>
                </a:solidFill>
                <a:latin typeface="+mn-lt"/>
              </a:defRPr>
            </a:lvl1pPr>
          </a:lstStyle>
          <a:p>
            <a:pPr eaLnBrk="1" hangingPunct="1">
              <a:defRPr/>
            </a:pPr>
            <a:r>
              <a:rPr lang="cs-CZ"/>
              <a:t>Modernizace výuky technických a přírodovědných oborů na UJEP</a:t>
            </a:r>
            <a:br>
              <a:rPr lang="cs-CZ"/>
            </a:br>
            <a:r>
              <a:rPr lang="cs-CZ"/>
              <a:t> se zaměřením na problematiku ochrany životního prostředí</a:t>
            </a:r>
          </a:p>
        </p:txBody>
      </p:sp>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20290" t="24026" r="1450" b="12985"/>
          <a:stretch>
            <a:fillRect/>
          </a:stretch>
        </p:blipFill>
        <p:spPr bwMode="auto">
          <a:xfrm>
            <a:off x="-80963" y="-26988"/>
            <a:ext cx="260351"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459663" y="127000"/>
            <a:ext cx="1574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9" descr="OPVK_ve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4850" y="2060575"/>
            <a:ext cx="8191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0675" y="6356350"/>
            <a:ext cx="10953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vislý nadpis 1"/>
          <p:cNvSpPr>
            <a:spLocks noGrp="1"/>
          </p:cNvSpPr>
          <p:nvPr>
            <p:ph type="title" orient="vert"/>
          </p:nvPr>
        </p:nvSpPr>
        <p:spPr>
          <a:xfrm>
            <a:off x="6012160" y="260648"/>
            <a:ext cx="1944216"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5410944" cy="5851525"/>
          </a:xfrm>
        </p:spPr>
        <p:txBody>
          <a:bodyPr vert="eaVert"/>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9" name="Zástupný symbol pro datum 3"/>
          <p:cNvSpPr>
            <a:spLocks noGrp="1"/>
          </p:cNvSpPr>
          <p:nvPr>
            <p:ph type="dt" sz="half" idx="10"/>
          </p:nvPr>
        </p:nvSpPr>
        <p:spPr/>
        <p:txBody>
          <a:bodyPr/>
          <a:lstStyle>
            <a:lvl1pPr>
              <a:defRPr/>
            </a:lvl1pPr>
          </a:lstStyle>
          <a:p>
            <a:pPr>
              <a:defRPr/>
            </a:pPr>
            <a:endParaRPr lang="cs-CZ"/>
          </a:p>
        </p:txBody>
      </p:sp>
      <p:sp>
        <p:nvSpPr>
          <p:cNvPr id="10" name="Zástupný symbol pro zápatí 4"/>
          <p:cNvSpPr>
            <a:spLocks noGrp="1"/>
          </p:cNvSpPr>
          <p:nvPr>
            <p:ph type="ftr" sz="quarter" idx="11"/>
          </p:nvPr>
        </p:nvSpPr>
        <p:spPr>
          <a:xfrm>
            <a:off x="1835150" y="6453188"/>
            <a:ext cx="4968875" cy="404812"/>
          </a:xfrm>
          <a:prstGeom prst="rect">
            <a:avLst/>
          </a:prstGeom>
        </p:spPr>
        <p:txBody>
          <a:bodyPr/>
          <a:lstStyle>
            <a:lvl1pPr algn="l" eaLnBrk="1" hangingPunct="1">
              <a:defRPr b="0">
                <a:latin typeface="Arial" charset="0"/>
              </a:defRPr>
            </a:lvl1pPr>
          </a:lstStyle>
          <a:p>
            <a:pPr>
              <a:defRPr/>
            </a:pPr>
            <a:endParaRPr lang="cs-CZ"/>
          </a:p>
        </p:txBody>
      </p:sp>
      <p:sp>
        <p:nvSpPr>
          <p:cNvPr id="11" name="Zástupný symbol pro číslo snímku 5"/>
          <p:cNvSpPr>
            <a:spLocks noGrp="1"/>
          </p:cNvSpPr>
          <p:nvPr>
            <p:ph type="sldNum" sz="quarter" idx="12"/>
          </p:nvPr>
        </p:nvSpPr>
        <p:spPr/>
        <p:txBody>
          <a:bodyPr/>
          <a:lstStyle>
            <a:lvl1pPr>
              <a:defRPr/>
            </a:lvl1pPr>
          </a:lstStyle>
          <a:p>
            <a:pPr>
              <a:defRPr/>
            </a:pPr>
            <a:fld id="{B09278B8-5776-4B70-8D0C-883181682626}" type="slidenum">
              <a:rPr lang="cs-CZ" altLang="cs-CZ"/>
              <a:pPr>
                <a:defRPr/>
              </a:pPr>
              <a:t>‹#›</a:t>
            </a:fld>
            <a:endParaRPr lang="cs-CZ" altLang="cs-CZ"/>
          </a:p>
        </p:txBody>
      </p:sp>
    </p:spTree>
    <p:extLst>
      <p:ext uri="{BB962C8B-B14F-4D97-AF65-F5344CB8AC3E}">
        <p14:creationId xmlns:p14="http://schemas.microsoft.com/office/powerpoint/2010/main" val="702055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71406" y="1146164"/>
            <a:ext cx="44291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71406" y="1857364"/>
            <a:ext cx="4425982" cy="40919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4643439" y="1142984"/>
            <a:ext cx="43577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1857364"/>
            <a:ext cx="4356131" cy="40919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561166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Tree>
    <p:extLst>
      <p:ext uri="{BB962C8B-B14F-4D97-AF65-F5344CB8AC3E}">
        <p14:creationId xmlns:p14="http://schemas.microsoft.com/office/powerpoint/2010/main" val="296119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248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5" name="Obrázek 8" descr="LOGO_FZP_CZ_RGB_standard.jpg"/>
          <p:cNvPicPr>
            <a:picLocks noChangeAspect="1"/>
          </p:cNvPicPr>
          <p:nvPr userDrawn="1"/>
        </p:nvPicPr>
        <p:blipFill>
          <a:blip r:embed="rId2">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1"/>
            <a:ext cx="5111750" cy="56762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1"/>
            <a:ext cx="3008313" cy="45141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432769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Zástupný symbol pro text 2"/>
          <p:cNvSpPr>
            <a:spLocks noGrp="1"/>
          </p:cNvSpPr>
          <p:nvPr>
            <p:ph type="body" idx="1"/>
          </p:nvPr>
        </p:nvSpPr>
        <p:spPr bwMode="auto">
          <a:xfrm>
            <a:off x="71438" y="1071563"/>
            <a:ext cx="889317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7" name="Zástupný symbol pro nadpis 1"/>
          <p:cNvSpPr>
            <a:spLocks noGrp="1"/>
          </p:cNvSpPr>
          <p:nvPr>
            <p:ph type="title"/>
          </p:nvPr>
        </p:nvSpPr>
        <p:spPr bwMode="auto">
          <a:xfrm>
            <a:off x="179388" y="71438"/>
            <a:ext cx="662463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pic>
        <p:nvPicPr>
          <p:cNvPr id="1028" name="Picture 6"/>
          <p:cNvPicPr>
            <a:picLocks noChangeAspect="1" noChangeArrowheads="1"/>
          </p:cNvPicPr>
          <p:nvPr userDrawn="1"/>
        </p:nvPicPr>
        <p:blipFill>
          <a:blip r:embed="rId16">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ázek 8" descr="LOGO_FZP_CZ_RGB_standard.jpg"/>
          <p:cNvPicPr>
            <a:picLocks noChangeAspect="1"/>
          </p:cNvPicPr>
          <p:nvPr userDrawn="1"/>
        </p:nvPicPr>
        <p:blipFill>
          <a:blip r:embed="rId17">
            <a:extLst>
              <a:ext uri="{28A0092B-C50C-407E-A947-70E740481C1C}">
                <a14:useLocalDpi xmlns:a14="http://schemas.microsoft.com/office/drawing/2010/main" val="0"/>
              </a:ext>
            </a:extLst>
          </a:blip>
          <a:srcRect l="11194" t="7339" r="9795" b="18350"/>
          <a:stretch>
            <a:fillRect/>
          </a:stretch>
        </p:blipFill>
        <p:spPr bwMode="auto">
          <a:xfrm>
            <a:off x="7262813" y="127000"/>
            <a:ext cx="17716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776" r:id="rId1"/>
    <p:sldLayoutId id="2147485785" r:id="rId2"/>
    <p:sldLayoutId id="2147485777" r:id="rId3"/>
    <p:sldLayoutId id="2147485778" r:id="rId4"/>
    <p:sldLayoutId id="2147485779" r:id="rId5"/>
    <p:sldLayoutId id="2147485780" r:id="rId6"/>
    <p:sldLayoutId id="2147485781" r:id="rId7"/>
    <p:sldLayoutId id="2147485782" r:id="rId8"/>
    <p:sldLayoutId id="2147485786" r:id="rId9"/>
    <p:sldLayoutId id="2147485787" r:id="rId10"/>
    <p:sldLayoutId id="2147485788" r:id="rId11"/>
    <p:sldLayoutId id="2147485783" r:id="rId12"/>
    <p:sldLayoutId id="2147485784" r:id="rId13"/>
    <p:sldLayoutId id="2147485826" r:id="rId14"/>
  </p:sldLayoutIdLst>
  <p:hf hdr="0" ftr="0" dt="0"/>
  <p:txStyles>
    <p:titleStyle>
      <a:lvl1pPr algn="ctr" rtl="0" eaLnBrk="0" fontAlgn="base" hangingPunct="0">
        <a:spcBef>
          <a:spcPct val="0"/>
        </a:spcBef>
        <a:spcAft>
          <a:spcPct val="0"/>
        </a:spcAft>
        <a:defRPr sz="2800" kern="1200">
          <a:solidFill>
            <a:srgbClr val="990099"/>
          </a:solidFill>
          <a:latin typeface="Arial" pitchFamily="34" charset="0"/>
          <a:ea typeface="+mj-ea"/>
          <a:cs typeface="+mj-cs"/>
        </a:defRPr>
      </a:lvl1pPr>
      <a:lvl2pPr algn="ctr" rtl="0" eaLnBrk="0" fontAlgn="base" hangingPunct="0">
        <a:spcBef>
          <a:spcPct val="0"/>
        </a:spcBef>
        <a:spcAft>
          <a:spcPct val="0"/>
        </a:spcAft>
        <a:defRPr sz="2800">
          <a:solidFill>
            <a:srgbClr val="990099"/>
          </a:solidFill>
          <a:latin typeface="Arial" charset="0"/>
        </a:defRPr>
      </a:lvl2pPr>
      <a:lvl3pPr algn="ctr" rtl="0" eaLnBrk="0" fontAlgn="base" hangingPunct="0">
        <a:spcBef>
          <a:spcPct val="0"/>
        </a:spcBef>
        <a:spcAft>
          <a:spcPct val="0"/>
        </a:spcAft>
        <a:defRPr sz="2800">
          <a:solidFill>
            <a:srgbClr val="990099"/>
          </a:solidFill>
          <a:latin typeface="Arial" charset="0"/>
        </a:defRPr>
      </a:lvl3pPr>
      <a:lvl4pPr algn="ctr" rtl="0" eaLnBrk="0" fontAlgn="base" hangingPunct="0">
        <a:spcBef>
          <a:spcPct val="0"/>
        </a:spcBef>
        <a:spcAft>
          <a:spcPct val="0"/>
        </a:spcAft>
        <a:defRPr sz="2800">
          <a:solidFill>
            <a:srgbClr val="990099"/>
          </a:solidFill>
          <a:latin typeface="Arial" charset="0"/>
        </a:defRPr>
      </a:lvl4pPr>
      <a:lvl5pPr algn="ctr" rtl="0" eaLnBrk="0" fontAlgn="base" hangingPunct="0">
        <a:spcBef>
          <a:spcPct val="0"/>
        </a:spcBef>
        <a:spcAft>
          <a:spcPct val="0"/>
        </a:spcAft>
        <a:defRPr sz="2800">
          <a:solidFill>
            <a:srgbClr val="990099"/>
          </a:solidFill>
          <a:latin typeface="Arial" charset="0"/>
        </a:defRPr>
      </a:lvl5pPr>
      <a:lvl6pPr marL="457200" algn="ctr" rtl="0" eaLnBrk="1" fontAlgn="base" hangingPunct="1">
        <a:spcBef>
          <a:spcPct val="0"/>
        </a:spcBef>
        <a:spcAft>
          <a:spcPct val="0"/>
        </a:spcAft>
        <a:defRPr sz="3900">
          <a:solidFill>
            <a:srgbClr val="990099"/>
          </a:solidFill>
          <a:latin typeface="Arial" charset="0"/>
        </a:defRPr>
      </a:lvl6pPr>
      <a:lvl7pPr marL="914400" algn="ctr" rtl="0" eaLnBrk="1" fontAlgn="base" hangingPunct="1">
        <a:spcBef>
          <a:spcPct val="0"/>
        </a:spcBef>
        <a:spcAft>
          <a:spcPct val="0"/>
        </a:spcAft>
        <a:defRPr sz="3900">
          <a:solidFill>
            <a:srgbClr val="990099"/>
          </a:solidFill>
          <a:latin typeface="Arial" charset="0"/>
        </a:defRPr>
      </a:lvl7pPr>
      <a:lvl8pPr marL="1371600" algn="ctr" rtl="0" eaLnBrk="1" fontAlgn="base" hangingPunct="1">
        <a:spcBef>
          <a:spcPct val="0"/>
        </a:spcBef>
        <a:spcAft>
          <a:spcPct val="0"/>
        </a:spcAft>
        <a:defRPr sz="3900">
          <a:solidFill>
            <a:srgbClr val="990099"/>
          </a:solidFill>
          <a:latin typeface="Arial" charset="0"/>
        </a:defRPr>
      </a:lvl8pPr>
      <a:lvl9pPr marL="1828800" algn="ctr" rtl="0" eaLnBrk="1" fontAlgn="base" hangingPunct="1">
        <a:spcBef>
          <a:spcPct val="0"/>
        </a:spcBef>
        <a:spcAft>
          <a:spcPct val="0"/>
        </a:spcAft>
        <a:defRPr sz="3900">
          <a:solidFill>
            <a:srgbClr val="990099"/>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595959"/>
          </a:solidFill>
          <a:latin typeface="Arial"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rgbClr val="595959"/>
          </a:solidFill>
          <a:latin typeface="Arial"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95959"/>
          </a:solidFill>
          <a:latin typeface="Arial"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rgbClr val="595959"/>
          </a:solidFill>
          <a:latin typeface="Arial"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rgbClr val="59595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Zástupný symbol pro text 2"/>
          <p:cNvSpPr>
            <a:spLocks noGrp="1"/>
          </p:cNvSpPr>
          <p:nvPr>
            <p:ph type="body" idx="1"/>
          </p:nvPr>
        </p:nvSpPr>
        <p:spPr bwMode="auto">
          <a:xfrm>
            <a:off x="71438" y="1071563"/>
            <a:ext cx="8893175"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p:cNvSpPr>
            <a:spLocks noGrp="1"/>
          </p:cNvSpPr>
          <p:nvPr>
            <p:ph type="dt" sz="half" idx="2"/>
          </p:nvPr>
        </p:nvSpPr>
        <p:spPr>
          <a:xfrm>
            <a:off x="7235825" y="6453188"/>
            <a:ext cx="1081088" cy="285750"/>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lumMod val="65000"/>
                    <a:lumOff val="35000"/>
                  </a:schemeClr>
                </a:solidFill>
                <a:latin typeface="+mn-lt"/>
              </a:defRPr>
            </a:lvl1pPr>
          </a:lstStyle>
          <a:p>
            <a:pPr>
              <a:defRPr/>
            </a:pPr>
            <a:endParaRPr lang="cs-CZ" dirty="0"/>
          </a:p>
        </p:txBody>
      </p:sp>
      <p:sp>
        <p:nvSpPr>
          <p:cNvPr id="5" name="Zástupný symbol pro zápatí 4"/>
          <p:cNvSpPr>
            <a:spLocks noGrp="1"/>
          </p:cNvSpPr>
          <p:nvPr>
            <p:ph type="ftr" sz="quarter" idx="3"/>
          </p:nvPr>
        </p:nvSpPr>
        <p:spPr>
          <a:xfrm>
            <a:off x="7235825" y="6237288"/>
            <a:ext cx="1728788" cy="14446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lumMod val="65000"/>
                    <a:lumOff val="35000"/>
                  </a:scheme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8388350" y="6453188"/>
            <a:ext cx="576263" cy="2857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595959"/>
                </a:solidFill>
                <a:latin typeface="Calibri" panose="020F0502020204030204" pitchFamily="34" charset="0"/>
              </a:defRPr>
            </a:lvl1pPr>
          </a:lstStyle>
          <a:p>
            <a:pPr>
              <a:defRPr/>
            </a:pPr>
            <a:fld id="{7C8FDA16-EF04-4DD9-A269-078E5AF4B17C}" type="slidenum">
              <a:rPr lang="cs-CZ" altLang="cs-CZ"/>
              <a:pPr>
                <a:defRPr/>
              </a:pPr>
              <a:t>‹#›</a:t>
            </a:fld>
            <a:endParaRPr lang="cs-CZ" altLang="cs-CZ"/>
          </a:p>
        </p:txBody>
      </p:sp>
      <p:sp>
        <p:nvSpPr>
          <p:cNvPr id="2054" name="Zástupný symbol pro nadpis 1"/>
          <p:cNvSpPr>
            <a:spLocks noGrp="1"/>
          </p:cNvSpPr>
          <p:nvPr>
            <p:ph type="title"/>
          </p:nvPr>
        </p:nvSpPr>
        <p:spPr bwMode="auto">
          <a:xfrm>
            <a:off x="1692275" y="71438"/>
            <a:ext cx="57594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Tree>
  </p:cSld>
  <p:clrMap bg1="lt1" tx1="dk1" bg2="lt2" tx2="dk2" accent1="accent1" accent2="accent2" accent3="accent3" accent4="accent4" accent5="accent5" accent6="accent6" hlink="hlink" folHlink="folHlink"/>
  <p:sldLayoutIdLst>
    <p:sldLayoutId id="2147485790" r:id="rId1"/>
    <p:sldLayoutId id="2147485791" r:id="rId2"/>
    <p:sldLayoutId id="2147485792" r:id="rId3"/>
    <p:sldLayoutId id="2147485793" r:id="rId4"/>
    <p:sldLayoutId id="2147485794" r:id="rId5"/>
    <p:sldLayoutId id="2147485795" r:id="rId6"/>
    <p:sldLayoutId id="2147485796" r:id="rId7"/>
    <p:sldLayoutId id="2147485797" r:id="rId8"/>
    <p:sldLayoutId id="2147485798" r:id="rId9"/>
    <p:sldLayoutId id="2147485799" r:id="rId10"/>
    <p:sldLayoutId id="2147485800" r:id="rId11"/>
    <p:sldLayoutId id="2147485801" r:id="rId12"/>
  </p:sldLayoutIdLst>
  <p:hf hdr="0" ftr="0" dt="0"/>
  <p:txStyles>
    <p:titleStyle>
      <a:lvl1pPr algn="ctr" rtl="0" eaLnBrk="0" fontAlgn="base" hangingPunct="0">
        <a:spcBef>
          <a:spcPct val="0"/>
        </a:spcBef>
        <a:spcAft>
          <a:spcPct val="0"/>
        </a:spcAft>
        <a:defRPr sz="2800" kern="1200">
          <a:solidFill>
            <a:srgbClr val="990099"/>
          </a:solidFill>
          <a:latin typeface="Arial" pitchFamily="34" charset="0"/>
          <a:ea typeface="+mj-ea"/>
          <a:cs typeface="+mj-cs"/>
        </a:defRPr>
      </a:lvl1pPr>
      <a:lvl2pPr algn="ctr" rtl="0" eaLnBrk="0" fontAlgn="base" hangingPunct="0">
        <a:spcBef>
          <a:spcPct val="0"/>
        </a:spcBef>
        <a:spcAft>
          <a:spcPct val="0"/>
        </a:spcAft>
        <a:defRPr sz="2800">
          <a:solidFill>
            <a:srgbClr val="990099"/>
          </a:solidFill>
          <a:latin typeface="Arial" charset="0"/>
        </a:defRPr>
      </a:lvl2pPr>
      <a:lvl3pPr algn="ctr" rtl="0" eaLnBrk="0" fontAlgn="base" hangingPunct="0">
        <a:spcBef>
          <a:spcPct val="0"/>
        </a:spcBef>
        <a:spcAft>
          <a:spcPct val="0"/>
        </a:spcAft>
        <a:defRPr sz="2800">
          <a:solidFill>
            <a:srgbClr val="990099"/>
          </a:solidFill>
          <a:latin typeface="Arial" charset="0"/>
        </a:defRPr>
      </a:lvl3pPr>
      <a:lvl4pPr algn="ctr" rtl="0" eaLnBrk="0" fontAlgn="base" hangingPunct="0">
        <a:spcBef>
          <a:spcPct val="0"/>
        </a:spcBef>
        <a:spcAft>
          <a:spcPct val="0"/>
        </a:spcAft>
        <a:defRPr sz="2800">
          <a:solidFill>
            <a:srgbClr val="990099"/>
          </a:solidFill>
          <a:latin typeface="Arial" charset="0"/>
        </a:defRPr>
      </a:lvl4pPr>
      <a:lvl5pPr algn="ctr" rtl="0" eaLnBrk="0" fontAlgn="base" hangingPunct="0">
        <a:spcBef>
          <a:spcPct val="0"/>
        </a:spcBef>
        <a:spcAft>
          <a:spcPct val="0"/>
        </a:spcAft>
        <a:defRPr sz="2800">
          <a:solidFill>
            <a:srgbClr val="990099"/>
          </a:solidFill>
          <a:latin typeface="Arial" charset="0"/>
        </a:defRPr>
      </a:lvl5pPr>
      <a:lvl6pPr marL="457200" algn="ctr" rtl="0" eaLnBrk="1" fontAlgn="base" hangingPunct="1">
        <a:spcBef>
          <a:spcPct val="0"/>
        </a:spcBef>
        <a:spcAft>
          <a:spcPct val="0"/>
        </a:spcAft>
        <a:defRPr sz="3900">
          <a:solidFill>
            <a:srgbClr val="990099"/>
          </a:solidFill>
          <a:latin typeface="Arial" charset="0"/>
        </a:defRPr>
      </a:lvl6pPr>
      <a:lvl7pPr marL="914400" algn="ctr" rtl="0" eaLnBrk="1" fontAlgn="base" hangingPunct="1">
        <a:spcBef>
          <a:spcPct val="0"/>
        </a:spcBef>
        <a:spcAft>
          <a:spcPct val="0"/>
        </a:spcAft>
        <a:defRPr sz="3900">
          <a:solidFill>
            <a:srgbClr val="990099"/>
          </a:solidFill>
          <a:latin typeface="Arial" charset="0"/>
        </a:defRPr>
      </a:lvl7pPr>
      <a:lvl8pPr marL="1371600" algn="ctr" rtl="0" eaLnBrk="1" fontAlgn="base" hangingPunct="1">
        <a:spcBef>
          <a:spcPct val="0"/>
        </a:spcBef>
        <a:spcAft>
          <a:spcPct val="0"/>
        </a:spcAft>
        <a:defRPr sz="3900">
          <a:solidFill>
            <a:srgbClr val="990099"/>
          </a:solidFill>
          <a:latin typeface="Arial" charset="0"/>
        </a:defRPr>
      </a:lvl8pPr>
      <a:lvl9pPr marL="1828800" algn="ctr" rtl="0" eaLnBrk="1" fontAlgn="base" hangingPunct="1">
        <a:spcBef>
          <a:spcPct val="0"/>
        </a:spcBef>
        <a:spcAft>
          <a:spcPct val="0"/>
        </a:spcAft>
        <a:defRPr sz="3900">
          <a:solidFill>
            <a:srgbClr val="990099"/>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595959"/>
          </a:solidFill>
          <a:latin typeface="Arial"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rgbClr val="595959"/>
          </a:solidFill>
          <a:latin typeface="Arial"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95959"/>
          </a:solidFill>
          <a:latin typeface="Arial"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rgbClr val="595959"/>
          </a:solidFill>
          <a:latin typeface="Arial"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rgbClr val="59595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Zástupný symbol pro text 2"/>
          <p:cNvSpPr>
            <a:spLocks noGrp="1"/>
          </p:cNvSpPr>
          <p:nvPr>
            <p:ph type="body" idx="1"/>
          </p:nvPr>
        </p:nvSpPr>
        <p:spPr bwMode="auto">
          <a:xfrm>
            <a:off x="71438" y="1071563"/>
            <a:ext cx="8893175"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p:cNvSpPr>
            <a:spLocks noGrp="1"/>
          </p:cNvSpPr>
          <p:nvPr>
            <p:ph type="dt" sz="half" idx="2"/>
          </p:nvPr>
        </p:nvSpPr>
        <p:spPr>
          <a:xfrm>
            <a:off x="6516688" y="6453188"/>
            <a:ext cx="935037" cy="285750"/>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lumMod val="65000"/>
                    <a:lumOff val="35000"/>
                  </a:schemeClr>
                </a:solidFill>
                <a:latin typeface="+mn-lt"/>
              </a:defRPr>
            </a:lvl1pPr>
          </a:lstStyle>
          <a:p>
            <a:pPr>
              <a:defRPr/>
            </a:pPr>
            <a:endParaRPr lang="cs-CZ" dirty="0"/>
          </a:p>
        </p:txBody>
      </p:sp>
      <p:sp>
        <p:nvSpPr>
          <p:cNvPr id="5" name="Zástupný symbol pro zápatí 4"/>
          <p:cNvSpPr>
            <a:spLocks noGrp="1"/>
          </p:cNvSpPr>
          <p:nvPr>
            <p:ph type="ftr" sz="quarter" idx="3"/>
          </p:nvPr>
        </p:nvSpPr>
        <p:spPr>
          <a:xfrm>
            <a:off x="6084888" y="6237288"/>
            <a:ext cx="1366837" cy="14446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lumMod val="65000"/>
                    <a:lumOff val="35000"/>
                  </a:scheme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6084888" y="6453188"/>
            <a:ext cx="431800" cy="2857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595959"/>
                </a:solidFill>
                <a:latin typeface="Calibri" panose="020F0502020204030204" pitchFamily="34" charset="0"/>
              </a:defRPr>
            </a:lvl1pPr>
          </a:lstStyle>
          <a:p>
            <a:pPr>
              <a:defRPr/>
            </a:pPr>
            <a:fld id="{69967D01-0DC1-4261-884A-617E38D0E28D}" type="slidenum">
              <a:rPr lang="cs-CZ" altLang="cs-CZ"/>
              <a:pPr>
                <a:defRPr/>
              </a:pPr>
              <a:t>‹#›</a:t>
            </a:fld>
            <a:endParaRPr lang="cs-CZ" altLang="cs-CZ"/>
          </a:p>
        </p:txBody>
      </p:sp>
      <p:sp>
        <p:nvSpPr>
          <p:cNvPr id="3078" name="Zástupný symbol pro nadpis 1"/>
          <p:cNvSpPr>
            <a:spLocks noGrp="1"/>
          </p:cNvSpPr>
          <p:nvPr>
            <p:ph type="title"/>
          </p:nvPr>
        </p:nvSpPr>
        <p:spPr bwMode="auto">
          <a:xfrm>
            <a:off x="107950" y="71438"/>
            <a:ext cx="57594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Tree>
  </p:cSld>
  <p:clrMap bg1="lt1" tx1="dk1" bg2="lt2" tx2="dk2" accent1="accent1" accent2="accent2" accent3="accent3" accent4="accent4" accent5="accent5" accent6="accent6" hlink="hlink" folHlink="folHlink"/>
  <p:sldLayoutIdLst>
    <p:sldLayoutId id="2147485802" r:id="rId1"/>
    <p:sldLayoutId id="2147485803" r:id="rId2"/>
    <p:sldLayoutId id="2147485804" r:id="rId3"/>
    <p:sldLayoutId id="2147485805" r:id="rId4"/>
    <p:sldLayoutId id="2147485806" r:id="rId5"/>
    <p:sldLayoutId id="2147485807" r:id="rId6"/>
    <p:sldLayoutId id="2147485808" r:id="rId7"/>
    <p:sldLayoutId id="2147485809" r:id="rId8"/>
    <p:sldLayoutId id="2147485810" r:id="rId9"/>
    <p:sldLayoutId id="2147485811" r:id="rId10"/>
    <p:sldLayoutId id="2147485812" r:id="rId11"/>
    <p:sldLayoutId id="2147485813" r:id="rId12"/>
  </p:sldLayoutIdLst>
  <p:hf hdr="0" ftr="0" dt="0"/>
  <p:txStyles>
    <p:titleStyle>
      <a:lvl1pPr algn="l" rtl="0" eaLnBrk="0" fontAlgn="base" hangingPunct="0">
        <a:spcBef>
          <a:spcPct val="0"/>
        </a:spcBef>
        <a:spcAft>
          <a:spcPct val="0"/>
        </a:spcAft>
        <a:defRPr sz="2800" kern="1200">
          <a:solidFill>
            <a:srgbClr val="990099"/>
          </a:solidFill>
          <a:latin typeface="Arial" pitchFamily="34" charset="0"/>
          <a:ea typeface="+mj-ea"/>
          <a:cs typeface="+mj-cs"/>
        </a:defRPr>
      </a:lvl1pPr>
      <a:lvl2pPr algn="l" rtl="0" eaLnBrk="0" fontAlgn="base" hangingPunct="0">
        <a:spcBef>
          <a:spcPct val="0"/>
        </a:spcBef>
        <a:spcAft>
          <a:spcPct val="0"/>
        </a:spcAft>
        <a:defRPr sz="2800">
          <a:solidFill>
            <a:srgbClr val="990099"/>
          </a:solidFill>
          <a:latin typeface="Arial" charset="0"/>
        </a:defRPr>
      </a:lvl2pPr>
      <a:lvl3pPr algn="l" rtl="0" eaLnBrk="0" fontAlgn="base" hangingPunct="0">
        <a:spcBef>
          <a:spcPct val="0"/>
        </a:spcBef>
        <a:spcAft>
          <a:spcPct val="0"/>
        </a:spcAft>
        <a:defRPr sz="2800">
          <a:solidFill>
            <a:srgbClr val="990099"/>
          </a:solidFill>
          <a:latin typeface="Arial" charset="0"/>
        </a:defRPr>
      </a:lvl3pPr>
      <a:lvl4pPr algn="l" rtl="0" eaLnBrk="0" fontAlgn="base" hangingPunct="0">
        <a:spcBef>
          <a:spcPct val="0"/>
        </a:spcBef>
        <a:spcAft>
          <a:spcPct val="0"/>
        </a:spcAft>
        <a:defRPr sz="2800">
          <a:solidFill>
            <a:srgbClr val="990099"/>
          </a:solidFill>
          <a:latin typeface="Arial" charset="0"/>
        </a:defRPr>
      </a:lvl4pPr>
      <a:lvl5pPr algn="l" rtl="0" eaLnBrk="0" fontAlgn="base" hangingPunct="0">
        <a:spcBef>
          <a:spcPct val="0"/>
        </a:spcBef>
        <a:spcAft>
          <a:spcPct val="0"/>
        </a:spcAft>
        <a:defRPr sz="2800">
          <a:solidFill>
            <a:srgbClr val="990099"/>
          </a:solidFill>
          <a:latin typeface="Arial" charset="0"/>
        </a:defRPr>
      </a:lvl5pPr>
      <a:lvl6pPr marL="457200" algn="ctr" rtl="0" eaLnBrk="1" fontAlgn="base" hangingPunct="1">
        <a:spcBef>
          <a:spcPct val="0"/>
        </a:spcBef>
        <a:spcAft>
          <a:spcPct val="0"/>
        </a:spcAft>
        <a:defRPr sz="3900">
          <a:solidFill>
            <a:srgbClr val="990099"/>
          </a:solidFill>
          <a:latin typeface="Arial" charset="0"/>
        </a:defRPr>
      </a:lvl6pPr>
      <a:lvl7pPr marL="914400" algn="ctr" rtl="0" eaLnBrk="1" fontAlgn="base" hangingPunct="1">
        <a:spcBef>
          <a:spcPct val="0"/>
        </a:spcBef>
        <a:spcAft>
          <a:spcPct val="0"/>
        </a:spcAft>
        <a:defRPr sz="3900">
          <a:solidFill>
            <a:srgbClr val="990099"/>
          </a:solidFill>
          <a:latin typeface="Arial" charset="0"/>
        </a:defRPr>
      </a:lvl7pPr>
      <a:lvl8pPr marL="1371600" algn="ctr" rtl="0" eaLnBrk="1" fontAlgn="base" hangingPunct="1">
        <a:spcBef>
          <a:spcPct val="0"/>
        </a:spcBef>
        <a:spcAft>
          <a:spcPct val="0"/>
        </a:spcAft>
        <a:defRPr sz="3900">
          <a:solidFill>
            <a:srgbClr val="990099"/>
          </a:solidFill>
          <a:latin typeface="Arial" charset="0"/>
        </a:defRPr>
      </a:lvl8pPr>
      <a:lvl9pPr marL="1828800" algn="ctr" rtl="0" eaLnBrk="1" fontAlgn="base" hangingPunct="1">
        <a:spcBef>
          <a:spcPct val="0"/>
        </a:spcBef>
        <a:spcAft>
          <a:spcPct val="0"/>
        </a:spcAft>
        <a:defRPr sz="3900">
          <a:solidFill>
            <a:srgbClr val="990099"/>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595959"/>
          </a:solidFill>
          <a:latin typeface="Arial"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rgbClr val="595959"/>
          </a:solidFill>
          <a:latin typeface="Arial"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95959"/>
          </a:solidFill>
          <a:latin typeface="Arial"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rgbClr val="595959"/>
          </a:solidFill>
          <a:latin typeface="Arial"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rgbClr val="59595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Zástupný symbol pro text 2"/>
          <p:cNvSpPr>
            <a:spLocks noGrp="1"/>
          </p:cNvSpPr>
          <p:nvPr>
            <p:ph type="body" idx="1"/>
          </p:nvPr>
        </p:nvSpPr>
        <p:spPr bwMode="auto">
          <a:xfrm>
            <a:off x="250825" y="1071563"/>
            <a:ext cx="7993063"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p:cNvSpPr>
            <a:spLocks noGrp="1"/>
          </p:cNvSpPr>
          <p:nvPr>
            <p:ph type="dt" sz="half" idx="2"/>
          </p:nvPr>
        </p:nvSpPr>
        <p:spPr>
          <a:xfrm>
            <a:off x="250825" y="6453188"/>
            <a:ext cx="1054100" cy="285750"/>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lumMod val="65000"/>
                    <a:lumOff val="35000"/>
                  </a:schemeClr>
                </a:solidFill>
                <a:latin typeface="+mn-lt"/>
              </a:defRPr>
            </a:lvl1pPr>
          </a:lstStyle>
          <a:p>
            <a:pPr>
              <a:defRPr/>
            </a:pPr>
            <a:endParaRPr lang="cs-CZ" dirty="0"/>
          </a:p>
        </p:txBody>
      </p:sp>
      <p:sp>
        <p:nvSpPr>
          <p:cNvPr id="6" name="Zástupný symbol pro číslo snímku 5"/>
          <p:cNvSpPr>
            <a:spLocks noGrp="1"/>
          </p:cNvSpPr>
          <p:nvPr>
            <p:ph type="sldNum" sz="quarter" idx="4"/>
          </p:nvPr>
        </p:nvSpPr>
        <p:spPr>
          <a:xfrm>
            <a:off x="7164388" y="6453188"/>
            <a:ext cx="576262" cy="2857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595959"/>
                </a:solidFill>
                <a:latin typeface="Calibri" panose="020F0502020204030204" pitchFamily="34" charset="0"/>
              </a:defRPr>
            </a:lvl1pPr>
          </a:lstStyle>
          <a:p>
            <a:pPr>
              <a:defRPr/>
            </a:pPr>
            <a:fld id="{51048E50-E053-418A-B9D2-427FA67016C9}" type="slidenum">
              <a:rPr lang="cs-CZ" altLang="cs-CZ"/>
              <a:pPr>
                <a:defRPr/>
              </a:pPr>
              <a:t>‹#›</a:t>
            </a:fld>
            <a:endParaRPr lang="cs-CZ" altLang="cs-CZ"/>
          </a:p>
        </p:txBody>
      </p:sp>
      <p:sp>
        <p:nvSpPr>
          <p:cNvPr id="4101" name="Zástupný symbol pro nadpis 1"/>
          <p:cNvSpPr>
            <a:spLocks noGrp="1"/>
          </p:cNvSpPr>
          <p:nvPr>
            <p:ph type="title"/>
          </p:nvPr>
        </p:nvSpPr>
        <p:spPr bwMode="auto">
          <a:xfrm>
            <a:off x="250825" y="71438"/>
            <a:ext cx="70580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Tree>
  </p:cSld>
  <p:clrMap bg1="lt1" tx1="dk1" bg2="lt2" tx2="dk2" accent1="accent1" accent2="accent2" accent3="accent3" accent4="accent4" accent5="accent5" accent6="accent6" hlink="hlink" folHlink="folHlink"/>
  <p:sldLayoutIdLst>
    <p:sldLayoutId id="2147485814" r:id="rId1"/>
    <p:sldLayoutId id="2147485815" r:id="rId2"/>
    <p:sldLayoutId id="2147485816" r:id="rId3"/>
    <p:sldLayoutId id="2147485817" r:id="rId4"/>
    <p:sldLayoutId id="2147485818" r:id="rId5"/>
    <p:sldLayoutId id="2147485819" r:id="rId6"/>
    <p:sldLayoutId id="2147485820" r:id="rId7"/>
    <p:sldLayoutId id="2147485821" r:id="rId8"/>
    <p:sldLayoutId id="2147485822" r:id="rId9"/>
    <p:sldLayoutId id="2147485823" r:id="rId10"/>
    <p:sldLayoutId id="2147485824" r:id="rId11"/>
    <p:sldLayoutId id="2147485825" r:id="rId12"/>
  </p:sldLayoutIdLst>
  <p:hf hdr="0" ftr="0" dt="0"/>
  <p:txStyles>
    <p:titleStyle>
      <a:lvl1pPr algn="ctr" rtl="0" eaLnBrk="0" fontAlgn="base" hangingPunct="0">
        <a:spcBef>
          <a:spcPct val="0"/>
        </a:spcBef>
        <a:spcAft>
          <a:spcPct val="0"/>
        </a:spcAft>
        <a:defRPr sz="3200" kern="1200">
          <a:solidFill>
            <a:srgbClr val="990099"/>
          </a:solidFill>
          <a:latin typeface="Arial" pitchFamily="34" charset="0"/>
          <a:ea typeface="+mj-ea"/>
          <a:cs typeface="+mj-cs"/>
        </a:defRPr>
      </a:lvl1pPr>
      <a:lvl2pPr algn="ctr" rtl="0" eaLnBrk="0" fontAlgn="base" hangingPunct="0">
        <a:spcBef>
          <a:spcPct val="0"/>
        </a:spcBef>
        <a:spcAft>
          <a:spcPct val="0"/>
        </a:spcAft>
        <a:defRPr sz="3200">
          <a:solidFill>
            <a:srgbClr val="990099"/>
          </a:solidFill>
          <a:latin typeface="Arial" charset="0"/>
        </a:defRPr>
      </a:lvl2pPr>
      <a:lvl3pPr algn="ctr" rtl="0" eaLnBrk="0" fontAlgn="base" hangingPunct="0">
        <a:spcBef>
          <a:spcPct val="0"/>
        </a:spcBef>
        <a:spcAft>
          <a:spcPct val="0"/>
        </a:spcAft>
        <a:defRPr sz="3200">
          <a:solidFill>
            <a:srgbClr val="990099"/>
          </a:solidFill>
          <a:latin typeface="Arial" charset="0"/>
        </a:defRPr>
      </a:lvl3pPr>
      <a:lvl4pPr algn="ctr" rtl="0" eaLnBrk="0" fontAlgn="base" hangingPunct="0">
        <a:spcBef>
          <a:spcPct val="0"/>
        </a:spcBef>
        <a:spcAft>
          <a:spcPct val="0"/>
        </a:spcAft>
        <a:defRPr sz="3200">
          <a:solidFill>
            <a:srgbClr val="990099"/>
          </a:solidFill>
          <a:latin typeface="Arial" charset="0"/>
        </a:defRPr>
      </a:lvl4pPr>
      <a:lvl5pPr algn="ctr" rtl="0" eaLnBrk="0" fontAlgn="base" hangingPunct="0">
        <a:spcBef>
          <a:spcPct val="0"/>
        </a:spcBef>
        <a:spcAft>
          <a:spcPct val="0"/>
        </a:spcAft>
        <a:defRPr sz="3200">
          <a:solidFill>
            <a:srgbClr val="990099"/>
          </a:solidFill>
          <a:latin typeface="Arial" charset="0"/>
        </a:defRPr>
      </a:lvl5pPr>
      <a:lvl6pPr marL="457200" algn="ctr" rtl="0" eaLnBrk="1" fontAlgn="base" hangingPunct="1">
        <a:spcBef>
          <a:spcPct val="0"/>
        </a:spcBef>
        <a:spcAft>
          <a:spcPct val="0"/>
        </a:spcAft>
        <a:defRPr sz="3900">
          <a:solidFill>
            <a:srgbClr val="990099"/>
          </a:solidFill>
          <a:latin typeface="Arial" charset="0"/>
        </a:defRPr>
      </a:lvl6pPr>
      <a:lvl7pPr marL="914400" algn="ctr" rtl="0" eaLnBrk="1" fontAlgn="base" hangingPunct="1">
        <a:spcBef>
          <a:spcPct val="0"/>
        </a:spcBef>
        <a:spcAft>
          <a:spcPct val="0"/>
        </a:spcAft>
        <a:defRPr sz="3900">
          <a:solidFill>
            <a:srgbClr val="990099"/>
          </a:solidFill>
          <a:latin typeface="Arial" charset="0"/>
        </a:defRPr>
      </a:lvl7pPr>
      <a:lvl8pPr marL="1371600" algn="ctr" rtl="0" eaLnBrk="1" fontAlgn="base" hangingPunct="1">
        <a:spcBef>
          <a:spcPct val="0"/>
        </a:spcBef>
        <a:spcAft>
          <a:spcPct val="0"/>
        </a:spcAft>
        <a:defRPr sz="3900">
          <a:solidFill>
            <a:srgbClr val="990099"/>
          </a:solidFill>
          <a:latin typeface="Arial" charset="0"/>
        </a:defRPr>
      </a:lvl8pPr>
      <a:lvl9pPr marL="1828800" algn="ctr" rtl="0" eaLnBrk="1" fontAlgn="base" hangingPunct="1">
        <a:spcBef>
          <a:spcPct val="0"/>
        </a:spcBef>
        <a:spcAft>
          <a:spcPct val="0"/>
        </a:spcAft>
        <a:defRPr sz="3900">
          <a:solidFill>
            <a:srgbClr val="990099"/>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notesSlide" Target="../notesSlides/notesSlide23.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6.emf"/><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6.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46.emf"/></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grandviewresearch.com/press-release/global-biosensors-market" TargetMode="External"/><Relationship Id="rId5" Type="http://schemas.openxmlformats.org/officeDocument/2006/relationships/hyperlink" Target="https://www.marketsandmarkets.com/Market-Reports/biosensors-market-798.html" TargetMode="Externa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0" y="981075"/>
            <a:ext cx="9144000" cy="2041526"/>
          </a:xfrm>
        </p:spPr>
        <p:txBody>
          <a:bodyPr/>
          <a:lstStyle/>
          <a:p>
            <a:r>
              <a:rPr lang="en-US" altLang="cs-CZ" sz="3600" dirty="0" err="1"/>
              <a:t>Biosenzory</a:t>
            </a:r>
            <a:r>
              <a:rPr lang="en-US" altLang="cs-CZ" sz="3600" dirty="0"/>
              <a:t> a monitoring </a:t>
            </a:r>
            <a:r>
              <a:rPr lang="cs-CZ" altLang="cs-CZ" sz="3600" dirty="0"/>
              <a:t>životního prostředí</a:t>
            </a:r>
            <a:br>
              <a:rPr lang="cs-CZ" altLang="cs-CZ" sz="3600" dirty="0"/>
            </a:br>
            <a:br>
              <a:rPr lang="cs-CZ" altLang="cs-CZ" sz="3600" dirty="0"/>
            </a:br>
            <a:r>
              <a:rPr lang="cs-CZ" altLang="cs-CZ" sz="3600" dirty="0"/>
              <a:t>Úvod, rozdělení </a:t>
            </a:r>
            <a:r>
              <a:rPr lang="cs-CZ" altLang="cs-CZ" sz="3600" dirty="0" err="1"/>
              <a:t>biosenzorů</a:t>
            </a:r>
            <a:endParaRPr lang="cs-CZ" altLang="cs-CZ" sz="3600" dirty="0"/>
          </a:p>
        </p:txBody>
      </p:sp>
      <p:sp>
        <p:nvSpPr>
          <p:cNvPr id="22530" name="Rectangle 3"/>
          <p:cNvSpPr>
            <a:spLocks noGrp="1" noChangeArrowheads="1"/>
          </p:cNvSpPr>
          <p:nvPr>
            <p:ph type="subTitle" idx="1"/>
          </p:nvPr>
        </p:nvSpPr>
        <p:spPr>
          <a:xfrm>
            <a:off x="1259632" y="2938463"/>
            <a:ext cx="6400800" cy="1247775"/>
          </a:xfrm>
        </p:spPr>
        <p:txBody>
          <a:bodyPr/>
          <a:lstStyle/>
          <a:p>
            <a:pPr>
              <a:buFont typeface="Arial" charset="0"/>
              <a:buNone/>
              <a:defRPr/>
            </a:pPr>
            <a:r>
              <a:rPr lang="cs-CZ" dirty="0"/>
              <a:t>Josef </a:t>
            </a:r>
            <a:r>
              <a:rPr lang="cs-CZ" dirty="0" err="1"/>
              <a:t>Trögl</a:t>
            </a:r>
            <a:r>
              <a:rPr lang="cs-CZ" dirty="0"/>
              <a:t>, Gabriela Kuncová</a:t>
            </a:r>
          </a:p>
        </p:txBody>
      </p:sp>
      <p:sp>
        <p:nvSpPr>
          <p:cNvPr id="49156" name="Zástupný symbol pro číslo snímku 7"/>
          <p:cNvSpPr>
            <a:spLocks noGrp="1"/>
          </p:cNvSpPr>
          <p:nvPr>
            <p:ph type="sldNum" sz="quarter" idx="4294967295"/>
          </p:nvPr>
        </p:nvSpPr>
        <p:spPr bwMode="auto">
          <a:xfrm>
            <a:off x="8567738" y="6453188"/>
            <a:ext cx="576262" cy="285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lgn="ctr" eaLnBrk="1" hangingPunct="1">
              <a:spcBef>
                <a:spcPct val="0"/>
              </a:spcBef>
              <a:buFontTx/>
              <a:buNone/>
            </a:pPr>
            <a:fld id="{505F5C60-46E8-4CAA-AF5A-D0291D97D468}" type="slidenum">
              <a:rPr lang="cs-CZ" altLang="cs-CZ" sz="1800">
                <a:solidFill>
                  <a:schemeClr val="tx1"/>
                </a:solidFill>
              </a:rPr>
              <a:pPr algn="ctr" eaLnBrk="1" hangingPunct="1">
                <a:spcBef>
                  <a:spcPct val="0"/>
                </a:spcBef>
                <a:buFontTx/>
                <a:buNone/>
              </a:pPr>
              <a:t>1</a:t>
            </a:fld>
            <a:endParaRPr lang="cs-CZ" altLang="cs-CZ" sz="1800">
              <a:solidFill>
                <a:schemeClr val="tx1"/>
              </a:solidFill>
            </a:endParaRPr>
          </a:p>
        </p:txBody>
      </p:sp>
      <p:pic>
        <p:nvPicPr>
          <p:cNvPr id="49157"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p:cNvPicPr>
            <a:picLocks noChangeAspect="1" noChangeArrowheads="1"/>
          </p:cNvPicPr>
          <p:nvPr/>
        </p:nvPicPr>
        <p:blipFill>
          <a:blip r:embed="rId4">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1259632" y="3655963"/>
            <a:ext cx="5968752" cy="2308324"/>
          </a:xfrm>
          <a:prstGeom prst="rect">
            <a:avLst/>
          </a:prstGeom>
          <a:noFill/>
        </p:spPr>
        <p:txBody>
          <a:bodyPr wrap="square" rtlCol="0">
            <a:spAutoFit/>
          </a:bodyPr>
          <a:lstStyle/>
          <a:p>
            <a:pPr marL="285750" indent="-285750">
              <a:buFont typeface="Wingdings" panose="05000000000000000000" pitchFamily="2" charset="2"/>
              <a:buChar char="q"/>
            </a:pPr>
            <a:r>
              <a:rPr lang="cs-CZ" sz="2400" dirty="0"/>
              <a:t>Senzory – Vzorkování</a:t>
            </a:r>
          </a:p>
          <a:p>
            <a:pPr marL="285750" indent="-285750">
              <a:buFont typeface="Wingdings" panose="05000000000000000000" pitchFamily="2" charset="2"/>
              <a:buChar char="q"/>
            </a:pPr>
            <a:r>
              <a:rPr lang="cs-CZ" sz="2400" dirty="0" err="1"/>
              <a:t>Biosenzor</a:t>
            </a:r>
            <a:r>
              <a:rPr lang="cs-CZ" sz="2400" dirty="0"/>
              <a:t> - rozdělení </a:t>
            </a:r>
            <a:r>
              <a:rPr lang="cs-CZ" sz="2400" dirty="0" err="1"/>
              <a:t>biosenzorů</a:t>
            </a:r>
            <a:endParaRPr lang="cs-CZ" sz="2400" dirty="0"/>
          </a:p>
          <a:p>
            <a:pPr marL="285750" indent="-285750">
              <a:buFont typeface="Wingdings" panose="05000000000000000000" pitchFamily="2" charset="2"/>
              <a:buChar char="q"/>
            </a:pPr>
            <a:r>
              <a:rPr lang="cs-CZ" sz="2400" dirty="0" err="1"/>
              <a:t>Bioanalytické</a:t>
            </a:r>
            <a:r>
              <a:rPr lang="cs-CZ" sz="2400" dirty="0"/>
              <a:t> postupy</a:t>
            </a:r>
          </a:p>
          <a:p>
            <a:pPr marL="285750" indent="-285750">
              <a:buFont typeface="Wingdings" panose="05000000000000000000" pitchFamily="2" charset="2"/>
              <a:buChar char="q"/>
            </a:pPr>
            <a:r>
              <a:rPr lang="cs-CZ" sz="2400" dirty="0"/>
              <a:t>Definice </a:t>
            </a:r>
            <a:r>
              <a:rPr lang="cs-CZ" sz="2400" dirty="0" err="1"/>
              <a:t>biosenzorů</a:t>
            </a:r>
            <a:endParaRPr lang="cs-CZ" sz="2400" dirty="0"/>
          </a:p>
          <a:p>
            <a:pPr marL="285750" indent="-285750">
              <a:buFont typeface="Wingdings" panose="05000000000000000000" pitchFamily="2" charset="2"/>
              <a:buChar char="q"/>
            </a:pPr>
            <a:r>
              <a:rPr lang="cs-CZ" sz="2400" dirty="0"/>
              <a:t>Aplikace </a:t>
            </a:r>
            <a:r>
              <a:rPr lang="cs-CZ" sz="2400" dirty="0" err="1"/>
              <a:t>biosenzorů</a:t>
            </a:r>
            <a:r>
              <a:rPr lang="cs-CZ" sz="2400" dirty="0"/>
              <a:t> </a:t>
            </a:r>
          </a:p>
          <a:p>
            <a:pPr marL="285750" indent="-285750">
              <a:buFont typeface="Wingdings" panose="05000000000000000000" pitchFamily="2" charset="2"/>
              <a:buChar char="q"/>
            </a:pPr>
            <a:r>
              <a:rPr lang="cs-CZ" sz="2400" dirty="0"/>
              <a:t>Historie </a:t>
            </a:r>
            <a:r>
              <a:rPr lang="cs-CZ" sz="2400" dirty="0" err="1"/>
              <a:t>biosenzorů</a:t>
            </a:r>
            <a:endParaRPr lang="cs-CZ" sz="2400" dirty="0"/>
          </a:p>
        </p:txBody>
      </p:sp>
    </p:spTree>
  </p:cSld>
  <p:clrMapOvr>
    <a:masterClrMapping/>
  </p:clrMapOvr>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bdélník 1"/>
          <p:cNvSpPr>
            <a:spLocks noChangeArrowheads="1"/>
          </p:cNvSpPr>
          <p:nvPr/>
        </p:nvSpPr>
        <p:spPr bwMode="auto">
          <a:xfrm>
            <a:off x="168486" y="734297"/>
            <a:ext cx="864096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dirty="0">
                <a:solidFill>
                  <a:schemeClr val="tx1"/>
                </a:solidFill>
              </a:rPr>
              <a:t>Chemické reakce probíhající v živých buňkách mají dvě základní vlastnosti, které jsou požadované od analytických reakcí – selektivitu a vysokou účinnost. Živá buňka i její části tak mohou být využity jako indikátory, detektory a obecně citlivé elementy při měření fyzikálních veličin a chemického složení za podmínek, které nevedou ke zničení biologického materiálu. </a:t>
            </a:r>
          </a:p>
          <a:p>
            <a:pPr>
              <a:spcBef>
                <a:spcPct val="0"/>
              </a:spcBef>
              <a:buFontTx/>
              <a:buNone/>
            </a:pPr>
            <a:r>
              <a:rPr lang="cs-CZ" altLang="cs-CZ" dirty="0">
                <a:solidFill>
                  <a:schemeClr val="tx1"/>
                </a:solidFill>
              </a:rPr>
              <a:t>Stav životního prostředí (vhodné podmínky pro život jako celek) věrně reflektují živé organismy - </a:t>
            </a:r>
            <a:r>
              <a:rPr lang="cs-CZ" altLang="cs-CZ" dirty="0" err="1">
                <a:solidFill>
                  <a:schemeClr val="tx1"/>
                </a:solidFill>
              </a:rPr>
              <a:t>celobuněčné</a:t>
            </a:r>
            <a:r>
              <a:rPr lang="cs-CZ" altLang="cs-CZ" dirty="0">
                <a:solidFill>
                  <a:schemeClr val="tx1"/>
                </a:solidFill>
              </a:rPr>
              <a:t> senzory.</a:t>
            </a:r>
          </a:p>
        </p:txBody>
      </p:sp>
      <p:pic>
        <p:nvPicPr>
          <p:cNvPr id="60419"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293096"/>
            <a:ext cx="24574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5"/>
          <p:cNvSpPr txBox="1">
            <a:spLocks noChangeArrowheads="1"/>
          </p:cNvSpPr>
          <p:nvPr/>
        </p:nvSpPr>
        <p:spPr bwMode="auto">
          <a:xfrm>
            <a:off x="158750" y="149522"/>
            <a:ext cx="66454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3200" b="1" dirty="0">
                <a:solidFill>
                  <a:srgbClr val="990099"/>
                </a:solidFill>
              </a:rPr>
              <a:t>Proč bio-senzory?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číslo snímku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endParaRPr lang="cs-CZ" altLang="cs-CZ" sz="1800" dirty="0">
              <a:solidFill>
                <a:schemeClr val="tx1"/>
              </a:solidFill>
            </a:endParaRPr>
          </a:p>
        </p:txBody>
      </p:sp>
      <p:sp>
        <p:nvSpPr>
          <p:cNvPr id="62467" name="Rectangle 5"/>
          <p:cNvSpPr>
            <a:spLocks noGrp="1" noChangeArrowheads="1"/>
          </p:cNvSpPr>
          <p:nvPr>
            <p:ph type="title" idx="4294967295"/>
          </p:nvPr>
        </p:nvSpPr>
        <p:spPr>
          <a:xfrm>
            <a:off x="-766762" y="90142"/>
            <a:ext cx="8229600" cy="777875"/>
          </a:xfrm>
        </p:spPr>
        <p:txBody>
          <a:bodyPr/>
          <a:lstStyle/>
          <a:p>
            <a:r>
              <a:rPr lang="cs-CZ" altLang="cs-CZ" sz="3600" dirty="0" err="1"/>
              <a:t>Celobuněčné</a:t>
            </a:r>
            <a:r>
              <a:rPr lang="cs-CZ" altLang="cs-CZ" sz="3600" dirty="0"/>
              <a:t> sensory - </a:t>
            </a:r>
            <a:r>
              <a:rPr lang="cs-CZ" altLang="cs-CZ" sz="2400" dirty="0"/>
              <a:t>rozdělení</a:t>
            </a:r>
          </a:p>
        </p:txBody>
      </p:sp>
      <p:sp>
        <p:nvSpPr>
          <p:cNvPr id="173066" name="Text Box 10"/>
          <p:cNvSpPr txBox="1">
            <a:spLocks noChangeArrowheads="1"/>
          </p:cNvSpPr>
          <p:nvPr/>
        </p:nvSpPr>
        <p:spPr bwMode="auto">
          <a:xfrm>
            <a:off x="2555875" y="3213100"/>
            <a:ext cx="5616575" cy="641350"/>
          </a:xfrm>
          <a:prstGeom prst="rect">
            <a:avLst/>
          </a:prstGeom>
          <a:gradFill rotWithShape="1">
            <a:gsLst>
              <a:gs pos="0">
                <a:srgbClr val="00FF00"/>
              </a:gs>
              <a:gs pos="50000">
                <a:schemeClr val="bg1"/>
              </a:gs>
              <a:gs pos="100000">
                <a:srgbClr val="00FF00"/>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t>měření toxicity na základě poklesu luminiscence</a:t>
            </a:r>
          </a:p>
        </p:txBody>
      </p:sp>
      <p:sp>
        <p:nvSpPr>
          <p:cNvPr id="173071" name="Text Box 15"/>
          <p:cNvSpPr txBox="1">
            <a:spLocks noChangeArrowheads="1"/>
          </p:cNvSpPr>
          <p:nvPr/>
        </p:nvSpPr>
        <p:spPr bwMode="auto">
          <a:xfrm>
            <a:off x="2484438" y="1196975"/>
            <a:ext cx="5688012" cy="366713"/>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r>
              <a:rPr lang="cs-CZ" altLang="cs-CZ" sz="1800">
                <a:solidFill>
                  <a:schemeClr val="tx1"/>
                </a:solidFill>
              </a:rPr>
              <a:t>toxicita, spotřeba kyslíku, BSK  (BOD)</a:t>
            </a:r>
          </a:p>
        </p:txBody>
      </p:sp>
      <p:sp>
        <p:nvSpPr>
          <p:cNvPr id="173072" name="Text Box 16"/>
          <p:cNvSpPr txBox="1">
            <a:spLocks noChangeArrowheads="1"/>
          </p:cNvSpPr>
          <p:nvPr/>
        </p:nvSpPr>
        <p:spPr bwMode="auto">
          <a:xfrm>
            <a:off x="2484438" y="1628775"/>
            <a:ext cx="6048375" cy="641350"/>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r>
              <a:rPr lang="cs-CZ" altLang="cs-CZ" sz="1800">
                <a:solidFill>
                  <a:schemeClr val="tx1"/>
                </a:solidFill>
              </a:rPr>
              <a:t>růst na určitém substrátu, spotřeba kyslíku,  produkce barevných produktů biodegradace</a:t>
            </a:r>
          </a:p>
        </p:txBody>
      </p:sp>
      <p:sp>
        <p:nvSpPr>
          <p:cNvPr id="173073" name="Text Box 17"/>
          <p:cNvSpPr txBox="1">
            <a:spLocks noChangeArrowheads="1"/>
          </p:cNvSpPr>
          <p:nvPr/>
        </p:nvSpPr>
        <p:spPr bwMode="auto">
          <a:xfrm>
            <a:off x="395288" y="2997200"/>
            <a:ext cx="1549400"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effectLst>
                  <a:outerShdw blurRad="38100" dist="38100" dir="2700000" algn="tl">
                    <a:srgbClr val="FFFFFF"/>
                  </a:outerShdw>
                </a:effectLst>
              </a:rPr>
              <a:t>Vyšší organismy</a:t>
            </a:r>
          </a:p>
        </p:txBody>
      </p:sp>
      <p:sp>
        <p:nvSpPr>
          <p:cNvPr id="173074" name="Text Box 18"/>
          <p:cNvSpPr txBox="1">
            <a:spLocks noChangeArrowheads="1"/>
          </p:cNvSpPr>
          <p:nvPr/>
        </p:nvSpPr>
        <p:spPr bwMode="auto">
          <a:xfrm>
            <a:off x="323850" y="4652963"/>
            <a:ext cx="2447925" cy="366712"/>
          </a:xfrm>
          <a:prstGeom prst="rect">
            <a:avLst/>
          </a:prstGeom>
          <a:solidFill>
            <a:srgbClr val="00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effectLst>
                  <a:outerShdw blurRad="38100" dist="38100" dir="2700000" algn="tl">
                    <a:srgbClr val="FFFFFF"/>
                  </a:outerShdw>
                </a:effectLst>
              </a:rPr>
              <a:t>Mikroorganismy</a:t>
            </a:r>
          </a:p>
        </p:txBody>
      </p:sp>
      <p:sp>
        <p:nvSpPr>
          <p:cNvPr id="173075" name="Text Box 19"/>
          <p:cNvSpPr txBox="1">
            <a:spLocks noChangeArrowheads="1"/>
          </p:cNvSpPr>
          <p:nvPr/>
        </p:nvSpPr>
        <p:spPr bwMode="auto">
          <a:xfrm>
            <a:off x="2916238" y="4005263"/>
            <a:ext cx="2232025" cy="366712"/>
          </a:xfrm>
          <a:prstGeom prst="rect">
            <a:avLst/>
          </a:prstGeom>
          <a:solidFill>
            <a:srgbClr val="00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r>
              <a:rPr lang="cs-CZ" altLang="cs-CZ" sz="1800">
                <a:solidFill>
                  <a:schemeClr val="tx1"/>
                </a:solidFill>
              </a:rPr>
              <a:t>Přírodní kmeny</a:t>
            </a:r>
          </a:p>
        </p:txBody>
      </p:sp>
      <p:sp>
        <p:nvSpPr>
          <p:cNvPr id="173077" name="Text Box 21"/>
          <p:cNvSpPr txBox="1">
            <a:spLocks noChangeArrowheads="1"/>
          </p:cNvSpPr>
          <p:nvPr/>
        </p:nvSpPr>
        <p:spPr bwMode="auto">
          <a:xfrm>
            <a:off x="5795963" y="5445125"/>
            <a:ext cx="3097212" cy="457200"/>
          </a:xfrm>
          <a:prstGeom prst="rect">
            <a:avLst/>
          </a:prstGeom>
          <a:gradFill rotWithShape="1">
            <a:gsLst>
              <a:gs pos="0">
                <a:schemeClr val="bg1"/>
              </a:gs>
              <a:gs pos="50000">
                <a:srgbClr val="00FF99"/>
              </a:gs>
              <a:gs pos="100000">
                <a:schemeClr val="bg1"/>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defRPr/>
            </a:pPr>
            <a:r>
              <a:rPr lang="cs-CZ" altLang="cs-CZ" sz="1400" dirty="0"/>
              <a:t>Vneseni GFP genu pro produkci fluorescentního proteinu</a:t>
            </a:r>
            <a:r>
              <a:rPr lang="cs-CZ" altLang="cs-CZ" sz="1600" dirty="0"/>
              <a:t> </a:t>
            </a:r>
          </a:p>
        </p:txBody>
      </p:sp>
      <p:sp>
        <p:nvSpPr>
          <p:cNvPr id="173079" name="Text Box 23"/>
          <p:cNvSpPr txBox="1">
            <a:spLocks noChangeArrowheads="1"/>
          </p:cNvSpPr>
          <p:nvPr/>
        </p:nvSpPr>
        <p:spPr bwMode="auto">
          <a:xfrm>
            <a:off x="323850" y="1196975"/>
            <a:ext cx="1944688" cy="366713"/>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effectLst>
                  <a:outerShdw blurRad="38100" dist="38100" dir="2700000" algn="tl">
                    <a:srgbClr val="FFFFFF"/>
                  </a:outerShdw>
                </a:effectLst>
              </a:rPr>
              <a:t>Neselektivní</a:t>
            </a:r>
          </a:p>
        </p:txBody>
      </p:sp>
      <p:sp>
        <p:nvSpPr>
          <p:cNvPr id="173080" name="Text Box 24"/>
          <p:cNvSpPr txBox="1">
            <a:spLocks noChangeArrowheads="1"/>
          </p:cNvSpPr>
          <p:nvPr/>
        </p:nvSpPr>
        <p:spPr bwMode="auto">
          <a:xfrm>
            <a:off x="323850" y="1844675"/>
            <a:ext cx="1655763" cy="366713"/>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effectLst>
                  <a:outerShdw blurRad="38100" dist="38100" dir="2700000" algn="tl">
                    <a:srgbClr val="FFFFFF"/>
                  </a:outerShdw>
                </a:effectLst>
              </a:rPr>
              <a:t>Selektivní</a:t>
            </a:r>
          </a:p>
        </p:txBody>
      </p:sp>
      <p:sp>
        <p:nvSpPr>
          <p:cNvPr id="173084" name="Text Box 28"/>
          <p:cNvSpPr txBox="1">
            <a:spLocks noChangeArrowheads="1"/>
          </p:cNvSpPr>
          <p:nvPr/>
        </p:nvSpPr>
        <p:spPr bwMode="auto">
          <a:xfrm>
            <a:off x="2700338" y="5229225"/>
            <a:ext cx="2663825" cy="274638"/>
          </a:xfrm>
          <a:prstGeom prst="rect">
            <a:avLst/>
          </a:prstGeom>
          <a:solidFill>
            <a:srgbClr val="00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r>
              <a:rPr lang="cs-CZ" altLang="cs-CZ" sz="1800">
                <a:solidFill>
                  <a:schemeClr val="tx1"/>
                </a:solidFill>
              </a:rPr>
              <a:t>Geneticky upravené</a:t>
            </a:r>
          </a:p>
        </p:txBody>
      </p:sp>
      <p:sp>
        <p:nvSpPr>
          <p:cNvPr id="173085" name="Text Box 29"/>
          <p:cNvSpPr txBox="1">
            <a:spLocks noChangeArrowheads="1"/>
          </p:cNvSpPr>
          <p:nvPr/>
        </p:nvSpPr>
        <p:spPr bwMode="auto">
          <a:xfrm>
            <a:off x="5867400" y="4581525"/>
            <a:ext cx="2233613" cy="336550"/>
          </a:xfrm>
          <a:prstGeom prst="rect">
            <a:avLst/>
          </a:prstGeom>
          <a:gradFill rotWithShape="1">
            <a:gsLst>
              <a:gs pos="0">
                <a:srgbClr val="00FF99"/>
              </a:gs>
              <a:gs pos="100000">
                <a:schemeClr val="bg1"/>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r>
              <a:rPr lang="cs-CZ" altLang="cs-CZ" sz="1600">
                <a:solidFill>
                  <a:schemeClr val="tx1"/>
                </a:solidFill>
              </a:rPr>
              <a:t>vnesení lux genu</a:t>
            </a:r>
          </a:p>
        </p:txBody>
      </p:sp>
      <p:sp>
        <p:nvSpPr>
          <p:cNvPr id="173087" name="Line 31"/>
          <p:cNvSpPr>
            <a:spLocks noChangeShapeType="1"/>
          </p:cNvSpPr>
          <p:nvPr/>
        </p:nvSpPr>
        <p:spPr bwMode="auto">
          <a:xfrm flipV="1">
            <a:off x="1116013" y="1557338"/>
            <a:ext cx="0" cy="287337"/>
          </a:xfrm>
          <a:prstGeom prst="line">
            <a:avLst/>
          </a:prstGeom>
          <a:noFill/>
          <a:ln w="57150">
            <a:solidFill>
              <a:srgbClr val="CC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3088" name="Line 32"/>
          <p:cNvSpPr>
            <a:spLocks noChangeShapeType="1"/>
          </p:cNvSpPr>
          <p:nvPr/>
        </p:nvSpPr>
        <p:spPr bwMode="auto">
          <a:xfrm flipV="1">
            <a:off x="1042988" y="3573463"/>
            <a:ext cx="0" cy="1008062"/>
          </a:xfrm>
          <a:prstGeom prst="line">
            <a:avLst/>
          </a:prstGeom>
          <a:noFill/>
          <a:ln w="7620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3090" name="Line 34"/>
          <p:cNvSpPr>
            <a:spLocks noChangeShapeType="1"/>
          </p:cNvSpPr>
          <p:nvPr/>
        </p:nvSpPr>
        <p:spPr bwMode="auto">
          <a:xfrm>
            <a:off x="1979613" y="3357563"/>
            <a:ext cx="504825"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3091" name="Line 35"/>
          <p:cNvSpPr>
            <a:spLocks noChangeShapeType="1"/>
          </p:cNvSpPr>
          <p:nvPr/>
        </p:nvSpPr>
        <p:spPr bwMode="auto">
          <a:xfrm flipV="1">
            <a:off x="2771775" y="4437063"/>
            <a:ext cx="576263"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3092" name="Line 36"/>
          <p:cNvSpPr>
            <a:spLocks noChangeShapeType="1"/>
          </p:cNvSpPr>
          <p:nvPr/>
        </p:nvSpPr>
        <p:spPr bwMode="auto">
          <a:xfrm>
            <a:off x="2771775" y="4797425"/>
            <a:ext cx="64770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3093" name="Line 37"/>
          <p:cNvSpPr>
            <a:spLocks noChangeShapeType="1"/>
          </p:cNvSpPr>
          <p:nvPr/>
        </p:nvSpPr>
        <p:spPr bwMode="auto">
          <a:xfrm flipV="1">
            <a:off x="5364163" y="4797425"/>
            <a:ext cx="503237"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3094" name="Line 38"/>
          <p:cNvSpPr>
            <a:spLocks noChangeShapeType="1"/>
          </p:cNvSpPr>
          <p:nvPr/>
        </p:nvSpPr>
        <p:spPr bwMode="auto">
          <a:xfrm>
            <a:off x="5364163" y="5373688"/>
            <a:ext cx="43180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3095" name="Line 39"/>
          <p:cNvSpPr>
            <a:spLocks noChangeShapeType="1"/>
          </p:cNvSpPr>
          <p:nvPr/>
        </p:nvSpPr>
        <p:spPr bwMode="auto">
          <a:xfrm>
            <a:off x="2268538" y="1412875"/>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3096" name="Line 40"/>
          <p:cNvSpPr>
            <a:spLocks noChangeShapeType="1"/>
          </p:cNvSpPr>
          <p:nvPr/>
        </p:nvSpPr>
        <p:spPr bwMode="auto">
          <a:xfrm>
            <a:off x="1908175" y="1989138"/>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3065" name="Text Box 9"/>
          <p:cNvSpPr txBox="1">
            <a:spLocks noChangeArrowheads="1"/>
          </p:cNvSpPr>
          <p:nvPr/>
        </p:nvSpPr>
        <p:spPr bwMode="auto">
          <a:xfrm>
            <a:off x="2627313" y="2636838"/>
            <a:ext cx="5616575" cy="423862"/>
          </a:xfrm>
          <a:prstGeom prst="rect">
            <a:avLst/>
          </a:prstGeom>
          <a:solidFill>
            <a:srgbClr val="99FF66"/>
          </a:solidFill>
          <a:ln w="57150" cmpd="thinThick">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r>
              <a:rPr lang="cs-CZ" altLang="cs-CZ" sz="1800">
                <a:solidFill>
                  <a:schemeClr val="tx1"/>
                </a:solidFill>
              </a:rPr>
              <a:t>toxicita, úmrtnost organismů</a:t>
            </a:r>
          </a:p>
        </p:txBody>
      </p:sp>
      <p:sp>
        <p:nvSpPr>
          <p:cNvPr id="173089" name="Line 33"/>
          <p:cNvSpPr>
            <a:spLocks noChangeShapeType="1"/>
          </p:cNvSpPr>
          <p:nvPr/>
        </p:nvSpPr>
        <p:spPr bwMode="auto">
          <a:xfrm flipV="1">
            <a:off x="1979613" y="2852738"/>
            <a:ext cx="576262"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173112" name="Group 56"/>
          <p:cNvGrpSpPr>
            <a:grpSpLocks/>
          </p:cNvGrpSpPr>
          <p:nvPr/>
        </p:nvGrpSpPr>
        <p:grpSpPr bwMode="auto">
          <a:xfrm>
            <a:off x="2916238" y="3068638"/>
            <a:ext cx="4894262" cy="1655762"/>
            <a:chOff x="1655" y="1979"/>
            <a:chExt cx="3856" cy="1270"/>
          </a:xfrm>
        </p:grpSpPr>
        <p:pic>
          <p:nvPicPr>
            <p:cNvPr id="62494" name="Picture 57"/>
            <p:cNvPicPr>
              <a:picLocks noChangeAspect="1" noChangeArrowheads="1"/>
            </p:cNvPicPr>
            <p:nvPr/>
          </p:nvPicPr>
          <p:blipFill>
            <a:blip r:embed="rId4">
              <a:extLst>
                <a:ext uri="{28A0092B-C50C-407E-A947-70E740481C1C}">
                  <a14:useLocalDpi xmlns:a14="http://schemas.microsoft.com/office/drawing/2010/main" val="0"/>
                </a:ext>
              </a:extLst>
            </a:blip>
            <a:srcRect l="9842" t="29526" r="54622" b="22308"/>
            <a:stretch>
              <a:fillRect/>
            </a:stretch>
          </p:blipFill>
          <p:spPr bwMode="auto">
            <a:xfrm>
              <a:off x="1655" y="1979"/>
              <a:ext cx="1221" cy="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95" name="Picture 58"/>
            <p:cNvPicPr>
              <a:picLocks noChangeAspect="1" noChangeArrowheads="1"/>
            </p:cNvPicPr>
            <p:nvPr/>
          </p:nvPicPr>
          <p:blipFill>
            <a:blip r:embed="rId4">
              <a:extLst>
                <a:ext uri="{28A0092B-C50C-407E-A947-70E740481C1C}">
                  <a14:useLocalDpi xmlns:a14="http://schemas.microsoft.com/office/drawing/2010/main" val="0"/>
                </a:ext>
              </a:extLst>
            </a:blip>
            <a:srcRect l="56049" t="29526" r="7874" b="22308"/>
            <a:stretch>
              <a:fillRect/>
            </a:stretch>
          </p:blipFill>
          <p:spPr bwMode="auto">
            <a:xfrm>
              <a:off x="2925" y="1979"/>
              <a:ext cx="1257" cy="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2496" name="Group 59"/>
            <p:cNvGrpSpPr>
              <a:grpSpLocks/>
            </p:cNvGrpSpPr>
            <p:nvPr/>
          </p:nvGrpSpPr>
          <p:grpSpPr bwMode="auto">
            <a:xfrm>
              <a:off x="4195" y="1979"/>
              <a:ext cx="1316" cy="1270"/>
              <a:chOff x="1791" y="663"/>
              <a:chExt cx="1996" cy="1953"/>
            </a:xfrm>
          </p:grpSpPr>
          <p:pic>
            <p:nvPicPr>
              <p:cNvPr id="62497" name="Picture 60"/>
              <p:cNvPicPr>
                <a:picLocks noChangeAspect="1" noChangeArrowheads="1"/>
              </p:cNvPicPr>
              <p:nvPr/>
            </p:nvPicPr>
            <p:blipFill>
              <a:blip r:embed="rId5">
                <a:extLst>
                  <a:ext uri="{28A0092B-C50C-407E-A947-70E740481C1C}">
                    <a14:useLocalDpi xmlns:a14="http://schemas.microsoft.com/office/drawing/2010/main" val="0"/>
                  </a:ext>
                </a:extLst>
              </a:blip>
              <a:srcRect l="73813" t="3281" r="2953" b="74141"/>
              <a:stretch>
                <a:fillRect/>
              </a:stretch>
            </p:blipFill>
            <p:spPr bwMode="auto">
              <a:xfrm>
                <a:off x="1791" y="1162"/>
                <a:ext cx="1996" cy="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98" name="Picture 61"/>
              <p:cNvPicPr>
                <a:picLocks noChangeAspect="1" noChangeArrowheads="1"/>
              </p:cNvPicPr>
              <p:nvPr/>
            </p:nvPicPr>
            <p:blipFill>
              <a:blip r:embed="rId5">
                <a:extLst>
                  <a:ext uri="{28A0092B-C50C-407E-A947-70E740481C1C}">
                    <a14:useLocalDpi xmlns:a14="http://schemas.microsoft.com/office/drawing/2010/main" val="0"/>
                  </a:ext>
                </a:extLst>
              </a:blip>
              <a:srcRect l="24605" t="3281" r="44287" b="85951"/>
              <a:stretch>
                <a:fillRect/>
              </a:stretch>
            </p:blipFill>
            <p:spPr bwMode="auto">
              <a:xfrm>
                <a:off x="1882" y="663"/>
                <a:ext cx="1792" cy="46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73118" name="Group 62"/>
          <p:cNvGrpSpPr>
            <a:grpSpLocks/>
          </p:cNvGrpSpPr>
          <p:nvPr/>
        </p:nvGrpSpPr>
        <p:grpSpPr bwMode="auto">
          <a:xfrm>
            <a:off x="4140200" y="4076700"/>
            <a:ext cx="1925638" cy="2089150"/>
            <a:chOff x="2257" y="1661"/>
            <a:chExt cx="1395" cy="1542"/>
          </a:xfrm>
        </p:grpSpPr>
        <p:pic>
          <p:nvPicPr>
            <p:cNvPr id="62492" name="Picture 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7" y="1661"/>
              <a:ext cx="1310" cy="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93" name="Rectangle 64"/>
            <p:cNvSpPr>
              <a:spLocks noChangeArrowheads="1"/>
            </p:cNvSpPr>
            <p:nvPr/>
          </p:nvSpPr>
          <p:spPr bwMode="auto">
            <a:xfrm>
              <a:off x="2336" y="2867"/>
              <a:ext cx="1316"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1400" i="1">
                  <a:solidFill>
                    <a:schemeClr val="bg1"/>
                  </a:solidFill>
                </a:rPr>
                <a:t>Vibrio fischeri</a:t>
              </a:r>
              <a:r>
                <a:rPr lang="cs-CZ" altLang="cs-CZ" sz="1800">
                  <a:solidFill>
                    <a:schemeClr val="bg1"/>
                  </a:solidFill>
                </a:rPr>
                <a:t> </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73087"/>
                                        </p:tgtEl>
                                        <p:attrNameLst>
                                          <p:attrName>style.visibility</p:attrName>
                                        </p:attrNameLst>
                                      </p:cBhvr>
                                      <p:to>
                                        <p:strVal val="visible"/>
                                      </p:to>
                                    </p:set>
                                    <p:anim calcmode="lin" valueType="num">
                                      <p:cBhvr>
                                        <p:cTn id="7" dur="500" fill="hold"/>
                                        <p:tgtEl>
                                          <p:spTgt spid="173087"/>
                                        </p:tgtEl>
                                        <p:attrNameLst>
                                          <p:attrName>ppt_w</p:attrName>
                                        </p:attrNameLst>
                                      </p:cBhvr>
                                      <p:tavLst>
                                        <p:tav tm="0">
                                          <p:val>
                                            <p:fltVal val="0"/>
                                          </p:val>
                                        </p:tav>
                                        <p:tav tm="100000">
                                          <p:val>
                                            <p:strVal val="#ppt_w"/>
                                          </p:val>
                                        </p:tav>
                                      </p:tavLst>
                                    </p:anim>
                                    <p:anim calcmode="lin" valueType="num">
                                      <p:cBhvr>
                                        <p:cTn id="8" dur="500" fill="hold"/>
                                        <p:tgtEl>
                                          <p:spTgt spid="173087"/>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73088"/>
                                        </p:tgtEl>
                                        <p:attrNameLst>
                                          <p:attrName>style.visibility</p:attrName>
                                        </p:attrNameLst>
                                      </p:cBhvr>
                                      <p:to>
                                        <p:strVal val="visible"/>
                                      </p:to>
                                    </p:set>
                                    <p:anim calcmode="lin" valueType="num">
                                      <p:cBhvr>
                                        <p:cTn id="11" dur="500" fill="hold"/>
                                        <p:tgtEl>
                                          <p:spTgt spid="173088"/>
                                        </p:tgtEl>
                                        <p:attrNameLst>
                                          <p:attrName>ppt_w</p:attrName>
                                        </p:attrNameLst>
                                      </p:cBhvr>
                                      <p:tavLst>
                                        <p:tav tm="0">
                                          <p:val>
                                            <p:fltVal val="0"/>
                                          </p:val>
                                        </p:tav>
                                        <p:tav tm="100000">
                                          <p:val>
                                            <p:strVal val="#ppt_w"/>
                                          </p:val>
                                        </p:tav>
                                      </p:tavLst>
                                    </p:anim>
                                    <p:anim calcmode="lin" valueType="num">
                                      <p:cBhvr>
                                        <p:cTn id="12" dur="500" fill="hold"/>
                                        <p:tgtEl>
                                          <p:spTgt spid="173088"/>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173079"/>
                                        </p:tgtEl>
                                        <p:attrNameLst>
                                          <p:attrName>style.visibility</p:attrName>
                                        </p:attrNameLst>
                                      </p:cBhvr>
                                      <p:to>
                                        <p:strVal val="visible"/>
                                      </p:to>
                                    </p:set>
                                    <p:anim calcmode="lin" valueType="num">
                                      <p:cBhvr>
                                        <p:cTn id="17" dur="500" fill="hold"/>
                                        <p:tgtEl>
                                          <p:spTgt spid="173079"/>
                                        </p:tgtEl>
                                        <p:attrNameLst>
                                          <p:attrName>ppt_w</p:attrName>
                                        </p:attrNameLst>
                                      </p:cBhvr>
                                      <p:tavLst>
                                        <p:tav tm="0">
                                          <p:val>
                                            <p:fltVal val="0"/>
                                          </p:val>
                                        </p:tav>
                                        <p:tav tm="100000">
                                          <p:val>
                                            <p:strVal val="#ppt_w"/>
                                          </p:val>
                                        </p:tav>
                                      </p:tavLst>
                                    </p:anim>
                                    <p:anim calcmode="lin" valueType="num">
                                      <p:cBhvr>
                                        <p:cTn id="18" dur="500" fill="hold"/>
                                        <p:tgtEl>
                                          <p:spTgt spid="173079"/>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173080"/>
                                        </p:tgtEl>
                                        <p:attrNameLst>
                                          <p:attrName>style.visibility</p:attrName>
                                        </p:attrNameLst>
                                      </p:cBhvr>
                                      <p:to>
                                        <p:strVal val="visible"/>
                                      </p:to>
                                    </p:set>
                                    <p:anim calcmode="lin" valueType="num">
                                      <p:cBhvr>
                                        <p:cTn id="21" dur="500" fill="hold"/>
                                        <p:tgtEl>
                                          <p:spTgt spid="173080"/>
                                        </p:tgtEl>
                                        <p:attrNameLst>
                                          <p:attrName>ppt_w</p:attrName>
                                        </p:attrNameLst>
                                      </p:cBhvr>
                                      <p:tavLst>
                                        <p:tav tm="0">
                                          <p:val>
                                            <p:fltVal val="0"/>
                                          </p:val>
                                        </p:tav>
                                        <p:tav tm="100000">
                                          <p:val>
                                            <p:strVal val="#ppt_w"/>
                                          </p:val>
                                        </p:tav>
                                      </p:tavLst>
                                    </p:anim>
                                    <p:anim calcmode="lin" valueType="num">
                                      <p:cBhvr>
                                        <p:cTn id="22" dur="500" fill="hold"/>
                                        <p:tgtEl>
                                          <p:spTgt spid="173080"/>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173073"/>
                                        </p:tgtEl>
                                        <p:attrNameLst>
                                          <p:attrName>style.visibility</p:attrName>
                                        </p:attrNameLst>
                                      </p:cBhvr>
                                      <p:to>
                                        <p:strVal val="visible"/>
                                      </p:to>
                                    </p:set>
                                    <p:anim calcmode="lin" valueType="num">
                                      <p:cBhvr>
                                        <p:cTn id="27" dur="500" fill="hold"/>
                                        <p:tgtEl>
                                          <p:spTgt spid="173073"/>
                                        </p:tgtEl>
                                        <p:attrNameLst>
                                          <p:attrName>ppt_w</p:attrName>
                                        </p:attrNameLst>
                                      </p:cBhvr>
                                      <p:tavLst>
                                        <p:tav tm="0">
                                          <p:val>
                                            <p:fltVal val="0"/>
                                          </p:val>
                                        </p:tav>
                                        <p:tav tm="100000">
                                          <p:val>
                                            <p:strVal val="#ppt_w"/>
                                          </p:val>
                                        </p:tav>
                                      </p:tavLst>
                                    </p:anim>
                                    <p:anim calcmode="lin" valueType="num">
                                      <p:cBhvr>
                                        <p:cTn id="28" dur="500" fill="hold"/>
                                        <p:tgtEl>
                                          <p:spTgt spid="173073"/>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73074"/>
                                        </p:tgtEl>
                                        <p:attrNameLst>
                                          <p:attrName>style.visibility</p:attrName>
                                        </p:attrNameLst>
                                      </p:cBhvr>
                                      <p:to>
                                        <p:strVal val="visible"/>
                                      </p:to>
                                    </p:set>
                                    <p:anim calcmode="lin" valueType="num">
                                      <p:cBhvr>
                                        <p:cTn id="31" dur="500" fill="hold"/>
                                        <p:tgtEl>
                                          <p:spTgt spid="173074"/>
                                        </p:tgtEl>
                                        <p:attrNameLst>
                                          <p:attrName>ppt_w</p:attrName>
                                        </p:attrNameLst>
                                      </p:cBhvr>
                                      <p:tavLst>
                                        <p:tav tm="0">
                                          <p:val>
                                            <p:fltVal val="0"/>
                                          </p:val>
                                        </p:tav>
                                        <p:tav tm="100000">
                                          <p:val>
                                            <p:strVal val="#ppt_w"/>
                                          </p:val>
                                        </p:tav>
                                      </p:tavLst>
                                    </p:anim>
                                    <p:anim calcmode="lin" valueType="num">
                                      <p:cBhvr>
                                        <p:cTn id="32" dur="500" fill="hold"/>
                                        <p:tgtEl>
                                          <p:spTgt spid="173074"/>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nodeType="clickEffect">
                                  <p:stCondLst>
                                    <p:cond delay="0"/>
                                  </p:stCondLst>
                                  <p:childTnLst>
                                    <p:set>
                                      <p:cBhvr>
                                        <p:cTn id="36" dur="1" fill="hold">
                                          <p:stCondLst>
                                            <p:cond delay="0"/>
                                          </p:stCondLst>
                                        </p:cTn>
                                        <p:tgtEl>
                                          <p:spTgt spid="173095"/>
                                        </p:tgtEl>
                                        <p:attrNameLst>
                                          <p:attrName>style.visibility</p:attrName>
                                        </p:attrNameLst>
                                      </p:cBhvr>
                                      <p:to>
                                        <p:strVal val="visible"/>
                                      </p:to>
                                    </p:set>
                                    <p:anim calcmode="lin" valueType="num">
                                      <p:cBhvr>
                                        <p:cTn id="37" dur="500" fill="hold"/>
                                        <p:tgtEl>
                                          <p:spTgt spid="173095"/>
                                        </p:tgtEl>
                                        <p:attrNameLst>
                                          <p:attrName>ppt_w</p:attrName>
                                        </p:attrNameLst>
                                      </p:cBhvr>
                                      <p:tavLst>
                                        <p:tav tm="0">
                                          <p:val>
                                            <p:fltVal val="0"/>
                                          </p:val>
                                        </p:tav>
                                        <p:tav tm="100000">
                                          <p:val>
                                            <p:strVal val="#ppt_w"/>
                                          </p:val>
                                        </p:tav>
                                      </p:tavLst>
                                    </p:anim>
                                    <p:anim calcmode="lin" valueType="num">
                                      <p:cBhvr>
                                        <p:cTn id="38" dur="500" fill="hold"/>
                                        <p:tgtEl>
                                          <p:spTgt spid="173095"/>
                                        </p:tgtEl>
                                        <p:attrNameLst>
                                          <p:attrName>ppt_h</p:attrName>
                                        </p:attrNameLst>
                                      </p:cBhvr>
                                      <p:tavLst>
                                        <p:tav tm="0">
                                          <p:val>
                                            <p:strVal val="#ppt_h"/>
                                          </p:val>
                                        </p:tav>
                                        <p:tav tm="100000">
                                          <p:val>
                                            <p:strVal val="#ppt_h"/>
                                          </p:val>
                                        </p:tav>
                                      </p:tavLst>
                                    </p:anim>
                                  </p:childTnLst>
                                </p:cTn>
                              </p:par>
                              <p:par>
                                <p:cTn id="39" presetID="17" presetClass="entr" presetSubtype="10" fill="hold" grpId="0" nodeType="withEffect">
                                  <p:stCondLst>
                                    <p:cond delay="0"/>
                                  </p:stCondLst>
                                  <p:childTnLst>
                                    <p:set>
                                      <p:cBhvr>
                                        <p:cTn id="40" dur="1" fill="hold">
                                          <p:stCondLst>
                                            <p:cond delay="0"/>
                                          </p:stCondLst>
                                        </p:cTn>
                                        <p:tgtEl>
                                          <p:spTgt spid="173071"/>
                                        </p:tgtEl>
                                        <p:attrNameLst>
                                          <p:attrName>style.visibility</p:attrName>
                                        </p:attrNameLst>
                                      </p:cBhvr>
                                      <p:to>
                                        <p:strVal val="visible"/>
                                      </p:to>
                                    </p:set>
                                    <p:anim calcmode="lin" valueType="num">
                                      <p:cBhvr>
                                        <p:cTn id="41" dur="500" fill="hold"/>
                                        <p:tgtEl>
                                          <p:spTgt spid="173071"/>
                                        </p:tgtEl>
                                        <p:attrNameLst>
                                          <p:attrName>ppt_w</p:attrName>
                                        </p:attrNameLst>
                                      </p:cBhvr>
                                      <p:tavLst>
                                        <p:tav tm="0">
                                          <p:val>
                                            <p:fltVal val="0"/>
                                          </p:val>
                                        </p:tav>
                                        <p:tav tm="100000">
                                          <p:val>
                                            <p:strVal val="#ppt_w"/>
                                          </p:val>
                                        </p:tav>
                                      </p:tavLst>
                                    </p:anim>
                                    <p:anim calcmode="lin" valueType="num">
                                      <p:cBhvr>
                                        <p:cTn id="42" dur="500" fill="hold"/>
                                        <p:tgtEl>
                                          <p:spTgt spid="173071"/>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10" fill="hold" nodeType="clickEffect">
                                  <p:stCondLst>
                                    <p:cond delay="0"/>
                                  </p:stCondLst>
                                  <p:childTnLst>
                                    <p:set>
                                      <p:cBhvr>
                                        <p:cTn id="46" dur="1" fill="hold">
                                          <p:stCondLst>
                                            <p:cond delay="0"/>
                                          </p:stCondLst>
                                        </p:cTn>
                                        <p:tgtEl>
                                          <p:spTgt spid="173096"/>
                                        </p:tgtEl>
                                        <p:attrNameLst>
                                          <p:attrName>style.visibility</p:attrName>
                                        </p:attrNameLst>
                                      </p:cBhvr>
                                      <p:to>
                                        <p:strVal val="visible"/>
                                      </p:to>
                                    </p:set>
                                    <p:anim calcmode="lin" valueType="num">
                                      <p:cBhvr>
                                        <p:cTn id="47" dur="500" fill="hold"/>
                                        <p:tgtEl>
                                          <p:spTgt spid="173096"/>
                                        </p:tgtEl>
                                        <p:attrNameLst>
                                          <p:attrName>ppt_w</p:attrName>
                                        </p:attrNameLst>
                                      </p:cBhvr>
                                      <p:tavLst>
                                        <p:tav tm="0">
                                          <p:val>
                                            <p:fltVal val="0"/>
                                          </p:val>
                                        </p:tav>
                                        <p:tav tm="100000">
                                          <p:val>
                                            <p:strVal val="#ppt_w"/>
                                          </p:val>
                                        </p:tav>
                                      </p:tavLst>
                                    </p:anim>
                                    <p:anim calcmode="lin" valueType="num">
                                      <p:cBhvr>
                                        <p:cTn id="48" dur="500" fill="hold"/>
                                        <p:tgtEl>
                                          <p:spTgt spid="173096"/>
                                        </p:tgtEl>
                                        <p:attrNameLst>
                                          <p:attrName>ppt_h</p:attrName>
                                        </p:attrNameLst>
                                      </p:cBhvr>
                                      <p:tavLst>
                                        <p:tav tm="0">
                                          <p:val>
                                            <p:strVal val="#ppt_h"/>
                                          </p:val>
                                        </p:tav>
                                        <p:tav tm="100000">
                                          <p:val>
                                            <p:strVal val="#ppt_h"/>
                                          </p:val>
                                        </p:tav>
                                      </p:tavLst>
                                    </p:anim>
                                  </p:childTnLst>
                                </p:cTn>
                              </p:par>
                              <p:par>
                                <p:cTn id="49" presetID="17" presetClass="entr" presetSubtype="10" fill="hold" grpId="0" nodeType="withEffect">
                                  <p:stCondLst>
                                    <p:cond delay="0"/>
                                  </p:stCondLst>
                                  <p:childTnLst>
                                    <p:set>
                                      <p:cBhvr>
                                        <p:cTn id="50" dur="1" fill="hold">
                                          <p:stCondLst>
                                            <p:cond delay="0"/>
                                          </p:stCondLst>
                                        </p:cTn>
                                        <p:tgtEl>
                                          <p:spTgt spid="173072"/>
                                        </p:tgtEl>
                                        <p:attrNameLst>
                                          <p:attrName>style.visibility</p:attrName>
                                        </p:attrNameLst>
                                      </p:cBhvr>
                                      <p:to>
                                        <p:strVal val="visible"/>
                                      </p:to>
                                    </p:set>
                                    <p:anim calcmode="lin" valueType="num">
                                      <p:cBhvr>
                                        <p:cTn id="51" dur="500" fill="hold"/>
                                        <p:tgtEl>
                                          <p:spTgt spid="173072"/>
                                        </p:tgtEl>
                                        <p:attrNameLst>
                                          <p:attrName>ppt_w</p:attrName>
                                        </p:attrNameLst>
                                      </p:cBhvr>
                                      <p:tavLst>
                                        <p:tav tm="0">
                                          <p:val>
                                            <p:fltVal val="0"/>
                                          </p:val>
                                        </p:tav>
                                        <p:tav tm="100000">
                                          <p:val>
                                            <p:strVal val="#ppt_w"/>
                                          </p:val>
                                        </p:tav>
                                      </p:tavLst>
                                    </p:anim>
                                    <p:anim calcmode="lin" valueType="num">
                                      <p:cBhvr>
                                        <p:cTn id="52" dur="500" fill="hold"/>
                                        <p:tgtEl>
                                          <p:spTgt spid="173072"/>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173089"/>
                                        </p:tgtEl>
                                        <p:attrNameLst>
                                          <p:attrName>style.visibility</p:attrName>
                                        </p:attrNameLst>
                                      </p:cBhvr>
                                      <p:to>
                                        <p:strVal val="visible"/>
                                      </p:to>
                                    </p:set>
                                    <p:anim calcmode="lin" valueType="num">
                                      <p:cBhvr>
                                        <p:cTn id="57" dur="500" fill="hold"/>
                                        <p:tgtEl>
                                          <p:spTgt spid="173089"/>
                                        </p:tgtEl>
                                        <p:attrNameLst>
                                          <p:attrName>ppt_w</p:attrName>
                                        </p:attrNameLst>
                                      </p:cBhvr>
                                      <p:tavLst>
                                        <p:tav tm="0">
                                          <p:val>
                                            <p:fltVal val="0"/>
                                          </p:val>
                                        </p:tav>
                                        <p:tav tm="100000">
                                          <p:val>
                                            <p:strVal val="#ppt_w"/>
                                          </p:val>
                                        </p:tav>
                                      </p:tavLst>
                                    </p:anim>
                                    <p:anim calcmode="lin" valueType="num">
                                      <p:cBhvr>
                                        <p:cTn id="58" dur="500" fill="hold"/>
                                        <p:tgtEl>
                                          <p:spTgt spid="173089"/>
                                        </p:tgtEl>
                                        <p:attrNameLst>
                                          <p:attrName>ppt_h</p:attrName>
                                        </p:attrNameLst>
                                      </p:cBhvr>
                                      <p:tavLst>
                                        <p:tav tm="0">
                                          <p:val>
                                            <p:strVal val="#ppt_h"/>
                                          </p:val>
                                        </p:tav>
                                        <p:tav tm="100000">
                                          <p:val>
                                            <p:strVal val="#ppt_h"/>
                                          </p:val>
                                        </p:tav>
                                      </p:tavLst>
                                    </p:anim>
                                  </p:childTnLst>
                                </p:cTn>
                              </p:par>
                              <p:par>
                                <p:cTn id="59" presetID="17" presetClass="entr" presetSubtype="10" fill="hold" grpId="0" nodeType="withEffect">
                                  <p:stCondLst>
                                    <p:cond delay="0"/>
                                  </p:stCondLst>
                                  <p:childTnLst>
                                    <p:set>
                                      <p:cBhvr>
                                        <p:cTn id="60" dur="1" fill="hold">
                                          <p:stCondLst>
                                            <p:cond delay="0"/>
                                          </p:stCondLst>
                                        </p:cTn>
                                        <p:tgtEl>
                                          <p:spTgt spid="173065"/>
                                        </p:tgtEl>
                                        <p:attrNameLst>
                                          <p:attrName>style.visibility</p:attrName>
                                        </p:attrNameLst>
                                      </p:cBhvr>
                                      <p:to>
                                        <p:strVal val="visible"/>
                                      </p:to>
                                    </p:set>
                                    <p:anim calcmode="lin" valueType="num">
                                      <p:cBhvr>
                                        <p:cTn id="61" dur="500" fill="hold"/>
                                        <p:tgtEl>
                                          <p:spTgt spid="173065"/>
                                        </p:tgtEl>
                                        <p:attrNameLst>
                                          <p:attrName>ppt_w</p:attrName>
                                        </p:attrNameLst>
                                      </p:cBhvr>
                                      <p:tavLst>
                                        <p:tav tm="0">
                                          <p:val>
                                            <p:fltVal val="0"/>
                                          </p:val>
                                        </p:tav>
                                        <p:tav tm="100000">
                                          <p:val>
                                            <p:strVal val="#ppt_w"/>
                                          </p:val>
                                        </p:tav>
                                      </p:tavLst>
                                    </p:anim>
                                    <p:anim calcmode="lin" valueType="num">
                                      <p:cBhvr>
                                        <p:cTn id="62" dur="500" fill="hold"/>
                                        <p:tgtEl>
                                          <p:spTgt spid="173065"/>
                                        </p:tgtEl>
                                        <p:attrNameLst>
                                          <p:attrName>ppt_h</p:attrName>
                                        </p:attrNameLst>
                                      </p:cBhvr>
                                      <p:tavLst>
                                        <p:tav tm="0">
                                          <p:val>
                                            <p:strVal val="#ppt_h"/>
                                          </p:val>
                                        </p:tav>
                                        <p:tav tm="100000">
                                          <p:val>
                                            <p:strVal val="#ppt_h"/>
                                          </p:val>
                                        </p:tav>
                                      </p:tavLst>
                                    </p:anim>
                                  </p:childTnLst>
                                </p:cTn>
                              </p:par>
                              <p:par>
                                <p:cTn id="63" presetID="17" presetClass="entr" presetSubtype="10" fill="hold" nodeType="withEffect">
                                  <p:stCondLst>
                                    <p:cond delay="0"/>
                                  </p:stCondLst>
                                  <p:childTnLst>
                                    <p:set>
                                      <p:cBhvr>
                                        <p:cTn id="64" dur="1" fill="hold">
                                          <p:stCondLst>
                                            <p:cond delay="0"/>
                                          </p:stCondLst>
                                        </p:cTn>
                                        <p:tgtEl>
                                          <p:spTgt spid="173112"/>
                                        </p:tgtEl>
                                        <p:attrNameLst>
                                          <p:attrName>style.visibility</p:attrName>
                                        </p:attrNameLst>
                                      </p:cBhvr>
                                      <p:to>
                                        <p:strVal val="visible"/>
                                      </p:to>
                                    </p:set>
                                    <p:anim calcmode="lin" valueType="num">
                                      <p:cBhvr>
                                        <p:cTn id="65" dur="500" fill="hold"/>
                                        <p:tgtEl>
                                          <p:spTgt spid="173112"/>
                                        </p:tgtEl>
                                        <p:attrNameLst>
                                          <p:attrName>ppt_w</p:attrName>
                                        </p:attrNameLst>
                                      </p:cBhvr>
                                      <p:tavLst>
                                        <p:tav tm="0">
                                          <p:val>
                                            <p:fltVal val="0"/>
                                          </p:val>
                                        </p:tav>
                                        <p:tav tm="100000">
                                          <p:val>
                                            <p:strVal val="#ppt_w"/>
                                          </p:val>
                                        </p:tav>
                                      </p:tavLst>
                                    </p:anim>
                                    <p:anim calcmode="lin" valueType="num">
                                      <p:cBhvr>
                                        <p:cTn id="66" dur="500" fill="hold"/>
                                        <p:tgtEl>
                                          <p:spTgt spid="173112"/>
                                        </p:tgtEl>
                                        <p:attrNameLst>
                                          <p:attrName>ppt_h</p:attrName>
                                        </p:attrNameLst>
                                      </p:cBhvr>
                                      <p:tavLst>
                                        <p:tav tm="0">
                                          <p:val>
                                            <p:strVal val="#ppt_h"/>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0" presetClass="exit" presetSubtype="0" accel="100000" fill="hold" nodeType="clickEffect">
                                  <p:stCondLst>
                                    <p:cond delay="0"/>
                                  </p:stCondLst>
                                  <p:childTnLst>
                                    <p:anim calcmode="lin" valueType="num">
                                      <p:cBhvr>
                                        <p:cTn id="70" dur="1000"/>
                                        <p:tgtEl>
                                          <p:spTgt spid="173112"/>
                                        </p:tgtEl>
                                        <p:attrNameLst>
                                          <p:attrName>ppt_w</p:attrName>
                                        </p:attrNameLst>
                                      </p:cBhvr>
                                      <p:tavLst>
                                        <p:tav tm="0">
                                          <p:val>
                                            <p:strVal val="ppt_w"/>
                                          </p:val>
                                        </p:tav>
                                        <p:tav tm="100000">
                                          <p:val>
                                            <p:strVal val="ppt_w+.3"/>
                                          </p:val>
                                        </p:tav>
                                      </p:tavLst>
                                    </p:anim>
                                    <p:anim calcmode="lin" valueType="num">
                                      <p:cBhvr>
                                        <p:cTn id="71" dur="1000"/>
                                        <p:tgtEl>
                                          <p:spTgt spid="173112"/>
                                        </p:tgtEl>
                                        <p:attrNameLst>
                                          <p:attrName>ppt_h</p:attrName>
                                        </p:attrNameLst>
                                      </p:cBhvr>
                                      <p:tavLst>
                                        <p:tav tm="0">
                                          <p:val>
                                            <p:strVal val="ppt_h"/>
                                          </p:val>
                                        </p:tav>
                                        <p:tav tm="100000">
                                          <p:val>
                                            <p:strVal val="ppt_h"/>
                                          </p:val>
                                        </p:tav>
                                      </p:tavLst>
                                    </p:anim>
                                    <p:animEffect transition="out" filter="fade">
                                      <p:cBhvr>
                                        <p:cTn id="72" dur="1000"/>
                                        <p:tgtEl>
                                          <p:spTgt spid="173112"/>
                                        </p:tgtEl>
                                      </p:cBhvr>
                                    </p:animEffect>
                                    <p:set>
                                      <p:cBhvr>
                                        <p:cTn id="73" dur="1" fill="hold">
                                          <p:stCondLst>
                                            <p:cond delay="999"/>
                                          </p:stCondLst>
                                        </p:cTn>
                                        <p:tgtEl>
                                          <p:spTgt spid="173112"/>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7" presetClass="entr" presetSubtype="10" fill="hold" nodeType="clickEffect">
                                  <p:stCondLst>
                                    <p:cond delay="0"/>
                                  </p:stCondLst>
                                  <p:childTnLst>
                                    <p:set>
                                      <p:cBhvr>
                                        <p:cTn id="77" dur="1" fill="hold">
                                          <p:stCondLst>
                                            <p:cond delay="0"/>
                                          </p:stCondLst>
                                        </p:cTn>
                                        <p:tgtEl>
                                          <p:spTgt spid="173090"/>
                                        </p:tgtEl>
                                        <p:attrNameLst>
                                          <p:attrName>style.visibility</p:attrName>
                                        </p:attrNameLst>
                                      </p:cBhvr>
                                      <p:to>
                                        <p:strVal val="visible"/>
                                      </p:to>
                                    </p:set>
                                    <p:anim calcmode="lin" valueType="num">
                                      <p:cBhvr>
                                        <p:cTn id="78" dur="500" fill="hold"/>
                                        <p:tgtEl>
                                          <p:spTgt spid="173090"/>
                                        </p:tgtEl>
                                        <p:attrNameLst>
                                          <p:attrName>ppt_w</p:attrName>
                                        </p:attrNameLst>
                                      </p:cBhvr>
                                      <p:tavLst>
                                        <p:tav tm="0">
                                          <p:val>
                                            <p:fltVal val="0"/>
                                          </p:val>
                                        </p:tav>
                                        <p:tav tm="100000">
                                          <p:val>
                                            <p:strVal val="#ppt_w"/>
                                          </p:val>
                                        </p:tav>
                                      </p:tavLst>
                                    </p:anim>
                                    <p:anim calcmode="lin" valueType="num">
                                      <p:cBhvr>
                                        <p:cTn id="79" dur="500" fill="hold"/>
                                        <p:tgtEl>
                                          <p:spTgt spid="173090"/>
                                        </p:tgtEl>
                                        <p:attrNameLst>
                                          <p:attrName>ppt_h</p:attrName>
                                        </p:attrNameLst>
                                      </p:cBhvr>
                                      <p:tavLst>
                                        <p:tav tm="0">
                                          <p:val>
                                            <p:strVal val="#ppt_h"/>
                                          </p:val>
                                        </p:tav>
                                        <p:tav tm="100000">
                                          <p:val>
                                            <p:strVal val="#ppt_h"/>
                                          </p:val>
                                        </p:tav>
                                      </p:tavLst>
                                    </p:anim>
                                  </p:childTnLst>
                                </p:cTn>
                              </p:par>
                              <p:par>
                                <p:cTn id="80" presetID="17" presetClass="entr" presetSubtype="10" fill="hold" grpId="0" nodeType="withEffect">
                                  <p:stCondLst>
                                    <p:cond delay="0"/>
                                  </p:stCondLst>
                                  <p:childTnLst>
                                    <p:set>
                                      <p:cBhvr>
                                        <p:cTn id="81" dur="1" fill="hold">
                                          <p:stCondLst>
                                            <p:cond delay="0"/>
                                          </p:stCondLst>
                                        </p:cTn>
                                        <p:tgtEl>
                                          <p:spTgt spid="173066"/>
                                        </p:tgtEl>
                                        <p:attrNameLst>
                                          <p:attrName>style.visibility</p:attrName>
                                        </p:attrNameLst>
                                      </p:cBhvr>
                                      <p:to>
                                        <p:strVal val="visible"/>
                                      </p:to>
                                    </p:set>
                                    <p:anim calcmode="lin" valueType="num">
                                      <p:cBhvr>
                                        <p:cTn id="82" dur="500" fill="hold"/>
                                        <p:tgtEl>
                                          <p:spTgt spid="173066"/>
                                        </p:tgtEl>
                                        <p:attrNameLst>
                                          <p:attrName>ppt_w</p:attrName>
                                        </p:attrNameLst>
                                      </p:cBhvr>
                                      <p:tavLst>
                                        <p:tav tm="0">
                                          <p:val>
                                            <p:fltVal val="0"/>
                                          </p:val>
                                        </p:tav>
                                        <p:tav tm="100000">
                                          <p:val>
                                            <p:strVal val="#ppt_w"/>
                                          </p:val>
                                        </p:tav>
                                      </p:tavLst>
                                    </p:anim>
                                    <p:anim calcmode="lin" valueType="num">
                                      <p:cBhvr>
                                        <p:cTn id="83" dur="500" fill="hold"/>
                                        <p:tgtEl>
                                          <p:spTgt spid="173066"/>
                                        </p:tgtEl>
                                        <p:attrNameLst>
                                          <p:attrName>ppt_h</p:attrName>
                                        </p:attrNameLst>
                                      </p:cBhvr>
                                      <p:tavLst>
                                        <p:tav tm="0">
                                          <p:val>
                                            <p:strVal val="#ppt_h"/>
                                          </p:val>
                                        </p:tav>
                                        <p:tav tm="100000">
                                          <p:val>
                                            <p:strVal val="#ppt_h"/>
                                          </p:val>
                                        </p:tav>
                                      </p:tavLst>
                                    </p:anim>
                                  </p:childTnLst>
                                </p:cTn>
                              </p:par>
                              <p:par>
                                <p:cTn id="84" presetID="47" presetClass="entr" presetSubtype="0" fill="hold" nodeType="withEffect">
                                  <p:stCondLst>
                                    <p:cond delay="0"/>
                                  </p:stCondLst>
                                  <p:childTnLst>
                                    <p:set>
                                      <p:cBhvr>
                                        <p:cTn id="85" dur="1" fill="hold">
                                          <p:stCondLst>
                                            <p:cond delay="0"/>
                                          </p:stCondLst>
                                        </p:cTn>
                                        <p:tgtEl>
                                          <p:spTgt spid="173118"/>
                                        </p:tgtEl>
                                        <p:attrNameLst>
                                          <p:attrName>style.visibility</p:attrName>
                                        </p:attrNameLst>
                                      </p:cBhvr>
                                      <p:to>
                                        <p:strVal val="visible"/>
                                      </p:to>
                                    </p:set>
                                    <p:animEffect transition="in" filter="fade">
                                      <p:cBhvr>
                                        <p:cTn id="86" dur="1000"/>
                                        <p:tgtEl>
                                          <p:spTgt spid="173118"/>
                                        </p:tgtEl>
                                      </p:cBhvr>
                                    </p:animEffect>
                                    <p:anim calcmode="lin" valueType="num">
                                      <p:cBhvr>
                                        <p:cTn id="87" dur="1000" fill="hold"/>
                                        <p:tgtEl>
                                          <p:spTgt spid="173118"/>
                                        </p:tgtEl>
                                        <p:attrNameLst>
                                          <p:attrName>ppt_x</p:attrName>
                                        </p:attrNameLst>
                                      </p:cBhvr>
                                      <p:tavLst>
                                        <p:tav tm="0">
                                          <p:val>
                                            <p:strVal val="#ppt_x"/>
                                          </p:val>
                                        </p:tav>
                                        <p:tav tm="100000">
                                          <p:val>
                                            <p:strVal val="#ppt_x"/>
                                          </p:val>
                                        </p:tav>
                                      </p:tavLst>
                                    </p:anim>
                                    <p:anim calcmode="lin" valueType="num">
                                      <p:cBhvr>
                                        <p:cTn id="88" dur="1000" fill="hold"/>
                                        <p:tgtEl>
                                          <p:spTgt spid="173118"/>
                                        </p:tgtEl>
                                        <p:attrNameLst>
                                          <p:attrName>ppt_y</p:attrName>
                                        </p:attrNameLst>
                                      </p:cBhvr>
                                      <p:tavLst>
                                        <p:tav tm="0">
                                          <p:val>
                                            <p:strVal val="#ppt_y-.1"/>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55" presetClass="exit" presetSubtype="0" fill="hold" nodeType="clickEffect">
                                  <p:stCondLst>
                                    <p:cond delay="0"/>
                                  </p:stCondLst>
                                  <p:childTnLst>
                                    <p:anim calcmode="lin" valueType="num">
                                      <p:cBhvr>
                                        <p:cTn id="92" dur="1000"/>
                                        <p:tgtEl>
                                          <p:spTgt spid="173118"/>
                                        </p:tgtEl>
                                        <p:attrNameLst>
                                          <p:attrName>ppt_w</p:attrName>
                                        </p:attrNameLst>
                                      </p:cBhvr>
                                      <p:tavLst>
                                        <p:tav tm="0">
                                          <p:val>
                                            <p:strVal val="ppt_w"/>
                                          </p:val>
                                        </p:tav>
                                        <p:tav tm="100000">
                                          <p:val>
                                            <p:strVal val="ppt_w*0.70"/>
                                          </p:val>
                                        </p:tav>
                                      </p:tavLst>
                                    </p:anim>
                                    <p:anim calcmode="lin" valueType="num">
                                      <p:cBhvr>
                                        <p:cTn id="93" dur="1000"/>
                                        <p:tgtEl>
                                          <p:spTgt spid="173118"/>
                                        </p:tgtEl>
                                        <p:attrNameLst>
                                          <p:attrName>ppt_h</p:attrName>
                                        </p:attrNameLst>
                                      </p:cBhvr>
                                      <p:tavLst>
                                        <p:tav tm="0">
                                          <p:val>
                                            <p:strVal val="ppt_h"/>
                                          </p:val>
                                        </p:tav>
                                        <p:tav tm="100000">
                                          <p:val>
                                            <p:strVal val="ppt_h"/>
                                          </p:val>
                                        </p:tav>
                                      </p:tavLst>
                                    </p:anim>
                                    <p:animEffect transition="out" filter="fade">
                                      <p:cBhvr>
                                        <p:cTn id="94" dur="1000"/>
                                        <p:tgtEl>
                                          <p:spTgt spid="173118"/>
                                        </p:tgtEl>
                                      </p:cBhvr>
                                    </p:animEffect>
                                    <p:set>
                                      <p:cBhvr>
                                        <p:cTn id="95" dur="1" fill="hold">
                                          <p:stCondLst>
                                            <p:cond delay="999"/>
                                          </p:stCondLst>
                                        </p:cTn>
                                        <p:tgtEl>
                                          <p:spTgt spid="173118"/>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7" presetClass="entr" presetSubtype="10" fill="hold" nodeType="clickEffect">
                                  <p:stCondLst>
                                    <p:cond delay="0"/>
                                  </p:stCondLst>
                                  <p:childTnLst>
                                    <p:set>
                                      <p:cBhvr>
                                        <p:cTn id="99" dur="1" fill="hold">
                                          <p:stCondLst>
                                            <p:cond delay="0"/>
                                          </p:stCondLst>
                                        </p:cTn>
                                        <p:tgtEl>
                                          <p:spTgt spid="173091"/>
                                        </p:tgtEl>
                                        <p:attrNameLst>
                                          <p:attrName>style.visibility</p:attrName>
                                        </p:attrNameLst>
                                      </p:cBhvr>
                                      <p:to>
                                        <p:strVal val="visible"/>
                                      </p:to>
                                    </p:set>
                                    <p:anim calcmode="lin" valueType="num">
                                      <p:cBhvr>
                                        <p:cTn id="100" dur="500" fill="hold"/>
                                        <p:tgtEl>
                                          <p:spTgt spid="173091"/>
                                        </p:tgtEl>
                                        <p:attrNameLst>
                                          <p:attrName>ppt_w</p:attrName>
                                        </p:attrNameLst>
                                      </p:cBhvr>
                                      <p:tavLst>
                                        <p:tav tm="0">
                                          <p:val>
                                            <p:fltVal val="0"/>
                                          </p:val>
                                        </p:tav>
                                        <p:tav tm="100000">
                                          <p:val>
                                            <p:strVal val="#ppt_w"/>
                                          </p:val>
                                        </p:tav>
                                      </p:tavLst>
                                    </p:anim>
                                    <p:anim calcmode="lin" valueType="num">
                                      <p:cBhvr>
                                        <p:cTn id="101" dur="500" fill="hold"/>
                                        <p:tgtEl>
                                          <p:spTgt spid="173091"/>
                                        </p:tgtEl>
                                        <p:attrNameLst>
                                          <p:attrName>ppt_h</p:attrName>
                                        </p:attrNameLst>
                                      </p:cBhvr>
                                      <p:tavLst>
                                        <p:tav tm="0">
                                          <p:val>
                                            <p:strVal val="#ppt_h"/>
                                          </p:val>
                                        </p:tav>
                                        <p:tav tm="100000">
                                          <p:val>
                                            <p:strVal val="#ppt_h"/>
                                          </p:val>
                                        </p:tav>
                                      </p:tavLst>
                                    </p:anim>
                                  </p:childTnLst>
                                </p:cTn>
                              </p:par>
                              <p:par>
                                <p:cTn id="102" presetID="17" presetClass="entr" presetSubtype="10" fill="hold" nodeType="withEffect">
                                  <p:stCondLst>
                                    <p:cond delay="0"/>
                                  </p:stCondLst>
                                  <p:childTnLst>
                                    <p:set>
                                      <p:cBhvr>
                                        <p:cTn id="103" dur="1" fill="hold">
                                          <p:stCondLst>
                                            <p:cond delay="0"/>
                                          </p:stCondLst>
                                        </p:cTn>
                                        <p:tgtEl>
                                          <p:spTgt spid="173092"/>
                                        </p:tgtEl>
                                        <p:attrNameLst>
                                          <p:attrName>style.visibility</p:attrName>
                                        </p:attrNameLst>
                                      </p:cBhvr>
                                      <p:to>
                                        <p:strVal val="visible"/>
                                      </p:to>
                                    </p:set>
                                    <p:anim calcmode="lin" valueType="num">
                                      <p:cBhvr>
                                        <p:cTn id="104" dur="500" fill="hold"/>
                                        <p:tgtEl>
                                          <p:spTgt spid="173092"/>
                                        </p:tgtEl>
                                        <p:attrNameLst>
                                          <p:attrName>ppt_w</p:attrName>
                                        </p:attrNameLst>
                                      </p:cBhvr>
                                      <p:tavLst>
                                        <p:tav tm="0">
                                          <p:val>
                                            <p:fltVal val="0"/>
                                          </p:val>
                                        </p:tav>
                                        <p:tav tm="100000">
                                          <p:val>
                                            <p:strVal val="#ppt_w"/>
                                          </p:val>
                                        </p:tav>
                                      </p:tavLst>
                                    </p:anim>
                                    <p:anim calcmode="lin" valueType="num">
                                      <p:cBhvr>
                                        <p:cTn id="105" dur="500" fill="hold"/>
                                        <p:tgtEl>
                                          <p:spTgt spid="173092"/>
                                        </p:tgtEl>
                                        <p:attrNameLst>
                                          <p:attrName>ppt_h</p:attrName>
                                        </p:attrNameLst>
                                      </p:cBhvr>
                                      <p:tavLst>
                                        <p:tav tm="0">
                                          <p:val>
                                            <p:strVal val="#ppt_h"/>
                                          </p:val>
                                        </p:tav>
                                        <p:tav tm="100000">
                                          <p:val>
                                            <p:strVal val="#ppt_h"/>
                                          </p:val>
                                        </p:tav>
                                      </p:tavLst>
                                    </p:anim>
                                  </p:childTnLst>
                                </p:cTn>
                              </p:par>
                              <p:par>
                                <p:cTn id="106" presetID="17" presetClass="entr" presetSubtype="10" fill="hold" grpId="0" nodeType="withEffect">
                                  <p:stCondLst>
                                    <p:cond delay="0"/>
                                  </p:stCondLst>
                                  <p:childTnLst>
                                    <p:set>
                                      <p:cBhvr>
                                        <p:cTn id="107" dur="1" fill="hold">
                                          <p:stCondLst>
                                            <p:cond delay="0"/>
                                          </p:stCondLst>
                                        </p:cTn>
                                        <p:tgtEl>
                                          <p:spTgt spid="173075"/>
                                        </p:tgtEl>
                                        <p:attrNameLst>
                                          <p:attrName>style.visibility</p:attrName>
                                        </p:attrNameLst>
                                      </p:cBhvr>
                                      <p:to>
                                        <p:strVal val="visible"/>
                                      </p:to>
                                    </p:set>
                                    <p:anim calcmode="lin" valueType="num">
                                      <p:cBhvr>
                                        <p:cTn id="108" dur="500" fill="hold"/>
                                        <p:tgtEl>
                                          <p:spTgt spid="173075"/>
                                        </p:tgtEl>
                                        <p:attrNameLst>
                                          <p:attrName>ppt_w</p:attrName>
                                        </p:attrNameLst>
                                      </p:cBhvr>
                                      <p:tavLst>
                                        <p:tav tm="0">
                                          <p:val>
                                            <p:fltVal val="0"/>
                                          </p:val>
                                        </p:tav>
                                        <p:tav tm="100000">
                                          <p:val>
                                            <p:strVal val="#ppt_w"/>
                                          </p:val>
                                        </p:tav>
                                      </p:tavLst>
                                    </p:anim>
                                    <p:anim calcmode="lin" valueType="num">
                                      <p:cBhvr>
                                        <p:cTn id="109" dur="500" fill="hold"/>
                                        <p:tgtEl>
                                          <p:spTgt spid="173075"/>
                                        </p:tgtEl>
                                        <p:attrNameLst>
                                          <p:attrName>ppt_h</p:attrName>
                                        </p:attrNameLst>
                                      </p:cBhvr>
                                      <p:tavLst>
                                        <p:tav tm="0">
                                          <p:val>
                                            <p:strVal val="#ppt_h"/>
                                          </p:val>
                                        </p:tav>
                                        <p:tav tm="100000">
                                          <p:val>
                                            <p:strVal val="#ppt_h"/>
                                          </p:val>
                                        </p:tav>
                                      </p:tavLst>
                                    </p:anim>
                                  </p:childTnLst>
                                </p:cTn>
                              </p:par>
                              <p:par>
                                <p:cTn id="110" presetID="17" presetClass="entr" presetSubtype="10" fill="hold" grpId="0" nodeType="withEffect">
                                  <p:stCondLst>
                                    <p:cond delay="0"/>
                                  </p:stCondLst>
                                  <p:childTnLst>
                                    <p:set>
                                      <p:cBhvr>
                                        <p:cTn id="111" dur="1" fill="hold">
                                          <p:stCondLst>
                                            <p:cond delay="0"/>
                                          </p:stCondLst>
                                        </p:cTn>
                                        <p:tgtEl>
                                          <p:spTgt spid="173084"/>
                                        </p:tgtEl>
                                        <p:attrNameLst>
                                          <p:attrName>style.visibility</p:attrName>
                                        </p:attrNameLst>
                                      </p:cBhvr>
                                      <p:to>
                                        <p:strVal val="visible"/>
                                      </p:to>
                                    </p:set>
                                    <p:anim calcmode="lin" valueType="num">
                                      <p:cBhvr>
                                        <p:cTn id="112" dur="500" fill="hold"/>
                                        <p:tgtEl>
                                          <p:spTgt spid="173084"/>
                                        </p:tgtEl>
                                        <p:attrNameLst>
                                          <p:attrName>ppt_w</p:attrName>
                                        </p:attrNameLst>
                                      </p:cBhvr>
                                      <p:tavLst>
                                        <p:tav tm="0">
                                          <p:val>
                                            <p:fltVal val="0"/>
                                          </p:val>
                                        </p:tav>
                                        <p:tav tm="100000">
                                          <p:val>
                                            <p:strVal val="#ppt_w"/>
                                          </p:val>
                                        </p:tav>
                                      </p:tavLst>
                                    </p:anim>
                                    <p:anim calcmode="lin" valueType="num">
                                      <p:cBhvr>
                                        <p:cTn id="113" dur="500" fill="hold"/>
                                        <p:tgtEl>
                                          <p:spTgt spid="173084"/>
                                        </p:tgtEl>
                                        <p:attrNameLst>
                                          <p:attrName>ppt_h</p:attrName>
                                        </p:attrNameLst>
                                      </p:cBhvr>
                                      <p:tavLst>
                                        <p:tav tm="0">
                                          <p:val>
                                            <p:strVal val="#ppt_h"/>
                                          </p:val>
                                        </p:tav>
                                        <p:tav tm="100000">
                                          <p:val>
                                            <p:strVal val="#ppt_h"/>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7" presetClass="entr" presetSubtype="10" fill="hold" nodeType="clickEffect">
                                  <p:stCondLst>
                                    <p:cond delay="0"/>
                                  </p:stCondLst>
                                  <p:childTnLst>
                                    <p:set>
                                      <p:cBhvr>
                                        <p:cTn id="117" dur="1" fill="hold">
                                          <p:stCondLst>
                                            <p:cond delay="0"/>
                                          </p:stCondLst>
                                        </p:cTn>
                                        <p:tgtEl>
                                          <p:spTgt spid="173093"/>
                                        </p:tgtEl>
                                        <p:attrNameLst>
                                          <p:attrName>style.visibility</p:attrName>
                                        </p:attrNameLst>
                                      </p:cBhvr>
                                      <p:to>
                                        <p:strVal val="visible"/>
                                      </p:to>
                                    </p:set>
                                    <p:anim calcmode="lin" valueType="num">
                                      <p:cBhvr>
                                        <p:cTn id="118" dur="500" fill="hold"/>
                                        <p:tgtEl>
                                          <p:spTgt spid="173093"/>
                                        </p:tgtEl>
                                        <p:attrNameLst>
                                          <p:attrName>ppt_w</p:attrName>
                                        </p:attrNameLst>
                                      </p:cBhvr>
                                      <p:tavLst>
                                        <p:tav tm="0">
                                          <p:val>
                                            <p:fltVal val="0"/>
                                          </p:val>
                                        </p:tav>
                                        <p:tav tm="100000">
                                          <p:val>
                                            <p:strVal val="#ppt_w"/>
                                          </p:val>
                                        </p:tav>
                                      </p:tavLst>
                                    </p:anim>
                                    <p:anim calcmode="lin" valueType="num">
                                      <p:cBhvr>
                                        <p:cTn id="119" dur="500" fill="hold"/>
                                        <p:tgtEl>
                                          <p:spTgt spid="173093"/>
                                        </p:tgtEl>
                                        <p:attrNameLst>
                                          <p:attrName>ppt_h</p:attrName>
                                        </p:attrNameLst>
                                      </p:cBhvr>
                                      <p:tavLst>
                                        <p:tav tm="0">
                                          <p:val>
                                            <p:strVal val="#ppt_h"/>
                                          </p:val>
                                        </p:tav>
                                        <p:tav tm="100000">
                                          <p:val>
                                            <p:strVal val="#ppt_h"/>
                                          </p:val>
                                        </p:tav>
                                      </p:tavLst>
                                    </p:anim>
                                  </p:childTnLst>
                                </p:cTn>
                              </p:par>
                              <p:par>
                                <p:cTn id="120" presetID="17" presetClass="entr" presetSubtype="10" fill="hold" nodeType="withEffect">
                                  <p:stCondLst>
                                    <p:cond delay="0"/>
                                  </p:stCondLst>
                                  <p:childTnLst>
                                    <p:set>
                                      <p:cBhvr>
                                        <p:cTn id="121" dur="1" fill="hold">
                                          <p:stCondLst>
                                            <p:cond delay="0"/>
                                          </p:stCondLst>
                                        </p:cTn>
                                        <p:tgtEl>
                                          <p:spTgt spid="173094"/>
                                        </p:tgtEl>
                                        <p:attrNameLst>
                                          <p:attrName>style.visibility</p:attrName>
                                        </p:attrNameLst>
                                      </p:cBhvr>
                                      <p:to>
                                        <p:strVal val="visible"/>
                                      </p:to>
                                    </p:set>
                                    <p:anim calcmode="lin" valueType="num">
                                      <p:cBhvr>
                                        <p:cTn id="122" dur="500" fill="hold"/>
                                        <p:tgtEl>
                                          <p:spTgt spid="173094"/>
                                        </p:tgtEl>
                                        <p:attrNameLst>
                                          <p:attrName>ppt_w</p:attrName>
                                        </p:attrNameLst>
                                      </p:cBhvr>
                                      <p:tavLst>
                                        <p:tav tm="0">
                                          <p:val>
                                            <p:fltVal val="0"/>
                                          </p:val>
                                        </p:tav>
                                        <p:tav tm="100000">
                                          <p:val>
                                            <p:strVal val="#ppt_w"/>
                                          </p:val>
                                        </p:tav>
                                      </p:tavLst>
                                    </p:anim>
                                    <p:anim calcmode="lin" valueType="num">
                                      <p:cBhvr>
                                        <p:cTn id="123" dur="500" fill="hold"/>
                                        <p:tgtEl>
                                          <p:spTgt spid="173094"/>
                                        </p:tgtEl>
                                        <p:attrNameLst>
                                          <p:attrName>ppt_h</p:attrName>
                                        </p:attrNameLst>
                                      </p:cBhvr>
                                      <p:tavLst>
                                        <p:tav tm="0">
                                          <p:val>
                                            <p:strVal val="#ppt_h"/>
                                          </p:val>
                                        </p:tav>
                                        <p:tav tm="100000">
                                          <p:val>
                                            <p:strVal val="#ppt_h"/>
                                          </p:val>
                                        </p:tav>
                                      </p:tavLst>
                                    </p:anim>
                                  </p:childTnLst>
                                </p:cTn>
                              </p:par>
                              <p:par>
                                <p:cTn id="124" presetID="17" presetClass="entr" presetSubtype="10" fill="hold" grpId="0" nodeType="withEffect">
                                  <p:stCondLst>
                                    <p:cond delay="0"/>
                                  </p:stCondLst>
                                  <p:childTnLst>
                                    <p:set>
                                      <p:cBhvr>
                                        <p:cTn id="125" dur="1" fill="hold">
                                          <p:stCondLst>
                                            <p:cond delay="0"/>
                                          </p:stCondLst>
                                        </p:cTn>
                                        <p:tgtEl>
                                          <p:spTgt spid="173085"/>
                                        </p:tgtEl>
                                        <p:attrNameLst>
                                          <p:attrName>style.visibility</p:attrName>
                                        </p:attrNameLst>
                                      </p:cBhvr>
                                      <p:to>
                                        <p:strVal val="visible"/>
                                      </p:to>
                                    </p:set>
                                    <p:anim calcmode="lin" valueType="num">
                                      <p:cBhvr>
                                        <p:cTn id="126" dur="500" fill="hold"/>
                                        <p:tgtEl>
                                          <p:spTgt spid="173085"/>
                                        </p:tgtEl>
                                        <p:attrNameLst>
                                          <p:attrName>ppt_w</p:attrName>
                                        </p:attrNameLst>
                                      </p:cBhvr>
                                      <p:tavLst>
                                        <p:tav tm="0">
                                          <p:val>
                                            <p:fltVal val="0"/>
                                          </p:val>
                                        </p:tav>
                                        <p:tav tm="100000">
                                          <p:val>
                                            <p:strVal val="#ppt_w"/>
                                          </p:val>
                                        </p:tav>
                                      </p:tavLst>
                                    </p:anim>
                                    <p:anim calcmode="lin" valueType="num">
                                      <p:cBhvr>
                                        <p:cTn id="127" dur="500" fill="hold"/>
                                        <p:tgtEl>
                                          <p:spTgt spid="173085"/>
                                        </p:tgtEl>
                                        <p:attrNameLst>
                                          <p:attrName>ppt_h</p:attrName>
                                        </p:attrNameLst>
                                      </p:cBhvr>
                                      <p:tavLst>
                                        <p:tav tm="0">
                                          <p:val>
                                            <p:strVal val="#ppt_h"/>
                                          </p:val>
                                        </p:tav>
                                        <p:tav tm="100000">
                                          <p:val>
                                            <p:strVal val="#ppt_h"/>
                                          </p:val>
                                        </p:tav>
                                      </p:tavLst>
                                    </p:anim>
                                  </p:childTnLst>
                                </p:cTn>
                              </p:par>
                              <p:par>
                                <p:cTn id="128" presetID="17" presetClass="entr" presetSubtype="10" fill="hold" grpId="0" nodeType="withEffect">
                                  <p:stCondLst>
                                    <p:cond delay="0"/>
                                  </p:stCondLst>
                                  <p:childTnLst>
                                    <p:set>
                                      <p:cBhvr>
                                        <p:cTn id="129" dur="1" fill="hold">
                                          <p:stCondLst>
                                            <p:cond delay="0"/>
                                          </p:stCondLst>
                                        </p:cTn>
                                        <p:tgtEl>
                                          <p:spTgt spid="173077"/>
                                        </p:tgtEl>
                                        <p:attrNameLst>
                                          <p:attrName>style.visibility</p:attrName>
                                        </p:attrNameLst>
                                      </p:cBhvr>
                                      <p:to>
                                        <p:strVal val="visible"/>
                                      </p:to>
                                    </p:set>
                                    <p:anim calcmode="lin" valueType="num">
                                      <p:cBhvr>
                                        <p:cTn id="130" dur="500" fill="hold"/>
                                        <p:tgtEl>
                                          <p:spTgt spid="173077"/>
                                        </p:tgtEl>
                                        <p:attrNameLst>
                                          <p:attrName>ppt_w</p:attrName>
                                        </p:attrNameLst>
                                      </p:cBhvr>
                                      <p:tavLst>
                                        <p:tav tm="0">
                                          <p:val>
                                            <p:fltVal val="0"/>
                                          </p:val>
                                        </p:tav>
                                        <p:tav tm="100000">
                                          <p:val>
                                            <p:strVal val="#ppt_w"/>
                                          </p:val>
                                        </p:tav>
                                      </p:tavLst>
                                    </p:anim>
                                    <p:anim calcmode="lin" valueType="num">
                                      <p:cBhvr>
                                        <p:cTn id="131" dur="500" fill="hold"/>
                                        <p:tgtEl>
                                          <p:spTgt spid="1730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6" grpId="0" animBg="1"/>
      <p:bldP spid="173071" grpId="0" animBg="1"/>
      <p:bldP spid="173072" grpId="0" animBg="1"/>
      <p:bldP spid="173073" grpId="0" animBg="1"/>
      <p:bldP spid="173074" grpId="0" animBg="1"/>
      <p:bldP spid="173075" grpId="0" animBg="1"/>
      <p:bldP spid="173077" grpId="0" animBg="1"/>
      <p:bldP spid="173079" grpId="0" animBg="1"/>
      <p:bldP spid="173080" grpId="0" animBg="1"/>
      <p:bldP spid="173084" grpId="0" animBg="1"/>
      <p:bldP spid="173085" grpId="0" animBg="1"/>
      <p:bldP spid="1730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68313" y="0"/>
            <a:ext cx="8280400" cy="1052513"/>
          </a:xfrm>
        </p:spPr>
        <p:txBody>
          <a:bodyPr/>
          <a:lstStyle/>
          <a:p>
            <a:r>
              <a:rPr lang="cs-CZ" altLang="cs-CZ" sz="3200" b="1" dirty="0" err="1"/>
              <a:t>Bioanalytické</a:t>
            </a:r>
            <a:r>
              <a:rPr lang="cs-CZ" altLang="cs-CZ" sz="3200" b="1" dirty="0"/>
              <a:t> postupy</a:t>
            </a:r>
          </a:p>
        </p:txBody>
      </p:sp>
      <p:sp>
        <p:nvSpPr>
          <p:cNvPr id="64515" name="Rectangle 3"/>
          <p:cNvSpPr>
            <a:spLocks noGrp="1" noChangeArrowheads="1"/>
          </p:cNvSpPr>
          <p:nvPr>
            <p:ph type="body" idx="1"/>
          </p:nvPr>
        </p:nvSpPr>
        <p:spPr>
          <a:xfrm>
            <a:off x="107504" y="958998"/>
            <a:ext cx="8856984" cy="6092825"/>
          </a:xfrm>
        </p:spPr>
        <p:txBody>
          <a:bodyPr/>
          <a:lstStyle/>
          <a:p>
            <a:pPr marL="609600" indent="-609600"/>
            <a:r>
              <a:rPr lang="cs-CZ" altLang="cs-CZ" dirty="0">
                <a:solidFill>
                  <a:srgbClr val="0066FF"/>
                </a:solidFill>
              </a:rPr>
              <a:t>Postupy analytické chemie, které v některé fázi využívají biologický materiál</a:t>
            </a:r>
          </a:p>
          <a:p>
            <a:pPr marL="609600" indent="-609600"/>
            <a:r>
              <a:rPr lang="cs-CZ" altLang="cs-CZ" dirty="0"/>
              <a:t>Význam biologického materiálu</a:t>
            </a:r>
          </a:p>
          <a:p>
            <a:pPr marL="1009650" lvl="1" indent="-609600"/>
            <a:r>
              <a:rPr lang="cs-CZ" altLang="cs-CZ" sz="2400" dirty="0"/>
              <a:t>detekce analytu</a:t>
            </a:r>
          </a:p>
          <a:p>
            <a:pPr marL="1009650" lvl="1" indent="-609600"/>
            <a:r>
              <a:rPr lang="cs-CZ" altLang="cs-CZ" sz="2400" dirty="0"/>
              <a:t>separace analytu</a:t>
            </a:r>
          </a:p>
          <a:p>
            <a:pPr marL="1009650" lvl="1" indent="-609600"/>
            <a:r>
              <a:rPr lang="cs-CZ" altLang="cs-CZ" sz="2400" dirty="0"/>
              <a:t>přeměna analytu</a:t>
            </a:r>
          </a:p>
        </p:txBody>
      </p:sp>
      <p:sp>
        <p:nvSpPr>
          <p:cNvPr id="4" name="Rectangle 3"/>
          <p:cNvSpPr txBox="1">
            <a:spLocks noChangeArrowheads="1"/>
          </p:cNvSpPr>
          <p:nvPr/>
        </p:nvSpPr>
        <p:spPr bwMode="auto">
          <a:xfrm>
            <a:off x="313309" y="3789040"/>
            <a:ext cx="822960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595959"/>
                </a:solidFill>
                <a:latin typeface="Arial"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rgbClr val="595959"/>
                </a:solidFill>
                <a:latin typeface="Arial"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95959"/>
                </a:solidFill>
                <a:latin typeface="Arial"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rgbClr val="595959"/>
                </a:solidFill>
                <a:latin typeface="Arial"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rgbClr val="59595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r>
              <a:rPr lang="cs-CZ" altLang="cs-CZ" dirty="0"/>
              <a:t>Využití </a:t>
            </a:r>
            <a:r>
              <a:rPr lang="cs-CZ" altLang="cs-CZ" dirty="0">
                <a:solidFill>
                  <a:srgbClr val="FF00FF"/>
                </a:solidFill>
              </a:rPr>
              <a:t>specifických</a:t>
            </a:r>
            <a:r>
              <a:rPr lang="cs-CZ" altLang="cs-CZ" dirty="0"/>
              <a:t> interakcí</a:t>
            </a:r>
          </a:p>
          <a:p>
            <a:pPr marL="1009650" lvl="1" indent="-609600"/>
            <a:r>
              <a:rPr lang="cs-CZ" altLang="cs-CZ" dirty="0"/>
              <a:t>protilátka – antigen</a:t>
            </a:r>
          </a:p>
          <a:p>
            <a:pPr marL="1009650" lvl="1" indent="-609600"/>
            <a:r>
              <a:rPr lang="cs-CZ" altLang="cs-CZ" dirty="0"/>
              <a:t>enzym – substrát</a:t>
            </a:r>
          </a:p>
          <a:p>
            <a:pPr marL="1009650" lvl="1" indent="-609600"/>
            <a:r>
              <a:rPr lang="cs-CZ" altLang="cs-CZ" dirty="0"/>
              <a:t>receptor – </a:t>
            </a:r>
            <a:r>
              <a:rPr lang="cs-CZ" altLang="cs-CZ" dirty="0" err="1"/>
              <a:t>hormón</a:t>
            </a:r>
            <a:endParaRPr lang="cs-CZ" altLang="cs-CZ" dirty="0"/>
          </a:p>
          <a:p>
            <a:pPr marL="1009650" lvl="1" indent="-609600"/>
            <a:r>
              <a:rPr lang="cs-CZ" altLang="cs-CZ" dirty="0"/>
              <a:t>DNA – DNA – hledání komplementárních sekvencí</a:t>
            </a:r>
          </a:p>
          <a:p>
            <a:pPr marL="1009650" lvl="1" indent="-609600"/>
            <a:r>
              <a:rPr lang="cs-CZ" altLang="cs-CZ" dirty="0"/>
              <a:t>DNA – RNA – hledání komplementárních sekvencí</a:t>
            </a:r>
          </a:p>
          <a:p>
            <a:pPr marL="1009650" lvl="1" indent="-609600"/>
            <a:endParaRPr lang="cs-CZ" altLang="cs-CZ" dirty="0"/>
          </a:p>
        </p:txBody>
      </p:sp>
    </p:spTree>
  </p:cSld>
  <p:clrMapOvr>
    <a:masterClrMapping/>
  </p:clrMapOvr>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68313" y="0"/>
            <a:ext cx="8280400" cy="1196975"/>
          </a:xfrm>
        </p:spPr>
        <p:txBody>
          <a:bodyPr/>
          <a:lstStyle/>
          <a:p>
            <a:r>
              <a:rPr lang="cs-CZ" altLang="cs-CZ" sz="3200" b="1" dirty="0" err="1"/>
              <a:t>Bioanalytické</a:t>
            </a:r>
            <a:r>
              <a:rPr lang="cs-CZ" altLang="cs-CZ" sz="3200" b="1" dirty="0"/>
              <a:t> postupy</a:t>
            </a:r>
          </a:p>
        </p:txBody>
      </p:sp>
      <p:sp>
        <p:nvSpPr>
          <p:cNvPr id="202755" name="Rectangle 3"/>
          <p:cNvSpPr>
            <a:spLocks noGrp="1" noChangeArrowheads="1"/>
          </p:cNvSpPr>
          <p:nvPr>
            <p:ph type="body" idx="1"/>
          </p:nvPr>
        </p:nvSpPr>
        <p:spPr>
          <a:xfrm>
            <a:off x="519112" y="908720"/>
            <a:ext cx="8624887" cy="5805487"/>
          </a:xfrm>
        </p:spPr>
        <p:txBody>
          <a:bodyPr/>
          <a:lstStyle/>
          <a:p>
            <a:pPr marL="609600" indent="-609600">
              <a:buFont typeface="Arial" charset="0"/>
              <a:buChar char="•"/>
              <a:defRPr/>
            </a:pPr>
            <a:r>
              <a:rPr lang="cs-CZ" altLang="cs-CZ" sz="2000" dirty="0">
                <a:solidFill>
                  <a:srgbClr val="0066FF"/>
                </a:solidFill>
              </a:rPr>
              <a:t>Rozšíření zavedených analytických metod o biologické prvky</a:t>
            </a:r>
          </a:p>
          <a:p>
            <a:pPr marL="990600" lvl="1" indent="-533400">
              <a:lnSpc>
                <a:spcPts val="1800"/>
              </a:lnSpc>
              <a:buFont typeface="Arial" charset="0"/>
              <a:buChar char="–"/>
              <a:defRPr/>
            </a:pPr>
            <a:r>
              <a:rPr lang="cs-CZ" altLang="cs-CZ" dirty="0" err="1">
                <a:solidFill>
                  <a:schemeClr val="accent2"/>
                </a:solidFill>
              </a:rPr>
              <a:t>Bioafinitní</a:t>
            </a:r>
            <a:r>
              <a:rPr lang="cs-CZ" altLang="cs-CZ" dirty="0">
                <a:solidFill>
                  <a:schemeClr val="accent2"/>
                </a:solidFill>
              </a:rPr>
              <a:t> chromatografie</a:t>
            </a:r>
            <a:r>
              <a:rPr lang="cs-CZ" altLang="cs-CZ" dirty="0"/>
              <a:t> </a:t>
            </a:r>
            <a:r>
              <a:rPr lang="cs-CZ" altLang="cs-CZ" dirty="0">
                <a:cs typeface="Arial" panose="020B0604020202020204" pitchFamily="34" charset="0"/>
              </a:rPr>
              <a:t>– </a:t>
            </a:r>
            <a:r>
              <a:rPr lang="cs-CZ" dirty="0">
                <a:solidFill>
                  <a:schemeClr val="tx1"/>
                </a:solidFill>
                <a:cs typeface="Arial" panose="020B0604020202020204" pitchFamily="34" charset="0"/>
              </a:rPr>
              <a:t>využívá specifické interakce</a:t>
            </a:r>
          </a:p>
          <a:p>
            <a:pPr marL="457200" lvl="1" indent="0">
              <a:lnSpc>
                <a:spcPts val="1800"/>
              </a:lnSpc>
              <a:buNone/>
              <a:defRPr/>
            </a:pPr>
            <a:r>
              <a:rPr lang="cs-CZ" dirty="0">
                <a:solidFill>
                  <a:schemeClr val="tx1"/>
                </a:solidFill>
                <a:cs typeface="Arial" panose="020B0604020202020204" pitchFamily="34" charset="0"/>
              </a:rPr>
              <a:t>	 </a:t>
            </a:r>
            <a:r>
              <a:rPr lang="cs-CZ" altLang="cs-CZ" sz="1600" dirty="0">
                <a:solidFill>
                  <a:schemeClr val="tx1"/>
                </a:solidFill>
                <a:cs typeface="Arial" panose="020B0604020202020204" pitchFamily="34" charset="0"/>
              </a:rPr>
              <a:t>enzym – substrát, enzym – inhibitor, antigen – protilátka, receptor – agonista </a:t>
            </a:r>
          </a:p>
          <a:p>
            <a:pPr marL="990600" lvl="1" indent="-533400">
              <a:buFont typeface="Arial" charset="0"/>
              <a:buChar char="–"/>
              <a:defRPr/>
            </a:pPr>
            <a:r>
              <a:rPr lang="cs-CZ" altLang="cs-CZ" dirty="0" err="1">
                <a:solidFill>
                  <a:schemeClr val="accent2"/>
                </a:solidFill>
              </a:rPr>
              <a:t>Biosorpce</a:t>
            </a:r>
            <a:r>
              <a:rPr lang="cs-CZ" altLang="cs-CZ" dirty="0">
                <a:solidFill>
                  <a:schemeClr val="accent2"/>
                </a:solidFill>
              </a:rPr>
              <a:t> </a:t>
            </a:r>
            <a:r>
              <a:rPr lang="cs-CZ" altLang="cs-CZ" dirty="0"/>
              <a:t>–</a:t>
            </a:r>
            <a:r>
              <a:rPr lang="cs-CZ" altLang="cs-CZ" sz="1800" dirty="0"/>
              <a:t> </a:t>
            </a:r>
            <a:r>
              <a:rPr lang="cs-CZ" altLang="cs-CZ" dirty="0">
                <a:solidFill>
                  <a:srgbClr val="222222"/>
                </a:solidFill>
              </a:rPr>
              <a:t>využívá </a:t>
            </a:r>
            <a:r>
              <a:rPr lang="cs-CZ" dirty="0">
                <a:solidFill>
                  <a:srgbClr val="222222"/>
                </a:solidFill>
              </a:rPr>
              <a:t>schopnosti biologických materiálů absorbovat </a:t>
            </a:r>
            <a:r>
              <a:rPr lang="cs-CZ" sz="1800" dirty="0">
                <a:solidFill>
                  <a:srgbClr val="222222"/>
                </a:solidFill>
              </a:rPr>
              <a:t>(skořápek, buněčných stěn  atd.) (zejména těžké kovy).</a:t>
            </a:r>
            <a:r>
              <a:rPr lang="cs-CZ" sz="1800" dirty="0" err="1">
                <a:solidFill>
                  <a:srgbClr val="222222"/>
                </a:solidFill>
              </a:rPr>
              <a:t>Biosorpce</a:t>
            </a:r>
            <a:r>
              <a:rPr lang="cs-CZ" sz="1800" dirty="0">
                <a:solidFill>
                  <a:srgbClr val="222222"/>
                </a:solidFill>
              </a:rPr>
              <a:t>  je metabolicky pasivní proces absorpce</a:t>
            </a:r>
            <a:r>
              <a:rPr lang="cs-CZ" dirty="0">
                <a:solidFill>
                  <a:srgbClr val="222222"/>
                </a:solidFill>
              </a:rPr>
              <a:t>. </a:t>
            </a:r>
            <a:endParaRPr lang="cs-CZ" altLang="cs-CZ" dirty="0"/>
          </a:p>
          <a:p>
            <a:pPr marL="590550" indent="-533400">
              <a:buFont typeface="Arial" charset="0"/>
              <a:buChar char="•"/>
              <a:defRPr/>
            </a:pPr>
            <a:r>
              <a:rPr lang="cs-CZ" altLang="cs-CZ" dirty="0" err="1">
                <a:solidFill>
                  <a:srgbClr val="0066FF"/>
                </a:solidFill>
              </a:rPr>
              <a:t>Bioassay</a:t>
            </a:r>
            <a:r>
              <a:rPr lang="cs-CZ" altLang="cs-CZ" dirty="0">
                <a:solidFill>
                  <a:srgbClr val="0066FF"/>
                </a:solidFill>
              </a:rPr>
              <a:t> </a:t>
            </a:r>
            <a:r>
              <a:rPr lang="cs-CZ" altLang="cs-CZ" sz="2000" dirty="0">
                <a:solidFill>
                  <a:schemeClr val="tx1"/>
                </a:solidFill>
              </a:rPr>
              <a:t>– laboratorní analytický postup s účastí biologického materiálu</a:t>
            </a:r>
          </a:p>
          <a:p>
            <a:pPr marL="590550" indent="-533400">
              <a:buFont typeface="Arial" charset="0"/>
              <a:buChar char="•"/>
              <a:defRPr/>
            </a:pPr>
            <a:r>
              <a:rPr lang="cs-CZ" altLang="cs-CZ" dirty="0" err="1">
                <a:solidFill>
                  <a:srgbClr val="0066FF"/>
                </a:solidFill>
              </a:rPr>
              <a:t>Biosenzor</a:t>
            </a:r>
            <a:r>
              <a:rPr lang="cs-CZ" altLang="cs-CZ" dirty="0">
                <a:solidFill>
                  <a:srgbClr val="0066FF"/>
                </a:solidFill>
              </a:rPr>
              <a:t> </a:t>
            </a:r>
            <a:r>
              <a:rPr lang="cs-CZ" altLang="cs-CZ" dirty="0"/>
              <a:t>-</a:t>
            </a:r>
            <a:r>
              <a:rPr lang="cs-CZ" altLang="cs-CZ" sz="2000" dirty="0">
                <a:solidFill>
                  <a:schemeClr val="tx1"/>
                </a:solidFill>
              </a:rPr>
              <a:t>1) </a:t>
            </a:r>
            <a:r>
              <a:rPr lang="cs-CZ" altLang="cs-CZ" sz="2000" b="1" dirty="0">
                <a:solidFill>
                  <a:schemeClr val="tx1"/>
                </a:solidFill>
              </a:rPr>
              <a:t>zařízení, kombinující biologickou a detekční část</a:t>
            </a:r>
          </a:p>
          <a:p>
            <a:pPr marL="57150" indent="0">
              <a:buNone/>
              <a:defRPr/>
            </a:pPr>
            <a:r>
              <a:rPr lang="cs-CZ" altLang="cs-CZ" sz="2000" dirty="0">
                <a:solidFill>
                  <a:schemeClr val="tx1"/>
                </a:solidFill>
              </a:rPr>
              <a:t>		   -2)  biologická část  zařízení – citlivý komponent, 		        	kterým může být živý organismus, organela, enzym, </a:t>
            </a:r>
            <a:r>
              <a:rPr lang="cs-CZ" altLang="cs-CZ" sz="2000" dirty="0" err="1">
                <a:solidFill>
                  <a:schemeClr val="tx1"/>
                </a:solidFill>
              </a:rPr>
              <a:t>atd</a:t>
            </a:r>
            <a:r>
              <a:rPr lang="cs-CZ" altLang="cs-CZ" sz="2000" dirty="0">
                <a:solidFill>
                  <a:schemeClr val="tx1"/>
                </a:solidFill>
              </a:rPr>
              <a:t>)</a:t>
            </a:r>
          </a:p>
          <a:p>
            <a:pPr marL="57150" indent="0">
              <a:buNone/>
              <a:defRPr/>
            </a:pPr>
            <a:r>
              <a:rPr lang="cs-CZ" altLang="cs-CZ" sz="2000" dirty="0">
                <a:solidFill>
                  <a:schemeClr val="tx1"/>
                </a:solidFill>
              </a:rPr>
              <a:t>		   -3) sensor, který měří koncentraci životně důležité látky  		jako kyslík, pH atd. </a:t>
            </a:r>
          </a:p>
          <a:p>
            <a:pPr marL="990600" lvl="1" indent="-533400">
              <a:buFont typeface="Arial" charset="0"/>
              <a:buChar char="–"/>
              <a:defRPr/>
            </a:pPr>
            <a:endParaRPr lang="cs-CZ" altLang="cs-CZ" dirty="0"/>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68313" y="0"/>
            <a:ext cx="8280400" cy="1196975"/>
          </a:xfrm>
        </p:spPr>
        <p:txBody>
          <a:bodyPr/>
          <a:lstStyle/>
          <a:p>
            <a:r>
              <a:rPr lang="cs-CZ" altLang="cs-CZ" sz="3200" b="1" dirty="0" err="1"/>
              <a:t>Bioanalytické</a:t>
            </a:r>
            <a:r>
              <a:rPr lang="cs-CZ" altLang="cs-CZ" sz="3200" b="1" dirty="0"/>
              <a:t> postupy</a:t>
            </a:r>
          </a:p>
        </p:txBody>
      </p:sp>
      <p:sp>
        <p:nvSpPr>
          <p:cNvPr id="202755" name="Rectangle 3"/>
          <p:cNvSpPr>
            <a:spLocks noGrp="1" noChangeArrowheads="1"/>
          </p:cNvSpPr>
          <p:nvPr>
            <p:ph type="body" idx="1"/>
          </p:nvPr>
        </p:nvSpPr>
        <p:spPr>
          <a:xfrm>
            <a:off x="519112" y="908720"/>
            <a:ext cx="8624887" cy="5805487"/>
          </a:xfrm>
        </p:spPr>
        <p:txBody>
          <a:bodyPr/>
          <a:lstStyle/>
          <a:p>
            <a:pPr marL="609600" indent="-609600">
              <a:buFont typeface="Arial" charset="0"/>
              <a:buChar char="•"/>
              <a:defRPr/>
            </a:pPr>
            <a:r>
              <a:rPr lang="cs-CZ" altLang="cs-CZ" sz="2000" dirty="0">
                <a:solidFill>
                  <a:srgbClr val="0066FF"/>
                </a:solidFill>
              </a:rPr>
              <a:t>Rozšíření zavedených analytických metod o biologické prvky</a:t>
            </a:r>
          </a:p>
          <a:p>
            <a:pPr marL="990600" lvl="1" indent="-533400">
              <a:lnSpc>
                <a:spcPts val="1800"/>
              </a:lnSpc>
              <a:buFont typeface="Arial" charset="0"/>
              <a:buChar char="–"/>
              <a:defRPr/>
            </a:pPr>
            <a:r>
              <a:rPr lang="cs-CZ" altLang="cs-CZ" dirty="0" err="1">
                <a:solidFill>
                  <a:schemeClr val="accent2"/>
                </a:solidFill>
              </a:rPr>
              <a:t>Bioafinitní</a:t>
            </a:r>
            <a:r>
              <a:rPr lang="cs-CZ" altLang="cs-CZ" dirty="0">
                <a:solidFill>
                  <a:schemeClr val="accent2"/>
                </a:solidFill>
              </a:rPr>
              <a:t> chromatografie</a:t>
            </a:r>
            <a:r>
              <a:rPr lang="cs-CZ" altLang="cs-CZ" dirty="0"/>
              <a:t> </a:t>
            </a:r>
            <a:r>
              <a:rPr lang="cs-CZ" altLang="cs-CZ" dirty="0">
                <a:cs typeface="Arial" panose="020B0604020202020204" pitchFamily="34" charset="0"/>
              </a:rPr>
              <a:t>– </a:t>
            </a:r>
            <a:r>
              <a:rPr lang="cs-CZ" dirty="0">
                <a:solidFill>
                  <a:schemeClr val="tx1"/>
                </a:solidFill>
                <a:cs typeface="Arial" panose="020B0604020202020204" pitchFamily="34" charset="0"/>
              </a:rPr>
              <a:t>využívá specifické interakce</a:t>
            </a:r>
          </a:p>
          <a:p>
            <a:pPr marL="457200" lvl="1" indent="0">
              <a:lnSpc>
                <a:spcPts val="1800"/>
              </a:lnSpc>
              <a:buNone/>
              <a:defRPr/>
            </a:pPr>
            <a:r>
              <a:rPr lang="cs-CZ" dirty="0">
                <a:solidFill>
                  <a:schemeClr val="tx1"/>
                </a:solidFill>
                <a:cs typeface="Arial" panose="020B0604020202020204" pitchFamily="34" charset="0"/>
              </a:rPr>
              <a:t>	 </a:t>
            </a:r>
            <a:r>
              <a:rPr lang="cs-CZ" altLang="cs-CZ" sz="1600" dirty="0">
                <a:solidFill>
                  <a:schemeClr val="tx1"/>
                </a:solidFill>
                <a:cs typeface="Arial" panose="020B0604020202020204" pitchFamily="34" charset="0"/>
              </a:rPr>
              <a:t>enzym – substrát, enzym – inhibitor, antigen – protilátka, receptor – agonista </a:t>
            </a:r>
          </a:p>
          <a:p>
            <a:pPr marL="990600" lvl="1" indent="-533400">
              <a:buFont typeface="Arial" charset="0"/>
              <a:buChar char="–"/>
              <a:defRPr/>
            </a:pPr>
            <a:r>
              <a:rPr lang="cs-CZ" altLang="cs-CZ" dirty="0" err="1">
                <a:solidFill>
                  <a:schemeClr val="accent2"/>
                </a:solidFill>
              </a:rPr>
              <a:t>Biosorpce</a:t>
            </a:r>
            <a:r>
              <a:rPr lang="cs-CZ" altLang="cs-CZ" dirty="0">
                <a:solidFill>
                  <a:schemeClr val="accent2"/>
                </a:solidFill>
              </a:rPr>
              <a:t> </a:t>
            </a:r>
            <a:r>
              <a:rPr lang="cs-CZ" altLang="cs-CZ" dirty="0"/>
              <a:t>–</a:t>
            </a:r>
            <a:r>
              <a:rPr lang="cs-CZ" altLang="cs-CZ" sz="1800" dirty="0"/>
              <a:t> </a:t>
            </a:r>
            <a:r>
              <a:rPr lang="cs-CZ" altLang="cs-CZ" dirty="0">
                <a:solidFill>
                  <a:srgbClr val="222222"/>
                </a:solidFill>
              </a:rPr>
              <a:t>využívá </a:t>
            </a:r>
            <a:r>
              <a:rPr lang="cs-CZ" dirty="0">
                <a:solidFill>
                  <a:srgbClr val="222222"/>
                </a:solidFill>
              </a:rPr>
              <a:t>schopnosti biologických materiálů absorbovat </a:t>
            </a:r>
            <a:r>
              <a:rPr lang="cs-CZ" sz="1800" dirty="0">
                <a:solidFill>
                  <a:srgbClr val="222222"/>
                </a:solidFill>
              </a:rPr>
              <a:t>(skořápek, buněčných stěn  atd.) (zejména těžké kovy).</a:t>
            </a:r>
            <a:r>
              <a:rPr lang="cs-CZ" sz="1800" dirty="0" err="1">
                <a:solidFill>
                  <a:srgbClr val="222222"/>
                </a:solidFill>
              </a:rPr>
              <a:t>Biosorpce</a:t>
            </a:r>
            <a:r>
              <a:rPr lang="cs-CZ" sz="1800" dirty="0">
                <a:solidFill>
                  <a:srgbClr val="222222"/>
                </a:solidFill>
              </a:rPr>
              <a:t>  je metabolicky pasivní proces absorpce</a:t>
            </a:r>
            <a:r>
              <a:rPr lang="cs-CZ" dirty="0">
                <a:solidFill>
                  <a:srgbClr val="222222"/>
                </a:solidFill>
              </a:rPr>
              <a:t>. </a:t>
            </a:r>
            <a:endParaRPr lang="cs-CZ" altLang="cs-CZ" dirty="0"/>
          </a:p>
          <a:p>
            <a:pPr marL="590550" indent="-533400">
              <a:buFont typeface="Arial" charset="0"/>
              <a:buChar char="•"/>
              <a:defRPr/>
            </a:pPr>
            <a:r>
              <a:rPr lang="cs-CZ" altLang="cs-CZ" dirty="0" err="1">
                <a:solidFill>
                  <a:srgbClr val="0066FF"/>
                </a:solidFill>
              </a:rPr>
              <a:t>Bioassay</a:t>
            </a:r>
            <a:r>
              <a:rPr lang="cs-CZ" altLang="cs-CZ" dirty="0">
                <a:solidFill>
                  <a:srgbClr val="0066FF"/>
                </a:solidFill>
              </a:rPr>
              <a:t> </a:t>
            </a:r>
            <a:r>
              <a:rPr lang="cs-CZ" altLang="cs-CZ" sz="2000" dirty="0">
                <a:solidFill>
                  <a:schemeClr val="tx1"/>
                </a:solidFill>
              </a:rPr>
              <a:t>– laboratorní analytický postup s účastí biologického materiálu</a:t>
            </a:r>
          </a:p>
          <a:p>
            <a:pPr marL="590550" indent="-533400">
              <a:buFont typeface="Arial" charset="0"/>
              <a:buChar char="•"/>
              <a:defRPr/>
            </a:pPr>
            <a:r>
              <a:rPr lang="cs-CZ" altLang="cs-CZ" dirty="0" err="1">
                <a:solidFill>
                  <a:srgbClr val="0066FF"/>
                </a:solidFill>
              </a:rPr>
              <a:t>Biosenzor</a:t>
            </a:r>
            <a:r>
              <a:rPr lang="cs-CZ" altLang="cs-CZ" dirty="0">
                <a:solidFill>
                  <a:srgbClr val="0066FF"/>
                </a:solidFill>
              </a:rPr>
              <a:t> </a:t>
            </a:r>
            <a:r>
              <a:rPr lang="cs-CZ" altLang="cs-CZ" dirty="0"/>
              <a:t>-</a:t>
            </a:r>
            <a:r>
              <a:rPr lang="cs-CZ" altLang="cs-CZ" sz="2000" dirty="0">
                <a:solidFill>
                  <a:schemeClr val="tx1"/>
                </a:solidFill>
              </a:rPr>
              <a:t>1) </a:t>
            </a:r>
            <a:r>
              <a:rPr lang="cs-CZ" altLang="cs-CZ" sz="2000" b="1" dirty="0">
                <a:solidFill>
                  <a:schemeClr val="tx1"/>
                </a:solidFill>
              </a:rPr>
              <a:t>zařízení, kombinující biologickou a detekční část</a:t>
            </a:r>
          </a:p>
          <a:p>
            <a:pPr marL="57150" indent="0">
              <a:buNone/>
              <a:defRPr/>
            </a:pPr>
            <a:r>
              <a:rPr lang="cs-CZ" altLang="cs-CZ" sz="2000" dirty="0">
                <a:solidFill>
                  <a:schemeClr val="tx1"/>
                </a:solidFill>
              </a:rPr>
              <a:t>		   -2)  biologická část  zařízení – citlivý komponent, 		        	kterým může být živý organismus, organela, enzym, </a:t>
            </a:r>
            <a:r>
              <a:rPr lang="cs-CZ" altLang="cs-CZ" sz="2000" dirty="0" err="1">
                <a:solidFill>
                  <a:schemeClr val="tx1"/>
                </a:solidFill>
              </a:rPr>
              <a:t>atd</a:t>
            </a:r>
            <a:r>
              <a:rPr lang="cs-CZ" altLang="cs-CZ" sz="2000" dirty="0">
                <a:solidFill>
                  <a:schemeClr val="tx1"/>
                </a:solidFill>
              </a:rPr>
              <a:t>)</a:t>
            </a:r>
          </a:p>
          <a:p>
            <a:pPr marL="57150" indent="0">
              <a:buNone/>
              <a:defRPr/>
            </a:pPr>
            <a:r>
              <a:rPr lang="cs-CZ" altLang="cs-CZ" sz="2000" dirty="0">
                <a:solidFill>
                  <a:schemeClr val="tx1"/>
                </a:solidFill>
              </a:rPr>
              <a:t>		   -3) sensor, který měří koncentraci životně důležité látky  		jako kyslík, pH atd. </a:t>
            </a:r>
          </a:p>
          <a:p>
            <a:pPr marL="990600" lvl="1" indent="-533400">
              <a:buFont typeface="Arial" charset="0"/>
              <a:buChar char="–"/>
              <a:defRPr/>
            </a:pPr>
            <a:endParaRPr lang="cs-CZ" altLang="cs-CZ" dirty="0"/>
          </a:p>
        </p:txBody>
      </p:sp>
      <p:pic>
        <p:nvPicPr>
          <p:cNvPr id="3" name="Obrázek 2"/>
          <p:cNvPicPr>
            <a:picLocks noChangeAspect="1"/>
          </p:cNvPicPr>
          <p:nvPr/>
        </p:nvPicPr>
        <p:blipFill rotWithShape="1">
          <a:blip r:embed="rId4">
            <a:extLst>
              <a:ext uri="{28A0092B-C50C-407E-A947-70E740481C1C}">
                <a14:useLocalDpi xmlns:a14="http://schemas.microsoft.com/office/drawing/2010/main" val="0"/>
              </a:ext>
            </a:extLst>
          </a:blip>
          <a:srcRect l="609" t="-1183" r="21806" b="9183"/>
          <a:stretch/>
        </p:blipFill>
        <p:spPr>
          <a:xfrm>
            <a:off x="468313" y="1494054"/>
            <a:ext cx="8624887" cy="4634817"/>
          </a:xfrm>
          <a:prstGeom prst="rect">
            <a:avLst/>
          </a:prstGeom>
        </p:spPr>
      </p:pic>
    </p:spTree>
    <p:custDataLst>
      <p:tags r:id="rId1"/>
    </p:custDataLst>
    <p:extLst>
      <p:ext uri="{BB962C8B-B14F-4D97-AF65-F5344CB8AC3E}">
        <p14:creationId xmlns:p14="http://schemas.microsoft.com/office/powerpoint/2010/main" val="4170137745"/>
      </p:ext>
    </p:extLst>
  </p:cSld>
  <p:clrMapOvr>
    <a:masterClrMapping/>
  </p:clrMapOvr>
  <p:extLst mod="1"/>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68313" y="0"/>
            <a:ext cx="8280400" cy="1196975"/>
          </a:xfrm>
        </p:spPr>
        <p:txBody>
          <a:bodyPr/>
          <a:lstStyle/>
          <a:p>
            <a:r>
              <a:rPr lang="cs-CZ" altLang="cs-CZ" sz="3200" b="1" dirty="0" err="1"/>
              <a:t>Bioanalytické</a:t>
            </a:r>
            <a:r>
              <a:rPr lang="cs-CZ" altLang="cs-CZ" sz="3200" b="1" dirty="0"/>
              <a:t> postupy</a:t>
            </a:r>
          </a:p>
        </p:txBody>
      </p:sp>
      <p:sp>
        <p:nvSpPr>
          <p:cNvPr id="202755" name="Rectangle 3"/>
          <p:cNvSpPr>
            <a:spLocks noGrp="1" noChangeArrowheads="1"/>
          </p:cNvSpPr>
          <p:nvPr>
            <p:ph type="body" idx="1"/>
          </p:nvPr>
        </p:nvSpPr>
        <p:spPr>
          <a:xfrm>
            <a:off x="519112" y="908720"/>
            <a:ext cx="8624887" cy="5805487"/>
          </a:xfrm>
        </p:spPr>
        <p:txBody>
          <a:bodyPr/>
          <a:lstStyle/>
          <a:p>
            <a:pPr marL="609600" indent="-609600">
              <a:buFont typeface="Arial" charset="0"/>
              <a:buChar char="•"/>
              <a:defRPr/>
            </a:pPr>
            <a:r>
              <a:rPr lang="cs-CZ" altLang="cs-CZ" sz="2000" dirty="0">
                <a:solidFill>
                  <a:srgbClr val="0066FF"/>
                </a:solidFill>
              </a:rPr>
              <a:t>Rozšíření zavedených analytických metod o biologické prvky</a:t>
            </a:r>
          </a:p>
          <a:p>
            <a:pPr marL="990600" lvl="1" indent="-533400">
              <a:lnSpc>
                <a:spcPts val="1800"/>
              </a:lnSpc>
              <a:buFont typeface="Arial" charset="0"/>
              <a:buChar char="–"/>
              <a:defRPr/>
            </a:pPr>
            <a:r>
              <a:rPr lang="cs-CZ" altLang="cs-CZ" dirty="0" err="1">
                <a:solidFill>
                  <a:schemeClr val="accent2"/>
                </a:solidFill>
              </a:rPr>
              <a:t>Bioafinitní</a:t>
            </a:r>
            <a:r>
              <a:rPr lang="cs-CZ" altLang="cs-CZ" dirty="0">
                <a:solidFill>
                  <a:schemeClr val="accent2"/>
                </a:solidFill>
              </a:rPr>
              <a:t> chromatografie</a:t>
            </a:r>
            <a:r>
              <a:rPr lang="cs-CZ" altLang="cs-CZ" dirty="0"/>
              <a:t> </a:t>
            </a:r>
            <a:r>
              <a:rPr lang="cs-CZ" altLang="cs-CZ" dirty="0">
                <a:cs typeface="Arial" panose="020B0604020202020204" pitchFamily="34" charset="0"/>
              </a:rPr>
              <a:t>– </a:t>
            </a:r>
            <a:r>
              <a:rPr lang="cs-CZ" dirty="0">
                <a:solidFill>
                  <a:schemeClr val="tx1"/>
                </a:solidFill>
                <a:cs typeface="Arial" panose="020B0604020202020204" pitchFamily="34" charset="0"/>
              </a:rPr>
              <a:t>využívá specifické interakce</a:t>
            </a:r>
          </a:p>
          <a:p>
            <a:pPr marL="457200" lvl="1" indent="0">
              <a:lnSpc>
                <a:spcPts val="1800"/>
              </a:lnSpc>
              <a:buNone/>
              <a:defRPr/>
            </a:pPr>
            <a:r>
              <a:rPr lang="cs-CZ" dirty="0">
                <a:solidFill>
                  <a:schemeClr val="tx1"/>
                </a:solidFill>
                <a:cs typeface="Arial" panose="020B0604020202020204" pitchFamily="34" charset="0"/>
              </a:rPr>
              <a:t>	 </a:t>
            </a:r>
            <a:r>
              <a:rPr lang="cs-CZ" altLang="cs-CZ" sz="1600" dirty="0">
                <a:solidFill>
                  <a:schemeClr val="tx1"/>
                </a:solidFill>
                <a:cs typeface="Arial" panose="020B0604020202020204" pitchFamily="34" charset="0"/>
              </a:rPr>
              <a:t>enzym – substrát, enzym – inhibitor, antigen – protilátka, receptor – agonista </a:t>
            </a:r>
          </a:p>
          <a:p>
            <a:pPr marL="990600" lvl="1" indent="-533400">
              <a:buFont typeface="Arial" charset="0"/>
              <a:buChar char="–"/>
              <a:defRPr/>
            </a:pPr>
            <a:r>
              <a:rPr lang="cs-CZ" altLang="cs-CZ" dirty="0" err="1">
                <a:solidFill>
                  <a:schemeClr val="accent2"/>
                </a:solidFill>
              </a:rPr>
              <a:t>Biosorpce</a:t>
            </a:r>
            <a:r>
              <a:rPr lang="cs-CZ" altLang="cs-CZ" dirty="0">
                <a:solidFill>
                  <a:schemeClr val="accent2"/>
                </a:solidFill>
              </a:rPr>
              <a:t> </a:t>
            </a:r>
            <a:r>
              <a:rPr lang="cs-CZ" altLang="cs-CZ" dirty="0"/>
              <a:t>–</a:t>
            </a:r>
            <a:r>
              <a:rPr lang="cs-CZ" altLang="cs-CZ" sz="1800" dirty="0"/>
              <a:t> </a:t>
            </a:r>
            <a:r>
              <a:rPr lang="cs-CZ" altLang="cs-CZ" dirty="0">
                <a:solidFill>
                  <a:srgbClr val="222222"/>
                </a:solidFill>
              </a:rPr>
              <a:t>využívá </a:t>
            </a:r>
            <a:r>
              <a:rPr lang="cs-CZ" dirty="0">
                <a:solidFill>
                  <a:srgbClr val="222222"/>
                </a:solidFill>
              </a:rPr>
              <a:t>schopnosti biologických materiálů absorbovat </a:t>
            </a:r>
            <a:r>
              <a:rPr lang="cs-CZ" sz="1800" dirty="0">
                <a:solidFill>
                  <a:srgbClr val="222222"/>
                </a:solidFill>
              </a:rPr>
              <a:t>(skořápek, buněčných stěn  atd.) (zejména těžké kovy).</a:t>
            </a:r>
            <a:r>
              <a:rPr lang="cs-CZ" sz="1800" dirty="0" err="1">
                <a:solidFill>
                  <a:srgbClr val="222222"/>
                </a:solidFill>
              </a:rPr>
              <a:t>Biosorpce</a:t>
            </a:r>
            <a:r>
              <a:rPr lang="cs-CZ" sz="1800" dirty="0">
                <a:solidFill>
                  <a:srgbClr val="222222"/>
                </a:solidFill>
              </a:rPr>
              <a:t>  je metabolicky pasivní proces absorpce</a:t>
            </a:r>
            <a:r>
              <a:rPr lang="cs-CZ" dirty="0">
                <a:solidFill>
                  <a:srgbClr val="222222"/>
                </a:solidFill>
              </a:rPr>
              <a:t>. </a:t>
            </a:r>
            <a:endParaRPr lang="cs-CZ" altLang="cs-CZ" dirty="0"/>
          </a:p>
          <a:p>
            <a:pPr marL="590550" indent="-533400">
              <a:buFont typeface="Arial" charset="0"/>
              <a:buChar char="•"/>
              <a:defRPr/>
            </a:pPr>
            <a:r>
              <a:rPr lang="cs-CZ" altLang="cs-CZ" dirty="0" err="1">
                <a:solidFill>
                  <a:srgbClr val="0066FF"/>
                </a:solidFill>
              </a:rPr>
              <a:t>Bioassay</a:t>
            </a:r>
            <a:r>
              <a:rPr lang="cs-CZ" altLang="cs-CZ" dirty="0">
                <a:solidFill>
                  <a:srgbClr val="0066FF"/>
                </a:solidFill>
              </a:rPr>
              <a:t> </a:t>
            </a:r>
            <a:r>
              <a:rPr lang="cs-CZ" altLang="cs-CZ" sz="2000" dirty="0">
                <a:solidFill>
                  <a:schemeClr val="tx1"/>
                </a:solidFill>
              </a:rPr>
              <a:t>– laboratorní analytický postup s účastí biologického materiálu</a:t>
            </a:r>
          </a:p>
          <a:p>
            <a:pPr marL="590550" indent="-533400">
              <a:buFont typeface="Arial" charset="0"/>
              <a:buChar char="•"/>
              <a:defRPr/>
            </a:pPr>
            <a:r>
              <a:rPr lang="cs-CZ" altLang="cs-CZ" dirty="0" err="1">
                <a:solidFill>
                  <a:srgbClr val="0066FF"/>
                </a:solidFill>
              </a:rPr>
              <a:t>Biosenzor</a:t>
            </a:r>
            <a:r>
              <a:rPr lang="cs-CZ" altLang="cs-CZ" dirty="0">
                <a:solidFill>
                  <a:srgbClr val="0066FF"/>
                </a:solidFill>
              </a:rPr>
              <a:t> </a:t>
            </a:r>
            <a:r>
              <a:rPr lang="cs-CZ" altLang="cs-CZ" dirty="0"/>
              <a:t>-</a:t>
            </a:r>
            <a:r>
              <a:rPr lang="cs-CZ" altLang="cs-CZ" sz="2000" dirty="0">
                <a:solidFill>
                  <a:schemeClr val="tx1"/>
                </a:solidFill>
              </a:rPr>
              <a:t>1) </a:t>
            </a:r>
            <a:r>
              <a:rPr lang="cs-CZ" altLang="cs-CZ" sz="2000" b="1" dirty="0">
                <a:solidFill>
                  <a:schemeClr val="tx1"/>
                </a:solidFill>
              </a:rPr>
              <a:t>zařízení, kombinující biologickou a detekční část</a:t>
            </a:r>
          </a:p>
          <a:p>
            <a:pPr marL="57150" indent="0">
              <a:buNone/>
              <a:defRPr/>
            </a:pPr>
            <a:r>
              <a:rPr lang="cs-CZ" altLang="cs-CZ" sz="2000" dirty="0">
                <a:solidFill>
                  <a:schemeClr val="tx1"/>
                </a:solidFill>
              </a:rPr>
              <a:t>		   -2)  biologická část  zařízení – citlivý komponent, 		        	kterým může být živý organismus, organela, enzym, </a:t>
            </a:r>
            <a:r>
              <a:rPr lang="cs-CZ" altLang="cs-CZ" sz="2000" dirty="0" err="1">
                <a:solidFill>
                  <a:schemeClr val="tx1"/>
                </a:solidFill>
              </a:rPr>
              <a:t>atd</a:t>
            </a:r>
            <a:r>
              <a:rPr lang="cs-CZ" altLang="cs-CZ" sz="2000" dirty="0">
                <a:solidFill>
                  <a:schemeClr val="tx1"/>
                </a:solidFill>
              </a:rPr>
              <a:t>)</a:t>
            </a:r>
          </a:p>
          <a:p>
            <a:pPr marL="57150" indent="0">
              <a:buNone/>
              <a:defRPr/>
            </a:pPr>
            <a:r>
              <a:rPr lang="cs-CZ" altLang="cs-CZ" sz="2000" dirty="0">
                <a:solidFill>
                  <a:schemeClr val="tx1"/>
                </a:solidFill>
              </a:rPr>
              <a:t>		   -3) sensor, který měří koncentraci životně důležité látky  		jako kyslík, pH atd. </a:t>
            </a:r>
          </a:p>
          <a:p>
            <a:pPr marL="990600" lvl="1" indent="-533400">
              <a:buFont typeface="Arial" charset="0"/>
              <a:buChar char="–"/>
              <a:defRPr/>
            </a:pPr>
            <a:endParaRPr lang="cs-CZ" altLang="cs-CZ" dirty="0"/>
          </a:p>
        </p:txBody>
      </p:sp>
    </p:spTree>
    <p:custDataLst>
      <p:tags r:id="rId1"/>
    </p:custDataLst>
    <p:extLst>
      <p:ext uri="{BB962C8B-B14F-4D97-AF65-F5344CB8AC3E}">
        <p14:creationId xmlns:p14="http://schemas.microsoft.com/office/powerpoint/2010/main" val="3891680929"/>
      </p:ext>
    </p:extLst>
  </p:cSld>
  <p:clrMapOvr>
    <a:masterClrMapping/>
  </p:clrMapOvr>
  <p:extLst mod="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AutoShape 4"/>
          <p:cNvSpPr>
            <a:spLocks noChangeArrowheads="1"/>
          </p:cNvSpPr>
          <p:nvPr/>
        </p:nvSpPr>
        <p:spPr bwMode="auto">
          <a:xfrm rot="-5400000">
            <a:off x="1871662" y="2455863"/>
            <a:ext cx="1439863" cy="1081088"/>
          </a:xfrm>
          <a:prstGeom prst="can">
            <a:avLst>
              <a:gd name="adj" fmla="val 25000"/>
            </a:avLst>
          </a:prstGeom>
          <a:solidFill>
            <a:srgbClr val="99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endParaRPr lang="cs-CZ" altLang="cs-CZ" sz="1800">
              <a:solidFill>
                <a:schemeClr val="tx1"/>
              </a:solidFill>
            </a:endParaRPr>
          </a:p>
        </p:txBody>
      </p:sp>
      <p:sp>
        <p:nvSpPr>
          <p:cNvPr id="164871" name="AutoShape 7"/>
          <p:cNvSpPr>
            <a:spLocks noChangeArrowheads="1"/>
          </p:cNvSpPr>
          <p:nvPr/>
        </p:nvSpPr>
        <p:spPr bwMode="auto">
          <a:xfrm>
            <a:off x="1619822" y="2823809"/>
            <a:ext cx="495813" cy="358775"/>
          </a:xfrm>
          <a:prstGeom prst="rightArrow">
            <a:avLst>
              <a:gd name="adj1" fmla="val 50000"/>
              <a:gd name="adj2" fmla="val 54136"/>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endParaRPr lang="cs-CZ" altLang="cs-CZ" sz="1800">
              <a:solidFill>
                <a:schemeClr val="tx1"/>
              </a:solidFill>
            </a:endParaRPr>
          </a:p>
        </p:txBody>
      </p:sp>
      <p:sp>
        <p:nvSpPr>
          <p:cNvPr id="164872" name="AutoShape 8"/>
          <p:cNvSpPr>
            <a:spLocks noChangeArrowheads="1"/>
          </p:cNvSpPr>
          <p:nvPr/>
        </p:nvSpPr>
        <p:spPr bwMode="auto">
          <a:xfrm>
            <a:off x="5284613" y="2816225"/>
            <a:ext cx="574675" cy="431800"/>
          </a:xfrm>
          <a:prstGeom prst="rightArrow">
            <a:avLst>
              <a:gd name="adj1" fmla="val 50000"/>
              <a:gd name="adj2" fmla="val 33272"/>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endParaRPr lang="cs-CZ" altLang="cs-CZ" sz="1800">
              <a:solidFill>
                <a:schemeClr val="tx1"/>
              </a:solidFill>
            </a:endParaRPr>
          </a:p>
        </p:txBody>
      </p:sp>
      <p:sp>
        <p:nvSpPr>
          <p:cNvPr id="164873" name="AutoShape 9"/>
          <p:cNvSpPr>
            <a:spLocks noChangeArrowheads="1"/>
          </p:cNvSpPr>
          <p:nvPr/>
        </p:nvSpPr>
        <p:spPr bwMode="auto">
          <a:xfrm>
            <a:off x="3419475" y="2852738"/>
            <a:ext cx="576263" cy="360362"/>
          </a:xfrm>
          <a:prstGeom prst="rightArrow">
            <a:avLst>
              <a:gd name="adj1" fmla="val 50000"/>
              <a:gd name="adj2" fmla="val 39978"/>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endParaRPr lang="cs-CZ" altLang="cs-CZ" sz="1800">
              <a:solidFill>
                <a:schemeClr val="tx1"/>
              </a:solidFill>
            </a:endParaRPr>
          </a:p>
        </p:txBody>
      </p:sp>
      <p:sp>
        <p:nvSpPr>
          <p:cNvPr id="164874" name="AutoShape 10"/>
          <p:cNvSpPr>
            <a:spLocks noChangeArrowheads="1"/>
          </p:cNvSpPr>
          <p:nvPr/>
        </p:nvSpPr>
        <p:spPr bwMode="auto">
          <a:xfrm>
            <a:off x="7164388" y="2781300"/>
            <a:ext cx="503237" cy="503238"/>
          </a:xfrm>
          <a:prstGeom prst="rightArrow">
            <a:avLst>
              <a:gd name="adj1" fmla="val 50000"/>
              <a:gd name="adj2" fmla="val 25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endParaRPr lang="cs-CZ" altLang="cs-CZ" sz="1800">
              <a:solidFill>
                <a:schemeClr val="tx1"/>
              </a:solidFill>
            </a:endParaRPr>
          </a:p>
        </p:txBody>
      </p:sp>
      <p:sp>
        <p:nvSpPr>
          <p:cNvPr id="164875" name="AutoShape 11"/>
          <p:cNvSpPr>
            <a:spLocks noChangeArrowheads="1"/>
          </p:cNvSpPr>
          <p:nvPr/>
        </p:nvSpPr>
        <p:spPr bwMode="auto">
          <a:xfrm rot="-5400000">
            <a:off x="3879570" y="2492374"/>
            <a:ext cx="1439863" cy="1081088"/>
          </a:xfrm>
          <a:prstGeom prst="can">
            <a:avLst>
              <a:gd name="adj" fmla="val 25000"/>
            </a:avLst>
          </a:prstGeom>
          <a:solidFill>
            <a:srgbClr val="FFCC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endParaRPr lang="cs-CZ" altLang="cs-CZ" sz="1800">
              <a:solidFill>
                <a:schemeClr val="tx1"/>
              </a:solidFill>
            </a:endParaRPr>
          </a:p>
        </p:txBody>
      </p:sp>
      <p:sp>
        <p:nvSpPr>
          <p:cNvPr id="164876" name="AutoShape 12"/>
          <p:cNvSpPr>
            <a:spLocks noChangeArrowheads="1"/>
          </p:cNvSpPr>
          <p:nvPr/>
        </p:nvSpPr>
        <p:spPr bwMode="auto">
          <a:xfrm rot="-5400000">
            <a:off x="5761037" y="2455863"/>
            <a:ext cx="1439863" cy="1081088"/>
          </a:xfrm>
          <a:prstGeom prst="can">
            <a:avLst>
              <a:gd name="adj" fmla="val 25000"/>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endParaRPr lang="cs-CZ" altLang="cs-CZ" sz="1800">
              <a:solidFill>
                <a:schemeClr val="tx1"/>
              </a:solidFill>
            </a:endParaRPr>
          </a:p>
        </p:txBody>
      </p:sp>
      <p:sp>
        <p:nvSpPr>
          <p:cNvPr id="70665" name="Text Box 13"/>
          <p:cNvSpPr txBox="1">
            <a:spLocks noChangeArrowheads="1"/>
          </p:cNvSpPr>
          <p:nvPr/>
        </p:nvSpPr>
        <p:spPr bwMode="auto">
          <a:xfrm>
            <a:off x="1187450" y="4724400"/>
            <a:ext cx="187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endParaRPr lang="cs-CZ" altLang="cs-CZ" sz="1800">
              <a:solidFill>
                <a:schemeClr val="tx1"/>
              </a:solidFill>
            </a:endParaRPr>
          </a:p>
        </p:txBody>
      </p:sp>
      <p:sp>
        <p:nvSpPr>
          <p:cNvPr id="164878" name="Text Box 14"/>
          <p:cNvSpPr txBox="1">
            <a:spLocks noChangeArrowheads="1"/>
          </p:cNvSpPr>
          <p:nvPr/>
        </p:nvSpPr>
        <p:spPr bwMode="auto">
          <a:xfrm>
            <a:off x="2115635" y="2500312"/>
            <a:ext cx="15843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r>
              <a:rPr lang="cs-CZ" altLang="cs-CZ" sz="1800" dirty="0">
                <a:solidFill>
                  <a:schemeClr val="tx1"/>
                </a:solidFill>
              </a:rPr>
              <a:t>Citlivý biologický prvek</a:t>
            </a:r>
          </a:p>
        </p:txBody>
      </p:sp>
      <p:sp>
        <p:nvSpPr>
          <p:cNvPr id="164879" name="Text Box 15"/>
          <p:cNvSpPr txBox="1">
            <a:spLocks noChangeArrowheads="1"/>
          </p:cNvSpPr>
          <p:nvPr/>
        </p:nvSpPr>
        <p:spPr bwMode="auto">
          <a:xfrm>
            <a:off x="4102895" y="281305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r>
              <a:rPr lang="cs-CZ" altLang="cs-CZ" sz="1800" dirty="0">
                <a:solidFill>
                  <a:schemeClr val="tx1"/>
                </a:solidFill>
              </a:rPr>
              <a:t>Přenašeč</a:t>
            </a:r>
          </a:p>
        </p:txBody>
      </p:sp>
      <p:sp>
        <p:nvSpPr>
          <p:cNvPr id="164880" name="Text Box 16"/>
          <p:cNvSpPr txBox="1">
            <a:spLocks noChangeArrowheads="1"/>
          </p:cNvSpPr>
          <p:nvPr/>
        </p:nvSpPr>
        <p:spPr bwMode="auto">
          <a:xfrm>
            <a:off x="6047581" y="2773363"/>
            <a:ext cx="1368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r>
              <a:rPr lang="cs-CZ" altLang="cs-CZ" sz="1800" dirty="0">
                <a:solidFill>
                  <a:schemeClr val="tx1"/>
                </a:solidFill>
              </a:rPr>
              <a:t>Detektor</a:t>
            </a:r>
          </a:p>
        </p:txBody>
      </p:sp>
      <p:sp>
        <p:nvSpPr>
          <p:cNvPr id="164881" name="AutoShape 17"/>
          <p:cNvSpPr>
            <a:spLocks/>
          </p:cNvSpPr>
          <p:nvPr/>
        </p:nvSpPr>
        <p:spPr bwMode="auto">
          <a:xfrm rot="5400000">
            <a:off x="4139407" y="-675482"/>
            <a:ext cx="863600" cy="5040313"/>
          </a:xfrm>
          <a:prstGeom prst="leftBrace">
            <a:avLst>
              <a:gd name="adj1" fmla="val 48637"/>
              <a:gd name="adj2" fmla="val 48972"/>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endParaRPr lang="cs-CZ" altLang="cs-CZ" sz="1800">
              <a:solidFill>
                <a:schemeClr val="tx1"/>
              </a:solidFill>
            </a:endParaRPr>
          </a:p>
        </p:txBody>
      </p:sp>
      <p:sp>
        <p:nvSpPr>
          <p:cNvPr id="164883" name="Text Box 19"/>
          <p:cNvSpPr txBox="1">
            <a:spLocks noChangeArrowheads="1"/>
          </p:cNvSpPr>
          <p:nvPr/>
        </p:nvSpPr>
        <p:spPr bwMode="auto">
          <a:xfrm>
            <a:off x="179388" y="2636838"/>
            <a:ext cx="1403350" cy="850900"/>
          </a:xfrm>
          <a:prstGeom prst="rect">
            <a:avLst/>
          </a:prstGeom>
          <a:solidFill>
            <a:srgbClr val="CC99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r>
              <a:rPr lang="cs-CZ" altLang="cs-CZ" sz="1400" dirty="0">
                <a:solidFill>
                  <a:schemeClr val="tx1"/>
                </a:solidFill>
              </a:rPr>
              <a:t>Roztok o neznámé </a:t>
            </a:r>
            <a:r>
              <a:rPr lang="cs-CZ" altLang="cs-CZ" sz="1400" dirty="0" err="1">
                <a:solidFill>
                  <a:schemeClr val="tx1"/>
                </a:solidFill>
              </a:rPr>
              <a:t>koncen</a:t>
            </a:r>
            <a:r>
              <a:rPr lang="cs-CZ" altLang="cs-CZ" sz="1400" dirty="0">
                <a:solidFill>
                  <a:schemeClr val="tx1"/>
                </a:solidFill>
              </a:rPr>
              <a:t> </a:t>
            </a:r>
            <a:r>
              <a:rPr lang="cs-CZ" altLang="cs-CZ" sz="1400" dirty="0" err="1">
                <a:solidFill>
                  <a:schemeClr val="tx1"/>
                </a:solidFill>
              </a:rPr>
              <a:t>traci</a:t>
            </a:r>
            <a:r>
              <a:rPr lang="cs-CZ" altLang="cs-CZ" sz="1400" dirty="0">
                <a:solidFill>
                  <a:schemeClr val="tx1"/>
                </a:solidFill>
              </a:rPr>
              <a:t> analytu</a:t>
            </a:r>
          </a:p>
        </p:txBody>
      </p:sp>
      <p:sp>
        <p:nvSpPr>
          <p:cNvPr id="164884" name="Text Box 20"/>
          <p:cNvSpPr txBox="1">
            <a:spLocks noChangeArrowheads="1"/>
          </p:cNvSpPr>
          <p:nvPr/>
        </p:nvSpPr>
        <p:spPr bwMode="auto">
          <a:xfrm>
            <a:off x="7812088" y="2852738"/>
            <a:ext cx="1152525" cy="36671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lgn="ctr">
              <a:spcBef>
                <a:spcPct val="50000"/>
              </a:spcBef>
              <a:buFontTx/>
              <a:buNone/>
            </a:pPr>
            <a:r>
              <a:rPr lang="cs-CZ" altLang="cs-CZ" sz="1800">
                <a:solidFill>
                  <a:schemeClr val="tx1"/>
                </a:solidFill>
              </a:rPr>
              <a:t>Signál</a:t>
            </a:r>
          </a:p>
        </p:txBody>
      </p:sp>
      <p:sp>
        <p:nvSpPr>
          <p:cNvPr id="70672" name="Text Box 21"/>
          <p:cNvSpPr txBox="1">
            <a:spLocks noChangeArrowheads="1"/>
          </p:cNvSpPr>
          <p:nvPr/>
        </p:nvSpPr>
        <p:spPr bwMode="auto">
          <a:xfrm>
            <a:off x="288307" y="613864"/>
            <a:ext cx="8280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lgn="ctr">
              <a:spcBef>
                <a:spcPct val="50000"/>
              </a:spcBef>
              <a:buFontTx/>
              <a:buNone/>
            </a:pPr>
            <a:r>
              <a:rPr lang="cs-CZ" altLang="cs-CZ" sz="2000" dirty="0" err="1">
                <a:solidFill>
                  <a:srgbClr val="990099"/>
                </a:solidFill>
              </a:rPr>
              <a:t>Biosenzor</a:t>
            </a:r>
            <a:r>
              <a:rPr lang="cs-CZ" altLang="cs-CZ" sz="2000" dirty="0">
                <a:solidFill>
                  <a:srgbClr val="990099"/>
                </a:solidFill>
              </a:rPr>
              <a:t> je zařízení pro detekci analytu, které kombinuje </a:t>
            </a:r>
            <a:r>
              <a:rPr lang="cs-CZ" altLang="cs-CZ" sz="2000" dirty="0" err="1">
                <a:solidFill>
                  <a:srgbClr val="990099"/>
                </a:solidFill>
              </a:rPr>
              <a:t>bilogickou</a:t>
            </a:r>
            <a:r>
              <a:rPr lang="cs-CZ" altLang="cs-CZ" sz="2000" dirty="0">
                <a:solidFill>
                  <a:srgbClr val="990099"/>
                </a:solidFill>
              </a:rPr>
              <a:t> část s fyzikálně chemickým detektorem.</a:t>
            </a:r>
          </a:p>
        </p:txBody>
      </p:sp>
      <p:sp>
        <p:nvSpPr>
          <p:cNvPr id="164886" name="Text Box 22"/>
          <p:cNvSpPr txBox="1">
            <a:spLocks noChangeArrowheads="1"/>
          </p:cNvSpPr>
          <p:nvPr/>
        </p:nvSpPr>
        <p:spPr bwMode="auto">
          <a:xfrm>
            <a:off x="250825" y="4149725"/>
            <a:ext cx="2663825" cy="2014538"/>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1800">
                <a:solidFill>
                  <a:schemeClr val="tx1"/>
                </a:solidFill>
              </a:rPr>
              <a:t>Tkáň, mikroorganismus, organela, </a:t>
            </a:r>
          </a:p>
          <a:p>
            <a:pPr>
              <a:spcBef>
                <a:spcPct val="0"/>
              </a:spcBef>
              <a:buFontTx/>
              <a:buNone/>
            </a:pPr>
            <a:r>
              <a:rPr lang="cs-CZ" altLang="cs-CZ" sz="1800">
                <a:solidFill>
                  <a:schemeClr val="tx1"/>
                </a:solidFill>
              </a:rPr>
              <a:t>buněčný receptor, enzym </a:t>
            </a:r>
          </a:p>
          <a:p>
            <a:pPr>
              <a:spcBef>
                <a:spcPct val="0"/>
              </a:spcBef>
              <a:buFontTx/>
              <a:buNone/>
            </a:pPr>
            <a:r>
              <a:rPr lang="cs-CZ" altLang="cs-CZ" sz="1800">
                <a:solidFill>
                  <a:schemeClr val="tx1"/>
                </a:solidFill>
              </a:rPr>
              <a:t>protilátka, nukleová kyselina </a:t>
            </a:r>
          </a:p>
        </p:txBody>
      </p:sp>
      <p:sp>
        <p:nvSpPr>
          <p:cNvPr id="164887" name="Text Box 23"/>
          <p:cNvSpPr txBox="1">
            <a:spLocks noChangeArrowheads="1"/>
          </p:cNvSpPr>
          <p:nvPr/>
        </p:nvSpPr>
        <p:spPr bwMode="auto">
          <a:xfrm>
            <a:off x="3132138" y="4508500"/>
            <a:ext cx="3025775" cy="11906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r>
              <a:rPr lang="cs-CZ" altLang="cs-CZ" sz="1800">
                <a:solidFill>
                  <a:schemeClr val="tx1"/>
                </a:solidFill>
              </a:rPr>
              <a:t>Spojuje detektor s biologickou částí -látka citlivá na kyslík, pH, změnu teploty </a:t>
            </a:r>
          </a:p>
        </p:txBody>
      </p:sp>
      <p:sp>
        <p:nvSpPr>
          <p:cNvPr id="70675" name="Text Box 24"/>
          <p:cNvSpPr txBox="1">
            <a:spLocks noChangeArrowheads="1"/>
          </p:cNvSpPr>
          <p:nvPr/>
        </p:nvSpPr>
        <p:spPr bwMode="auto">
          <a:xfrm>
            <a:off x="6948488" y="4581525"/>
            <a:ext cx="21955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endParaRPr lang="cs-CZ" altLang="cs-CZ" sz="1800">
              <a:solidFill>
                <a:schemeClr val="tx1"/>
              </a:solidFill>
            </a:endParaRPr>
          </a:p>
        </p:txBody>
      </p:sp>
      <p:sp>
        <p:nvSpPr>
          <p:cNvPr id="164892" name="Text Box 28"/>
          <p:cNvSpPr txBox="1">
            <a:spLocks noChangeArrowheads="1"/>
          </p:cNvSpPr>
          <p:nvPr/>
        </p:nvSpPr>
        <p:spPr bwMode="auto">
          <a:xfrm>
            <a:off x="6443663" y="3933825"/>
            <a:ext cx="2520950" cy="201453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50000"/>
              </a:spcBef>
              <a:buFontTx/>
              <a:buNone/>
            </a:pPr>
            <a:r>
              <a:rPr lang="cs-CZ" altLang="cs-CZ" sz="1800" dirty="0">
                <a:solidFill>
                  <a:schemeClr val="tx1"/>
                </a:solidFill>
              </a:rPr>
              <a:t>Elektrochemický,  piezoelektrický, termochemický, magnetický optický (</a:t>
            </a:r>
            <a:r>
              <a:rPr lang="cs-CZ" altLang="cs-CZ" sz="1800" dirty="0" err="1">
                <a:solidFill>
                  <a:schemeClr val="tx1"/>
                </a:solidFill>
              </a:rPr>
              <a:t>absorbce</a:t>
            </a:r>
            <a:r>
              <a:rPr lang="cs-CZ" altLang="cs-CZ" sz="1800" dirty="0">
                <a:solidFill>
                  <a:schemeClr val="tx1"/>
                </a:solidFill>
              </a:rPr>
              <a:t> fluorescence, luminiscence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4881"/>
                                        </p:tgtEl>
                                        <p:attrNameLst>
                                          <p:attrName>style.visibility</p:attrName>
                                        </p:attrNameLst>
                                      </p:cBhvr>
                                      <p:to>
                                        <p:strVal val="visible"/>
                                      </p:to>
                                    </p:set>
                                    <p:animEffect transition="in" filter="dissolve">
                                      <p:cBhvr>
                                        <p:cTn id="7" dur="500"/>
                                        <p:tgtEl>
                                          <p:spTgt spid="1648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64883"/>
                                        </p:tgtEl>
                                        <p:attrNameLst>
                                          <p:attrName>style.visibility</p:attrName>
                                        </p:attrNameLst>
                                      </p:cBhvr>
                                      <p:to>
                                        <p:strVal val="visible"/>
                                      </p:to>
                                    </p:set>
                                    <p:anim calcmode="lin" valueType="num">
                                      <p:cBhvr>
                                        <p:cTn id="12" dur="500" fill="hold"/>
                                        <p:tgtEl>
                                          <p:spTgt spid="164883"/>
                                        </p:tgtEl>
                                        <p:attrNameLst>
                                          <p:attrName>ppt_w</p:attrName>
                                        </p:attrNameLst>
                                      </p:cBhvr>
                                      <p:tavLst>
                                        <p:tav tm="0">
                                          <p:val>
                                            <p:fltVal val="0"/>
                                          </p:val>
                                        </p:tav>
                                        <p:tav tm="100000">
                                          <p:val>
                                            <p:strVal val="#ppt_w"/>
                                          </p:val>
                                        </p:tav>
                                      </p:tavLst>
                                    </p:anim>
                                    <p:anim calcmode="lin" valueType="num">
                                      <p:cBhvr>
                                        <p:cTn id="13" dur="500" fill="hold"/>
                                        <p:tgtEl>
                                          <p:spTgt spid="164883"/>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164871"/>
                                        </p:tgtEl>
                                        <p:attrNameLst>
                                          <p:attrName>style.visibility</p:attrName>
                                        </p:attrNameLst>
                                      </p:cBhvr>
                                      <p:to>
                                        <p:strVal val="visible"/>
                                      </p:to>
                                    </p:set>
                                    <p:anim calcmode="lin" valueType="num">
                                      <p:cBhvr>
                                        <p:cTn id="16" dur="500" fill="hold"/>
                                        <p:tgtEl>
                                          <p:spTgt spid="164871"/>
                                        </p:tgtEl>
                                        <p:attrNameLst>
                                          <p:attrName>ppt_w</p:attrName>
                                        </p:attrNameLst>
                                      </p:cBhvr>
                                      <p:tavLst>
                                        <p:tav tm="0">
                                          <p:val>
                                            <p:fltVal val="0"/>
                                          </p:val>
                                        </p:tav>
                                        <p:tav tm="100000">
                                          <p:val>
                                            <p:strVal val="#ppt_w"/>
                                          </p:val>
                                        </p:tav>
                                      </p:tavLst>
                                    </p:anim>
                                    <p:anim calcmode="lin" valueType="num">
                                      <p:cBhvr>
                                        <p:cTn id="17" dur="500" fill="hold"/>
                                        <p:tgtEl>
                                          <p:spTgt spid="164871"/>
                                        </p:tgtEl>
                                        <p:attrNameLst>
                                          <p:attrName>ppt_h</p:attrName>
                                        </p:attrNameLst>
                                      </p:cBhvr>
                                      <p:tavLst>
                                        <p:tav tm="0">
                                          <p:val>
                                            <p:strVal val="#ppt_h"/>
                                          </p:val>
                                        </p:tav>
                                        <p:tav tm="100000">
                                          <p:val>
                                            <p:strVal val="#ppt_h"/>
                                          </p:val>
                                        </p:tav>
                                      </p:tavLst>
                                    </p:anim>
                                  </p:childTnLst>
                                </p:cTn>
                              </p:par>
                              <p:par>
                                <p:cTn id="18" presetID="17" presetClass="entr" presetSubtype="10" fill="hold" nodeType="withEffect">
                                  <p:stCondLst>
                                    <p:cond delay="0"/>
                                  </p:stCondLst>
                                  <p:childTnLst>
                                    <p:set>
                                      <p:cBhvr>
                                        <p:cTn id="19" dur="1" fill="hold">
                                          <p:stCondLst>
                                            <p:cond delay="0"/>
                                          </p:stCondLst>
                                        </p:cTn>
                                        <p:tgtEl>
                                          <p:spTgt spid="164874"/>
                                        </p:tgtEl>
                                        <p:attrNameLst>
                                          <p:attrName>style.visibility</p:attrName>
                                        </p:attrNameLst>
                                      </p:cBhvr>
                                      <p:to>
                                        <p:strVal val="visible"/>
                                      </p:to>
                                    </p:set>
                                    <p:anim calcmode="lin" valueType="num">
                                      <p:cBhvr>
                                        <p:cTn id="20" dur="500" fill="hold"/>
                                        <p:tgtEl>
                                          <p:spTgt spid="164874"/>
                                        </p:tgtEl>
                                        <p:attrNameLst>
                                          <p:attrName>ppt_w</p:attrName>
                                        </p:attrNameLst>
                                      </p:cBhvr>
                                      <p:tavLst>
                                        <p:tav tm="0">
                                          <p:val>
                                            <p:fltVal val="0"/>
                                          </p:val>
                                        </p:tav>
                                        <p:tav tm="100000">
                                          <p:val>
                                            <p:strVal val="#ppt_w"/>
                                          </p:val>
                                        </p:tav>
                                      </p:tavLst>
                                    </p:anim>
                                    <p:anim calcmode="lin" valueType="num">
                                      <p:cBhvr>
                                        <p:cTn id="21" dur="500" fill="hold"/>
                                        <p:tgtEl>
                                          <p:spTgt spid="164874"/>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164884"/>
                                        </p:tgtEl>
                                        <p:attrNameLst>
                                          <p:attrName>style.visibility</p:attrName>
                                        </p:attrNameLst>
                                      </p:cBhvr>
                                      <p:to>
                                        <p:strVal val="visible"/>
                                      </p:to>
                                    </p:set>
                                    <p:anim calcmode="lin" valueType="num">
                                      <p:cBhvr>
                                        <p:cTn id="24" dur="500" fill="hold"/>
                                        <p:tgtEl>
                                          <p:spTgt spid="164884"/>
                                        </p:tgtEl>
                                        <p:attrNameLst>
                                          <p:attrName>ppt_w</p:attrName>
                                        </p:attrNameLst>
                                      </p:cBhvr>
                                      <p:tavLst>
                                        <p:tav tm="0">
                                          <p:val>
                                            <p:fltVal val="0"/>
                                          </p:val>
                                        </p:tav>
                                        <p:tav tm="100000">
                                          <p:val>
                                            <p:strVal val="#ppt_w"/>
                                          </p:val>
                                        </p:tav>
                                      </p:tavLst>
                                    </p:anim>
                                    <p:anim calcmode="lin" valueType="num">
                                      <p:cBhvr>
                                        <p:cTn id="25" dur="500" fill="hold"/>
                                        <p:tgtEl>
                                          <p:spTgt spid="164884"/>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1" nodeType="clickEffect">
                                  <p:stCondLst>
                                    <p:cond delay="0"/>
                                  </p:stCondLst>
                                  <p:childTnLst>
                                    <p:set>
                                      <p:cBhvr>
                                        <p:cTn id="29" dur="1" fill="hold">
                                          <p:stCondLst>
                                            <p:cond delay="0"/>
                                          </p:stCondLst>
                                        </p:cTn>
                                        <p:tgtEl>
                                          <p:spTgt spid="164883"/>
                                        </p:tgtEl>
                                        <p:attrNameLst>
                                          <p:attrName>style.visibility</p:attrName>
                                        </p:attrNameLst>
                                      </p:cBhvr>
                                      <p:to>
                                        <p:strVal val="visible"/>
                                      </p:to>
                                    </p:set>
                                    <p:anim calcmode="lin" valueType="num">
                                      <p:cBhvr>
                                        <p:cTn id="30" dur="500" fill="hold"/>
                                        <p:tgtEl>
                                          <p:spTgt spid="164883"/>
                                        </p:tgtEl>
                                        <p:attrNameLst>
                                          <p:attrName>ppt_w</p:attrName>
                                        </p:attrNameLst>
                                      </p:cBhvr>
                                      <p:tavLst>
                                        <p:tav tm="0">
                                          <p:val>
                                            <p:fltVal val="0"/>
                                          </p:val>
                                        </p:tav>
                                        <p:tav tm="100000">
                                          <p:val>
                                            <p:strVal val="#ppt_w"/>
                                          </p:val>
                                        </p:tav>
                                      </p:tavLst>
                                    </p:anim>
                                    <p:anim calcmode="lin" valueType="num">
                                      <p:cBhvr>
                                        <p:cTn id="31" dur="500" fill="hold"/>
                                        <p:tgtEl>
                                          <p:spTgt spid="164883"/>
                                        </p:tgtEl>
                                        <p:attrNameLst>
                                          <p:attrName>ppt_h</p:attrName>
                                        </p:attrNameLst>
                                      </p:cBhvr>
                                      <p:tavLst>
                                        <p:tav tm="0">
                                          <p:val>
                                            <p:strVal val="#ppt_h"/>
                                          </p:val>
                                        </p:tav>
                                        <p:tav tm="100000">
                                          <p:val>
                                            <p:strVal val="#ppt_h"/>
                                          </p:val>
                                        </p:tav>
                                      </p:tavLst>
                                    </p:anim>
                                  </p:childTnLst>
                                </p:cTn>
                              </p:par>
                              <p:par>
                                <p:cTn id="32" presetID="17" presetClass="entr" presetSubtype="10" fill="hold" nodeType="withEffect">
                                  <p:stCondLst>
                                    <p:cond delay="0"/>
                                  </p:stCondLst>
                                  <p:childTnLst>
                                    <p:set>
                                      <p:cBhvr>
                                        <p:cTn id="33" dur="1" fill="hold">
                                          <p:stCondLst>
                                            <p:cond delay="0"/>
                                          </p:stCondLst>
                                        </p:cTn>
                                        <p:tgtEl>
                                          <p:spTgt spid="164871"/>
                                        </p:tgtEl>
                                        <p:attrNameLst>
                                          <p:attrName>style.visibility</p:attrName>
                                        </p:attrNameLst>
                                      </p:cBhvr>
                                      <p:to>
                                        <p:strVal val="visible"/>
                                      </p:to>
                                    </p:set>
                                    <p:anim calcmode="lin" valueType="num">
                                      <p:cBhvr>
                                        <p:cTn id="34" dur="500" fill="hold"/>
                                        <p:tgtEl>
                                          <p:spTgt spid="164871"/>
                                        </p:tgtEl>
                                        <p:attrNameLst>
                                          <p:attrName>ppt_w</p:attrName>
                                        </p:attrNameLst>
                                      </p:cBhvr>
                                      <p:tavLst>
                                        <p:tav tm="0">
                                          <p:val>
                                            <p:fltVal val="0"/>
                                          </p:val>
                                        </p:tav>
                                        <p:tav tm="100000">
                                          <p:val>
                                            <p:strVal val="#ppt_w"/>
                                          </p:val>
                                        </p:tav>
                                      </p:tavLst>
                                    </p:anim>
                                    <p:anim calcmode="lin" valueType="num">
                                      <p:cBhvr>
                                        <p:cTn id="35" dur="500" fill="hold"/>
                                        <p:tgtEl>
                                          <p:spTgt spid="164871"/>
                                        </p:tgtEl>
                                        <p:attrNameLst>
                                          <p:attrName>ppt_h</p:attrName>
                                        </p:attrNameLst>
                                      </p:cBhvr>
                                      <p:tavLst>
                                        <p:tav tm="0">
                                          <p:val>
                                            <p:strVal val="#ppt_h"/>
                                          </p:val>
                                        </p:tav>
                                        <p:tav tm="100000">
                                          <p:val>
                                            <p:strVal val="#ppt_h"/>
                                          </p:val>
                                        </p:tav>
                                      </p:tavLst>
                                    </p:anim>
                                  </p:childTnLst>
                                </p:cTn>
                              </p:par>
                              <p:par>
                                <p:cTn id="36" presetID="17" presetClass="entr" presetSubtype="10" fill="hold" grpId="1" nodeType="withEffect">
                                  <p:stCondLst>
                                    <p:cond delay="0"/>
                                  </p:stCondLst>
                                  <p:childTnLst>
                                    <p:set>
                                      <p:cBhvr>
                                        <p:cTn id="37" dur="1" fill="hold">
                                          <p:stCondLst>
                                            <p:cond delay="0"/>
                                          </p:stCondLst>
                                        </p:cTn>
                                        <p:tgtEl>
                                          <p:spTgt spid="164884"/>
                                        </p:tgtEl>
                                        <p:attrNameLst>
                                          <p:attrName>style.visibility</p:attrName>
                                        </p:attrNameLst>
                                      </p:cBhvr>
                                      <p:to>
                                        <p:strVal val="visible"/>
                                      </p:to>
                                    </p:set>
                                    <p:anim calcmode="lin" valueType="num">
                                      <p:cBhvr>
                                        <p:cTn id="38" dur="500" fill="hold"/>
                                        <p:tgtEl>
                                          <p:spTgt spid="164884"/>
                                        </p:tgtEl>
                                        <p:attrNameLst>
                                          <p:attrName>ppt_w</p:attrName>
                                        </p:attrNameLst>
                                      </p:cBhvr>
                                      <p:tavLst>
                                        <p:tav tm="0">
                                          <p:val>
                                            <p:fltVal val="0"/>
                                          </p:val>
                                        </p:tav>
                                        <p:tav tm="100000">
                                          <p:val>
                                            <p:strVal val="#ppt_w"/>
                                          </p:val>
                                        </p:tav>
                                      </p:tavLst>
                                    </p:anim>
                                    <p:anim calcmode="lin" valueType="num">
                                      <p:cBhvr>
                                        <p:cTn id="39" dur="500" fill="hold"/>
                                        <p:tgtEl>
                                          <p:spTgt spid="164884"/>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0"/>
                                  </p:stCondLst>
                                  <p:childTnLst>
                                    <p:set>
                                      <p:cBhvr>
                                        <p:cTn id="41" dur="1" fill="hold">
                                          <p:stCondLst>
                                            <p:cond delay="0"/>
                                          </p:stCondLst>
                                        </p:cTn>
                                        <p:tgtEl>
                                          <p:spTgt spid="164878"/>
                                        </p:tgtEl>
                                        <p:attrNameLst>
                                          <p:attrName>style.visibility</p:attrName>
                                        </p:attrNameLst>
                                      </p:cBhvr>
                                      <p:to>
                                        <p:strVal val="visible"/>
                                      </p:to>
                                    </p:set>
                                    <p:anim calcmode="lin" valueType="num">
                                      <p:cBhvr>
                                        <p:cTn id="42" dur="500" fill="hold"/>
                                        <p:tgtEl>
                                          <p:spTgt spid="164878"/>
                                        </p:tgtEl>
                                        <p:attrNameLst>
                                          <p:attrName>ppt_w</p:attrName>
                                        </p:attrNameLst>
                                      </p:cBhvr>
                                      <p:tavLst>
                                        <p:tav tm="0">
                                          <p:val>
                                            <p:fltVal val="0"/>
                                          </p:val>
                                        </p:tav>
                                        <p:tav tm="100000">
                                          <p:val>
                                            <p:strVal val="#ppt_w"/>
                                          </p:val>
                                        </p:tav>
                                      </p:tavLst>
                                    </p:anim>
                                    <p:anim calcmode="lin" valueType="num">
                                      <p:cBhvr>
                                        <p:cTn id="43" dur="500" fill="hold"/>
                                        <p:tgtEl>
                                          <p:spTgt spid="164878"/>
                                        </p:tgtEl>
                                        <p:attrNameLst>
                                          <p:attrName>ppt_h</p:attrName>
                                        </p:attrNameLst>
                                      </p:cBhvr>
                                      <p:tavLst>
                                        <p:tav tm="0">
                                          <p:val>
                                            <p:strVal val="#ppt_h"/>
                                          </p:val>
                                        </p:tav>
                                        <p:tav tm="100000">
                                          <p:val>
                                            <p:strVal val="#ppt_h"/>
                                          </p:val>
                                        </p:tav>
                                      </p:tavLst>
                                    </p:anim>
                                  </p:childTnLst>
                                </p:cTn>
                              </p:par>
                              <p:par>
                                <p:cTn id="44" presetID="17" presetClass="entr" presetSubtype="10" fill="hold" nodeType="withEffect">
                                  <p:stCondLst>
                                    <p:cond delay="0"/>
                                  </p:stCondLst>
                                  <p:childTnLst>
                                    <p:set>
                                      <p:cBhvr>
                                        <p:cTn id="45" dur="1" fill="hold">
                                          <p:stCondLst>
                                            <p:cond delay="0"/>
                                          </p:stCondLst>
                                        </p:cTn>
                                        <p:tgtEl>
                                          <p:spTgt spid="164868"/>
                                        </p:tgtEl>
                                        <p:attrNameLst>
                                          <p:attrName>style.visibility</p:attrName>
                                        </p:attrNameLst>
                                      </p:cBhvr>
                                      <p:to>
                                        <p:strVal val="visible"/>
                                      </p:to>
                                    </p:set>
                                    <p:anim calcmode="lin" valueType="num">
                                      <p:cBhvr>
                                        <p:cTn id="46" dur="500" fill="hold"/>
                                        <p:tgtEl>
                                          <p:spTgt spid="164868"/>
                                        </p:tgtEl>
                                        <p:attrNameLst>
                                          <p:attrName>ppt_w</p:attrName>
                                        </p:attrNameLst>
                                      </p:cBhvr>
                                      <p:tavLst>
                                        <p:tav tm="0">
                                          <p:val>
                                            <p:fltVal val="0"/>
                                          </p:val>
                                        </p:tav>
                                        <p:tav tm="100000">
                                          <p:val>
                                            <p:strVal val="#ppt_w"/>
                                          </p:val>
                                        </p:tav>
                                      </p:tavLst>
                                    </p:anim>
                                    <p:anim calcmode="lin" valueType="num">
                                      <p:cBhvr>
                                        <p:cTn id="47" dur="500" fill="hold"/>
                                        <p:tgtEl>
                                          <p:spTgt spid="164868"/>
                                        </p:tgtEl>
                                        <p:attrNameLst>
                                          <p:attrName>ppt_h</p:attrName>
                                        </p:attrNameLst>
                                      </p:cBhvr>
                                      <p:tavLst>
                                        <p:tav tm="0">
                                          <p:val>
                                            <p:strVal val="#ppt_h"/>
                                          </p:val>
                                        </p:tav>
                                        <p:tav tm="100000">
                                          <p:val>
                                            <p:strVal val="#ppt_h"/>
                                          </p:val>
                                        </p:tav>
                                      </p:tavLst>
                                    </p:anim>
                                  </p:childTnLst>
                                </p:cTn>
                              </p:par>
                              <p:par>
                                <p:cTn id="48" presetID="17" presetClass="entr" presetSubtype="10" fill="hold" nodeType="withEffect">
                                  <p:stCondLst>
                                    <p:cond delay="0"/>
                                  </p:stCondLst>
                                  <p:childTnLst>
                                    <p:set>
                                      <p:cBhvr>
                                        <p:cTn id="49" dur="1" fill="hold">
                                          <p:stCondLst>
                                            <p:cond delay="0"/>
                                          </p:stCondLst>
                                        </p:cTn>
                                        <p:tgtEl>
                                          <p:spTgt spid="164873"/>
                                        </p:tgtEl>
                                        <p:attrNameLst>
                                          <p:attrName>style.visibility</p:attrName>
                                        </p:attrNameLst>
                                      </p:cBhvr>
                                      <p:to>
                                        <p:strVal val="visible"/>
                                      </p:to>
                                    </p:set>
                                    <p:anim calcmode="lin" valueType="num">
                                      <p:cBhvr>
                                        <p:cTn id="50" dur="500" fill="hold"/>
                                        <p:tgtEl>
                                          <p:spTgt spid="164873"/>
                                        </p:tgtEl>
                                        <p:attrNameLst>
                                          <p:attrName>ppt_w</p:attrName>
                                        </p:attrNameLst>
                                      </p:cBhvr>
                                      <p:tavLst>
                                        <p:tav tm="0">
                                          <p:val>
                                            <p:fltVal val="0"/>
                                          </p:val>
                                        </p:tav>
                                        <p:tav tm="100000">
                                          <p:val>
                                            <p:strVal val="#ppt_w"/>
                                          </p:val>
                                        </p:tav>
                                      </p:tavLst>
                                    </p:anim>
                                    <p:anim calcmode="lin" valueType="num">
                                      <p:cBhvr>
                                        <p:cTn id="51" dur="500" fill="hold"/>
                                        <p:tgtEl>
                                          <p:spTgt spid="164873"/>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0"/>
                                  </p:stCondLst>
                                  <p:childTnLst>
                                    <p:set>
                                      <p:cBhvr>
                                        <p:cTn id="53" dur="1" fill="hold">
                                          <p:stCondLst>
                                            <p:cond delay="0"/>
                                          </p:stCondLst>
                                        </p:cTn>
                                        <p:tgtEl>
                                          <p:spTgt spid="164879"/>
                                        </p:tgtEl>
                                        <p:attrNameLst>
                                          <p:attrName>style.visibility</p:attrName>
                                        </p:attrNameLst>
                                      </p:cBhvr>
                                      <p:to>
                                        <p:strVal val="visible"/>
                                      </p:to>
                                    </p:set>
                                    <p:anim calcmode="lin" valueType="num">
                                      <p:cBhvr>
                                        <p:cTn id="54" dur="500" fill="hold"/>
                                        <p:tgtEl>
                                          <p:spTgt spid="164879"/>
                                        </p:tgtEl>
                                        <p:attrNameLst>
                                          <p:attrName>ppt_w</p:attrName>
                                        </p:attrNameLst>
                                      </p:cBhvr>
                                      <p:tavLst>
                                        <p:tav tm="0">
                                          <p:val>
                                            <p:fltVal val="0"/>
                                          </p:val>
                                        </p:tav>
                                        <p:tav tm="100000">
                                          <p:val>
                                            <p:strVal val="#ppt_w"/>
                                          </p:val>
                                        </p:tav>
                                      </p:tavLst>
                                    </p:anim>
                                    <p:anim calcmode="lin" valueType="num">
                                      <p:cBhvr>
                                        <p:cTn id="55" dur="500" fill="hold"/>
                                        <p:tgtEl>
                                          <p:spTgt spid="164879"/>
                                        </p:tgtEl>
                                        <p:attrNameLst>
                                          <p:attrName>ppt_h</p:attrName>
                                        </p:attrNameLst>
                                      </p:cBhvr>
                                      <p:tavLst>
                                        <p:tav tm="0">
                                          <p:val>
                                            <p:strVal val="#ppt_h"/>
                                          </p:val>
                                        </p:tav>
                                        <p:tav tm="100000">
                                          <p:val>
                                            <p:strVal val="#ppt_h"/>
                                          </p:val>
                                        </p:tav>
                                      </p:tavLst>
                                    </p:anim>
                                  </p:childTnLst>
                                </p:cTn>
                              </p:par>
                              <p:par>
                                <p:cTn id="56" presetID="17" presetClass="entr" presetSubtype="10" fill="hold" nodeType="withEffect">
                                  <p:stCondLst>
                                    <p:cond delay="0"/>
                                  </p:stCondLst>
                                  <p:childTnLst>
                                    <p:set>
                                      <p:cBhvr>
                                        <p:cTn id="57" dur="1" fill="hold">
                                          <p:stCondLst>
                                            <p:cond delay="0"/>
                                          </p:stCondLst>
                                        </p:cTn>
                                        <p:tgtEl>
                                          <p:spTgt spid="164875"/>
                                        </p:tgtEl>
                                        <p:attrNameLst>
                                          <p:attrName>style.visibility</p:attrName>
                                        </p:attrNameLst>
                                      </p:cBhvr>
                                      <p:to>
                                        <p:strVal val="visible"/>
                                      </p:to>
                                    </p:set>
                                    <p:anim calcmode="lin" valueType="num">
                                      <p:cBhvr>
                                        <p:cTn id="58" dur="500" fill="hold"/>
                                        <p:tgtEl>
                                          <p:spTgt spid="164875"/>
                                        </p:tgtEl>
                                        <p:attrNameLst>
                                          <p:attrName>ppt_w</p:attrName>
                                        </p:attrNameLst>
                                      </p:cBhvr>
                                      <p:tavLst>
                                        <p:tav tm="0">
                                          <p:val>
                                            <p:fltVal val="0"/>
                                          </p:val>
                                        </p:tav>
                                        <p:tav tm="100000">
                                          <p:val>
                                            <p:strVal val="#ppt_w"/>
                                          </p:val>
                                        </p:tav>
                                      </p:tavLst>
                                    </p:anim>
                                    <p:anim calcmode="lin" valueType="num">
                                      <p:cBhvr>
                                        <p:cTn id="59" dur="500" fill="hold"/>
                                        <p:tgtEl>
                                          <p:spTgt spid="164875"/>
                                        </p:tgtEl>
                                        <p:attrNameLst>
                                          <p:attrName>ppt_h</p:attrName>
                                        </p:attrNameLst>
                                      </p:cBhvr>
                                      <p:tavLst>
                                        <p:tav tm="0">
                                          <p:val>
                                            <p:strVal val="#ppt_h"/>
                                          </p:val>
                                        </p:tav>
                                        <p:tav tm="100000">
                                          <p:val>
                                            <p:strVal val="#ppt_h"/>
                                          </p:val>
                                        </p:tav>
                                      </p:tavLst>
                                    </p:anim>
                                  </p:childTnLst>
                                </p:cTn>
                              </p:par>
                              <p:par>
                                <p:cTn id="60" presetID="17" presetClass="entr" presetSubtype="10" fill="hold" nodeType="withEffect">
                                  <p:stCondLst>
                                    <p:cond delay="0"/>
                                  </p:stCondLst>
                                  <p:childTnLst>
                                    <p:set>
                                      <p:cBhvr>
                                        <p:cTn id="61" dur="1" fill="hold">
                                          <p:stCondLst>
                                            <p:cond delay="0"/>
                                          </p:stCondLst>
                                        </p:cTn>
                                        <p:tgtEl>
                                          <p:spTgt spid="164872"/>
                                        </p:tgtEl>
                                        <p:attrNameLst>
                                          <p:attrName>style.visibility</p:attrName>
                                        </p:attrNameLst>
                                      </p:cBhvr>
                                      <p:to>
                                        <p:strVal val="visible"/>
                                      </p:to>
                                    </p:set>
                                    <p:anim calcmode="lin" valueType="num">
                                      <p:cBhvr>
                                        <p:cTn id="62" dur="500" fill="hold"/>
                                        <p:tgtEl>
                                          <p:spTgt spid="164872"/>
                                        </p:tgtEl>
                                        <p:attrNameLst>
                                          <p:attrName>ppt_w</p:attrName>
                                        </p:attrNameLst>
                                      </p:cBhvr>
                                      <p:tavLst>
                                        <p:tav tm="0">
                                          <p:val>
                                            <p:fltVal val="0"/>
                                          </p:val>
                                        </p:tav>
                                        <p:tav tm="100000">
                                          <p:val>
                                            <p:strVal val="#ppt_w"/>
                                          </p:val>
                                        </p:tav>
                                      </p:tavLst>
                                    </p:anim>
                                    <p:anim calcmode="lin" valueType="num">
                                      <p:cBhvr>
                                        <p:cTn id="63" dur="500" fill="hold"/>
                                        <p:tgtEl>
                                          <p:spTgt spid="164872"/>
                                        </p:tgtEl>
                                        <p:attrNameLst>
                                          <p:attrName>ppt_h</p:attrName>
                                        </p:attrNameLst>
                                      </p:cBhvr>
                                      <p:tavLst>
                                        <p:tav tm="0">
                                          <p:val>
                                            <p:strVal val="#ppt_h"/>
                                          </p:val>
                                        </p:tav>
                                        <p:tav tm="100000">
                                          <p:val>
                                            <p:strVal val="#ppt_h"/>
                                          </p:val>
                                        </p:tav>
                                      </p:tavLst>
                                    </p:anim>
                                  </p:childTnLst>
                                </p:cTn>
                              </p:par>
                              <p:par>
                                <p:cTn id="64" presetID="17" presetClass="entr" presetSubtype="10" fill="hold" nodeType="withEffect">
                                  <p:stCondLst>
                                    <p:cond delay="0"/>
                                  </p:stCondLst>
                                  <p:childTnLst>
                                    <p:set>
                                      <p:cBhvr>
                                        <p:cTn id="65" dur="1" fill="hold">
                                          <p:stCondLst>
                                            <p:cond delay="0"/>
                                          </p:stCondLst>
                                        </p:cTn>
                                        <p:tgtEl>
                                          <p:spTgt spid="164876"/>
                                        </p:tgtEl>
                                        <p:attrNameLst>
                                          <p:attrName>style.visibility</p:attrName>
                                        </p:attrNameLst>
                                      </p:cBhvr>
                                      <p:to>
                                        <p:strVal val="visible"/>
                                      </p:to>
                                    </p:set>
                                    <p:anim calcmode="lin" valueType="num">
                                      <p:cBhvr>
                                        <p:cTn id="66" dur="500" fill="hold"/>
                                        <p:tgtEl>
                                          <p:spTgt spid="164876"/>
                                        </p:tgtEl>
                                        <p:attrNameLst>
                                          <p:attrName>ppt_w</p:attrName>
                                        </p:attrNameLst>
                                      </p:cBhvr>
                                      <p:tavLst>
                                        <p:tav tm="0">
                                          <p:val>
                                            <p:fltVal val="0"/>
                                          </p:val>
                                        </p:tav>
                                        <p:tav tm="100000">
                                          <p:val>
                                            <p:strVal val="#ppt_w"/>
                                          </p:val>
                                        </p:tav>
                                      </p:tavLst>
                                    </p:anim>
                                    <p:anim calcmode="lin" valueType="num">
                                      <p:cBhvr>
                                        <p:cTn id="67" dur="500" fill="hold"/>
                                        <p:tgtEl>
                                          <p:spTgt spid="164876"/>
                                        </p:tgtEl>
                                        <p:attrNameLst>
                                          <p:attrName>ppt_h</p:attrName>
                                        </p:attrNameLst>
                                      </p:cBhvr>
                                      <p:tavLst>
                                        <p:tav tm="0">
                                          <p:val>
                                            <p:strVal val="#ppt_h"/>
                                          </p:val>
                                        </p:tav>
                                        <p:tav tm="100000">
                                          <p:val>
                                            <p:strVal val="#ppt_h"/>
                                          </p:val>
                                        </p:tav>
                                      </p:tavLst>
                                    </p:anim>
                                  </p:childTnLst>
                                </p:cTn>
                              </p:par>
                              <p:par>
                                <p:cTn id="68" presetID="17" presetClass="entr" presetSubtype="10" fill="hold" grpId="0" nodeType="withEffect">
                                  <p:stCondLst>
                                    <p:cond delay="0"/>
                                  </p:stCondLst>
                                  <p:childTnLst>
                                    <p:set>
                                      <p:cBhvr>
                                        <p:cTn id="69" dur="1" fill="hold">
                                          <p:stCondLst>
                                            <p:cond delay="0"/>
                                          </p:stCondLst>
                                        </p:cTn>
                                        <p:tgtEl>
                                          <p:spTgt spid="164880"/>
                                        </p:tgtEl>
                                        <p:attrNameLst>
                                          <p:attrName>style.visibility</p:attrName>
                                        </p:attrNameLst>
                                      </p:cBhvr>
                                      <p:to>
                                        <p:strVal val="visible"/>
                                      </p:to>
                                    </p:set>
                                    <p:anim calcmode="lin" valueType="num">
                                      <p:cBhvr>
                                        <p:cTn id="70" dur="500" fill="hold"/>
                                        <p:tgtEl>
                                          <p:spTgt spid="164880"/>
                                        </p:tgtEl>
                                        <p:attrNameLst>
                                          <p:attrName>ppt_w</p:attrName>
                                        </p:attrNameLst>
                                      </p:cBhvr>
                                      <p:tavLst>
                                        <p:tav tm="0">
                                          <p:val>
                                            <p:fltVal val="0"/>
                                          </p:val>
                                        </p:tav>
                                        <p:tav tm="100000">
                                          <p:val>
                                            <p:strVal val="#ppt_w"/>
                                          </p:val>
                                        </p:tav>
                                      </p:tavLst>
                                    </p:anim>
                                    <p:anim calcmode="lin" valueType="num">
                                      <p:cBhvr>
                                        <p:cTn id="71" dur="500" fill="hold"/>
                                        <p:tgtEl>
                                          <p:spTgt spid="164880"/>
                                        </p:tgtEl>
                                        <p:attrNameLst>
                                          <p:attrName>ppt_h</p:attrName>
                                        </p:attrNameLst>
                                      </p:cBhvr>
                                      <p:tavLst>
                                        <p:tav tm="0">
                                          <p:val>
                                            <p:strVal val="#ppt_h"/>
                                          </p:val>
                                        </p:tav>
                                        <p:tav tm="100000">
                                          <p:val>
                                            <p:strVal val="#ppt_h"/>
                                          </p:val>
                                        </p:tav>
                                      </p:tavLst>
                                    </p:anim>
                                  </p:childTnLst>
                                </p:cTn>
                              </p:par>
                              <p:par>
                                <p:cTn id="72" presetID="17" presetClass="entr" presetSubtype="10" fill="hold" nodeType="withEffect">
                                  <p:stCondLst>
                                    <p:cond delay="0"/>
                                  </p:stCondLst>
                                  <p:childTnLst>
                                    <p:set>
                                      <p:cBhvr>
                                        <p:cTn id="73" dur="1" fill="hold">
                                          <p:stCondLst>
                                            <p:cond delay="0"/>
                                          </p:stCondLst>
                                        </p:cTn>
                                        <p:tgtEl>
                                          <p:spTgt spid="164874"/>
                                        </p:tgtEl>
                                        <p:attrNameLst>
                                          <p:attrName>style.visibility</p:attrName>
                                        </p:attrNameLst>
                                      </p:cBhvr>
                                      <p:to>
                                        <p:strVal val="visible"/>
                                      </p:to>
                                    </p:set>
                                    <p:anim calcmode="lin" valueType="num">
                                      <p:cBhvr>
                                        <p:cTn id="74" dur="500" fill="hold"/>
                                        <p:tgtEl>
                                          <p:spTgt spid="164874"/>
                                        </p:tgtEl>
                                        <p:attrNameLst>
                                          <p:attrName>ppt_w</p:attrName>
                                        </p:attrNameLst>
                                      </p:cBhvr>
                                      <p:tavLst>
                                        <p:tav tm="0">
                                          <p:val>
                                            <p:fltVal val="0"/>
                                          </p:val>
                                        </p:tav>
                                        <p:tav tm="100000">
                                          <p:val>
                                            <p:strVal val="#ppt_w"/>
                                          </p:val>
                                        </p:tav>
                                      </p:tavLst>
                                    </p:anim>
                                    <p:anim calcmode="lin" valueType="num">
                                      <p:cBhvr>
                                        <p:cTn id="75" dur="500" fill="hold"/>
                                        <p:tgtEl>
                                          <p:spTgt spid="164874"/>
                                        </p:tgtEl>
                                        <p:attrNameLst>
                                          <p:attrName>ppt_h</p:attrName>
                                        </p:attrNameLst>
                                      </p:cBhvr>
                                      <p:tavLst>
                                        <p:tav tm="0">
                                          <p:val>
                                            <p:strVal val="#ppt_h"/>
                                          </p:val>
                                        </p:tav>
                                        <p:tav tm="100000">
                                          <p:val>
                                            <p:strVal val="#ppt_h"/>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164886"/>
                                        </p:tgtEl>
                                        <p:attrNameLst>
                                          <p:attrName>style.visibility</p:attrName>
                                        </p:attrNameLst>
                                      </p:cBhvr>
                                      <p:to>
                                        <p:strVal val="visible"/>
                                      </p:to>
                                    </p:set>
                                    <p:animEffect transition="in" filter="fade">
                                      <p:cBhvr>
                                        <p:cTn id="80" dur="1000"/>
                                        <p:tgtEl>
                                          <p:spTgt spid="164886"/>
                                        </p:tgtEl>
                                      </p:cBhvr>
                                    </p:animEffect>
                                    <p:anim calcmode="lin" valueType="num">
                                      <p:cBhvr>
                                        <p:cTn id="81" dur="1000" fill="hold"/>
                                        <p:tgtEl>
                                          <p:spTgt spid="164886"/>
                                        </p:tgtEl>
                                        <p:attrNameLst>
                                          <p:attrName>ppt_x</p:attrName>
                                        </p:attrNameLst>
                                      </p:cBhvr>
                                      <p:tavLst>
                                        <p:tav tm="0">
                                          <p:val>
                                            <p:strVal val="#ppt_x"/>
                                          </p:val>
                                        </p:tav>
                                        <p:tav tm="100000">
                                          <p:val>
                                            <p:strVal val="#ppt_x"/>
                                          </p:val>
                                        </p:tav>
                                      </p:tavLst>
                                    </p:anim>
                                    <p:anim calcmode="lin" valueType="num">
                                      <p:cBhvr>
                                        <p:cTn id="82" dur="1000" fill="hold"/>
                                        <p:tgtEl>
                                          <p:spTgt spid="164886"/>
                                        </p:tgtEl>
                                        <p:attrNameLst>
                                          <p:attrName>ppt_y</p:attrName>
                                        </p:attrNameLst>
                                      </p:cBhvr>
                                      <p:tavLst>
                                        <p:tav tm="0">
                                          <p:val>
                                            <p:strVal val="#ppt_y-.1"/>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164887"/>
                                        </p:tgtEl>
                                        <p:attrNameLst>
                                          <p:attrName>style.visibility</p:attrName>
                                        </p:attrNameLst>
                                      </p:cBhvr>
                                      <p:to>
                                        <p:strVal val="visible"/>
                                      </p:to>
                                    </p:set>
                                    <p:animEffect transition="in" filter="fade">
                                      <p:cBhvr>
                                        <p:cTn id="87" dur="1000"/>
                                        <p:tgtEl>
                                          <p:spTgt spid="164887"/>
                                        </p:tgtEl>
                                      </p:cBhvr>
                                    </p:animEffect>
                                    <p:anim calcmode="lin" valueType="num">
                                      <p:cBhvr>
                                        <p:cTn id="88" dur="1000" fill="hold"/>
                                        <p:tgtEl>
                                          <p:spTgt spid="164887"/>
                                        </p:tgtEl>
                                        <p:attrNameLst>
                                          <p:attrName>ppt_x</p:attrName>
                                        </p:attrNameLst>
                                      </p:cBhvr>
                                      <p:tavLst>
                                        <p:tav tm="0">
                                          <p:val>
                                            <p:strVal val="#ppt_x"/>
                                          </p:val>
                                        </p:tav>
                                        <p:tav tm="100000">
                                          <p:val>
                                            <p:strVal val="#ppt_x"/>
                                          </p:val>
                                        </p:tav>
                                      </p:tavLst>
                                    </p:anim>
                                    <p:anim calcmode="lin" valueType="num">
                                      <p:cBhvr>
                                        <p:cTn id="89" dur="1000" fill="hold"/>
                                        <p:tgtEl>
                                          <p:spTgt spid="164887"/>
                                        </p:tgtEl>
                                        <p:attrNameLst>
                                          <p:attrName>ppt_y</p:attrName>
                                        </p:attrNameLst>
                                      </p:cBhvr>
                                      <p:tavLst>
                                        <p:tav tm="0">
                                          <p:val>
                                            <p:strVal val="#ppt_y-.1"/>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164892"/>
                                        </p:tgtEl>
                                        <p:attrNameLst>
                                          <p:attrName>style.visibility</p:attrName>
                                        </p:attrNameLst>
                                      </p:cBhvr>
                                      <p:to>
                                        <p:strVal val="visible"/>
                                      </p:to>
                                    </p:set>
                                    <p:animEffect transition="in" filter="fade">
                                      <p:cBhvr>
                                        <p:cTn id="94" dur="1000"/>
                                        <p:tgtEl>
                                          <p:spTgt spid="164892"/>
                                        </p:tgtEl>
                                      </p:cBhvr>
                                    </p:animEffect>
                                    <p:anim calcmode="lin" valueType="num">
                                      <p:cBhvr>
                                        <p:cTn id="95" dur="1000" fill="hold"/>
                                        <p:tgtEl>
                                          <p:spTgt spid="164892"/>
                                        </p:tgtEl>
                                        <p:attrNameLst>
                                          <p:attrName>ppt_x</p:attrName>
                                        </p:attrNameLst>
                                      </p:cBhvr>
                                      <p:tavLst>
                                        <p:tav tm="0">
                                          <p:val>
                                            <p:strVal val="#ppt_x"/>
                                          </p:val>
                                        </p:tav>
                                        <p:tav tm="100000">
                                          <p:val>
                                            <p:strVal val="#ppt_x"/>
                                          </p:val>
                                        </p:tav>
                                      </p:tavLst>
                                    </p:anim>
                                    <p:anim calcmode="lin" valueType="num">
                                      <p:cBhvr>
                                        <p:cTn id="96" dur="1000" fill="hold"/>
                                        <p:tgtEl>
                                          <p:spTgt spid="1648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8" grpId="0"/>
      <p:bldP spid="164879" grpId="0"/>
      <p:bldP spid="164880" grpId="0"/>
      <p:bldP spid="164883" grpId="0" animBg="1"/>
      <p:bldP spid="164883" grpId="1" animBg="1"/>
      <p:bldP spid="164884" grpId="0" animBg="1"/>
      <p:bldP spid="164884" grpId="1" animBg="1"/>
      <p:bldP spid="164886" grpId="0" animBg="1"/>
      <p:bldP spid="164887" grpId="0" animBg="1"/>
      <p:bldP spid="16489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68313" y="0"/>
            <a:ext cx="8280400" cy="1052513"/>
          </a:xfrm>
        </p:spPr>
        <p:txBody>
          <a:bodyPr/>
          <a:lstStyle/>
          <a:p>
            <a:r>
              <a:rPr lang="cs-CZ" altLang="cs-CZ"/>
              <a:t>Rozdělení biosenzorů</a:t>
            </a:r>
          </a:p>
        </p:txBody>
      </p:sp>
      <p:sp>
        <p:nvSpPr>
          <p:cNvPr id="92163" name="Rectangle 3"/>
          <p:cNvSpPr>
            <a:spLocks noGrp="1" noChangeArrowheads="1"/>
          </p:cNvSpPr>
          <p:nvPr>
            <p:ph type="body" idx="1"/>
          </p:nvPr>
        </p:nvSpPr>
        <p:spPr>
          <a:xfrm>
            <a:off x="468313" y="765175"/>
            <a:ext cx="8229600" cy="6092825"/>
          </a:xfrm>
        </p:spPr>
        <p:txBody>
          <a:bodyPr/>
          <a:lstStyle/>
          <a:p>
            <a:pPr marL="609600" indent="-609600"/>
            <a:r>
              <a:rPr lang="cs-CZ" altLang="cs-CZ" dirty="0">
                <a:solidFill>
                  <a:srgbClr val="00B050"/>
                </a:solidFill>
              </a:rPr>
              <a:t>Podle  biologického materiálu</a:t>
            </a:r>
          </a:p>
          <a:p>
            <a:pPr marL="1009650" lvl="1" indent="-609600"/>
            <a:r>
              <a:rPr lang="cs-CZ" altLang="cs-CZ" dirty="0">
                <a:solidFill>
                  <a:srgbClr val="0066FF"/>
                </a:solidFill>
                <a:sym typeface="Wingdings" panose="05000000000000000000" pitchFamily="2" charset="2"/>
              </a:rPr>
              <a:t>enzymatické </a:t>
            </a:r>
            <a:r>
              <a:rPr lang="cs-CZ" altLang="cs-CZ" dirty="0">
                <a:sym typeface="Wingdings" panose="05000000000000000000" pitchFamily="2" charset="2"/>
              </a:rPr>
              <a:t>- inhibice, </a:t>
            </a:r>
            <a:r>
              <a:rPr lang="cs-CZ" altLang="cs-CZ" dirty="0" err="1">
                <a:sym typeface="Wingdings" panose="05000000000000000000" pitchFamily="2" charset="2"/>
              </a:rPr>
              <a:t>kintika</a:t>
            </a:r>
            <a:endParaRPr lang="cs-CZ" altLang="cs-CZ" dirty="0">
              <a:sym typeface="Wingdings" panose="05000000000000000000" pitchFamily="2" charset="2"/>
            </a:endParaRPr>
          </a:p>
          <a:p>
            <a:pPr marL="1009650" lvl="1" indent="-609600"/>
            <a:r>
              <a:rPr lang="cs-CZ" altLang="cs-CZ" dirty="0">
                <a:solidFill>
                  <a:srgbClr val="FF0000"/>
                </a:solidFill>
                <a:sym typeface="Wingdings" panose="05000000000000000000" pitchFamily="2" charset="2"/>
              </a:rPr>
              <a:t>imunochemické</a:t>
            </a:r>
            <a:r>
              <a:rPr lang="cs-CZ" altLang="cs-CZ" dirty="0">
                <a:sym typeface="Wingdings" panose="05000000000000000000" pitchFamily="2" charset="2"/>
              </a:rPr>
              <a:t> (využívají specifických protilátek)</a:t>
            </a:r>
          </a:p>
          <a:p>
            <a:pPr marL="1009650" lvl="1" indent="-609600"/>
            <a:r>
              <a:rPr lang="cs-CZ" altLang="cs-CZ" dirty="0">
                <a:solidFill>
                  <a:srgbClr val="0066FF"/>
                </a:solidFill>
                <a:sym typeface="Wingdings" panose="05000000000000000000" pitchFamily="2" charset="2"/>
              </a:rPr>
              <a:t>genetické</a:t>
            </a:r>
            <a:r>
              <a:rPr lang="cs-CZ" altLang="cs-CZ" dirty="0">
                <a:sym typeface="Wingdings" panose="05000000000000000000" pitchFamily="2" charset="2"/>
              </a:rPr>
              <a:t> – založené na interakcích DNA/RNA</a:t>
            </a:r>
          </a:p>
          <a:p>
            <a:pPr marL="1009650" lvl="1" indent="-609600"/>
            <a:r>
              <a:rPr lang="cs-CZ" altLang="cs-CZ" dirty="0" err="1">
                <a:solidFill>
                  <a:srgbClr val="0066FF"/>
                </a:solidFill>
                <a:sym typeface="Wingdings" panose="05000000000000000000" pitchFamily="2" charset="2"/>
              </a:rPr>
              <a:t>celobuněčné</a:t>
            </a:r>
            <a:r>
              <a:rPr lang="cs-CZ" altLang="cs-CZ" dirty="0">
                <a:solidFill>
                  <a:srgbClr val="0066FF"/>
                </a:solidFill>
                <a:sym typeface="Wingdings" panose="05000000000000000000" pitchFamily="2" charset="2"/>
              </a:rPr>
              <a:t> </a:t>
            </a:r>
            <a:r>
              <a:rPr lang="cs-CZ" altLang="cs-CZ" dirty="0">
                <a:sym typeface="Wingdings" panose="05000000000000000000" pitchFamily="2" charset="2"/>
              </a:rPr>
              <a:t>(živé nebo mrtvé buňky, obvykle mikrobiální)</a:t>
            </a:r>
          </a:p>
          <a:p>
            <a:pPr marL="609600" indent="-609600"/>
            <a:r>
              <a:rPr lang="cs-CZ" altLang="cs-CZ" dirty="0">
                <a:solidFill>
                  <a:srgbClr val="00B050"/>
                </a:solidFill>
              </a:rPr>
              <a:t>Podle typu detekce</a:t>
            </a:r>
          </a:p>
          <a:p>
            <a:pPr marL="1009650" lvl="1" indent="-609600"/>
            <a:r>
              <a:rPr lang="cs-CZ" altLang="cs-CZ" dirty="0">
                <a:solidFill>
                  <a:srgbClr val="0070C0"/>
                </a:solidFill>
                <a:sym typeface="Wingdings" panose="05000000000000000000" pitchFamily="2" charset="2"/>
              </a:rPr>
              <a:t>elektrochemické</a:t>
            </a:r>
            <a:r>
              <a:rPr lang="cs-CZ" altLang="cs-CZ" dirty="0">
                <a:sym typeface="Wingdings" panose="05000000000000000000" pitchFamily="2" charset="2"/>
              </a:rPr>
              <a:t>  - měření změny elektrického potenciálu</a:t>
            </a:r>
          </a:p>
          <a:p>
            <a:pPr marL="1009650" lvl="1" indent="-609600"/>
            <a:r>
              <a:rPr lang="cs-CZ" altLang="cs-CZ" dirty="0" err="1">
                <a:solidFill>
                  <a:srgbClr val="0070C0"/>
                </a:solidFill>
                <a:sym typeface="Wingdings" panose="05000000000000000000" pitchFamily="2" charset="2"/>
              </a:rPr>
              <a:t>amperometrické</a:t>
            </a:r>
            <a:r>
              <a:rPr lang="cs-CZ" altLang="cs-CZ" dirty="0">
                <a:sym typeface="Wingdings" panose="05000000000000000000" pitchFamily="2" charset="2"/>
              </a:rPr>
              <a:t> – měření změny elektrického proudu</a:t>
            </a:r>
          </a:p>
          <a:p>
            <a:pPr marL="1009650" lvl="1" indent="-609600"/>
            <a:r>
              <a:rPr lang="cs-CZ" altLang="cs-CZ" dirty="0" err="1">
                <a:solidFill>
                  <a:srgbClr val="0070C0"/>
                </a:solidFill>
                <a:sym typeface="Wingdings" panose="05000000000000000000" pitchFamily="2" charset="2"/>
              </a:rPr>
              <a:t>konduktometrické</a:t>
            </a:r>
            <a:r>
              <a:rPr lang="cs-CZ" altLang="cs-CZ" dirty="0">
                <a:sym typeface="Wingdings" panose="05000000000000000000" pitchFamily="2" charset="2"/>
              </a:rPr>
              <a:t> – měření změny vodivosti</a:t>
            </a:r>
          </a:p>
          <a:p>
            <a:pPr marL="1009650" lvl="1" indent="-609600"/>
            <a:r>
              <a:rPr lang="cs-CZ" altLang="cs-CZ" dirty="0">
                <a:solidFill>
                  <a:schemeClr val="accent6">
                    <a:lumMod val="75000"/>
                  </a:schemeClr>
                </a:solidFill>
                <a:sym typeface="Wingdings" panose="05000000000000000000" pitchFamily="2" charset="2"/>
              </a:rPr>
              <a:t>piezoelektrické</a:t>
            </a:r>
            <a:r>
              <a:rPr lang="cs-CZ" altLang="cs-CZ" dirty="0">
                <a:sym typeface="Wingdings" panose="05000000000000000000" pitchFamily="2" charset="2"/>
              </a:rPr>
              <a:t> – piezoelektrický jev</a:t>
            </a:r>
          </a:p>
          <a:p>
            <a:pPr marL="1009650" lvl="1" indent="-609600"/>
            <a:r>
              <a:rPr lang="cs-CZ" altLang="cs-CZ" dirty="0">
                <a:solidFill>
                  <a:schemeClr val="accent6">
                    <a:lumMod val="50000"/>
                  </a:schemeClr>
                </a:solidFill>
                <a:sym typeface="Wingdings" panose="05000000000000000000" pitchFamily="2" charset="2"/>
              </a:rPr>
              <a:t>kalorimetrické </a:t>
            </a:r>
            <a:r>
              <a:rPr lang="cs-CZ" altLang="cs-CZ" dirty="0">
                <a:sym typeface="Wingdings" panose="05000000000000000000" pitchFamily="2" charset="2"/>
              </a:rPr>
              <a:t>– změna teploty</a:t>
            </a:r>
          </a:p>
          <a:p>
            <a:pPr marL="1009650" lvl="1" indent="-609600"/>
            <a:r>
              <a:rPr lang="cs-CZ" altLang="cs-CZ" dirty="0">
                <a:solidFill>
                  <a:srgbClr val="FF0000"/>
                </a:solidFill>
                <a:sym typeface="Wingdings" panose="05000000000000000000" pitchFamily="2" charset="2"/>
              </a:rPr>
              <a:t>optické</a:t>
            </a:r>
            <a:r>
              <a:rPr lang="cs-CZ" altLang="cs-CZ" dirty="0">
                <a:sym typeface="Wingdings" panose="05000000000000000000" pitchFamily="2" charset="2"/>
              </a:rPr>
              <a:t> – produkce / změna záření</a:t>
            </a:r>
          </a:p>
          <a:p>
            <a:pPr marL="1009650" lvl="1" indent="-609600"/>
            <a:r>
              <a:rPr lang="cs-CZ" altLang="cs-CZ" dirty="0">
                <a:solidFill>
                  <a:srgbClr val="0066FF"/>
                </a:solidFill>
                <a:sym typeface="Wingdings" panose="05000000000000000000" pitchFamily="2" charset="2"/>
              </a:rPr>
              <a:t>s povrchovou plazmovou rezonancí </a:t>
            </a:r>
            <a:r>
              <a:rPr lang="cs-CZ" altLang="cs-CZ" dirty="0">
                <a:sym typeface="Wingdings" panose="05000000000000000000" pitchFamily="2" charset="2"/>
              </a:rPr>
              <a:t>– rozhraní kov-dielektrikum při totálním odrazu světla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4294967295"/>
          </p:nvPr>
        </p:nvSpPr>
        <p:spPr>
          <a:xfrm>
            <a:off x="323850" y="981075"/>
            <a:ext cx="8424863" cy="5113338"/>
          </a:xfrm>
        </p:spPr>
        <p:txBody>
          <a:bodyPr/>
          <a:lstStyle/>
          <a:p>
            <a:r>
              <a:rPr lang="cs-CZ" altLang="cs-CZ" sz="2800" dirty="0"/>
              <a:t>Hlavní aplikace </a:t>
            </a:r>
            <a:r>
              <a:rPr lang="cs-CZ" altLang="cs-CZ" sz="2800" dirty="0" err="1"/>
              <a:t>biosensorů</a:t>
            </a:r>
            <a:r>
              <a:rPr lang="cs-CZ" altLang="cs-CZ" sz="2800" dirty="0"/>
              <a:t> je v lékařství. </a:t>
            </a:r>
          </a:p>
          <a:p>
            <a:r>
              <a:rPr lang="cs-CZ" altLang="cs-CZ" sz="2800" dirty="0"/>
              <a:t>Monitorování glukózy při léčení cukrovky.</a:t>
            </a:r>
          </a:p>
          <a:p>
            <a:r>
              <a:rPr lang="cs-CZ" altLang="cs-CZ" sz="2800" dirty="0"/>
              <a:t>Monitorování dalších látek v tělních tekutinách.</a:t>
            </a:r>
          </a:p>
          <a:p>
            <a:endParaRPr lang="cs-CZ" altLang="cs-CZ" sz="2800" dirty="0"/>
          </a:p>
          <a:p>
            <a:r>
              <a:rPr lang="cs-CZ" altLang="cs-CZ" sz="2800" dirty="0"/>
              <a:t>Monitorování znečištění životního prostředí (pesticidy, </a:t>
            </a:r>
            <a:r>
              <a:rPr lang="cs-CZ" altLang="cs-CZ" sz="2800" dirty="0" err="1"/>
              <a:t>težké</a:t>
            </a:r>
            <a:r>
              <a:rPr lang="cs-CZ" altLang="cs-CZ" sz="2800" dirty="0"/>
              <a:t> kovy). </a:t>
            </a:r>
          </a:p>
          <a:p>
            <a:r>
              <a:rPr lang="cs-CZ" altLang="cs-CZ" sz="2800" dirty="0"/>
              <a:t>Detekce toxických látek v průběhu </a:t>
            </a:r>
            <a:r>
              <a:rPr lang="cs-CZ" altLang="cs-CZ" sz="2800" dirty="0" err="1"/>
              <a:t>bioremediace</a:t>
            </a:r>
            <a:r>
              <a:rPr lang="cs-CZ" altLang="cs-CZ" sz="2800" dirty="0"/>
              <a:t>.</a:t>
            </a:r>
          </a:p>
          <a:p>
            <a:r>
              <a:rPr lang="cs-CZ" altLang="cs-CZ" sz="2800" dirty="0"/>
              <a:t>Detekce  kontaminovaných potravin </a:t>
            </a:r>
          </a:p>
          <a:p>
            <a:r>
              <a:rPr lang="cs-CZ" altLang="cs-CZ" sz="2800" dirty="0"/>
              <a:t>Monitorování </a:t>
            </a:r>
            <a:r>
              <a:rPr lang="cs-CZ" altLang="cs-CZ" sz="2800" dirty="0" err="1"/>
              <a:t>bioprocesů</a:t>
            </a:r>
            <a:r>
              <a:rPr lang="cs-CZ" altLang="cs-CZ" sz="2800" dirty="0"/>
              <a:t> v biotechnologiích, v potravinářství a farmaceutickém průmyslu. </a:t>
            </a:r>
          </a:p>
        </p:txBody>
      </p:sp>
      <p:sp>
        <p:nvSpPr>
          <p:cNvPr id="72707" name="Text Box 4"/>
          <p:cNvSpPr txBox="1">
            <a:spLocks noChangeArrowheads="1"/>
          </p:cNvSpPr>
          <p:nvPr/>
        </p:nvSpPr>
        <p:spPr bwMode="auto">
          <a:xfrm>
            <a:off x="-1620688" y="0"/>
            <a:ext cx="7848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lgn="ctr">
              <a:spcBef>
                <a:spcPct val="50000"/>
              </a:spcBef>
              <a:buFontTx/>
              <a:buNone/>
            </a:pPr>
            <a:r>
              <a:rPr lang="cs-CZ" altLang="cs-CZ" sz="3600" dirty="0">
                <a:solidFill>
                  <a:srgbClr val="990099"/>
                </a:solidFill>
              </a:rPr>
              <a:t>Aplikace </a:t>
            </a:r>
            <a:r>
              <a:rPr lang="cs-CZ" altLang="cs-CZ" sz="3600" dirty="0" err="1">
                <a:solidFill>
                  <a:srgbClr val="990099"/>
                </a:solidFill>
              </a:rPr>
              <a:t>biosensorů</a:t>
            </a:r>
            <a:endParaRPr lang="cs-CZ" altLang="cs-CZ" sz="3600" dirty="0">
              <a:solidFill>
                <a:srgbClr val="99009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číslo snímku 4"/>
          <p:cNvSpPr>
            <a:spLocks noGrp="1"/>
          </p:cNvSpPr>
          <p:nvPr>
            <p:ph type="sldNum" sz="quarter" idx="12"/>
          </p:nvPr>
        </p:nvSpPr>
        <p:spPr/>
        <p:txBody>
          <a:bodyPr/>
          <a:lstStyle/>
          <a:p>
            <a:fld id="{CA1AC195-8F68-480D-A141-92A39C37819A}" type="slidenum">
              <a:rPr lang="cs-CZ" altLang="cs-CZ"/>
              <a:pPr/>
              <a:t>19</a:t>
            </a:fld>
            <a:endParaRPr lang="cs-CZ" altLang="cs-CZ"/>
          </a:p>
        </p:txBody>
      </p:sp>
      <p:pic>
        <p:nvPicPr>
          <p:cNvPr id="191490"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851275" y="2205038"/>
            <a:ext cx="5040313" cy="2305050"/>
          </a:xfrm>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191491" name="Text Box 3"/>
          <p:cNvSpPr txBox="1">
            <a:spLocks noChangeArrowheads="1"/>
          </p:cNvSpPr>
          <p:nvPr/>
        </p:nvSpPr>
        <p:spPr bwMode="auto">
          <a:xfrm>
            <a:off x="323850" y="4868863"/>
            <a:ext cx="84248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400">
                <a:latin typeface="Arial" panose="020B0604020202020204" pitchFamily="34" charset="0"/>
              </a:rPr>
              <a:t>ToxinGuard™ Nejprve se objeví modré kroužky, </a:t>
            </a:r>
          </a:p>
          <a:p>
            <a:r>
              <a:rPr lang="cs-CZ" altLang="cs-CZ" sz="2400">
                <a:latin typeface="Arial" panose="020B0604020202020204" pitchFamily="34" charset="0"/>
              </a:rPr>
              <a:t>na kterých se při množení  </a:t>
            </a:r>
            <a:r>
              <a:rPr lang="cs-CZ" altLang="cs-CZ" sz="2400" i="1">
                <a:latin typeface="Arial" panose="020B0604020202020204" pitchFamily="34" charset="0"/>
              </a:rPr>
              <a:t>Pseudomonas</a:t>
            </a:r>
            <a:r>
              <a:rPr lang="cs-CZ" altLang="cs-CZ" sz="2400">
                <a:latin typeface="Arial" panose="020B0604020202020204" pitchFamily="34" charset="0"/>
              </a:rPr>
              <a:t> sp. objevují bílé kříže, které indikují, že potravina už není čerstvá.</a:t>
            </a:r>
          </a:p>
        </p:txBody>
      </p:sp>
      <p:pic>
        <p:nvPicPr>
          <p:cNvPr id="1914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04813"/>
            <a:ext cx="3455988"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6" name="Line 8"/>
          <p:cNvSpPr>
            <a:spLocks noChangeShapeType="1"/>
          </p:cNvSpPr>
          <p:nvPr/>
        </p:nvSpPr>
        <p:spPr bwMode="auto">
          <a:xfrm flipV="1">
            <a:off x="4427538" y="4292600"/>
            <a:ext cx="504825"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1497" name="Line 9"/>
          <p:cNvSpPr>
            <a:spLocks noChangeShapeType="1"/>
          </p:cNvSpPr>
          <p:nvPr/>
        </p:nvSpPr>
        <p:spPr bwMode="auto">
          <a:xfrm flipV="1">
            <a:off x="7812088" y="4292600"/>
            <a:ext cx="215900"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1498" name="Text Box 10"/>
          <p:cNvSpPr txBox="1">
            <a:spLocks noChangeArrowheads="1"/>
          </p:cNvSpPr>
          <p:nvPr/>
        </p:nvSpPr>
        <p:spPr bwMode="auto">
          <a:xfrm>
            <a:off x="3924300" y="620713"/>
            <a:ext cx="4968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800"/>
              <a:t>Kontaminace potravin</a:t>
            </a:r>
          </a:p>
        </p:txBody>
      </p:sp>
    </p:spTree>
    <p:extLst>
      <p:ext uri="{BB962C8B-B14F-4D97-AF65-F5344CB8AC3E}">
        <p14:creationId xmlns:p14="http://schemas.microsoft.com/office/powerpoint/2010/main" val="55049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91495"/>
                                        </p:tgtEl>
                                        <p:attrNameLst>
                                          <p:attrName>style.visibility</p:attrName>
                                        </p:attrNameLst>
                                      </p:cBhvr>
                                      <p:to>
                                        <p:strVal val="visible"/>
                                      </p:to>
                                    </p:set>
                                    <p:animEffect transition="in" filter="fade">
                                      <p:cBhvr>
                                        <p:cTn id="7" dur="1000"/>
                                        <p:tgtEl>
                                          <p:spTgt spid="191495"/>
                                        </p:tgtEl>
                                      </p:cBhvr>
                                    </p:animEffect>
                                    <p:anim calcmode="lin" valueType="num">
                                      <p:cBhvr>
                                        <p:cTn id="8" dur="1000" fill="hold"/>
                                        <p:tgtEl>
                                          <p:spTgt spid="191495"/>
                                        </p:tgtEl>
                                        <p:attrNameLst>
                                          <p:attrName>ppt_x</p:attrName>
                                        </p:attrNameLst>
                                      </p:cBhvr>
                                      <p:tavLst>
                                        <p:tav tm="0">
                                          <p:val>
                                            <p:strVal val="#ppt_x"/>
                                          </p:val>
                                        </p:tav>
                                        <p:tav tm="100000">
                                          <p:val>
                                            <p:strVal val="#ppt_x"/>
                                          </p:val>
                                        </p:tav>
                                      </p:tavLst>
                                    </p:anim>
                                    <p:anim calcmode="lin" valueType="num">
                                      <p:cBhvr>
                                        <p:cTn id="9" dur="1000" fill="hold"/>
                                        <p:tgtEl>
                                          <p:spTgt spid="191495"/>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191490"/>
                                        </p:tgtEl>
                                        <p:attrNameLst>
                                          <p:attrName>style.visibility</p:attrName>
                                        </p:attrNameLst>
                                      </p:cBhvr>
                                      <p:to>
                                        <p:strVal val="visible"/>
                                      </p:to>
                                    </p:set>
                                    <p:animEffect transition="in" filter="fade">
                                      <p:cBhvr>
                                        <p:cTn id="13" dur="1000"/>
                                        <p:tgtEl>
                                          <p:spTgt spid="191490"/>
                                        </p:tgtEl>
                                      </p:cBhvr>
                                    </p:animEffect>
                                    <p:anim calcmode="lin" valueType="num">
                                      <p:cBhvr>
                                        <p:cTn id="14" dur="1000" fill="hold"/>
                                        <p:tgtEl>
                                          <p:spTgt spid="191490"/>
                                        </p:tgtEl>
                                        <p:attrNameLst>
                                          <p:attrName>ppt_x</p:attrName>
                                        </p:attrNameLst>
                                      </p:cBhvr>
                                      <p:tavLst>
                                        <p:tav tm="0">
                                          <p:val>
                                            <p:strVal val="#ppt_x"/>
                                          </p:val>
                                        </p:tav>
                                        <p:tav tm="100000">
                                          <p:val>
                                            <p:strVal val="#ppt_x"/>
                                          </p:val>
                                        </p:tav>
                                      </p:tavLst>
                                    </p:anim>
                                    <p:anim calcmode="lin" valueType="num">
                                      <p:cBhvr>
                                        <p:cTn id="15" dur="1000" fill="hold"/>
                                        <p:tgtEl>
                                          <p:spTgt spid="191490"/>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91496"/>
                                        </p:tgtEl>
                                        <p:attrNameLst>
                                          <p:attrName>style.visibility</p:attrName>
                                        </p:attrNameLst>
                                      </p:cBhvr>
                                      <p:to>
                                        <p:strVal val="visible"/>
                                      </p:to>
                                    </p:set>
                                    <p:animEffect transition="in" filter="fade">
                                      <p:cBhvr>
                                        <p:cTn id="18" dur="1000"/>
                                        <p:tgtEl>
                                          <p:spTgt spid="191496"/>
                                        </p:tgtEl>
                                      </p:cBhvr>
                                    </p:animEffect>
                                    <p:anim calcmode="lin" valueType="num">
                                      <p:cBhvr>
                                        <p:cTn id="19" dur="1000" fill="hold"/>
                                        <p:tgtEl>
                                          <p:spTgt spid="191496"/>
                                        </p:tgtEl>
                                        <p:attrNameLst>
                                          <p:attrName>ppt_x</p:attrName>
                                        </p:attrNameLst>
                                      </p:cBhvr>
                                      <p:tavLst>
                                        <p:tav tm="0">
                                          <p:val>
                                            <p:strVal val="#ppt_x"/>
                                          </p:val>
                                        </p:tav>
                                        <p:tav tm="100000">
                                          <p:val>
                                            <p:strVal val="#ppt_x"/>
                                          </p:val>
                                        </p:tav>
                                      </p:tavLst>
                                    </p:anim>
                                    <p:anim calcmode="lin" valueType="num">
                                      <p:cBhvr>
                                        <p:cTn id="20" dur="1000" fill="hold"/>
                                        <p:tgtEl>
                                          <p:spTgt spid="191496"/>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91497"/>
                                        </p:tgtEl>
                                        <p:attrNameLst>
                                          <p:attrName>style.visibility</p:attrName>
                                        </p:attrNameLst>
                                      </p:cBhvr>
                                      <p:to>
                                        <p:strVal val="visible"/>
                                      </p:to>
                                    </p:set>
                                    <p:animEffect transition="in" filter="fade">
                                      <p:cBhvr>
                                        <p:cTn id="23" dur="1000"/>
                                        <p:tgtEl>
                                          <p:spTgt spid="191497"/>
                                        </p:tgtEl>
                                      </p:cBhvr>
                                    </p:animEffect>
                                    <p:anim calcmode="lin" valueType="num">
                                      <p:cBhvr>
                                        <p:cTn id="24" dur="1000" fill="hold"/>
                                        <p:tgtEl>
                                          <p:spTgt spid="191497"/>
                                        </p:tgtEl>
                                        <p:attrNameLst>
                                          <p:attrName>ppt_x</p:attrName>
                                        </p:attrNameLst>
                                      </p:cBhvr>
                                      <p:tavLst>
                                        <p:tav tm="0">
                                          <p:val>
                                            <p:strVal val="#ppt_x"/>
                                          </p:val>
                                        </p:tav>
                                        <p:tav tm="100000">
                                          <p:val>
                                            <p:strVal val="#ppt_x"/>
                                          </p:val>
                                        </p:tav>
                                      </p:tavLst>
                                    </p:anim>
                                    <p:anim calcmode="lin" valueType="num">
                                      <p:cBhvr>
                                        <p:cTn id="25" dur="1000" fill="hold"/>
                                        <p:tgtEl>
                                          <p:spTgt spid="191497"/>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91491"/>
                                        </p:tgtEl>
                                        <p:attrNameLst>
                                          <p:attrName>style.visibility</p:attrName>
                                        </p:attrNameLst>
                                      </p:cBhvr>
                                      <p:to>
                                        <p:strVal val="visible"/>
                                      </p:to>
                                    </p:set>
                                    <p:animEffect transition="in" filter="fade">
                                      <p:cBhvr>
                                        <p:cTn id="28" dur="1000"/>
                                        <p:tgtEl>
                                          <p:spTgt spid="191491"/>
                                        </p:tgtEl>
                                      </p:cBhvr>
                                    </p:animEffect>
                                    <p:anim calcmode="lin" valueType="num">
                                      <p:cBhvr>
                                        <p:cTn id="29" dur="1000" fill="hold"/>
                                        <p:tgtEl>
                                          <p:spTgt spid="191491"/>
                                        </p:tgtEl>
                                        <p:attrNameLst>
                                          <p:attrName>ppt_x</p:attrName>
                                        </p:attrNameLst>
                                      </p:cBhvr>
                                      <p:tavLst>
                                        <p:tav tm="0">
                                          <p:val>
                                            <p:strVal val="#ppt_x"/>
                                          </p:val>
                                        </p:tav>
                                        <p:tav tm="100000">
                                          <p:val>
                                            <p:strVal val="#ppt_x"/>
                                          </p:val>
                                        </p:tav>
                                      </p:tavLst>
                                    </p:anim>
                                    <p:anim calcmode="lin" valueType="num">
                                      <p:cBhvr>
                                        <p:cTn id="30" dur="1000" fill="hold"/>
                                        <p:tgtEl>
                                          <p:spTgt spid="1914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347" y="1192291"/>
            <a:ext cx="2931378" cy="219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bdélník 16"/>
          <p:cNvSpPr/>
          <p:nvPr/>
        </p:nvSpPr>
        <p:spPr>
          <a:xfrm flipH="1">
            <a:off x="1322883" y="2984500"/>
            <a:ext cx="98297" cy="300038"/>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51202" name="Zástupný symbol pro číslo snímku 1"/>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fld id="{88BB91A7-EFA9-4780-A6EA-3847C8A042B8}" type="slidenum">
              <a:rPr lang="cs-CZ" altLang="cs-CZ" sz="1800">
                <a:solidFill>
                  <a:schemeClr val="tx1"/>
                </a:solidFill>
              </a:rPr>
              <a:pPr>
                <a:spcBef>
                  <a:spcPct val="0"/>
                </a:spcBef>
                <a:buFontTx/>
                <a:buNone/>
              </a:pPr>
              <a:t>2</a:t>
            </a:fld>
            <a:endParaRPr lang="cs-CZ" altLang="cs-CZ" sz="1800">
              <a:solidFill>
                <a:schemeClr val="tx1"/>
              </a:solidFill>
            </a:endParaRPr>
          </a:p>
        </p:txBody>
      </p:sp>
      <p:grpSp>
        <p:nvGrpSpPr>
          <p:cNvPr id="26" name="Skupina 25"/>
          <p:cNvGrpSpPr>
            <a:grpSpLocks/>
          </p:cNvGrpSpPr>
          <p:nvPr/>
        </p:nvGrpSpPr>
        <p:grpSpPr bwMode="auto">
          <a:xfrm>
            <a:off x="1372031" y="3045660"/>
            <a:ext cx="5986463" cy="2854325"/>
            <a:chOff x="1378634" y="3108960"/>
            <a:chExt cx="5985975" cy="2853003"/>
          </a:xfrm>
        </p:grpSpPr>
        <p:grpSp>
          <p:nvGrpSpPr>
            <p:cNvPr id="51217" name="Skupina 24"/>
            <p:cNvGrpSpPr>
              <a:grpSpLocks/>
            </p:cNvGrpSpPr>
            <p:nvPr/>
          </p:nvGrpSpPr>
          <p:grpSpPr bwMode="auto">
            <a:xfrm>
              <a:off x="1378635" y="3108960"/>
              <a:ext cx="5985974" cy="2853003"/>
              <a:chOff x="1378635" y="3108960"/>
              <a:chExt cx="5985974" cy="2853003"/>
            </a:xfrm>
          </p:grpSpPr>
          <p:pic>
            <p:nvPicPr>
              <p:cNvPr id="51219" name="Picture 4"/>
              <p:cNvPicPr>
                <a:picLocks noChangeAspect="1" noChangeArrowheads="1"/>
              </p:cNvPicPr>
              <p:nvPr/>
            </p:nvPicPr>
            <p:blipFill>
              <a:blip r:embed="rId5">
                <a:extLst>
                  <a:ext uri="{28A0092B-C50C-407E-A947-70E740481C1C}">
                    <a14:useLocalDpi xmlns:a14="http://schemas.microsoft.com/office/drawing/2010/main" val="0"/>
                  </a:ext>
                </a:extLst>
              </a:blip>
              <a:srcRect t="42659" r="36501"/>
              <a:stretch>
                <a:fillRect/>
              </a:stretch>
            </p:blipFill>
            <p:spPr bwMode="auto">
              <a:xfrm>
                <a:off x="5081789" y="4415901"/>
                <a:ext cx="2282820" cy="15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Volný tvar 13"/>
              <p:cNvSpPr/>
              <p:nvPr/>
            </p:nvSpPr>
            <p:spPr>
              <a:xfrm>
                <a:off x="1378634" y="3108960"/>
                <a:ext cx="5857397" cy="2080249"/>
              </a:xfrm>
              <a:custGeom>
                <a:avLst/>
                <a:gdLst>
                  <a:gd name="connsiteX0" fmla="*/ 0 w 5971181"/>
                  <a:gd name="connsiteY0" fmla="*/ 0 h 2588455"/>
                  <a:gd name="connsiteX1" fmla="*/ 2194560 w 5971181"/>
                  <a:gd name="connsiteY1" fmla="*/ 914400 h 2588455"/>
                  <a:gd name="connsiteX2" fmla="*/ 4473526 w 5971181"/>
                  <a:gd name="connsiteY2" fmla="*/ 1688123 h 2588455"/>
                  <a:gd name="connsiteX3" fmla="*/ 5922498 w 5971181"/>
                  <a:gd name="connsiteY3" fmla="*/ 1575582 h 2588455"/>
                  <a:gd name="connsiteX4" fmla="*/ 5655212 w 5971181"/>
                  <a:gd name="connsiteY4" fmla="*/ 2588455 h 2588455"/>
                  <a:gd name="connsiteX5" fmla="*/ 5655212 w 5971181"/>
                  <a:gd name="connsiteY5" fmla="*/ 2588455 h 258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1181" h="2588455">
                    <a:moveTo>
                      <a:pt x="0" y="0"/>
                    </a:moveTo>
                    <a:cubicBezTo>
                      <a:pt x="724486" y="316523"/>
                      <a:pt x="1448972" y="633046"/>
                      <a:pt x="2194560" y="914400"/>
                    </a:cubicBezTo>
                    <a:cubicBezTo>
                      <a:pt x="2940148" y="1195754"/>
                      <a:pt x="3852203" y="1577926"/>
                      <a:pt x="4473526" y="1688123"/>
                    </a:cubicBezTo>
                    <a:cubicBezTo>
                      <a:pt x="5094849" y="1798320"/>
                      <a:pt x="5725550" y="1425527"/>
                      <a:pt x="5922498" y="1575582"/>
                    </a:cubicBezTo>
                    <a:cubicBezTo>
                      <a:pt x="6119446" y="1725637"/>
                      <a:pt x="5655212" y="2588455"/>
                      <a:pt x="5655212" y="2588455"/>
                    </a:cubicBezTo>
                    <a:lnTo>
                      <a:pt x="5655212" y="258845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cxnSp>
          <p:nvCxnSpPr>
            <p:cNvPr id="16" name="Přímá spojnice 15"/>
            <p:cNvCxnSpPr/>
            <p:nvPr/>
          </p:nvCxnSpPr>
          <p:spPr>
            <a:xfrm>
              <a:off x="1378634" y="3108960"/>
              <a:ext cx="0" cy="17613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4553" y="1198563"/>
            <a:ext cx="41767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a:spLocks noChangeArrowheads="1"/>
          </p:cNvSpPr>
          <p:nvPr/>
        </p:nvSpPr>
        <p:spPr bwMode="auto">
          <a:xfrm>
            <a:off x="3816350" y="3678238"/>
            <a:ext cx="158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1800" dirty="0">
                <a:solidFill>
                  <a:schemeClr val="tx1"/>
                </a:solidFill>
              </a:rPr>
              <a:t>S</a:t>
            </a:r>
            <a:r>
              <a:rPr lang="en-US" altLang="cs-CZ" sz="1800" dirty="0" err="1">
                <a:solidFill>
                  <a:schemeClr val="tx1"/>
                </a:solidFill>
              </a:rPr>
              <a:t>eparace</a:t>
            </a:r>
            <a:endParaRPr lang="cs-CZ" altLang="cs-CZ" sz="1800" dirty="0">
              <a:solidFill>
                <a:schemeClr val="tx1"/>
              </a:solidFill>
            </a:endParaRPr>
          </a:p>
        </p:txBody>
      </p:sp>
      <p:sp>
        <p:nvSpPr>
          <p:cNvPr id="7" name="TextovéPole 6"/>
          <p:cNvSpPr txBox="1">
            <a:spLocks noChangeArrowheads="1"/>
          </p:cNvSpPr>
          <p:nvPr/>
        </p:nvSpPr>
        <p:spPr bwMode="auto">
          <a:xfrm>
            <a:off x="7343775" y="3697288"/>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1800" dirty="0">
                <a:solidFill>
                  <a:schemeClr val="tx1"/>
                </a:solidFill>
              </a:rPr>
              <a:t>Analýza</a:t>
            </a:r>
          </a:p>
        </p:txBody>
      </p:sp>
      <p:sp>
        <p:nvSpPr>
          <p:cNvPr id="9" name="TextovéPole 8"/>
          <p:cNvSpPr txBox="1">
            <a:spLocks noChangeArrowheads="1"/>
          </p:cNvSpPr>
          <p:nvPr/>
        </p:nvSpPr>
        <p:spPr bwMode="auto">
          <a:xfrm>
            <a:off x="5502275" y="3665538"/>
            <a:ext cx="1841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1800" dirty="0">
                <a:solidFill>
                  <a:schemeClr val="tx1"/>
                </a:solidFill>
              </a:rPr>
              <a:t>Koncentrace Ředění</a:t>
            </a:r>
          </a:p>
        </p:txBody>
      </p:sp>
      <p:sp>
        <p:nvSpPr>
          <p:cNvPr id="10" name="TextovéPole 9"/>
          <p:cNvSpPr txBox="1">
            <a:spLocks noChangeArrowheads="1"/>
          </p:cNvSpPr>
          <p:nvPr/>
        </p:nvSpPr>
        <p:spPr bwMode="auto">
          <a:xfrm>
            <a:off x="431800" y="3644900"/>
            <a:ext cx="1368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1800" dirty="0">
                <a:solidFill>
                  <a:schemeClr val="tx1"/>
                </a:solidFill>
              </a:rPr>
              <a:t>O</a:t>
            </a:r>
            <a:r>
              <a:rPr lang="en-US" altLang="cs-CZ" sz="1800" dirty="0" err="1">
                <a:solidFill>
                  <a:schemeClr val="tx1"/>
                </a:solidFill>
              </a:rPr>
              <a:t>db</a:t>
            </a:r>
            <a:r>
              <a:rPr lang="cs-CZ" altLang="cs-CZ" sz="1800" dirty="0" err="1">
                <a:solidFill>
                  <a:schemeClr val="tx1"/>
                </a:solidFill>
              </a:rPr>
              <a:t>ěr</a:t>
            </a:r>
            <a:endParaRPr lang="cs-CZ" altLang="cs-CZ" sz="1800" dirty="0">
              <a:solidFill>
                <a:schemeClr val="tx1"/>
              </a:solidFill>
            </a:endParaRPr>
          </a:p>
        </p:txBody>
      </p:sp>
      <p:sp>
        <p:nvSpPr>
          <p:cNvPr id="11" name="TextovéPole 10"/>
          <p:cNvSpPr txBox="1">
            <a:spLocks noChangeArrowheads="1"/>
          </p:cNvSpPr>
          <p:nvPr/>
        </p:nvSpPr>
        <p:spPr bwMode="auto">
          <a:xfrm>
            <a:off x="1800225" y="3678238"/>
            <a:ext cx="1577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1800" dirty="0">
                <a:solidFill>
                  <a:schemeClr val="tx1"/>
                </a:solidFill>
              </a:rPr>
              <a:t>Transport</a:t>
            </a:r>
          </a:p>
        </p:txBody>
      </p:sp>
      <p:sp>
        <p:nvSpPr>
          <p:cNvPr id="51210" name="TextovéPole 11"/>
          <p:cNvSpPr txBox="1">
            <a:spLocks noChangeArrowheads="1"/>
          </p:cNvSpPr>
          <p:nvPr/>
        </p:nvSpPr>
        <p:spPr bwMode="auto">
          <a:xfrm>
            <a:off x="431800" y="331788"/>
            <a:ext cx="71645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3600" dirty="0">
                <a:solidFill>
                  <a:srgbClr val="990099"/>
                </a:solidFill>
              </a:rPr>
              <a:t>Monitorování potoka</a:t>
            </a:r>
          </a:p>
        </p:txBody>
      </p:sp>
      <p:pic>
        <p:nvPicPr>
          <p:cNvPr id="5120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68" t="6379" r="9528" b="10684"/>
          <a:stretch/>
        </p:blipFill>
        <p:spPr bwMode="auto">
          <a:xfrm>
            <a:off x="160768" y="1019450"/>
            <a:ext cx="8280400" cy="53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1203"/>
                                        </p:tgtEl>
                                      </p:cBhvr>
                                    </p:animEffect>
                                    <p:set>
                                      <p:cBhvr>
                                        <p:cTn id="7" dur="1" fill="hold">
                                          <p:stCondLst>
                                            <p:cond delay="499"/>
                                          </p:stCondLst>
                                        </p:cTn>
                                        <p:tgtEl>
                                          <p:spTgt spid="5120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nodeType="afterEffect">
                                  <p:stCondLst>
                                    <p:cond delay="250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3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4"/>
                                        </p:tgtEl>
                                      </p:cBhvr>
                                    </p:animEffect>
                                    <p:anim calcmode="lin" valueType="num">
                                      <p:cBhvr>
                                        <p:cTn id="32" dur="1000"/>
                                        <p:tgtEl>
                                          <p:spTgt spid="4"/>
                                        </p:tgtEl>
                                        <p:attrNameLst>
                                          <p:attrName>ppt_x</p:attrName>
                                        </p:attrNameLst>
                                      </p:cBhvr>
                                      <p:tavLst>
                                        <p:tav tm="0">
                                          <p:val>
                                            <p:strVal val="ppt_x"/>
                                          </p:val>
                                        </p:tav>
                                        <p:tav tm="100000">
                                          <p:val>
                                            <p:strVal val="ppt_x"/>
                                          </p:val>
                                        </p:tav>
                                      </p:tavLst>
                                    </p:anim>
                                    <p:anim calcmode="lin" valueType="num">
                                      <p:cBhvr>
                                        <p:cTn id="33" dur="1000"/>
                                        <p:tgtEl>
                                          <p:spTgt spid="4"/>
                                        </p:tgtEl>
                                        <p:attrNameLst>
                                          <p:attrName>ppt_y</p:attrName>
                                        </p:attrNameLst>
                                      </p:cBhvr>
                                      <p:tavLst>
                                        <p:tav tm="0">
                                          <p:val>
                                            <p:strVal val="ppt_y"/>
                                          </p:val>
                                        </p:tav>
                                        <p:tav tm="100000">
                                          <p:val>
                                            <p:strVal val="ppt_y+.1"/>
                                          </p:val>
                                        </p:tav>
                                      </p:tavLst>
                                    </p:anim>
                                    <p:set>
                                      <p:cBhvr>
                                        <p:cTn id="34" dur="1" fill="hold">
                                          <p:stCondLst>
                                            <p:cond delay="999"/>
                                          </p:stCondLst>
                                        </p:cTn>
                                        <p:tgtEl>
                                          <p:spTgt spid="4"/>
                                        </p:tgtEl>
                                        <p:attrNameLst>
                                          <p:attrName>style.visibility</p:attrName>
                                        </p:attrNameLst>
                                      </p:cBhvr>
                                      <p:to>
                                        <p:strVal val="hidden"/>
                                      </p:to>
                                    </p:set>
                                  </p:childTnLst>
                                </p:cTn>
                              </p:par>
                              <p:par>
                                <p:cTn id="35" presetID="27" presetClass="emph" presetSubtype="0" repeatCount="indefinite" fill="remove" grpId="0" nodeType="withEffect">
                                  <p:stCondLst>
                                    <p:cond delay="3600"/>
                                  </p:stCondLst>
                                  <p:endCondLst>
                                    <p:cond evt="onNext" delay="0">
                                      <p:tgtEl>
                                        <p:sldTgt/>
                                      </p:tgtEl>
                                    </p:cond>
                                  </p:endCondLst>
                                  <p:childTnLst>
                                    <p:animClr clrSpc="rgb" dir="cw">
                                      <p:cBhvr override="childStyle">
                                        <p:cTn id="36" dur="200" autoRev="1" fill="remove"/>
                                        <p:tgtEl>
                                          <p:spTgt spid="17"/>
                                        </p:tgtEl>
                                        <p:attrNameLst>
                                          <p:attrName>style.color</p:attrName>
                                        </p:attrNameLst>
                                      </p:cBhvr>
                                      <p:to>
                                        <a:schemeClr val="bg1"/>
                                      </p:to>
                                    </p:animClr>
                                    <p:animClr clrSpc="rgb" dir="cw">
                                      <p:cBhvr>
                                        <p:cTn id="37" dur="200" autoRev="1" fill="remove"/>
                                        <p:tgtEl>
                                          <p:spTgt spid="17"/>
                                        </p:tgtEl>
                                        <p:attrNameLst>
                                          <p:attrName>fillcolor</p:attrName>
                                        </p:attrNameLst>
                                      </p:cBhvr>
                                      <p:to>
                                        <a:schemeClr val="bg1"/>
                                      </p:to>
                                    </p:animClr>
                                    <p:set>
                                      <p:cBhvr>
                                        <p:cTn id="38" dur="200" autoRev="1" fill="remove"/>
                                        <p:tgtEl>
                                          <p:spTgt spid="17"/>
                                        </p:tgtEl>
                                        <p:attrNameLst>
                                          <p:attrName>fill.type</p:attrName>
                                        </p:attrNameLst>
                                      </p:cBhvr>
                                      <p:to>
                                        <p:strVal val="solid"/>
                                      </p:to>
                                    </p:set>
                                    <p:set>
                                      <p:cBhvr>
                                        <p:cTn id="39" dur="200" autoRev="1" fill="remove"/>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P spid="7" grpId="0"/>
      <p:bldP spid="9" grpId="0"/>
      <p:bldP spid="11" grpId="0"/>
    </p:bld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číslo snímku 3"/>
          <p:cNvSpPr>
            <a:spLocks noGrp="1"/>
          </p:cNvSpPr>
          <p:nvPr>
            <p:ph type="sldNum" sz="quarter" idx="4294967295"/>
          </p:nvPr>
        </p:nvSpPr>
        <p:spPr/>
        <p:txBody>
          <a:bodyPr/>
          <a:lstStyle/>
          <a:p>
            <a:fld id="{E2D6EC45-9277-4050-925B-3C9FA1AF20EC}" type="slidenum">
              <a:rPr lang="cs-CZ" altLang="cs-CZ"/>
              <a:pPr/>
              <a:t>20</a:t>
            </a:fld>
            <a:endParaRPr lang="cs-CZ" altLang="cs-CZ"/>
          </a:p>
        </p:txBody>
      </p:sp>
      <p:pic>
        <p:nvPicPr>
          <p:cNvPr id="1976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73" y="1008357"/>
            <a:ext cx="4498465" cy="338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000470"/>
            <a:ext cx="4249737"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1" name="Rectangle 9"/>
          <p:cNvSpPr>
            <a:spLocks noChangeArrowheads="1"/>
          </p:cNvSpPr>
          <p:nvPr/>
        </p:nvSpPr>
        <p:spPr bwMode="auto">
          <a:xfrm>
            <a:off x="4716463" y="1916113"/>
            <a:ext cx="4427537"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cs-CZ" altLang="cs-CZ" sz="1800" dirty="0"/>
              <a:t>Tkáňové kultury s fluorescentním sensorem a čtecím zařízením</a:t>
            </a:r>
            <a:endParaRPr lang="en-US" altLang="cs-CZ" sz="1800" dirty="0"/>
          </a:p>
        </p:txBody>
      </p:sp>
      <p:sp>
        <p:nvSpPr>
          <p:cNvPr id="197642" name="Text Box 10"/>
          <p:cNvSpPr txBox="1">
            <a:spLocks noChangeArrowheads="1"/>
          </p:cNvSpPr>
          <p:nvPr/>
        </p:nvSpPr>
        <p:spPr bwMode="auto">
          <a:xfrm>
            <a:off x="144973" y="485137"/>
            <a:ext cx="47513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800" dirty="0"/>
              <a:t>Kontaminace potravin</a:t>
            </a:r>
          </a:p>
        </p:txBody>
      </p:sp>
      <p:sp>
        <p:nvSpPr>
          <p:cNvPr id="7" name="Text Box 10"/>
          <p:cNvSpPr txBox="1">
            <a:spLocks noChangeArrowheads="1"/>
          </p:cNvSpPr>
          <p:nvPr/>
        </p:nvSpPr>
        <p:spPr bwMode="auto">
          <a:xfrm>
            <a:off x="4716463" y="1706289"/>
            <a:ext cx="47513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800" dirty="0"/>
              <a:t>Biotechnologie</a:t>
            </a:r>
          </a:p>
        </p:txBody>
      </p:sp>
    </p:spTree>
    <p:custDataLst>
      <p:tags r:id="rId1"/>
    </p:custDataLst>
    <p:extLst>
      <p:ext uri="{BB962C8B-B14F-4D97-AF65-F5344CB8AC3E}">
        <p14:creationId xmlns:p14="http://schemas.microsoft.com/office/powerpoint/2010/main" val="57535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7641"/>
                                        </p:tgtEl>
                                        <p:attrNameLst>
                                          <p:attrName>style.visibility</p:attrName>
                                        </p:attrNameLst>
                                      </p:cBhvr>
                                      <p:to>
                                        <p:strVal val="visible"/>
                                      </p:to>
                                    </p:set>
                                    <p:animEffect transition="in" filter="fade">
                                      <p:cBhvr>
                                        <p:cTn id="11" dur="500"/>
                                        <p:tgtEl>
                                          <p:spTgt spid="19764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7640"/>
                                        </p:tgtEl>
                                        <p:attrNameLst>
                                          <p:attrName>style.visibility</p:attrName>
                                        </p:attrNameLst>
                                      </p:cBhvr>
                                      <p:to>
                                        <p:strVal val="visible"/>
                                      </p:to>
                                    </p:set>
                                    <p:animEffect transition="in" filter="fade">
                                      <p:cBhvr>
                                        <p:cTn id="15" dur="500"/>
                                        <p:tgtEl>
                                          <p:spTgt spid="197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41"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620688"/>
            <a:ext cx="8496944" cy="4093428"/>
          </a:xfrm>
          <a:prstGeom prst="rect">
            <a:avLst/>
          </a:prstGeom>
        </p:spPr>
        <p:txBody>
          <a:bodyPr wrap="square">
            <a:spAutoFit/>
          </a:bodyPr>
          <a:lstStyle/>
          <a:p>
            <a:endParaRPr lang="cs-CZ" sz="3200" dirty="0"/>
          </a:p>
          <a:p>
            <a:r>
              <a:rPr lang="cs-CZ" sz="2800" b="1" dirty="0"/>
              <a:t>1909</a:t>
            </a:r>
            <a:r>
              <a:rPr lang="cs-CZ" sz="3200" dirty="0"/>
              <a:t> - </a:t>
            </a:r>
            <a:r>
              <a:rPr lang="cs-CZ" sz="2400" dirty="0"/>
              <a:t>Vodíkové ionty  </a:t>
            </a:r>
            <a:r>
              <a:rPr lang="cs-CZ" sz="2400" dirty="0" err="1"/>
              <a:t>Sorenson</a:t>
            </a:r>
            <a:endParaRPr lang="cs-CZ" sz="2400" dirty="0"/>
          </a:p>
          <a:p>
            <a:r>
              <a:rPr lang="cs-CZ" sz="2800" b="1" dirty="0"/>
              <a:t>1912</a:t>
            </a:r>
            <a:r>
              <a:rPr lang="cs-CZ" sz="3200" dirty="0"/>
              <a:t> -  </a:t>
            </a:r>
            <a:r>
              <a:rPr lang="cs-CZ" sz="2400" dirty="0" err="1"/>
              <a:t>Davidoff</a:t>
            </a:r>
            <a:r>
              <a:rPr lang="cs-CZ" sz="2400" dirty="0"/>
              <a:t> a </a:t>
            </a:r>
            <a:r>
              <a:rPr lang="cs-CZ" sz="2400" dirty="0" err="1"/>
              <a:t>Michealis</a:t>
            </a:r>
            <a:r>
              <a:rPr lang="cs-CZ" sz="2400" dirty="0"/>
              <a:t> použili </a:t>
            </a:r>
            <a:r>
              <a:rPr lang="cs-CZ" sz="2400" dirty="0" err="1"/>
              <a:t>Pt</a:t>
            </a:r>
            <a:r>
              <a:rPr lang="cs-CZ" sz="2400" dirty="0"/>
              <a:t>/vodíkovou pH elektrodu k měření pH rozložených krevních buněk v tkáních savců  </a:t>
            </a:r>
          </a:p>
          <a:p>
            <a:r>
              <a:rPr lang="cs-CZ" sz="2800" b="1" dirty="0"/>
              <a:t>1916</a:t>
            </a:r>
            <a:r>
              <a:rPr lang="cs-CZ" sz="3200" dirty="0"/>
              <a:t> - </a:t>
            </a:r>
            <a:r>
              <a:rPr lang="cs-CZ" sz="2400" dirty="0"/>
              <a:t>První zpráva o imobilizaci proteinů: </a:t>
            </a:r>
            <a:r>
              <a:rPr lang="cs-CZ" sz="2400" dirty="0" err="1"/>
              <a:t>adsorbce</a:t>
            </a:r>
            <a:r>
              <a:rPr lang="cs-CZ" sz="2400" dirty="0"/>
              <a:t> invertázy na dřevěné uhlí </a:t>
            </a:r>
            <a:endParaRPr lang="cs-CZ" sz="2800" dirty="0"/>
          </a:p>
          <a:p>
            <a:r>
              <a:rPr lang="cs-CZ" sz="2800" b="1" dirty="0"/>
              <a:t>1922</a:t>
            </a:r>
            <a:r>
              <a:rPr lang="cs-CZ" sz="3200" dirty="0"/>
              <a:t> - </a:t>
            </a:r>
            <a:r>
              <a:rPr lang="cs-CZ" sz="2400" dirty="0"/>
              <a:t>První skleněná pH elektroda</a:t>
            </a:r>
          </a:p>
          <a:p>
            <a:r>
              <a:rPr lang="cs-CZ" sz="2800" b="1" dirty="0"/>
              <a:t>1956</a:t>
            </a:r>
            <a:r>
              <a:rPr lang="cs-CZ" sz="2400" dirty="0"/>
              <a:t> - Objev kyslíkové elektrody</a:t>
            </a:r>
          </a:p>
        </p:txBody>
      </p:sp>
      <p:sp>
        <p:nvSpPr>
          <p:cNvPr id="3" name="Rectangle 2"/>
          <p:cNvSpPr txBox="1">
            <a:spLocks noChangeArrowheads="1"/>
          </p:cNvSpPr>
          <p:nvPr/>
        </p:nvSpPr>
        <p:spPr>
          <a:xfrm>
            <a:off x="-612576" y="156344"/>
            <a:ext cx="3384600" cy="928687"/>
          </a:xfrm>
          <a:prstGeom prst="rect">
            <a:avLst/>
          </a:prstGeom>
        </p:spPr>
        <p:txBody>
          <a:bodyPr/>
          <a:lstStyle>
            <a:lvl1pPr algn="ctr" rtl="0" eaLnBrk="0" fontAlgn="base" hangingPunct="0">
              <a:spcBef>
                <a:spcPct val="0"/>
              </a:spcBef>
              <a:spcAft>
                <a:spcPct val="0"/>
              </a:spcAft>
              <a:defRPr sz="2800" kern="1200">
                <a:solidFill>
                  <a:srgbClr val="990099"/>
                </a:solidFill>
                <a:latin typeface="Arial" pitchFamily="34" charset="0"/>
                <a:ea typeface="+mj-ea"/>
                <a:cs typeface="+mj-cs"/>
              </a:defRPr>
            </a:lvl1pPr>
            <a:lvl2pPr algn="ctr" rtl="0" eaLnBrk="0" fontAlgn="base" hangingPunct="0">
              <a:spcBef>
                <a:spcPct val="0"/>
              </a:spcBef>
              <a:spcAft>
                <a:spcPct val="0"/>
              </a:spcAft>
              <a:defRPr sz="2800">
                <a:solidFill>
                  <a:srgbClr val="990099"/>
                </a:solidFill>
                <a:latin typeface="Arial" charset="0"/>
              </a:defRPr>
            </a:lvl2pPr>
            <a:lvl3pPr algn="ctr" rtl="0" eaLnBrk="0" fontAlgn="base" hangingPunct="0">
              <a:spcBef>
                <a:spcPct val="0"/>
              </a:spcBef>
              <a:spcAft>
                <a:spcPct val="0"/>
              </a:spcAft>
              <a:defRPr sz="2800">
                <a:solidFill>
                  <a:srgbClr val="990099"/>
                </a:solidFill>
                <a:latin typeface="Arial" charset="0"/>
              </a:defRPr>
            </a:lvl3pPr>
            <a:lvl4pPr algn="ctr" rtl="0" eaLnBrk="0" fontAlgn="base" hangingPunct="0">
              <a:spcBef>
                <a:spcPct val="0"/>
              </a:spcBef>
              <a:spcAft>
                <a:spcPct val="0"/>
              </a:spcAft>
              <a:defRPr sz="2800">
                <a:solidFill>
                  <a:srgbClr val="990099"/>
                </a:solidFill>
                <a:latin typeface="Arial" charset="0"/>
              </a:defRPr>
            </a:lvl4pPr>
            <a:lvl5pPr algn="ctr" rtl="0" eaLnBrk="0" fontAlgn="base" hangingPunct="0">
              <a:spcBef>
                <a:spcPct val="0"/>
              </a:spcBef>
              <a:spcAft>
                <a:spcPct val="0"/>
              </a:spcAft>
              <a:defRPr sz="2800">
                <a:solidFill>
                  <a:srgbClr val="990099"/>
                </a:solidFill>
                <a:latin typeface="Arial" charset="0"/>
              </a:defRPr>
            </a:lvl5pPr>
            <a:lvl6pPr marL="457200" algn="ctr" rtl="0" eaLnBrk="1" fontAlgn="base" hangingPunct="1">
              <a:spcBef>
                <a:spcPct val="0"/>
              </a:spcBef>
              <a:spcAft>
                <a:spcPct val="0"/>
              </a:spcAft>
              <a:defRPr sz="3900">
                <a:solidFill>
                  <a:srgbClr val="990099"/>
                </a:solidFill>
                <a:latin typeface="Arial" charset="0"/>
              </a:defRPr>
            </a:lvl6pPr>
            <a:lvl7pPr marL="914400" algn="ctr" rtl="0" eaLnBrk="1" fontAlgn="base" hangingPunct="1">
              <a:spcBef>
                <a:spcPct val="0"/>
              </a:spcBef>
              <a:spcAft>
                <a:spcPct val="0"/>
              </a:spcAft>
              <a:defRPr sz="3900">
                <a:solidFill>
                  <a:srgbClr val="990099"/>
                </a:solidFill>
                <a:latin typeface="Arial" charset="0"/>
              </a:defRPr>
            </a:lvl7pPr>
            <a:lvl8pPr marL="1371600" algn="ctr" rtl="0" eaLnBrk="1" fontAlgn="base" hangingPunct="1">
              <a:spcBef>
                <a:spcPct val="0"/>
              </a:spcBef>
              <a:spcAft>
                <a:spcPct val="0"/>
              </a:spcAft>
              <a:defRPr sz="3900">
                <a:solidFill>
                  <a:srgbClr val="990099"/>
                </a:solidFill>
                <a:latin typeface="Arial" charset="0"/>
              </a:defRPr>
            </a:lvl8pPr>
            <a:lvl9pPr marL="1828800" algn="ctr" rtl="0" eaLnBrk="1" fontAlgn="base" hangingPunct="1">
              <a:spcBef>
                <a:spcPct val="0"/>
              </a:spcBef>
              <a:spcAft>
                <a:spcPct val="0"/>
              </a:spcAft>
              <a:defRPr sz="3900">
                <a:solidFill>
                  <a:srgbClr val="990099"/>
                </a:solidFill>
                <a:latin typeface="Arial" charset="0"/>
              </a:defRPr>
            </a:lvl9pPr>
          </a:lstStyle>
          <a:p>
            <a:r>
              <a:rPr lang="cs-CZ" altLang="cs-CZ" sz="3600" dirty="0"/>
              <a:t> Historie</a:t>
            </a:r>
          </a:p>
        </p:txBody>
      </p:sp>
    </p:spTree>
    <p:extLst>
      <p:ext uri="{BB962C8B-B14F-4D97-AF65-F5344CB8AC3E}">
        <p14:creationId xmlns:p14="http://schemas.microsoft.com/office/powerpoint/2010/main" val="1864358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68313" y="0"/>
            <a:ext cx="8280400" cy="1196975"/>
          </a:xfrm>
        </p:spPr>
        <p:txBody>
          <a:bodyPr/>
          <a:lstStyle/>
          <a:p>
            <a:r>
              <a:rPr lang="cs-CZ" altLang="cs-CZ" sz="3600" dirty="0"/>
              <a:t> </a:t>
            </a:r>
            <a:r>
              <a:rPr lang="cs-CZ" altLang="cs-CZ" sz="3200" dirty="0"/>
              <a:t>Historie </a:t>
            </a:r>
            <a:r>
              <a:rPr lang="cs-CZ" altLang="cs-CZ" sz="3200" dirty="0" err="1"/>
              <a:t>biosensorů</a:t>
            </a:r>
            <a:endParaRPr lang="cs-CZ" altLang="cs-CZ" sz="3600" dirty="0"/>
          </a:p>
        </p:txBody>
      </p:sp>
      <p:sp>
        <p:nvSpPr>
          <p:cNvPr id="202755" name="Rectangle 3"/>
          <p:cNvSpPr>
            <a:spLocks noGrp="1" noChangeArrowheads="1"/>
          </p:cNvSpPr>
          <p:nvPr>
            <p:ph type="body" idx="1"/>
          </p:nvPr>
        </p:nvSpPr>
        <p:spPr>
          <a:xfrm>
            <a:off x="-34483" y="836712"/>
            <a:ext cx="7617543" cy="5805487"/>
          </a:xfrm>
        </p:spPr>
        <p:txBody>
          <a:bodyPr/>
          <a:lstStyle/>
          <a:p>
            <a:pPr marL="609600" indent="-609600">
              <a:buFont typeface="Arial" charset="0"/>
              <a:buChar char="•"/>
              <a:defRPr/>
            </a:pPr>
            <a:r>
              <a:rPr lang="cs-CZ" altLang="cs-CZ" sz="2800" b="1" dirty="0"/>
              <a:t>1962 -</a:t>
            </a:r>
            <a:r>
              <a:rPr lang="cs-CZ" altLang="cs-CZ" dirty="0"/>
              <a:t> L.C. </a:t>
            </a:r>
            <a:r>
              <a:rPr lang="cs-CZ" altLang="cs-CZ" dirty="0" err="1"/>
              <a:t>Clark</a:t>
            </a:r>
            <a:r>
              <a:rPr lang="cs-CZ" altLang="cs-CZ" dirty="0"/>
              <a:t> prezentuje kyslíkovou elektrodu s imobilizovaným enzymem glukóza oxidáza, který specificky detekoval koncentraci glukózy jako</a:t>
            </a:r>
            <a:r>
              <a:rPr lang="cs-CZ" altLang="cs-CZ" sz="2400" dirty="0"/>
              <a:t> úbytek kyslíku.</a:t>
            </a:r>
            <a:endParaRPr lang="cs-CZ" altLang="cs-CZ" dirty="0"/>
          </a:p>
          <a:p>
            <a:pPr marL="609600" indent="-609600">
              <a:buFont typeface="Arial" charset="0"/>
              <a:buChar char="•"/>
              <a:defRPr/>
            </a:pPr>
            <a:r>
              <a:rPr lang="cs-CZ" altLang="cs-CZ" sz="2800" b="1" dirty="0"/>
              <a:t>1973 -</a:t>
            </a:r>
            <a:r>
              <a:rPr lang="cs-CZ" altLang="cs-CZ" dirty="0"/>
              <a:t> firma </a:t>
            </a:r>
            <a:r>
              <a:rPr lang="cs-CZ" dirty="0" err="1"/>
              <a:t>Yellow</a:t>
            </a:r>
            <a:r>
              <a:rPr lang="cs-CZ" dirty="0"/>
              <a:t> </a:t>
            </a:r>
            <a:r>
              <a:rPr lang="cs-CZ" dirty="0" err="1"/>
              <a:t>Springs</a:t>
            </a:r>
            <a:r>
              <a:rPr lang="cs-CZ" dirty="0"/>
              <a:t> Instrument </a:t>
            </a:r>
            <a:r>
              <a:rPr lang="cs-CZ" dirty="0" err="1"/>
              <a:t>Company</a:t>
            </a:r>
            <a:r>
              <a:rPr lang="cs-CZ" dirty="0"/>
              <a:t> uvádí na trh </a:t>
            </a:r>
            <a:r>
              <a:rPr lang="cs-CZ" dirty="0" err="1"/>
              <a:t>amperometrický</a:t>
            </a:r>
            <a:r>
              <a:rPr lang="cs-CZ" dirty="0"/>
              <a:t> </a:t>
            </a:r>
            <a:r>
              <a:rPr lang="cs-CZ" dirty="0" err="1"/>
              <a:t>biosenzor</a:t>
            </a:r>
            <a:r>
              <a:rPr lang="cs-CZ" dirty="0"/>
              <a:t> na měření koncentrace glukózy v krvi s </a:t>
            </a:r>
            <a:r>
              <a:rPr lang="cs-CZ" altLang="cs-CZ" dirty="0"/>
              <a:t>enzymem glukóza oxidáza imobilizovaným na elektrodě -</a:t>
            </a:r>
            <a:r>
              <a:rPr lang="cs-CZ" altLang="cs-CZ" dirty="0" err="1"/>
              <a:t>amperometrické</a:t>
            </a:r>
            <a:r>
              <a:rPr lang="cs-CZ" altLang="cs-CZ" dirty="0"/>
              <a:t> měření vznikajícího H</a:t>
            </a:r>
            <a:r>
              <a:rPr lang="cs-CZ" altLang="cs-CZ" baseline="-25000" dirty="0"/>
              <a:t>2</a:t>
            </a:r>
            <a:r>
              <a:rPr lang="cs-CZ" altLang="cs-CZ" dirty="0"/>
              <a:t>O</a:t>
            </a:r>
            <a:r>
              <a:rPr lang="cs-CZ" altLang="cs-CZ" baseline="-25000" dirty="0"/>
              <a:t>2</a:t>
            </a:r>
            <a:endParaRPr lang="cs-CZ" dirty="0"/>
          </a:p>
          <a:p>
            <a:pPr marL="609600" indent="-609600">
              <a:buFont typeface="Arial" charset="0"/>
              <a:buChar char="•"/>
              <a:defRPr/>
            </a:pPr>
            <a:r>
              <a:rPr lang="cs-CZ" altLang="cs-CZ" sz="2800" b="1" dirty="0"/>
              <a:t>1982 -</a:t>
            </a:r>
            <a:r>
              <a:rPr lang="cs-CZ" altLang="cs-CZ" baseline="-25000" dirty="0"/>
              <a:t>-</a:t>
            </a:r>
            <a:r>
              <a:rPr lang="cs-CZ" altLang="cs-CZ" dirty="0"/>
              <a:t> první vláknově optický sensor glukózy</a:t>
            </a:r>
          </a:p>
          <a:p>
            <a:pPr marL="609600" indent="-609600">
              <a:buFont typeface="Arial" charset="0"/>
              <a:buChar char="•"/>
              <a:defRPr/>
            </a:pPr>
            <a:r>
              <a:rPr lang="cs-CZ" altLang="cs-CZ" sz="2800" b="1" dirty="0"/>
              <a:t>1983 </a:t>
            </a:r>
            <a:r>
              <a:rPr lang="cs-CZ" altLang="cs-CZ" sz="2800" dirty="0"/>
              <a:t>- </a:t>
            </a:r>
            <a:r>
              <a:rPr lang="cs-CZ" altLang="cs-CZ" dirty="0"/>
              <a:t>první </a:t>
            </a:r>
            <a:r>
              <a:rPr lang="cs-CZ" altLang="cs-CZ" dirty="0" err="1"/>
              <a:t>imunosensor</a:t>
            </a:r>
            <a:r>
              <a:rPr lang="cs-CZ" altLang="cs-CZ" dirty="0"/>
              <a:t> využívající </a:t>
            </a:r>
            <a:r>
              <a:rPr lang="cs-CZ" altLang="cs-CZ" dirty="0" err="1"/>
              <a:t>plasmonu</a:t>
            </a:r>
            <a:r>
              <a:rPr lang="cs-CZ" altLang="cs-CZ" dirty="0"/>
              <a:t>. </a:t>
            </a:r>
            <a:endParaRPr lang="cs-CZ" altLang="cs-CZ" baseline="-25000" dirty="0"/>
          </a:p>
          <a:p>
            <a:pPr marL="990600" lvl="1" indent="-533400">
              <a:buFont typeface="Arial" charset="0"/>
              <a:buChar char="–"/>
              <a:defRPr/>
            </a:pPr>
            <a:endParaRPr lang="cs-CZ" altLang="cs-CZ" sz="2400" dirty="0"/>
          </a:p>
        </p:txBody>
      </p:sp>
      <p:pic>
        <p:nvPicPr>
          <p:cNvPr id="2" name="Obrázek 1"/>
          <p:cNvPicPr>
            <a:picLocks noChangeAspect="1"/>
          </p:cNvPicPr>
          <p:nvPr/>
        </p:nvPicPr>
        <p:blipFill>
          <a:blip r:embed="rId3"/>
          <a:stretch>
            <a:fillRect/>
          </a:stretch>
        </p:blipFill>
        <p:spPr>
          <a:xfrm>
            <a:off x="7583060" y="819673"/>
            <a:ext cx="1428285" cy="19024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179512" y="0"/>
            <a:ext cx="6948488" cy="928687"/>
          </a:xfrm>
        </p:spPr>
        <p:txBody>
          <a:bodyPr/>
          <a:lstStyle/>
          <a:p>
            <a:r>
              <a:rPr lang="cs-CZ" altLang="cs-CZ" sz="3200" dirty="0"/>
              <a:t>Historie </a:t>
            </a:r>
            <a:r>
              <a:rPr lang="cs-CZ" altLang="cs-CZ" sz="3200" dirty="0" err="1"/>
              <a:t>biosenzorů</a:t>
            </a:r>
            <a:endParaRPr lang="cs-CZ" altLang="cs-CZ" sz="3200" dirty="0"/>
          </a:p>
        </p:txBody>
      </p:sp>
      <p:sp>
        <p:nvSpPr>
          <p:cNvPr id="3" name="TextovéPole 2"/>
          <p:cNvSpPr txBox="1"/>
          <p:nvPr/>
        </p:nvSpPr>
        <p:spPr>
          <a:xfrm>
            <a:off x="193358" y="715603"/>
            <a:ext cx="7561212" cy="4893647"/>
          </a:xfrm>
          <a:prstGeom prst="rect">
            <a:avLst/>
          </a:prstGeom>
          <a:noFill/>
        </p:spPr>
        <p:txBody>
          <a:bodyPr wrap="square" rtlCol="0">
            <a:spAutoFit/>
          </a:bodyPr>
          <a:lstStyle/>
          <a:p>
            <a:r>
              <a:rPr lang="cs-CZ" sz="2400" dirty="0"/>
              <a:t> </a:t>
            </a:r>
          </a:p>
          <a:p>
            <a:r>
              <a:rPr lang="cs-CZ" sz="2400" dirty="0"/>
              <a:t>1982 – jehlová elektroda </a:t>
            </a:r>
          </a:p>
          <a:p>
            <a:endParaRPr lang="cs-CZ" sz="2400" dirty="0"/>
          </a:p>
          <a:p>
            <a:r>
              <a:rPr lang="cs-CZ" sz="2400" b="1" dirty="0"/>
              <a:t>1983</a:t>
            </a:r>
            <a:r>
              <a:rPr lang="cs-CZ" sz="2400" dirty="0"/>
              <a:t> – </a:t>
            </a:r>
            <a:r>
              <a:rPr lang="cs-CZ" sz="2400" dirty="0" err="1"/>
              <a:t>imunosensory</a:t>
            </a:r>
            <a:endParaRPr lang="cs-CZ" sz="2400" dirty="0"/>
          </a:p>
          <a:p>
            <a:endParaRPr lang="cs-CZ" sz="2400" dirty="0"/>
          </a:p>
          <a:p>
            <a:endParaRPr lang="cs-CZ" sz="2400" dirty="0"/>
          </a:p>
          <a:p>
            <a:r>
              <a:rPr lang="cs-CZ" sz="2400" b="1" dirty="0"/>
              <a:t>1990</a:t>
            </a:r>
            <a:r>
              <a:rPr lang="cs-CZ" sz="2400" dirty="0"/>
              <a:t> – fluorescentní </a:t>
            </a:r>
            <a:r>
              <a:rPr lang="cs-CZ" sz="2400" dirty="0" err="1"/>
              <a:t>biosenzory</a:t>
            </a:r>
            <a:endParaRPr lang="cs-CZ" sz="2400" dirty="0"/>
          </a:p>
          <a:p>
            <a:endParaRPr lang="cs-CZ" sz="2400" dirty="0"/>
          </a:p>
          <a:p>
            <a:r>
              <a:rPr lang="cs-CZ" sz="2400" b="1" dirty="0"/>
              <a:t>1995</a:t>
            </a:r>
            <a:r>
              <a:rPr lang="cs-CZ" sz="2400" dirty="0"/>
              <a:t> – optické vláknové senzory</a:t>
            </a:r>
          </a:p>
          <a:p>
            <a:endParaRPr lang="cs-CZ" sz="2400" dirty="0"/>
          </a:p>
          <a:p>
            <a:r>
              <a:rPr lang="cs-CZ" sz="2400" b="1" dirty="0"/>
              <a:t>2000</a:t>
            </a:r>
            <a:r>
              <a:rPr lang="cs-CZ" sz="2400" dirty="0"/>
              <a:t> -  </a:t>
            </a:r>
            <a:r>
              <a:rPr lang="cs-CZ" sz="2400" dirty="0" err="1"/>
              <a:t>nanobiosenzory</a:t>
            </a:r>
            <a:endParaRPr lang="cs-CZ" sz="2400" dirty="0"/>
          </a:p>
          <a:p>
            <a:endParaRPr lang="cs-CZ" sz="2400" dirty="0"/>
          </a:p>
          <a:p>
            <a:r>
              <a:rPr lang="cs-CZ" sz="2400" dirty="0"/>
              <a:t>2010 – uhlíkové </a:t>
            </a:r>
            <a:r>
              <a:rPr lang="cs-CZ" sz="2400" dirty="0" err="1"/>
              <a:t>nanotrubky</a:t>
            </a:r>
            <a:r>
              <a:rPr lang="cs-CZ" sz="2400" dirty="0"/>
              <a:t>, kvantové tečky</a:t>
            </a:r>
          </a:p>
        </p:txBody>
      </p:sp>
      <p:pic>
        <p:nvPicPr>
          <p:cNvPr id="4" name="Obrázek 3"/>
          <p:cNvPicPr>
            <a:picLocks noChangeAspect="1"/>
          </p:cNvPicPr>
          <p:nvPr/>
        </p:nvPicPr>
        <p:blipFill>
          <a:blip r:embed="rId4"/>
          <a:stretch>
            <a:fillRect/>
          </a:stretch>
        </p:blipFill>
        <p:spPr>
          <a:xfrm>
            <a:off x="4009696" y="852692"/>
            <a:ext cx="1659807" cy="1282227"/>
          </a:xfrm>
          <a:prstGeom prst="rect">
            <a:avLst/>
          </a:prstGeom>
        </p:spPr>
      </p:pic>
      <p:pic>
        <p:nvPicPr>
          <p:cNvPr id="7" name="Obrázek 6"/>
          <p:cNvPicPr>
            <a:picLocks noChangeAspect="1"/>
          </p:cNvPicPr>
          <p:nvPr/>
        </p:nvPicPr>
        <p:blipFill rotWithShape="1">
          <a:blip r:embed="rId5"/>
          <a:srcRect l="40931" t="60481" r="9194" b="-900"/>
          <a:stretch/>
        </p:blipFill>
        <p:spPr>
          <a:xfrm>
            <a:off x="6519461" y="3341153"/>
            <a:ext cx="2470218" cy="2021088"/>
          </a:xfrm>
          <a:prstGeom prst="rect">
            <a:avLst/>
          </a:prstGeom>
          <a:ln>
            <a:solidFill>
              <a:schemeClr val="accent1"/>
            </a:solidFill>
          </a:ln>
        </p:spPr>
      </p:pic>
      <p:pic>
        <p:nvPicPr>
          <p:cNvPr id="2" name="Obrázek 1"/>
          <p:cNvPicPr>
            <a:picLocks noChangeAspect="1"/>
          </p:cNvPicPr>
          <p:nvPr/>
        </p:nvPicPr>
        <p:blipFill>
          <a:blip r:embed="rId6"/>
          <a:stretch>
            <a:fillRect/>
          </a:stretch>
        </p:blipFill>
        <p:spPr>
          <a:xfrm>
            <a:off x="6695009" y="1020703"/>
            <a:ext cx="2299801" cy="2254335"/>
          </a:xfrm>
          <a:prstGeom prst="rect">
            <a:avLst/>
          </a:prstGeom>
          <a:solidFill>
            <a:schemeClr val="accent2">
              <a:lumMod val="20000"/>
              <a:lumOff val="80000"/>
            </a:schemeClr>
          </a:solidFill>
          <a:ln>
            <a:solidFill>
              <a:schemeClr val="accent1"/>
            </a:solidFill>
          </a:ln>
        </p:spPr>
      </p:pic>
      <p:pic>
        <p:nvPicPr>
          <p:cNvPr id="5" name="Obrázek 4"/>
          <p:cNvPicPr>
            <a:picLocks noChangeAspect="1"/>
          </p:cNvPicPr>
          <p:nvPr/>
        </p:nvPicPr>
        <p:blipFill>
          <a:blip r:embed="rId7"/>
          <a:stretch>
            <a:fillRect/>
          </a:stretch>
        </p:blipFill>
        <p:spPr>
          <a:xfrm>
            <a:off x="7735872" y="5470748"/>
            <a:ext cx="830585" cy="1106339"/>
          </a:xfrm>
          <a:prstGeom prst="rect">
            <a:avLst/>
          </a:prstGeom>
        </p:spPr>
      </p:pic>
      <p:pic>
        <p:nvPicPr>
          <p:cNvPr id="6" name="Obrázek 5"/>
          <p:cNvPicPr>
            <a:picLocks noChangeAspect="1"/>
          </p:cNvPicPr>
          <p:nvPr/>
        </p:nvPicPr>
        <p:blipFill rotWithShape="1">
          <a:blip r:embed="rId8"/>
          <a:srcRect t="1" r="6555" b="-473"/>
          <a:stretch/>
        </p:blipFill>
        <p:spPr>
          <a:xfrm>
            <a:off x="4616878" y="6162416"/>
            <a:ext cx="3015750" cy="346316"/>
          </a:xfrm>
          <a:prstGeom prst="rect">
            <a:avLst/>
          </a:prstGeom>
        </p:spPr>
      </p:pic>
      <p:sp>
        <p:nvSpPr>
          <p:cNvPr id="8" name="TextovéPole 7"/>
          <p:cNvSpPr txBox="1"/>
          <p:nvPr/>
        </p:nvSpPr>
        <p:spPr>
          <a:xfrm>
            <a:off x="6072677" y="5954669"/>
            <a:ext cx="893567" cy="276999"/>
          </a:xfrm>
          <a:prstGeom prst="rect">
            <a:avLst/>
          </a:prstGeom>
          <a:noFill/>
        </p:spPr>
        <p:txBody>
          <a:bodyPr wrap="square" rtlCol="0">
            <a:spAutoFit/>
          </a:bodyPr>
          <a:lstStyle/>
          <a:p>
            <a:r>
              <a:rPr lang="cs-CZ" sz="1200" dirty="0"/>
              <a:t>Rok 2020</a:t>
            </a:r>
          </a:p>
        </p:txBody>
      </p:sp>
    </p:spTree>
    <p:custDataLst>
      <p:tags r:id="rId1"/>
    </p:custDataLst>
    <p:extLst>
      <p:ext uri="{BB962C8B-B14F-4D97-AF65-F5344CB8AC3E}">
        <p14:creationId xmlns:p14="http://schemas.microsoft.com/office/powerpoint/2010/main" val="157127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Historie </a:t>
            </a:r>
            <a:r>
              <a:rPr lang="cs-CZ" dirty="0" err="1"/>
              <a:t>biosensorů</a:t>
            </a:r>
            <a:endParaRPr lang="cs-CZ" dirty="0"/>
          </a:p>
        </p:txBody>
      </p:sp>
      <p:pic>
        <p:nvPicPr>
          <p:cNvPr id="2050" name="Picture 2" descr="Market Report Insight: Biosensors Market by Application (Point of Care,  Home Diagnostics, Research Labs, Biodefense, Environmental Monitoring, Food  Industry), Product (Wearable, Non-Wearable), Technology (Electrochemical,  Piezoelectric, Optical ..."/>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56432" r="51808"/>
          <a:stretch/>
        </p:blipFill>
        <p:spPr bwMode="auto">
          <a:xfrm>
            <a:off x="3838205" y="4469488"/>
            <a:ext cx="3376232" cy="109667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23528" y="1607612"/>
            <a:ext cx="7781894" cy="4401205"/>
          </a:xfrm>
          <a:prstGeom prst="rect">
            <a:avLst/>
          </a:prstGeom>
        </p:spPr>
        <p:txBody>
          <a:bodyPr wrap="square">
            <a:spAutoFit/>
          </a:bodyPr>
          <a:lstStyle/>
          <a:p>
            <a:r>
              <a:rPr lang="cs-CZ" sz="2000" dirty="0"/>
              <a:t>2010 – průtočné </a:t>
            </a:r>
            <a:r>
              <a:rPr lang="cs-CZ" sz="2000" dirty="0" err="1"/>
              <a:t>biosenzory</a:t>
            </a:r>
            <a:endParaRPr lang="cs-CZ" sz="2000" dirty="0"/>
          </a:p>
          <a:p>
            <a:endParaRPr lang="cs-CZ" sz="2000" dirty="0"/>
          </a:p>
          <a:p>
            <a:endParaRPr lang="cs-CZ" sz="2000" dirty="0"/>
          </a:p>
          <a:p>
            <a:endParaRPr lang="cs-CZ" sz="2000" dirty="0"/>
          </a:p>
          <a:p>
            <a:r>
              <a:rPr lang="cs-CZ" sz="2000" dirty="0"/>
              <a:t>2012 – tištěné senzory</a:t>
            </a:r>
          </a:p>
          <a:p>
            <a:endParaRPr lang="cs-CZ" sz="2000" dirty="0"/>
          </a:p>
          <a:p>
            <a:endParaRPr lang="cs-CZ" sz="2000" dirty="0"/>
          </a:p>
          <a:p>
            <a:endParaRPr lang="cs-CZ" sz="2000" dirty="0"/>
          </a:p>
          <a:p>
            <a:r>
              <a:rPr lang="cs-CZ" sz="2000" dirty="0"/>
              <a:t>2014 -  nositelné senzory (</a:t>
            </a:r>
            <a:r>
              <a:rPr lang="cs-CZ" sz="2000" dirty="0" err="1"/>
              <a:t>wearable</a:t>
            </a:r>
            <a:r>
              <a:rPr lang="cs-CZ" sz="2000" dirty="0"/>
              <a:t> </a:t>
            </a:r>
            <a:r>
              <a:rPr lang="cs-CZ" sz="2000" dirty="0" err="1"/>
              <a:t>sensors</a:t>
            </a:r>
            <a:r>
              <a:rPr lang="cs-CZ" sz="2000" dirty="0"/>
              <a:t>)</a:t>
            </a:r>
          </a:p>
          <a:p>
            <a:endParaRPr lang="cs-CZ" sz="2000" dirty="0"/>
          </a:p>
          <a:p>
            <a:endParaRPr lang="cs-CZ" sz="2000" dirty="0"/>
          </a:p>
          <a:p>
            <a:endParaRPr lang="cs-CZ" sz="2000" dirty="0"/>
          </a:p>
          <a:p>
            <a:endParaRPr lang="cs-CZ" sz="2000" dirty="0"/>
          </a:p>
          <a:p>
            <a:endParaRPr lang="cs-CZ" sz="2000" dirty="0"/>
          </a:p>
        </p:txBody>
      </p:sp>
      <p:pic>
        <p:nvPicPr>
          <p:cNvPr id="8" name="Obrázek 7"/>
          <p:cNvPicPr>
            <a:picLocks noChangeAspect="1"/>
          </p:cNvPicPr>
          <p:nvPr/>
        </p:nvPicPr>
        <p:blipFill>
          <a:blip r:embed="rId5"/>
          <a:stretch>
            <a:fillRect/>
          </a:stretch>
        </p:blipFill>
        <p:spPr>
          <a:xfrm>
            <a:off x="5550305" y="2254939"/>
            <a:ext cx="891791" cy="1214646"/>
          </a:xfrm>
          <a:prstGeom prst="rect">
            <a:avLst/>
          </a:prstGeom>
        </p:spPr>
      </p:pic>
      <p:pic>
        <p:nvPicPr>
          <p:cNvPr id="5" name="Obrázek 4"/>
          <p:cNvPicPr>
            <a:picLocks noChangeAspect="1"/>
          </p:cNvPicPr>
          <p:nvPr/>
        </p:nvPicPr>
        <p:blipFill>
          <a:blip r:embed="rId6"/>
          <a:stretch>
            <a:fillRect/>
          </a:stretch>
        </p:blipFill>
        <p:spPr>
          <a:xfrm>
            <a:off x="3499610" y="2681855"/>
            <a:ext cx="1527614" cy="700009"/>
          </a:xfrm>
          <a:prstGeom prst="rect">
            <a:avLst/>
          </a:prstGeom>
        </p:spPr>
      </p:pic>
      <p:pic>
        <p:nvPicPr>
          <p:cNvPr id="9" name="Obrázek 8"/>
          <p:cNvPicPr>
            <a:picLocks noChangeAspect="1"/>
          </p:cNvPicPr>
          <p:nvPr/>
        </p:nvPicPr>
        <p:blipFill>
          <a:blip r:embed="rId7"/>
          <a:stretch>
            <a:fillRect/>
          </a:stretch>
        </p:blipFill>
        <p:spPr>
          <a:xfrm rot="5400000">
            <a:off x="3565231" y="1083585"/>
            <a:ext cx="1396370" cy="846015"/>
          </a:xfrm>
          <a:prstGeom prst="rect">
            <a:avLst/>
          </a:prstGeom>
        </p:spPr>
      </p:pic>
      <p:sp>
        <p:nvSpPr>
          <p:cNvPr id="2" name="Obdélník 1"/>
          <p:cNvSpPr/>
          <p:nvPr/>
        </p:nvSpPr>
        <p:spPr>
          <a:xfrm>
            <a:off x="4766865" y="798902"/>
            <a:ext cx="2458669" cy="954107"/>
          </a:xfrm>
          <a:prstGeom prst="rect">
            <a:avLst/>
          </a:prstGeom>
        </p:spPr>
        <p:txBody>
          <a:bodyPr wrap="square">
            <a:spAutoFit/>
          </a:bodyPr>
          <a:lstStyle/>
          <a:p>
            <a:r>
              <a:rPr lang="cs-CZ" altLang="cs-CZ" sz="1400" dirty="0">
                <a:latin typeface="Times New Roman" panose="02020603050405020304" pitchFamily="18" charset="0"/>
              </a:rPr>
              <a:t>Průtočný  senzor  </a:t>
            </a:r>
            <a:r>
              <a:rPr lang="cs-CZ" altLang="cs-CZ" sz="1400" dirty="0" err="1">
                <a:latin typeface="Times New Roman" panose="02020603050405020304" pitchFamily="18" charset="0"/>
              </a:rPr>
              <a:t>Bacillus</a:t>
            </a:r>
            <a:r>
              <a:rPr lang="cs-CZ" altLang="cs-CZ" sz="1400" dirty="0">
                <a:latin typeface="Times New Roman" panose="02020603050405020304" pitchFamily="18" charset="0"/>
              </a:rPr>
              <a:t> </a:t>
            </a:r>
            <a:r>
              <a:rPr lang="cs-CZ" altLang="cs-CZ" sz="1400" dirty="0" err="1">
                <a:latin typeface="Times New Roman" panose="02020603050405020304" pitchFamily="18" charset="0"/>
              </a:rPr>
              <a:t>antharcis</a:t>
            </a:r>
            <a:r>
              <a:rPr lang="cs-CZ" altLang="cs-CZ" sz="1400" dirty="0">
                <a:latin typeface="Times New Roman" panose="02020603050405020304" pitchFamily="18" charset="0"/>
              </a:rPr>
              <a:t>, ricin, </a:t>
            </a:r>
            <a:r>
              <a:rPr lang="cs-CZ" altLang="cs-CZ" sz="1400" dirty="0" err="1">
                <a:latin typeface="Times New Roman" panose="02020603050405020304" pitchFamily="18" charset="0"/>
              </a:rPr>
              <a:t>botulinum</a:t>
            </a:r>
            <a:r>
              <a:rPr lang="cs-CZ" altLang="cs-CZ" sz="1400" dirty="0">
                <a:latin typeface="Times New Roman" panose="02020603050405020304" pitchFamily="18" charset="0"/>
              </a:rPr>
              <a:t> toxinu, </a:t>
            </a:r>
            <a:r>
              <a:rPr lang="cs-CZ" altLang="cs-CZ" sz="1400" dirty="0" err="1">
                <a:latin typeface="Times New Roman" panose="02020603050405020304" pitchFamily="18" charset="0"/>
              </a:rPr>
              <a:t>Yersenia</a:t>
            </a:r>
            <a:r>
              <a:rPr lang="cs-CZ" altLang="cs-CZ" sz="1400" dirty="0">
                <a:latin typeface="Times New Roman" panose="02020603050405020304" pitchFamily="18" charset="0"/>
              </a:rPr>
              <a:t> </a:t>
            </a:r>
            <a:r>
              <a:rPr lang="cs-CZ" altLang="cs-CZ" sz="1400" dirty="0" err="1">
                <a:latin typeface="Times New Roman" panose="02020603050405020304" pitchFamily="18" charset="0"/>
              </a:rPr>
              <a:t>pestis</a:t>
            </a:r>
            <a:r>
              <a:rPr lang="cs-CZ" altLang="cs-CZ" sz="1400" dirty="0">
                <a:latin typeface="Times New Roman" panose="02020603050405020304" pitchFamily="18" charset="0"/>
              </a:rPr>
              <a:t> a </a:t>
            </a:r>
            <a:r>
              <a:rPr lang="cs-CZ" altLang="cs-CZ" sz="1400" dirty="0" err="1">
                <a:latin typeface="Times New Roman" panose="02020603050405020304" pitchFamily="18" charset="0"/>
              </a:rPr>
              <a:t>Staphylococus</a:t>
            </a:r>
            <a:r>
              <a:rPr lang="cs-CZ" altLang="cs-CZ" sz="1400" dirty="0">
                <a:latin typeface="Times New Roman" panose="02020603050405020304" pitchFamily="18" charset="0"/>
              </a:rPr>
              <a:t> </a:t>
            </a:r>
            <a:r>
              <a:rPr lang="cs-CZ" altLang="cs-CZ" sz="1400" dirty="0" err="1">
                <a:latin typeface="Times New Roman" panose="02020603050405020304" pitchFamily="18" charset="0"/>
              </a:rPr>
              <a:t>enterotixinu</a:t>
            </a:r>
            <a:endParaRPr lang="cs-CZ" sz="1400" dirty="0"/>
          </a:p>
        </p:txBody>
      </p:sp>
    </p:spTree>
    <p:custDataLst>
      <p:tags r:id="rId1"/>
    </p:custDataLst>
    <p:extLst>
      <p:ext uri="{BB962C8B-B14F-4D97-AF65-F5344CB8AC3E}">
        <p14:creationId xmlns:p14="http://schemas.microsoft.com/office/powerpoint/2010/main" val="318076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rotWithShape="1">
          <a:blip r:embed="rId3"/>
          <a:srcRect l="2286" t="4061" r="3468" b="3996"/>
          <a:stretch/>
        </p:blipFill>
        <p:spPr>
          <a:xfrm>
            <a:off x="1710105" y="1302086"/>
            <a:ext cx="5926016" cy="4360985"/>
          </a:xfrm>
          <a:prstGeom prst="rect">
            <a:avLst/>
          </a:prstGeom>
        </p:spPr>
      </p:pic>
      <p:sp>
        <p:nvSpPr>
          <p:cNvPr id="3" name="Nadpis 2"/>
          <p:cNvSpPr>
            <a:spLocks noGrp="1"/>
          </p:cNvSpPr>
          <p:nvPr>
            <p:ph type="title"/>
          </p:nvPr>
        </p:nvSpPr>
        <p:spPr/>
        <p:txBody>
          <a:bodyPr/>
          <a:lstStyle/>
          <a:p>
            <a:r>
              <a:rPr lang="cs-CZ" dirty="0" err="1"/>
              <a:t>Wearable</a:t>
            </a:r>
            <a:r>
              <a:rPr lang="cs-CZ" dirty="0"/>
              <a:t> </a:t>
            </a:r>
            <a:r>
              <a:rPr lang="cs-CZ" dirty="0" err="1"/>
              <a:t>sensors</a:t>
            </a:r>
            <a:endParaRPr lang="cs-CZ" dirty="0"/>
          </a:p>
        </p:txBody>
      </p:sp>
      <p:sp>
        <p:nvSpPr>
          <p:cNvPr id="5" name="TextovéPole 4"/>
          <p:cNvSpPr txBox="1"/>
          <p:nvPr/>
        </p:nvSpPr>
        <p:spPr>
          <a:xfrm>
            <a:off x="76548" y="846465"/>
            <a:ext cx="2026437" cy="3139321"/>
          </a:xfrm>
          <a:prstGeom prst="rect">
            <a:avLst/>
          </a:prstGeom>
          <a:noFill/>
        </p:spPr>
        <p:txBody>
          <a:bodyPr wrap="square" rtlCol="0">
            <a:spAutoFit/>
          </a:bodyPr>
          <a:lstStyle/>
          <a:p>
            <a:r>
              <a:rPr lang="cs-CZ" dirty="0"/>
              <a:t>Senzory měří: </a:t>
            </a:r>
          </a:p>
          <a:p>
            <a:r>
              <a:rPr lang="cs-CZ" dirty="0"/>
              <a:t>Glukózu</a:t>
            </a:r>
          </a:p>
          <a:p>
            <a:r>
              <a:rPr lang="cs-CZ" dirty="0"/>
              <a:t>Laktát</a:t>
            </a:r>
          </a:p>
          <a:p>
            <a:r>
              <a:rPr lang="cs-CZ" dirty="0"/>
              <a:t>Elektrokardiograf</a:t>
            </a:r>
          </a:p>
          <a:p>
            <a:r>
              <a:rPr lang="cs-CZ" dirty="0"/>
              <a:t>Kortizol</a:t>
            </a:r>
          </a:p>
          <a:p>
            <a:r>
              <a:rPr lang="cs-CZ" dirty="0"/>
              <a:t>Bakterie</a:t>
            </a:r>
          </a:p>
          <a:p>
            <a:r>
              <a:rPr lang="cs-CZ" dirty="0"/>
              <a:t>Kyselinu močovou</a:t>
            </a:r>
          </a:p>
          <a:p>
            <a:r>
              <a:rPr lang="cs-CZ" dirty="0"/>
              <a:t>alkohol</a:t>
            </a:r>
          </a:p>
          <a:p>
            <a:endParaRPr lang="cs-CZ" dirty="0"/>
          </a:p>
          <a:p>
            <a:endParaRPr lang="cs-CZ" dirty="0"/>
          </a:p>
        </p:txBody>
      </p:sp>
      <p:sp>
        <p:nvSpPr>
          <p:cNvPr id="6" name="TextovéPole 5"/>
          <p:cNvSpPr txBox="1"/>
          <p:nvPr/>
        </p:nvSpPr>
        <p:spPr>
          <a:xfrm>
            <a:off x="7577996" y="764704"/>
            <a:ext cx="1691681" cy="2862322"/>
          </a:xfrm>
          <a:prstGeom prst="rect">
            <a:avLst/>
          </a:prstGeom>
          <a:noFill/>
        </p:spPr>
        <p:txBody>
          <a:bodyPr wrap="square" rtlCol="0">
            <a:spAutoFit/>
          </a:bodyPr>
          <a:lstStyle/>
          <a:p>
            <a:r>
              <a:rPr lang="cs-CZ" dirty="0"/>
              <a:t>Senzory zabudované do </a:t>
            </a:r>
            <a:r>
              <a:rPr lang="cs-CZ" dirty="0" err="1"/>
              <a:t>ochraných</a:t>
            </a:r>
            <a:r>
              <a:rPr lang="cs-CZ" dirty="0"/>
              <a:t> obleků:</a:t>
            </a:r>
          </a:p>
          <a:p>
            <a:r>
              <a:rPr lang="cs-CZ" dirty="0"/>
              <a:t>Bojové látky: Sarin, </a:t>
            </a:r>
            <a:r>
              <a:rPr lang="cs-CZ" dirty="0" err="1"/>
              <a:t>Soman</a:t>
            </a:r>
            <a:r>
              <a:rPr lang="cs-CZ" dirty="0"/>
              <a:t>, organofosfáty. </a:t>
            </a:r>
          </a:p>
          <a:p>
            <a:endParaRPr lang="cs-CZ" dirty="0"/>
          </a:p>
          <a:p>
            <a:endParaRPr lang="cs-CZ" dirty="0"/>
          </a:p>
          <a:p>
            <a:endParaRPr lang="cs-CZ" dirty="0"/>
          </a:p>
        </p:txBody>
      </p:sp>
      <p:pic>
        <p:nvPicPr>
          <p:cNvPr id="7" name="Obrázek 6"/>
          <p:cNvPicPr>
            <a:picLocks noChangeAspect="1"/>
          </p:cNvPicPr>
          <p:nvPr/>
        </p:nvPicPr>
        <p:blipFill>
          <a:blip r:embed="rId4"/>
          <a:stretch>
            <a:fillRect/>
          </a:stretch>
        </p:blipFill>
        <p:spPr>
          <a:xfrm>
            <a:off x="76549" y="4320540"/>
            <a:ext cx="2026436" cy="1162519"/>
          </a:xfrm>
          <a:prstGeom prst="rect">
            <a:avLst/>
          </a:prstGeom>
        </p:spPr>
      </p:pic>
      <p:pic>
        <p:nvPicPr>
          <p:cNvPr id="2" name="Obrázek 1"/>
          <p:cNvPicPr>
            <a:picLocks noChangeAspect="1"/>
          </p:cNvPicPr>
          <p:nvPr/>
        </p:nvPicPr>
        <p:blipFill>
          <a:blip r:embed="rId5"/>
          <a:stretch>
            <a:fillRect/>
          </a:stretch>
        </p:blipFill>
        <p:spPr>
          <a:xfrm>
            <a:off x="4788024" y="6081361"/>
            <a:ext cx="4039485" cy="238184"/>
          </a:xfrm>
          <a:prstGeom prst="rect">
            <a:avLst/>
          </a:prstGeom>
        </p:spPr>
      </p:pic>
    </p:spTree>
    <p:extLst>
      <p:ext uri="{BB962C8B-B14F-4D97-AF65-F5344CB8AC3E}">
        <p14:creationId xmlns:p14="http://schemas.microsoft.com/office/powerpoint/2010/main" val="4111377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Historie </a:t>
            </a:r>
            <a:r>
              <a:rPr lang="cs-CZ" dirty="0" err="1"/>
              <a:t>biosensorů</a:t>
            </a:r>
            <a:endParaRPr lang="cs-CZ" dirty="0"/>
          </a:p>
        </p:txBody>
      </p:sp>
      <p:pic>
        <p:nvPicPr>
          <p:cNvPr id="2050" name="Picture 2" descr="Market Report Insight: Biosensors Market by Application (Point of Care,  Home Diagnostics, Research Labs, Biodefense, Environmental Monitoring, Food  Industry), Product (Wearable, Non-Wearable), Technology (Electrochemical,  Piezoelectric, Optical ..."/>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56432" r="51808"/>
          <a:stretch/>
        </p:blipFill>
        <p:spPr bwMode="auto">
          <a:xfrm>
            <a:off x="5788847" y="2348880"/>
            <a:ext cx="2742698" cy="128833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23528" y="1607612"/>
            <a:ext cx="7781894" cy="4093428"/>
          </a:xfrm>
          <a:prstGeom prst="rect">
            <a:avLst/>
          </a:prstGeom>
        </p:spPr>
        <p:txBody>
          <a:bodyPr wrap="square">
            <a:spAutoFit/>
          </a:bodyPr>
          <a:lstStyle/>
          <a:p>
            <a:r>
              <a:rPr lang="cs-CZ" sz="2000" dirty="0"/>
              <a:t>2010 – průtočné </a:t>
            </a:r>
            <a:r>
              <a:rPr lang="cs-CZ" sz="2000" dirty="0" err="1"/>
              <a:t>biosenzory</a:t>
            </a:r>
            <a:endParaRPr lang="cs-CZ" sz="2000" dirty="0"/>
          </a:p>
          <a:p>
            <a:endParaRPr lang="cs-CZ" sz="2000" dirty="0"/>
          </a:p>
          <a:p>
            <a:r>
              <a:rPr lang="cs-CZ" sz="2000" dirty="0"/>
              <a:t>2012 – tištěné senzory</a:t>
            </a:r>
          </a:p>
          <a:p>
            <a:endParaRPr lang="cs-CZ" sz="2000" dirty="0"/>
          </a:p>
          <a:p>
            <a:r>
              <a:rPr lang="cs-CZ" sz="2000" dirty="0"/>
              <a:t>2014 -  nositelné senzory (</a:t>
            </a:r>
            <a:r>
              <a:rPr lang="cs-CZ" sz="2000" dirty="0" err="1"/>
              <a:t>wearable</a:t>
            </a:r>
            <a:r>
              <a:rPr lang="cs-CZ" sz="2000" dirty="0"/>
              <a:t> </a:t>
            </a:r>
            <a:r>
              <a:rPr lang="cs-CZ" sz="2000" dirty="0" err="1"/>
              <a:t>sensors</a:t>
            </a:r>
            <a:r>
              <a:rPr lang="cs-CZ" sz="2000" dirty="0"/>
              <a:t>)</a:t>
            </a:r>
          </a:p>
          <a:p>
            <a:endParaRPr lang="cs-CZ" sz="2000" dirty="0"/>
          </a:p>
          <a:p>
            <a:r>
              <a:rPr lang="cs-CZ" sz="2000" dirty="0"/>
              <a:t>2015 – </a:t>
            </a:r>
            <a:r>
              <a:rPr lang="cs-CZ" sz="2000" dirty="0" err="1"/>
              <a:t>biosensory</a:t>
            </a:r>
            <a:r>
              <a:rPr lang="cs-CZ" sz="2000" dirty="0"/>
              <a:t>  ve spojení s mobilními telefony</a:t>
            </a:r>
          </a:p>
          <a:p>
            <a:endParaRPr lang="cs-CZ" sz="2000" dirty="0"/>
          </a:p>
          <a:p>
            <a:endParaRPr lang="cs-CZ" sz="2000" dirty="0"/>
          </a:p>
          <a:p>
            <a:endParaRPr lang="cs-CZ" sz="2000" dirty="0"/>
          </a:p>
          <a:p>
            <a:endParaRPr lang="cs-CZ" sz="2000" dirty="0"/>
          </a:p>
          <a:p>
            <a:endParaRPr lang="cs-CZ" sz="2000" dirty="0"/>
          </a:p>
          <a:p>
            <a:r>
              <a:rPr lang="cs-CZ" sz="2000" dirty="0"/>
              <a:t>2018 -  </a:t>
            </a:r>
            <a:r>
              <a:rPr lang="cs-CZ" sz="2000" dirty="0" err="1"/>
              <a:t>biosensory</a:t>
            </a:r>
            <a:r>
              <a:rPr lang="cs-CZ" sz="2000" dirty="0"/>
              <a:t> ve spojení s </a:t>
            </a:r>
            <a:r>
              <a:rPr lang="cs-CZ" sz="2000" dirty="0" err="1"/>
              <a:t>drony</a:t>
            </a:r>
            <a:r>
              <a:rPr lang="cs-CZ" sz="2000" dirty="0"/>
              <a:t> </a:t>
            </a:r>
          </a:p>
        </p:txBody>
      </p:sp>
      <p:pic>
        <p:nvPicPr>
          <p:cNvPr id="6" name="Obrázek 5"/>
          <p:cNvPicPr>
            <a:picLocks noChangeAspect="1"/>
          </p:cNvPicPr>
          <p:nvPr/>
        </p:nvPicPr>
        <p:blipFill>
          <a:blip r:embed="rId5"/>
          <a:stretch>
            <a:fillRect/>
          </a:stretch>
        </p:blipFill>
        <p:spPr>
          <a:xfrm>
            <a:off x="5867400" y="5345742"/>
            <a:ext cx="2744516" cy="1097806"/>
          </a:xfrm>
          <a:prstGeom prst="rect">
            <a:avLst/>
          </a:prstGeom>
        </p:spPr>
      </p:pic>
      <p:pic>
        <p:nvPicPr>
          <p:cNvPr id="7" name="Picture 2" descr="The prototype smartphone-based detection system. (Photos courtesy of Professor Mei et al; the images first appeared in their paper in &lt;em&gt;Biosensors and Bioelectronics.&lt;/em&g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358" y="3950218"/>
            <a:ext cx="4721270" cy="119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7"/>
          <p:cNvPicPr>
            <a:picLocks noChangeAspect="1"/>
          </p:cNvPicPr>
          <p:nvPr/>
        </p:nvPicPr>
        <p:blipFill>
          <a:blip r:embed="rId7"/>
          <a:stretch>
            <a:fillRect/>
          </a:stretch>
        </p:blipFill>
        <p:spPr>
          <a:xfrm>
            <a:off x="4790839" y="1907296"/>
            <a:ext cx="692275" cy="942899"/>
          </a:xfrm>
          <a:prstGeom prst="rect">
            <a:avLst/>
          </a:prstGeom>
        </p:spPr>
      </p:pic>
      <p:pic>
        <p:nvPicPr>
          <p:cNvPr id="5" name="Obrázek 4"/>
          <p:cNvPicPr>
            <a:picLocks noChangeAspect="1"/>
          </p:cNvPicPr>
          <p:nvPr/>
        </p:nvPicPr>
        <p:blipFill>
          <a:blip r:embed="rId8"/>
          <a:stretch>
            <a:fillRect/>
          </a:stretch>
        </p:blipFill>
        <p:spPr>
          <a:xfrm>
            <a:off x="3547998" y="2272597"/>
            <a:ext cx="1168018" cy="535229"/>
          </a:xfrm>
          <a:prstGeom prst="rect">
            <a:avLst/>
          </a:prstGeom>
        </p:spPr>
      </p:pic>
      <p:pic>
        <p:nvPicPr>
          <p:cNvPr id="9" name="Obrázek 8"/>
          <p:cNvPicPr>
            <a:picLocks noChangeAspect="1"/>
          </p:cNvPicPr>
          <p:nvPr/>
        </p:nvPicPr>
        <p:blipFill>
          <a:blip r:embed="rId9"/>
          <a:stretch>
            <a:fillRect/>
          </a:stretch>
        </p:blipFill>
        <p:spPr>
          <a:xfrm rot="5400000">
            <a:off x="3327458" y="829746"/>
            <a:ext cx="1396370" cy="846015"/>
          </a:xfrm>
          <a:prstGeom prst="rect">
            <a:avLst/>
          </a:prstGeom>
        </p:spPr>
      </p:pic>
      <p:sp>
        <p:nvSpPr>
          <p:cNvPr id="2" name="Obdélník 1"/>
          <p:cNvSpPr/>
          <p:nvPr/>
        </p:nvSpPr>
        <p:spPr>
          <a:xfrm>
            <a:off x="4417611" y="389344"/>
            <a:ext cx="2458669" cy="954107"/>
          </a:xfrm>
          <a:prstGeom prst="rect">
            <a:avLst/>
          </a:prstGeom>
        </p:spPr>
        <p:txBody>
          <a:bodyPr wrap="square">
            <a:spAutoFit/>
          </a:bodyPr>
          <a:lstStyle/>
          <a:p>
            <a:r>
              <a:rPr lang="cs-CZ" altLang="cs-CZ" sz="1400" dirty="0">
                <a:latin typeface="Times New Roman" panose="02020603050405020304" pitchFamily="18" charset="0"/>
              </a:rPr>
              <a:t>Průtočný  senzor  </a:t>
            </a:r>
            <a:r>
              <a:rPr lang="cs-CZ" altLang="cs-CZ" sz="1400" dirty="0" err="1">
                <a:latin typeface="Times New Roman" panose="02020603050405020304" pitchFamily="18" charset="0"/>
              </a:rPr>
              <a:t>Bacillus</a:t>
            </a:r>
            <a:r>
              <a:rPr lang="cs-CZ" altLang="cs-CZ" sz="1400" dirty="0">
                <a:latin typeface="Times New Roman" panose="02020603050405020304" pitchFamily="18" charset="0"/>
              </a:rPr>
              <a:t> </a:t>
            </a:r>
            <a:r>
              <a:rPr lang="cs-CZ" altLang="cs-CZ" sz="1400" dirty="0" err="1">
                <a:latin typeface="Times New Roman" panose="02020603050405020304" pitchFamily="18" charset="0"/>
              </a:rPr>
              <a:t>antharcis</a:t>
            </a:r>
            <a:r>
              <a:rPr lang="cs-CZ" altLang="cs-CZ" sz="1400" dirty="0">
                <a:latin typeface="Times New Roman" panose="02020603050405020304" pitchFamily="18" charset="0"/>
              </a:rPr>
              <a:t>, ricin, </a:t>
            </a:r>
            <a:r>
              <a:rPr lang="cs-CZ" altLang="cs-CZ" sz="1400" dirty="0" err="1">
                <a:latin typeface="Times New Roman" panose="02020603050405020304" pitchFamily="18" charset="0"/>
              </a:rPr>
              <a:t>botulinum</a:t>
            </a:r>
            <a:r>
              <a:rPr lang="cs-CZ" altLang="cs-CZ" sz="1400" dirty="0">
                <a:latin typeface="Times New Roman" panose="02020603050405020304" pitchFamily="18" charset="0"/>
              </a:rPr>
              <a:t> toxinu, </a:t>
            </a:r>
            <a:r>
              <a:rPr lang="cs-CZ" altLang="cs-CZ" sz="1400" dirty="0" err="1">
                <a:latin typeface="Times New Roman" panose="02020603050405020304" pitchFamily="18" charset="0"/>
              </a:rPr>
              <a:t>Yersenia</a:t>
            </a:r>
            <a:r>
              <a:rPr lang="cs-CZ" altLang="cs-CZ" sz="1400" dirty="0">
                <a:latin typeface="Times New Roman" panose="02020603050405020304" pitchFamily="18" charset="0"/>
              </a:rPr>
              <a:t> </a:t>
            </a:r>
            <a:r>
              <a:rPr lang="cs-CZ" altLang="cs-CZ" sz="1400" dirty="0" err="1">
                <a:latin typeface="Times New Roman" panose="02020603050405020304" pitchFamily="18" charset="0"/>
              </a:rPr>
              <a:t>pestis</a:t>
            </a:r>
            <a:r>
              <a:rPr lang="cs-CZ" altLang="cs-CZ" sz="1400" dirty="0">
                <a:latin typeface="Times New Roman" panose="02020603050405020304" pitchFamily="18" charset="0"/>
              </a:rPr>
              <a:t> a </a:t>
            </a:r>
            <a:r>
              <a:rPr lang="cs-CZ" altLang="cs-CZ" sz="1400" dirty="0" err="1">
                <a:latin typeface="Times New Roman" panose="02020603050405020304" pitchFamily="18" charset="0"/>
              </a:rPr>
              <a:t>Staphylococus</a:t>
            </a:r>
            <a:r>
              <a:rPr lang="cs-CZ" altLang="cs-CZ" sz="1400" dirty="0">
                <a:latin typeface="Times New Roman" panose="02020603050405020304" pitchFamily="18" charset="0"/>
              </a:rPr>
              <a:t> </a:t>
            </a:r>
            <a:r>
              <a:rPr lang="cs-CZ" altLang="cs-CZ" sz="1400" dirty="0" err="1">
                <a:latin typeface="Times New Roman" panose="02020603050405020304" pitchFamily="18" charset="0"/>
              </a:rPr>
              <a:t>enterotixinu</a:t>
            </a:r>
            <a:endParaRPr lang="cs-CZ" sz="1400" dirty="0"/>
          </a:p>
        </p:txBody>
      </p:sp>
    </p:spTree>
    <p:custDataLst>
      <p:tags r:id="rId1"/>
    </p:custDataLst>
    <p:extLst>
      <p:ext uri="{BB962C8B-B14F-4D97-AF65-F5344CB8AC3E}">
        <p14:creationId xmlns:p14="http://schemas.microsoft.com/office/powerpoint/2010/main" val="37056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251520" y="186545"/>
            <a:ext cx="6948264" cy="928687"/>
          </a:xfrm>
        </p:spPr>
        <p:txBody>
          <a:bodyPr/>
          <a:lstStyle/>
          <a:p>
            <a:r>
              <a:rPr lang="cs-CZ" dirty="0"/>
              <a:t>Historie a budoucnost </a:t>
            </a:r>
            <a:r>
              <a:rPr lang="cs-CZ" dirty="0" err="1"/>
              <a:t>biosenzorů</a:t>
            </a:r>
            <a:r>
              <a:rPr lang="cs-CZ" dirty="0"/>
              <a:t> </a:t>
            </a:r>
          </a:p>
        </p:txBody>
      </p:sp>
      <p:sp>
        <p:nvSpPr>
          <p:cNvPr id="5" name="Obdélník 4"/>
          <p:cNvSpPr/>
          <p:nvPr/>
        </p:nvSpPr>
        <p:spPr>
          <a:xfrm>
            <a:off x="286260" y="1583202"/>
            <a:ext cx="8648848" cy="461665"/>
          </a:xfrm>
          <a:prstGeom prst="rect">
            <a:avLst/>
          </a:prstGeom>
        </p:spPr>
        <p:txBody>
          <a:bodyPr wrap="square">
            <a:spAutoFit/>
          </a:bodyPr>
          <a:lstStyle/>
          <a:p>
            <a:r>
              <a:rPr lang="cs-CZ" sz="2400" b="1" dirty="0">
                <a:solidFill>
                  <a:srgbClr val="000000"/>
                </a:solidFill>
                <a:latin typeface="Open Sans"/>
              </a:rPr>
              <a:t>1960</a:t>
            </a:r>
            <a:r>
              <a:rPr lang="cs-CZ" dirty="0">
                <a:solidFill>
                  <a:srgbClr val="000000"/>
                </a:solidFill>
                <a:latin typeface="Open Sans"/>
              </a:rPr>
              <a:t> - První </a:t>
            </a:r>
            <a:r>
              <a:rPr lang="cs-CZ" dirty="0" err="1">
                <a:solidFill>
                  <a:srgbClr val="000000"/>
                </a:solidFill>
                <a:latin typeface="Open Sans"/>
              </a:rPr>
              <a:t>biosensor</a:t>
            </a:r>
            <a:r>
              <a:rPr lang="cs-CZ" dirty="0">
                <a:solidFill>
                  <a:srgbClr val="000000"/>
                </a:solidFill>
                <a:latin typeface="Open Sans"/>
              </a:rPr>
              <a:t> využívající detekci  - HCG v moči (Uppsala)</a:t>
            </a:r>
            <a:endParaRPr lang="cs-CZ" dirty="0"/>
          </a:p>
        </p:txBody>
      </p:sp>
      <p:pic>
        <p:nvPicPr>
          <p:cNvPr id="8" name="Obrázek 7"/>
          <p:cNvPicPr>
            <a:picLocks noChangeAspect="1"/>
          </p:cNvPicPr>
          <p:nvPr/>
        </p:nvPicPr>
        <p:blipFill rotWithShape="1">
          <a:blip r:embed="rId3"/>
          <a:srcRect l="-2651" t="6085" r="-1" b="-1933"/>
          <a:stretch/>
        </p:blipFill>
        <p:spPr>
          <a:xfrm>
            <a:off x="1421396" y="2052759"/>
            <a:ext cx="2304256" cy="2194491"/>
          </a:xfrm>
          <a:prstGeom prst="rect">
            <a:avLst/>
          </a:prstGeom>
        </p:spPr>
      </p:pic>
      <p:pic>
        <p:nvPicPr>
          <p:cNvPr id="9" name="Obrázek 8"/>
          <p:cNvPicPr>
            <a:picLocks noChangeAspect="1"/>
          </p:cNvPicPr>
          <p:nvPr/>
        </p:nvPicPr>
        <p:blipFill rotWithShape="1">
          <a:blip r:embed="rId4"/>
          <a:srcRect t="36818" b="27728"/>
          <a:stretch/>
        </p:blipFill>
        <p:spPr>
          <a:xfrm>
            <a:off x="4283968" y="2374614"/>
            <a:ext cx="2682812" cy="802821"/>
          </a:xfrm>
          <a:prstGeom prst="rect">
            <a:avLst/>
          </a:prstGeom>
        </p:spPr>
      </p:pic>
      <p:sp>
        <p:nvSpPr>
          <p:cNvPr id="11" name="Obdélník 10"/>
          <p:cNvSpPr/>
          <p:nvPr/>
        </p:nvSpPr>
        <p:spPr>
          <a:xfrm>
            <a:off x="251520" y="1113645"/>
            <a:ext cx="8648847" cy="461665"/>
          </a:xfrm>
          <a:prstGeom prst="rect">
            <a:avLst/>
          </a:prstGeom>
        </p:spPr>
        <p:txBody>
          <a:bodyPr wrap="square">
            <a:spAutoFit/>
          </a:bodyPr>
          <a:lstStyle/>
          <a:p>
            <a:r>
              <a:rPr lang="cs-CZ" sz="2400" b="1" dirty="0">
                <a:solidFill>
                  <a:srgbClr val="000000"/>
                </a:solidFill>
                <a:latin typeface="Open Sans"/>
              </a:rPr>
              <a:t>1927 </a:t>
            </a:r>
            <a:r>
              <a:rPr lang="cs-CZ" dirty="0">
                <a:solidFill>
                  <a:srgbClr val="000000"/>
                </a:solidFill>
                <a:latin typeface="Open Sans"/>
              </a:rPr>
              <a:t>-  Objev lidského choriového gonadotropinu - HCG v moči (Kapské  město)</a:t>
            </a:r>
            <a:endParaRPr lang="cs-CZ" dirty="0"/>
          </a:p>
        </p:txBody>
      </p:sp>
      <p:cxnSp>
        <p:nvCxnSpPr>
          <p:cNvPr id="4" name="Přímá spojnice 3"/>
          <p:cNvCxnSpPr/>
          <p:nvPr/>
        </p:nvCxnSpPr>
        <p:spPr>
          <a:xfrm>
            <a:off x="251519" y="4247250"/>
            <a:ext cx="8648848" cy="0"/>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ovéPole 6"/>
          <p:cNvSpPr txBox="1"/>
          <p:nvPr/>
        </p:nvSpPr>
        <p:spPr>
          <a:xfrm>
            <a:off x="286260" y="4371706"/>
            <a:ext cx="8748464" cy="1477328"/>
          </a:xfrm>
          <a:prstGeom prst="rect">
            <a:avLst/>
          </a:prstGeom>
          <a:noFill/>
        </p:spPr>
        <p:txBody>
          <a:bodyPr wrap="square" rtlCol="0">
            <a:spAutoFit/>
          </a:bodyPr>
          <a:lstStyle/>
          <a:p>
            <a:r>
              <a:rPr lang="cs-CZ" dirty="0"/>
              <a:t>Z počátku byl vývoj </a:t>
            </a:r>
            <a:r>
              <a:rPr lang="cs-CZ" dirty="0" err="1"/>
              <a:t>biosenzorů</a:t>
            </a:r>
            <a:r>
              <a:rPr lang="cs-CZ" dirty="0"/>
              <a:t> svázán s rozvojem separačních a imobilizačních technik, elektroniky a optiky.</a:t>
            </a:r>
          </a:p>
          <a:p>
            <a:endParaRPr lang="cs-CZ" dirty="0"/>
          </a:p>
          <a:p>
            <a:r>
              <a:rPr lang="cs-CZ" dirty="0"/>
              <a:t>V současnosti jsou hlavní limity ve vysoké ceně a omezené stabilitě biologického materiálu. </a:t>
            </a:r>
          </a:p>
        </p:txBody>
      </p:sp>
    </p:spTree>
    <p:extLst>
      <p:ext uri="{BB962C8B-B14F-4D97-AF65-F5344CB8AC3E}">
        <p14:creationId xmlns:p14="http://schemas.microsoft.com/office/powerpoint/2010/main" val="1982102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7504" y="10410"/>
            <a:ext cx="6948264" cy="928687"/>
          </a:xfrm>
        </p:spPr>
        <p:txBody>
          <a:bodyPr/>
          <a:lstStyle/>
          <a:p>
            <a:r>
              <a:rPr lang="cs-CZ" dirty="0" err="1"/>
              <a:t>Biosenzory</a:t>
            </a:r>
            <a:r>
              <a:rPr lang="cs-CZ" dirty="0"/>
              <a:t> na  trhu.</a:t>
            </a:r>
          </a:p>
        </p:txBody>
      </p:sp>
      <p:pic>
        <p:nvPicPr>
          <p:cNvPr id="5" name="Obrázek 4"/>
          <p:cNvPicPr>
            <a:picLocks noChangeAspect="1"/>
          </p:cNvPicPr>
          <p:nvPr/>
        </p:nvPicPr>
        <p:blipFill>
          <a:blip r:embed="rId3"/>
          <a:stretch>
            <a:fillRect/>
          </a:stretch>
        </p:blipFill>
        <p:spPr>
          <a:xfrm>
            <a:off x="107504" y="939098"/>
            <a:ext cx="5574765" cy="2740926"/>
          </a:xfrm>
          <a:prstGeom prst="rect">
            <a:avLst/>
          </a:prstGeom>
        </p:spPr>
      </p:pic>
      <p:pic>
        <p:nvPicPr>
          <p:cNvPr id="1026" name="Picture 2" descr="Biosensor Market Size, Technology, Trends and Growth | Global Industry  Forecast 2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789041"/>
            <a:ext cx="4824536" cy="260690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436096" y="2041647"/>
            <a:ext cx="3561693" cy="1754326"/>
          </a:xfrm>
          <a:prstGeom prst="rect">
            <a:avLst/>
          </a:prstGeom>
          <a:noFill/>
        </p:spPr>
        <p:txBody>
          <a:bodyPr wrap="square" rtlCol="0">
            <a:spAutoFit/>
          </a:bodyPr>
          <a:lstStyle/>
          <a:p>
            <a:r>
              <a:rPr lang="cs-CZ" dirty="0"/>
              <a:t>USA - Předpokládaný nárůst trhu mezi roky 2019 a 2023 je 7,9%</a:t>
            </a:r>
            <a:r>
              <a:rPr lang="cs-CZ" baseline="30000" dirty="0"/>
              <a:t>2  </a:t>
            </a:r>
            <a:r>
              <a:rPr lang="cs-CZ" dirty="0"/>
              <a:t>až 8,3%</a:t>
            </a:r>
            <a:r>
              <a:rPr lang="cs-CZ" baseline="30000" dirty="0"/>
              <a:t>1</a:t>
            </a:r>
            <a:r>
              <a:rPr lang="cs-CZ" dirty="0"/>
              <a:t> .</a:t>
            </a:r>
          </a:p>
          <a:p>
            <a:endParaRPr lang="cs-CZ" dirty="0"/>
          </a:p>
          <a:p>
            <a:r>
              <a:rPr lang="cs-CZ" dirty="0"/>
              <a:t>ze</a:t>
            </a:r>
            <a:r>
              <a:rPr lang="en-US" dirty="0"/>
              <a:t> 21</a:t>
            </a:r>
            <a:r>
              <a:rPr lang="cs-CZ" dirty="0"/>
              <a:t>,</a:t>
            </a:r>
            <a:r>
              <a:rPr lang="en-US" dirty="0"/>
              <a:t>2 </a:t>
            </a:r>
            <a:r>
              <a:rPr lang="cs-CZ" dirty="0"/>
              <a:t>miliard </a:t>
            </a:r>
            <a:r>
              <a:rPr lang="en-US" dirty="0"/>
              <a:t>USD</a:t>
            </a:r>
            <a:r>
              <a:rPr lang="cs-CZ" dirty="0"/>
              <a:t> v roce</a:t>
            </a:r>
            <a:r>
              <a:rPr lang="en-US" dirty="0"/>
              <a:t> 2019</a:t>
            </a:r>
            <a:r>
              <a:rPr lang="cs-CZ" dirty="0"/>
              <a:t> na</a:t>
            </a:r>
            <a:r>
              <a:rPr lang="en-US" dirty="0"/>
              <a:t> 31.5</a:t>
            </a:r>
            <a:r>
              <a:rPr lang="cs-CZ" dirty="0"/>
              <a:t> miliard</a:t>
            </a:r>
            <a:r>
              <a:rPr lang="en-US" dirty="0"/>
              <a:t> USD</a:t>
            </a:r>
            <a:r>
              <a:rPr lang="cs-CZ" dirty="0"/>
              <a:t> v roce</a:t>
            </a:r>
            <a:r>
              <a:rPr lang="en-US" dirty="0"/>
              <a:t> 2024</a:t>
            </a:r>
            <a:endParaRPr lang="cs-CZ" dirty="0"/>
          </a:p>
        </p:txBody>
      </p:sp>
      <p:sp>
        <p:nvSpPr>
          <p:cNvPr id="8" name="Obdélník 7"/>
          <p:cNvSpPr/>
          <p:nvPr/>
        </p:nvSpPr>
        <p:spPr>
          <a:xfrm>
            <a:off x="5508104" y="5089457"/>
            <a:ext cx="3865524" cy="769441"/>
          </a:xfrm>
          <a:prstGeom prst="rect">
            <a:avLst/>
          </a:prstGeom>
        </p:spPr>
        <p:txBody>
          <a:bodyPr wrap="square">
            <a:spAutoFit/>
          </a:bodyPr>
          <a:lstStyle/>
          <a:p>
            <a:r>
              <a:rPr lang="cs-CZ" sz="1100" baseline="30000" dirty="0">
                <a:hlinkClick r:id="rId5"/>
              </a:rPr>
              <a:t>1</a:t>
            </a:r>
            <a:r>
              <a:rPr lang="cs-CZ" sz="1100" dirty="0">
                <a:hlinkClick r:id="rId5"/>
              </a:rPr>
              <a:t> https://www.marketsandmarkets.com/Market-Reports/biosensors-market-798.html</a:t>
            </a:r>
            <a:endParaRPr lang="cs-CZ" sz="1100" dirty="0"/>
          </a:p>
          <a:p>
            <a:r>
              <a:rPr lang="cs-CZ" sz="1100" dirty="0">
                <a:hlinkClick r:id="rId6"/>
              </a:rPr>
              <a:t> </a:t>
            </a:r>
            <a:r>
              <a:rPr lang="cs-CZ" sz="1100" baseline="30000" dirty="0">
                <a:hlinkClick r:id="rId6"/>
              </a:rPr>
              <a:t>2</a:t>
            </a:r>
            <a:r>
              <a:rPr lang="cs-CZ" sz="1100" dirty="0">
                <a:hlinkClick r:id="rId6"/>
              </a:rPr>
              <a:t> https://www.grandviewresearch.com/press-release/global-biosensors-market</a:t>
            </a:r>
            <a:endParaRPr lang="cs-CZ" sz="1100" dirty="0"/>
          </a:p>
        </p:txBody>
      </p:sp>
    </p:spTree>
    <p:extLst>
      <p:ext uri="{BB962C8B-B14F-4D97-AF65-F5344CB8AC3E}">
        <p14:creationId xmlns:p14="http://schemas.microsoft.com/office/powerpoint/2010/main" val="2913701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sz="2400" b="1" dirty="0" err="1"/>
              <a:t>Biosenzory</a:t>
            </a:r>
            <a:r>
              <a:rPr lang="cs-CZ" sz="2400" b="1" dirty="0"/>
              <a:t> ve vědeckých publikacích</a:t>
            </a:r>
          </a:p>
        </p:txBody>
      </p:sp>
      <p:pic>
        <p:nvPicPr>
          <p:cNvPr id="4" name="Obrázek 3"/>
          <p:cNvPicPr>
            <a:picLocks noChangeAspect="1"/>
          </p:cNvPicPr>
          <p:nvPr/>
        </p:nvPicPr>
        <p:blipFill rotWithShape="1">
          <a:blip r:embed="rId3">
            <a:lum bright="-11000" contrast="35000"/>
          </a:blip>
          <a:srcRect r="6121"/>
          <a:stretch/>
        </p:blipFill>
        <p:spPr>
          <a:xfrm>
            <a:off x="107504" y="1268760"/>
            <a:ext cx="8835660" cy="4473294"/>
          </a:xfrm>
          <a:prstGeom prst="rect">
            <a:avLst/>
          </a:prstGeom>
        </p:spPr>
      </p:pic>
      <p:sp>
        <p:nvSpPr>
          <p:cNvPr id="5" name="TextovéPole 4"/>
          <p:cNvSpPr txBox="1"/>
          <p:nvPr/>
        </p:nvSpPr>
        <p:spPr>
          <a:xfrm rot="16200000">
            <a:off x="-1003974" y="2740278"/>
            <a:ext cx="3312368" cy="369332"/>
          </a:xfrm>
          <a:prstGeom prst="rect">
            <a:avLst/>
          </a:prstGeom>
          <a:solidFill>
            <a:schemeClr val="bg1"/>
          </a:solidFill>
        </p:spPr>
        <p:txBody>
          <a:bodyPr wrap="square" rtlCol="0">
            <a:spAutoFit/>
          </a:bodyPr>
          <a:lstStyle/>
          <a:p>
            <a:r>
              <a:rPr lang="cs-CZ" dirty="0"/>
              <a:t>Počet publikací</a:t>
            </a:r>
          </a:p>
        </p:txBody>
      </p:sp>
      <p:sp>
        <p:nvSpPr>
          <p:cNvPr id="6" name="Šesticípá hvězda 5"/>
          <p:cNvSpPr/>
          <p:nvPr/>
        </p:nvSpPr>
        <p:spPr>
          <a:xfrm>
            <a:off x="8604448" y="2996952"/>
            <a:ext cx="216024" cy="35947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Obrázek 6"/>
          <p:cNvPicPr>
            <a:picLocks noChangeAspect="1"/>
          </p:cNvPicPr>
          <p:nvPr/>
        </p:nvPicPr>
        <p:blipFill>
          <a:blip r:embed="rId4">
            <a:lum bright="-10000" contrast="21000"/>
          </a:blip>
          <a:stretch>
            <a:fillRect/>
          </a:stretch>
        </p:blipFill>
        <p:spPr>
          <a:xfrm>
            <a:off x="4552401" y="6204882"/>
            <a:ext cx="4052047" cy="331694"/>
          </a:xfrm>
          <a:prstGeom prst="rect">
            <a:avLst/>
          </a:prstGeom>
        </p:spPr>
      </p:pic>
      <p:sp>
        <p:nvSpPr>
          <p:cNvPr id="8" name="Šesticípá hvězda 7"/>
          <p:cNvSpPr/>
          <p:nvPr/>
        </p:nvSpPr>
        <p:spPr>
          <a:xfrm>
            <a:off x="359531" y="5793733"/>
            <a:ext cx="216024" cy="35947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652209" y="5768519"/>
            <a:ext cx="3087052" cy="369332"/>
          </a:xfrm>
          <a:prstGeom prst="rect">
            <a:avLst/>
          </a:prstGeom>
          <a:noFill/>
        </p:spPr>
        <p:txBody>
          <a:bodyPr wrap="square" rtlCol="0">
            <a:spAutoFit/>
          </a:bodyPr>
          <a:lstStyle/>
          <a:p>
            <a:r>
              <a:rPr lang="cs-CZ" dirty="0"/>
              <a:t>Rok 2020 není kompletní</a:t>
            </a:r>
          </a:p>
        </p:txBody>
      </p:sp>
      <p:sp>
        <p:nvSpPr>
          <p:cNvPr id="10" name="TextovéPole 9"/>
          <p:cNvSpPr txBox="1"/>
          <p:nvPr/>
        </p:nvSpPr>
        <p:spPr>
          <a:xfrm>
            <a:off x="3861213" y="5583228"/>
            <a:ext cx="691188" cy="366052"/>
          </a:xfrm>
          <a:prstGeom prst="rect">
            <a:avLst/>
          </a:prstGeom>
          <a:noFill/>
        </p:spPr>
        <p:txBody>
          <a:bodyPr wrap="square" rtlCol="0">
            <a:spAutoFit/>
          </a:bodyPr>
          <a:lstStyle/>
          <a:p>
            <a:r>
              <a:rPr lang="cs-CZ" dirty="0"/>
              <a:t>Rok </a:t>
            </a:r>
          </a:p>
        </p:txBody>
      </p:sp>
      <p:cxnSp>
        <p:nvCxnSpPr>
          <p:cNvPr id="12" name="Přímá spojnice se šipkou 11"/>
          <p:cNvCxnSpPr/>
          <p:nvPr/>
        </p:nvCxnSpPr>
        <p:spPr>
          <a:xfrm>
            <a:off x="4552401" y="5768519"/>
            <a:ext cx="93610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59930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912813"/>
            <a:ext cx="3036888"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193925"/>
            <a:ext cx="4679950"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Obdélník 4"/>
          <p:cNvSpPr>
            <a:spLocks noChangeArrowheads="1"/>
          </p:cNvSpPr>
          <p:nvPr/>
        </p:nvSpPr>
        <p:spPr bwMode="auto">
          <a:xfrm>
            <a:off x="253480" y="476672"/>
            <a:ext cx="539536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dirty="0">
                <a:solidFill>
                  <a:srgbClr val="990099"/>
                </a:solidFill>
              </a:rPr>
              <a:t>ČSN ISO 5667-4 Kvalita vod – Odběr vzorků – Část 4: Návod pro odběr vzorků z jezer a vodních nádrží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colorTemperature colorTemp="7852"/>
                    </a14:imgEffect>
                    <a14:imgEffect>
                      <a14:saturation sat="400000"/>
                    </a14:imgEffect>
                  </a14:imgLayer>
                </a14:imgProps>
              </a:ext>
            </a:extLst>
          </a:blip>
          <a:stretch>
            <a:fillRect/>
          </a:stretch>
        </p:blipFill>
        <p:spPr>
          <a:xfrm>
            <a:off x="5436096" y="3697458"/>
            <a:ext cx="3560986" cy="2670739"/>
          </a:xfrm>
          <a:prstGeom prst="rect">
            <a:avLst/>
          </a:prstGeom>
        </p:spPr>
      </p:pic>
      <p:sp>
        <p:nvSpPr>
          <p:cNvPr id="54274" name="Obdélník 1"/>
          <p:cNvSpPr>
            <a:spLocks noChangeArrowheads="1"/>
          </p:cNvSpPr>
          <p:nvPr/>
        </p:nvSpPr>
        <p:spPr bwMode="auto">
          <a:xfrm>
            <a:off x="198438" y="612775"/>
            <a:ext cx="8945562"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3600" u="sng" dirty="0">
                <a:solidFill>
                  <a:schemeClr val="tx1"/>
                </a:solidFill>
              </a:rPr>
              <a:t> </a:t>
            </a:r>
            <a:r>
              <a:rPr lang="cs-CZ" altLang="cs-CZ" sz="3600" u="sng" dirty="0">
                <a:solidFill>
                  <a:srgbClr val="990099"/>
                </a:solidFill>
              </a:rPr>
              <a:t>Odběr pro mikrobiologický rozbor </a:t>
            </a:r>
            <a:r>
              <a:rPr lang="cs-CZ" altLang="cs-CZ" dirty="0">
                <a:solidFill>
                  <a:srgbClr val="990099"/>
                </a:solidFill>
              </a:rPr>
              <a:t></a:t>
            </a:r>
          </a:p>
          <a:p>
            <a:pPr>
              <a:spcBef>
                <a:spcPct val="0"/>
              </a:spcBef>
              <a:buFontTx/>
              <a:buNone/>
            </a:pPr>
            <a:r>
              <a:rPr lang="cs-CZ" altLang="cs-CZ" dirty="0">
                <a:solidFill>
                  <a:schemeClr val="tx1"/>
                </a:solidFill>
              </a:rPr>
              <a:t>tmavá skleněná vzorkovnice 0,5 L </a:t>
            </a:r>
          </a:p>
          <a:p>
            <a:pPr>
              <a:spcBef>
                <a:spcPct val="0"/>
              </a:spcBef>
              <a:buFontTx/>
              <a:buNone/>
            </a:pPr>
            <a:r>
              <a:rPr lang="cs-CZ" altLang="cs-CZ" sz="2000" dirty="0">
                <a:solidFill>
                  <a:schemeClr val="tx1"/>
                </a:solidFill>
              </a:rPr>
              <a:t> odběr se provádí buď přímo ze zdroje pitné vody (studna), nebo po 10-ti minutovém odpuštění vody z kohoutku </a:t>
            </a:r>
          </a:p>
          <a:p>
            <a:pPr>
              <a:spcBef>
                <a:spcPct val="0"/>
              </a:spcBef>
              <a:buFontTx/>
              <a:buNone/>
            </a:pPr>
            <a:r>
              <a:rPr lang="cs-CZ" altLang="cs-CZ" sz="2000" dirty="0">
                <a:solidFill>
                  <a:schemeClr val="tx1"/>
                </a:solidFill>
              </a:rPr>
              <a:t> vzorek odeber těsně před analýzou </a:t>
            </a:r>
          </a:p>
          <a:p>
            <a:pPr>
              <a:spcBef>
                <a:spcPct val="0"/>
              </a:spcBef>
              <a:buFontTx/>
              <a:buNone/>
            </a:pPr>
            <a:r>
              <a:rPr lang="cs-CZ" altLang="cs-CZ" sz="2000" dirty="0">
                <a:solidFill>
                  <a:schemeClr val="tx1"/>
                </a:solidFill>
              </a:rPr>
              <a:t> vlastní odběr: sundej zátku vzorkovnice i s alobalem, tak aby jsi se nedotkl skla nedotýkej se ani hrdla vzorkovnice naber vzorek vody asi do 4/5 vzorkovnice (vzorkovnice nesmí být plná!) vzorkovnici uzavři tak, aby byla zátka překrytá alobalem na vzorkovnici napiš datum a místo odběru vzorkovnici uskladni v ledničce a nesviť na ni. </a:t>
            </a:r>
          </a:p>
          <a:p>
            <a:pPr>
              <a:spcBef>
                <a:spcPct val="0"/>
              </a:spcBef>
              <a:buFontTx/>
              <a:buNone/>
            </a:pPr>
            <a:endParaRPr lang="cs-CZ" altLang="cs-CZ" sz="2000" dirty="0">
              <a:solidFill>
                <a:schemeClr val="tx1"/>
              </a:solidFill>
            </a:endParaRPr>
          </a:p>
          <a:p>
            <a:pPr>
              <a:spcBef>
                <a:spcPct val="0"/>
              </a:spcBef>
              <a:buFontTx/>
              <a:buNone/>
            </a:pPr>
            <a:r>
              <a:rPr lang="cs-CZ" altLang="cs-CZ" sz="2000" dirty="0">
                <a:solidFill>
                  <a:schemeClr val="tx1"/>
                </a:solidFill>
              </a:rPr>
              <a:t>Vzorkovnici na mikrobiologický</a:t>
            </a:r>
          </a:p>
          <a:p>
            <a:pPr>
              <a:spcBef>
                <a:spcPct val="0"/>
              </a:spcBef>
              <a:buFontTx/>
              <a:buNone/>
            </a:pPr>
            <a:r>
              <a:rPr lang="cs-CZ" altLang="cs-CZ" sz="2000" dirty="0">
                <a:solidFill>
                  <a:schemeClr val="tx1"/>
                </a:solidFill>
              </a:rPr>
              <a:t> rozbor je nutné si dopředu vyzvednout. </a:t>
            </a:r>
          </a:p>
          <a:p>
            <a:pPr>
              <a:spcBef>
                <a:spcPct val="0"/>
              </a:spcBef>
              <a:buFontTx/>
              <a:buNone/>
            </a:pPr>
            <a:r>
              <a:rPr lang="cs-CZ" altLang="cs-CZ" sz="2000" dirty="0">
                <a:solidFill>
                  <a:schemeClr val="tx1"/>
                </a:solidFill>
              </a:rPr>
              <a:t>Vzorkovnice je speciálně vysterilizovaná, </a:t>
            </a:r>
          </a:p>
          <a:p>
            <a:pPr>
              <a:spcBef>
                <a:spcPct val="0"/>
              </a:spcBef>
              <a:buFontTx/>
              <a:buNone/>
            </a:pPr>
            <a:r>
              <a:rPr lang="cs-CZ" altLang="cs-CZ" sz="2000" dirty="0">
                <a:solidFill>
                  <a:schemeClr val="tx1"/>
                </a:solidFill>
              </a:rPr>
              <a:t>takže není žádoucí ji zbytečně otevírat. </a:t>
            </a:r>
          </a:p>
          <a:p>
            <a:pPr>
              <a:spcBef>
                <a:spcPct val="0"/>
              </a:spcBef>
              <a:buFontTx/>
              <a:buNone/>
            </a:pPr>
            <a:endParaRPr lang="cs-CZ" altLang="cs-CZ" dirty="0">
              <a:solidFill>
                <a:schemeClr val="tx1"/>
              </a:solidFill>
            </a:endParaRPr>
          </a:p>
          <a:p>
            <a:pPr>
              <a:spcBef>
                <a:spcPct val="0"/>
              </a:spcBef>
              <a:buFontTx/>
              <a:buNone/>
            </a:pPr>
            <a:r>
              <a:rPr lang="cs-CZ" altLang="cs-CZ" dirty="0">
                <a:solidFill>
                  <a:schemeClr val="tx1"/>
                </a:solidFill>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Obdélník 3"/>
          <p:cNvSpPr>
            <a:spLocks noChangeArrowheads="1"/>
          </p:cNvSpPr>
          <p:nvPr/>
        </p:nvSpPr>
        <p:spPr bwMode="auto">
          <a:xfrm>
            <a:off x="251520" y="591949"/>
            <a:ext cx="889248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3600" u="sng" dirty="0">
                <a:solidFill>
                  <a:srgbClr val="990099"/>
                </a:solidFill>
              </a:rPr>
              <a:t>Odběr na základní chemický rozbor + kovy </a:t>
            </a:r>
          </a:p>
          <a:p>
            <a:pPr>
              <a:spcBef>
                <a:spcPct val="0"/>
              </a:spcBef>
              <a:buFontTx/>
              <a:buNone/>
            </a:pPr>
            <a:r>
              <a:rPr lang="cs-CZ" altLang="cs-CZ" dirty="0">
                <a:solidFill>
                  <a:schemeClr val="tx1"/>
                </a:solidFill>
              </a:rPr>
              <a:t></a:t>
            </a:r>
            <a:r>
              <a:rPr lang="cs-CZ" altLang="cs-CZ" sz="2000" dirty="0">
                <a:solidFill>
                  <a:schemeClr val="tx1"/>
                </a:solidFill>
              </a:rPr>
              <a:t> PET láhev od neslazené a nesycené vody 1,5 L nebo skleněná vzorkovnice z laboratoře </a:t>
            </a:r>
          </a:p>
          <a:p>
            <a:pPr>
              <a:spcBef>
                <a:spcPct val="0"/>
              </a:spcBef>
              <a:buFontTx/>
              <a:buNone/>
            </a:pPr>
            <a:r>
              <a:rPr lang="cs-CZ" altLang="cs-CZ" sz="2000" dirty="0">
                <a:solidFill>
                  <a:schemeClr val="tx1"/>
                </a:solidFill>
              </a:rPr>
              <a:t>odběr se prování buď přímo ze zdroje pitné vody (studna), nebo po 10-ti minutovém odpuštění vody z kohoutku </a:t>
            </a:r>
          </a:p>
          <a:p>
            <a:pPr>
              <a:spcBef>
                <a:spcPct val="0"/>
              </a:spcBef>
              <a:buFontTx/>
              <a:buNone/>
            </a:pPr>
            <a:r>
              <a:rPr lang="cs-CZ" altLang="cs-CZ" sz="2000" dirty="0">
                <a:solidFill>
                  <a:schemeClr val="tx1"/>
                </a:solidFill>
              </a:rPr>
              <a:t> vzorek odeber těsně před analýzou </a:t>
            </a:r>
          </a:p>
          <a:p>
            <a:pPr>
              <a:spcBef>
                <a:spcPct val="0"/>
              </a:spcBef>
              <a:buFontTx/>
              <a:buNone/>
            </a:pPr>
            <a:r>
              <a:rPr lang="cs-CZ" altLang="cs-CZ" sz="2000" dirty="0">
                <a:solidFill>
                  <a:schemeClr val="tx1"/>
                </a:solidFill>
              </a:rPr>
              <a:t> před odběrem a odtáčením vody z potrubí je nutno povrch výtoku, který se dostává do styku s vodou, zbavit nečistot  Veškeré rušivé doplňky na kohoutku (např. sítka) mají být z kohoutku před odpouštěním a odběrem vody odstraněny.</a:t>
            </a:r>
          </a:p>
          <a:p>
            <a:pPr>
              <a:spcBef>
                <a:spcPct val="0"/>
              </a:spcBef>
              <a:buFontTx/>
              <a:buNone/>
            </a:pPr>
            <a:r>
              <a:rPr lang="cs-CZ" altLang="cs-CZ" sz="2000" dirty="0">
                <a:solidFill>
                  <a:schemeClr val="tx1"/>
                </a:solidFill>
              </a:rPr>
              <a:t> vlastní odběr: odšroubuj vršek a PET láhev</a:t>
            </a:r>
          </a:p>
          <a:p>
            <a:pPr>
              <a:spcBef>
                <a:spcPct val="0"/>
              </a:spcBef>
              <a:buFontTx/>
              <a:buNone/>
            </a:pPr>
            <a:r>
              <a:rPr lang="cs-CZ" altLang="cs-CZ" sz="2000" dirty="0">
                <a:solidFill>
                  <a:schemeClr val="tx1"/>
                </a:solidFill>
              </a:rPr>
              <a:t> naplň až po hrdlo, tak, aby jsi v ní neměl</a:t>
            </a:r>
          </a:p>
          <a:p>
            <a:pPr>
              <a:spcBef>
                <a:spcPct val="0"/>
              </a:spcBef>
              <a:buFontTx/>
              <a:buNone/>
            </a:pPr>
            <a:r>
              <a:rPr lang="cs-CZ" altLang="cs-CZ" sz="2000" dirty="0">
                <a:solidFill>
                  <a:schemeClr val="tx1"/>
                </a:solidFill>
              </a:rPr>
              <a:t> vzduchovou bublinu vzorkovnici uzavři </a:t>
            </a:r>
          </a:p>
          <a:p>
            <a:pPr>
              <a:spcBef>
                <a:spcPct val="0"/>
              </a:spcBef>
              <a:buFontTx/>
              <a:buNone/>
            </a:pPr>
            <a:r>
              <a:rPr lang="cs-CZ" altLang="cs-CZ" sz="2000" dirty="0">
                <a:solidFill>
                  <a:schemeClr val="tx1"/>
                </a:solidFill>
              </a:rPr>
              <a:t>na vzorkovnici napiš datum a místo </a:t>
            </a:r>
          </a:p>
          <a:p>
            <a:pPr>
              <a:spcBef>
                <a:spcPct val="0"/>
              </a:spcBef>
              <a:buFontTx/>
              <a:buNone/>
            </a:pPr>
            <a:r>
              <a:rPr lang="cs-CZ" altLang="cs-CZ" sz="2000" dirty="0">
                <a:solidFill>
                  <a:schemeClr val="tx1"/>
                </a:solidFill>
              </a:rPr>
              <a:t>odběru vzorkovnici uskladni v ledničce</a:t>
            </a:r>
          </a:p>
          <a:p>
            <a:pPr>
              <a:spcBef>
                <a:spcPct val="0"/>
              </a:spcBef>
              <a:buFontTx/>
              <a:buNone/>
            </a:pPr>
            <a:r>
              <a:rPr lang="cs-CZ" altLang="cs-CZ" sz="2000" dirty="0">
                <a:solidFill>
                  <a:schemeClr val="tx1"/>
                </a:solidFill>
              </a:rPr>
              <a:t>a nesviť na ni</a:t>
            </a:r>
          </a:p>
        </p:txBody>
      </p:sp>
      <p:pic>
        <p:nvPicPr>
          <p:cNvPr id="2" name="Obrázek 1"/>
          <p:cNvPicPr>
            <a:picLocks noChangeAspect="1"/>
          </p:cNvPicPr>
          <p:nvPr/>
        </p:nvPicPr>
        <p:blipFill>
          <a:blip r:embed="rId3"/>
          <a:stretch>
            <a:fillRect/>
          </a:stretch>
        </p:blipFill>
        <p:spPr>
          <a:xfrm>
            <a:off x="5508104" y="3789040"/>
            <a:ext cx="3471528" cy="260364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9" descr="Slider1"/>
          <p:cNvPicPr>
            <a:picLocks noChangeAspect="1" noChangeArrowheads="1"/>
          </p:cNvPicPr>
          <p:nvPr/>
        </p:nvPicPr>
        <p:blipFill>
          <a:blip r:embed="rId3">
            <a:extLst>
              <a:ext uri="{28A0092B-C50C-407E-A947-70E740481C1C}">
                <a14:useLocalDpi xmlns:a14="http://schemas.microsoft.com/office/drawing/2010/main" val="0"/>
              </a:ext>
            </a:extLst>
          </a:blip>
          <a:srcRect l="48138" r="39128"/>
          <a:stretch>
            <a:fillRect/>
          </a:stretch>
        </p:blipFill>
        <p:spPr bwMode="auto">
          <a:xfrm>
            <a:off x="7479792" y="928947"/>
            <a:ext cx="1484398" cy="343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10"/>
          <p:cNvSpPr>
            <a:spLocks noChangeArrowheads="1"/>
          </p:cNvSpPr>
          <p:nvPr/>
        </p:nvSpPr>
        <p:spPr bwMode="auto">
          <a:xfrm>
            <a:off x="1392238" y="-207963"/>
            <a:ext cx="0" cy="41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endParaRPr lang="cs-CZ" altLang="cs-CZ" sz="900">
              <a:solidFill>
                <a:srgbClr val="000000"/>
              </a:solidFill>
              <a:latin typeface="Open Sans"/>
            </a:endParaRPr>
          </a:p>
          <a:p>
            <a:pPr>
              <a:spcBef>
                <a:spcPct val="0"/>
              </a:spcBef>
              <a:buFontTx/>
              <a:buNone/>
            </a:pPr>
            <a:endParaRPr lang="cs-CZ" altLang="cs-CZ" sz="1800">
              <a:solidFill>
                <a:schemeClr val="tx1"/>
              </a:solidFill>
            </a:endParaRPr>
          </a:p>
        </p:txBody>
      </p:sp>
      <p:sp>
        <p:nvSpPr>
          <p:cNvPr id="57348" name="Rectangle 11"/>
          <p:cNvSpPr>
            <a:spLocks noChangeArrowheads="1"/>
          </p:cNvSpPr>
          <p:nvPr/>
        </p:nvSpPr>
        <p:spPr bwMode="auto">
          <a:xfrm>
            <a:off x="123275" y="98685"/>
            <a:ext cx="78120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3600" dirty="0">
                <a:solidFill>
                  <a:srgbClr val="990099"/>
                </a:solidFill>
                <a:latin typeface="inherit"/>
              </a:rPr>
              <a:t>Pasivn</a:t>
            </a:r>
            <a:r>
              <a:rPr lang="cs-CZ" altLang="cs-CZ" sz="3600" dirty="0">
                <a:solidFill>
                  <a:srgbClr val="990099"/>
                </a:solidFill>
              </a:rPr>
              <a:t>í</a:t>
            </a:r>
            <a:r>
              <a:rPr lang="cs-CZ" altLang="cs-CZ" sz="3600" dirty="0">
                <a:solidFill>
                  <a:srgbClr val="990099"/>
                </a:solidFill>
                <a:latin typeface="inherit"/>
              </a:rPr>
              <a:t> vzorkov</a:t>
            </a:r>
            <a:r>
              <a:rPr lang="cs-CZ" altLang="cs-CZ" sz="3600" dirty="0">
                <a:solidFill>
                  <a:srgbClr val="990099"/>
                </a:solidFill>
              </a:rPr>
              <a:t>á</a:t>
            </a:r>
            <a:r>
              <a:rPr lang="cs-CZ" altLang="cs-CZ" sz="3600" dirty="0">
                <a:solidFill>
                  <a:srgbClr val="990099"/>
                </a:solidFill>
                <a:latin typeface="inherit"/>
              </a:rPr>
              <a:t>n</a:t>
            </a:r>
            <a:r>
              <a:rPr lang="cs-CZ" altLang="cs-CZ" sz="3600" dirty="0">
                <a:solidFill>
                  <a:srgbClr val="990099"/>
                </a:solidFill>
              </a:rPr>
              <a:t>í</a:t>
            </a:r>
            <a:endParaRPr lang="cs-CZ" altLang="cs-CZ" sz="3600" dirty="0">
              <a:solidFill>
                <a:srgbClr val="990099"/>
              </a:solidFill>
              <a:latin typeface="inherit"/>
            </a:endParaRPr>
          </a:p>
          <a:p>
            <a:pPr>
              <a:spcBef>
                <a:spcPct val="0"/>
              </a:spcBef>
              <a:buFontTx/>
              <a:buNone/>
            </a:pPr>
            <a:r>
              <a:rPr lang="cs-CZ" altLang="cs-CZ" sz="1800" dirty="0">
                <a:solidFill>
                  <a:srgbClr val="990099"/>
                </a:solidFill>
                <a:latin typeface="inherit"/>
              </a:rPr>
              <a:t>Akumulace analytu ve vhodném sorbentu prostřednictvím pasivní difuze.</a:t>
            </a:r>
            <a:r>
              <a:rPr lang="cs-CZ" altLang="cs-CZ" sz="1200" dirty="0">
                <a:solidFill>
                  <a:srgbClr val="990099"/>
                </a:solidFill>
                <a:latin typeface="inherit"/>
              </a:rPr>
              <a:t>.</a:t>
            </a:r>
            <a:endParaRPr lang="cs-CZ" altLang="cs-CZ" sz="2800" dirty="0">
              <a:solidFill>
                <a:srgbClr val="990099"/>
              </a:solidFill>
            </a:endParaRPr>
          </a:p>
        </p:txBody>
      </p:sp>
      <p:sp>
        <p:nvSpPr>
          <p:cNvPr id="9" name="Obdélník 8"/>
          <p:cNvSpPr/>
          <p:nvPr/>
        </p:nvSpPr>
        <p:spPr>
          <a:xfrm>
            <a:off x="179388" y="838200"/>
            <a:ext cx="7524750" cy="5262979"/>
          </a:xfrm>
          <a:prstGeom prst="rect">
            <a:avLst/>
          </a:prstGeom>
        </p:spPr>
        <p:txBody>
          <a:bodyPr wrap="square">
            <a:spAutoFit/>
          </a:bodyPr>
          <a:lstStyle/>
          <a:p>
            <a:pPr>
              <a:defRPr/>
            </a:pPr>
            <a:endParaRPr lang="cs-CZ" sz="2400" dirty="0">
              <a:solidFill>
                <a:srgbClr val="0066FF"/>
              </a:solidFill>
              <a:effectLst>
                <a:outerShdw blurRad="38100" dist="38100" dir="2700000" algn="tl">
                  <a:srgbClr val="000000">
                    <a:alpha val="43137"/>
                  </a:srgbClr>
                </a:outerShdw>
              </a:effectLst>
            </a:endParaRPr>
          </a:p>
          <a:p>
            <a:pPr>
              <a:defRPr/>
            </a:pPr>
            <a:r>
              <a:rPr lang="cs-CZ" sz="2400" dirty="0">
                <a:solidFill>
                  <a:srgbClr val="0066FF"/>
                </a:solidFill>
                <a:effectLst>
                  <a:outerShdw blurRad="38100" dist="38100" dir="2700000" algn="tl">
                    <a:srgbClr val="000000">
                      <a:alpha val="43137"/>
                    </a:srgbClr>
                  </a:outerShdw>
                </a:effectLst>
              </a:rPr>
              <a:t>SR (Silikonové gumy) – Nepolární organické látky.</a:t>
            </a:r>
          </a:p>
          <a:p>
            <a:pPr>
              <a:defRPr/>
            </a:pPr>
            <a:endParaRPr lang="cs-CZ" sz="2400" dirty="0">
              <a:solidFill>
                <a:srgbClr val="C00000"/>
              </a:solidFill>
              <a:effectLst>
                <a:outerShdw blurRad="38100" dist="38100" dir="2700000" algn="tl">
                  <a:srgbClr val="000000">
                    <a:alpha val="43137"/>
                  </a:srgbClr>
                </a:outerShdw>
              </a:effectLst>
            </a:endParaRPr>
          </a:p>
          <a:p>
            <a:pPr>
              <a:defRPr/>
            </a:pPr>
            <a:r>
              <a:rPr lang="cs-CZ" sz="2400" dirty="0">
                <a:solidFill>
                  <a:srgbClr val="C00000"/>
                </a:solidFill>
                <a:effectLst>
                  <a:outerShdw blurRad="38100" dist="38100" dir="2700000" algn="tl">
                    <a:srgbClr val="000000">
                      <a:alpha val="43137"/>
                    </a:srgbClr>
                  </a:outerShdw>
                </a:effectLst>
              </a:rPr>
              <a:t>SPMD (</a:t>
            </a:r>
            <a:r>
              <a:rPr lang="cs-CZ" sz="2400" dirty="0" err="1">
                <a:solidFill>
                  <a:srgbClr val="C00000"/>
                </a:solidFill>
                <a:effectLst>
                  <a:outerShdw blurRad="38100" dist="38100" dir="2700000" algn="tl">
                    <a:srgbClr val="000000">
                      <a:alpha val="43137"/>
                    </a:srgbClr>
                  </a:outerShdw>
                </a:effectLst>
              </a:rPr>
              <a:t>Semipermeable</a:t>
            </a:r>
            <a:r>
              <a:rPr lang="cs-CZ" sz="2400" dirty="0">
                <a:solidFill>
                  <a:srgbClr val="C00000"/>
                </a:solidFill>
                <a:effectLst>
                  <a:outerShdw blurRad="38100" dist="38100" dir="2700000" algn="tl">
                    <a:srgbClr val="000000">
                      <a:alpha val="43137"/>
                    </a:srgbClr>
                  </a:outerShdw>
                </a:effectLst>
              </a:rPr>
              <a:t> </a:t>
            </a:r>
            <a:r>
              <a:rPr lang="cs-CZ" sz="2400" dirty="0" err="1">
                <a:solidFill>
                  <a:srgbClr val="C00000"/>
                </a:solidFill>
                <a:effectLst>
                  <a:outerShdw blurRad="38100" dist="38100" dir="2700000" algn="tl">
                    <a:srgbClr val="000000">
                      <a:alpha val="43137"/>
                    </a:srgbClr>
                  </a:outerShdw>
                </a:effectLst>
              </a:rPr>
              <a:t>Membrane</a:t>
            </a:r>
            <a:r>
              <a:rPr lang="cs-CZ" sz="2400" dirty="0">
                <a:solidFill>
                  <a:srgbClr val="C00000"/>
                </a:solidFill>
                <a:effectLst>
                  <a:outerShdw blurRad="38100" dist="38100" dir="2700000" algn="tl">
                    <a:srgbClr val="000000">
                      <a:alpha val="43137"/>
                    </a:srgbClr>
                  </a:outerShdw>
                </a:effectLst>
              </a:rPr>
              <a:t> </a:t>
            </a:r>
            <a:r>
              <a:rPr lang="cs-CZ" sz="2400" dirty="0" err="1">
                <a:solidFill>
                  <a:srgbClr val="C00000"/>
                </a:solidFill>
                <a:effectLst>
                  <a:outerShdw blurRad="38100" dist="38100" dir="2700000" algn="tl">
                    <a:srgbClr val="000000">
                      <a:alpha val="43137"/>
                    </a:srgbClr>
                  </a:outerShdw>
                </a:effectLst>
              </a:rPr>
              <a:t>Device</a:t>
            </a:r>
            <a:r>
              <a:rPr lang="cs-CZ" sz="2400" dirty="0">
                <a:solidFill>
                  <a:srgbClr val="C00000"/>
                </a:solidFill>
                <a:effectLst>
                  <a:outerShdw blurRad="38100" dist="38100" dir="2700000" algn="tl">
                    <a:srgbClr val="000000">
                      <a:alpha val="43137"/>
                    </a:srgbClr>
                  </a:outerShdw>
                </a:effectLst>
              </a:rPr>
              <a:t>)</a:t>
            </a:r>
          </a:p>
          <a:p>
            <a:pPr>
              <a:defRPr/>
            </a:pPr>
            <a:r>
              <a:rPr lang="cs-CZ" sz="2400" dirty="0">
                <a:solidFill>
                  <a:srgbClr val="0066FF"/>
                </a:solidFill>
                <a:effectLst>
                  <a:outerShdw blurRad="38100" dist="38100" dir="2700000" algn="tl">
                    <a:srgbClr val="000000">
                      <a:alpha val="43137"/>
                    </a:srgbClr>
                  </a:outerShdw>
                </a:effectLst>
              </a:rPr>
              <a:t>Nepolární organické kontaminanty.</a:t>
            </a:r>
          </a:p>
          <a:p>
            <a:pPr>
              <a:defRPr/>
            </a:pPr>
            <a:endParaRPr lang="cs-CZ" sz="2400" dirty="0">
              <a:solidFill>
                <a:schemeClr val="accent6">
                  <a:lumMod val="75000"/>
                </a:schemeClr>
              </a:solidFill>
              <a:effectLst>
                <a:outerShdw blurRad="38100" dist="38100" dir="2700000" algn="tl">
                  <a:srgbClr val="000000">
                    <a:alpha val="43137"/>
                  </a:srgbClr>
                </a:outerShdw>
              </a:effectLst>
            </a:endParaRPr>
          </a:p>
          <a:p>
            <a:pPr>
              <a:defRPr/>
            </a:pPr>
            <a:r>
              <a:rPr lang="cs-CZ" sz="2400" dirty="0">
                <a:solidFill>
                  <a:srgbClr val="00B050"/>
                </a:solidFill>
                <a:effectLst>
                  <a:outerShdw blurRad="38100" dist="38100" dir="2700000" algn="tl">
                    <a:srgbClr val="000000">
                      <a:alpha val="43137"/>
                    </a:srgbClr>
                  </a:outerShdw>
                </a:effectLst>
              </a:rPr>
              <a:t>POCIS (</a:t>
            </a:r>
            <a:r>
              <a:rPr lang="cs-CZ" sz="2400" dirty="0" err="1">
                <a:solidFill>
                  <a:srgbClr val="00B050"/>
                </a:solidFill>
                <a:effectLst>
                  <a:outerShdw blurRad="38100" dist="38100" dir="2700000" algn="tl">
                    <a:srgbClr val="000000">
                      <a:alpha val="43137"/>
                    </a:srgbClr>
                  </a:outerShdw>
                </a:effectLst>
              </a:rPr>
              <a:t>Polar</a:t>
            </a:r>
            <a:r>
              <a:rPr lang="cs-CZ" sz="2400" dirty="0">
                <a:solidFill>
                  <a:srgbClr val="00B050"/>
                </a:solidFill>
                <a:effectLst>
                  <a:outerShdw blurRad="38100" dist="38100" dir="2700000" algn="tl">
                    <a:srgbClr val="000000">
                      <a:alpha val="43137"/>
                    </a:srgbClr>
                  </a:outerShdw>
                </a:effectLst>
              </a:rPr>
              <a:t> </a:t>
            </a:r>
            <a:r>
              <a:rPr lang="cs-CZ" sz="2400" dirty="0" err="1">
                <a:solidFill>
                  <a:srgbClr val="00B050"/>
                </a:solidFill>
                <a:effectLst>
                  <a:outerShdw blurRad="38100" dist="38100" dir="2700000" algn="tl">
                    <a:srgbClr val="000000">
                      <a:alpha val="43137"/>
                    </a:srgbClr>
                  </a:outerShdw>
                </a:effectLst>
              </a:rPr>
              <a:t>Organic</a:t>
            </a:r>
            <a:r>
              <a:rPr lang="cs-CZ" sz="2400" dirty="0">
                <a:solidFill>
                  <a:srgbClr val="00B050"/>
                </a:solidFill>
                <a:effectLst>
                  <a:outerShdw blurRad="38100" dist="38100" dir="2700000" algn="tl">
                    <a:srgbClr val="000000">
                      <a:alpha val="43137"/>
                    </a:srgbClr>
                  </a:outerShdw>
                </a:effectLst>
              </a:rPr>
              <a:t> Chemical </a:t>
            </a:r>
            <a:r>
              <a:rPr lang="cs-CZ" sz="2400" dirty="0" err="1">
                <a:solidFill>
                  <a:srgbClr val="00B050"/>
                </a:solidFill>
                <a:effectLst>
                  <a:outerShdw blurRad="38100" dist="38100" dir="2700000" algn="tl">
                    <a:srgbClr val="000000">
                      <a:alpha val="43137"/>
                    </a:srgbClr>
                  </a:outerShdw>
                </a:effectLst>
              </a:rPr>
              <a:t>Integrative</a:t>
            </a:r>
            <a:r>
              <a:rPr lang="cs-CZ" sz="2400" dirty="0">
                <a:solidFill>
                  <a:srgbClr val="00B050"/>
                </a:solidFill>
                <a:effectLst>
                  <a:outerShdw blurRad="38100" dist="38100" dir="2700000" algn="tl">
                    <a:srgbClr val="000000">
                      <a:alpha val="43137"/>
                    </a:srgbClr>
                  </a:outerShdw>
                </a:effectLst>
              </a:rPr>
              <a:t> </a:t>
            </a:r>
            <a:r>
              <a:rPr lang="cs-CZ" sz="2400" dirty="0" err="1">
                <a:solidFill>
                  <a:srgbClr val="00B050"/>
                </a:solidFill>
                <a:effectLst>
                  <a:outerShdw blurRad="38100" dist="38100" dir="2700000" algn="tl">
                    <a:srgbClr val="000000">
                      <a:alpha val="43137"/>
                    </a:srgbClr>
                  </a:outerShdw>
                </a:effectLst>
              </a:rPr>
              <a:t>Sampler</a:t>
            </a:r>
            <a:r>
              <a:rPr lang="cs-CZ" sz="2400" dirty="0">
                <a:solidFill>
                  <a:srgbClr val="00B050"/>
                </a:solidFill>
                <a:effectLst>
                  <a:outerShdw blurRad="38100" dist="38100" dir="2700000" algn="tl">
                    <a:srgbClr val="000000">
                      <a:alpha val="43137"/>
                    </a:srgbClr>
                  </a:outerShdw>
                </a:effectLst>
              </a:rPr>
              <a:t>)</a:t>
            </a:r>
          </a:p>
          <a:p>
            <a:pPr>
              <a:defRPr/>
            </a:pPr>
            <a:r>
              <a:rPr lang="cs-CZ" sz="2400" dirty="0">
                <a:solidFill>
                  <a:srgbClr val="00B050"/>
                </a:solidFill>
                <a:effectLst>
                  <a:outerShdw blurRad="38100" dist="38100" dir="2700000" algn="tl">
                    <a:srgbClr val="000000">
                      <a:alpha val="43137"/>
                    </a:srgbClr>
                  </a:outerShdw>
                </a:effectLst>
              </a:rPr>
              <a:t>Polární látky.</a:t>
            </a:r>
          </a:p>
          <a:p>
            <a:pPr>
              <a:defRPr/>
            </a:pPr>
            <a:endParaRPr lang="cs-CZ" sz="2400" dirty="0">
              <a:solidFill>
                <a:srgbClr val="00B050"/>
              </a:solidFill>
              <a:effectLst>
                <a:outerShdw blurRad="38100" dist="38100" dir="2700000" algn="tl">
                  <a:srgbClr val="000000">
                    <a:alpha val="43137"/>
                  </a:srgbClr>
                </a:outerShdw>
              </a:effectLst>
            </a:endParaRPr>
          </a:p>
          <a:p>
            <a:pPr>
              <a:defRPr/>
            </a:pPr>
            <a:r>
              <a:rPr lang="cs-CZ" sz="2400" dirty="0" err="1">
                <a:solidFill>
                  <a:srgbClr val="FF00FF"/>
                </a:solidFill>
                <a:effectLst>
                  <a:outerShdw blurRad="38100" dist="38100" dir="2700000" algn="tl">
                    <a:srgbClr val="000000">
                      <a:alpha val="43137"/>
                    </a:srgbClr>
                  </a:outerShdw>
                </a:effectLst>
              </a:rPr>
              <a:t>DGT®Technika</a:t>
            </a:r>
            <a:r>
              <a:rPr lang="cs-CZ" sz="2400" dirty="0">
                <a:solidFill>
                  <a:srgbClr val="FF00FF"/>
                </a:solidFill>
                <a:effectLst>
                  <a:outerShdw blurRad="38100" dist="38100" dir="2700000" algn="tl">
                    <a:srgbClr val="000000">
                      <a:alpha val="43137"/>
                    </a:srgbClr>
                  </a:outerShdw>
                </a:effectLst>
              </a:rPr>
              <a:t> difuzního gradientu v tenkém filmu </a:t>
            </a:r>
          </a:p>
          <a:p>
            <a:pPr>
              <a:defRPr/>
            </a:pPr>
            <a:r>
              <a:rPr lang="cs-CZ" sz="2400" dirty="0">
                <a:solidFill>
                  <a:srgbClr val="FF00FF"/>
                </a:solidFill>
                <a:effectLst>
                  <a:outerShdw blurRad="38100" dist="38100" dir="2700000" algn="tl">
                    <a:srgbClr val="000000">
                      <a:alpha val="43137"/>
                    </a:srgbClr>
                  </a:outerShdw>
                </a:effectLst>
              </a:rPr>
              <a:t>Měření koncentrace kovů.</a:t>
            </a:r>
          </a:p>
          <a:p>
            <a:pPr>
              <a:defRPr/>
            </a:pPr>
            <a:endParaRPr lang="cs-CZ" sz="2400" dirty="0">
              <a:solidFill>
                <a:srgbClr val="FF00FF"/>
              </a:solidFill>
              <a:effectLst>
                <a:outerShdw blurRad="38100" dist="38100" dir="2700000" algn="tl">
                  <a:srgbClr val="000000">
                    <a:alpha val="43137"/>
                  </a:srgbClr>
                </a:outerShdw>
              </a:effectLst>
            </a:endParaRPr>
          </a:p>
          <a:p>
            <a:pPr>
              <a:defRPr/>
            </a:pPr>
            <a:r>
              <a:rPr lang="cs-CZ" sz="2400" dirty="0">
                <a:solidFill>
                  <a:srgbClr val="FF0000"/>
                </a:solidFill>
                <a:effectLst>
                  <a:outerShdw blurRad="38100" dist="38100" dir="2700000" algn="tl">
                    <a:srgbClr val="000000">
                      <a:alpha val="43137"/>
                    </a:srgbClr>
                  </a:outerShdw>
                </a:effectLst>
              </a:rPr>
              <a:t>PUF (Pasivní vzorkovače vzduchu s filtrem na bázi polyuretanové pěny) Perzistentní organické polutanty.</a:t>
            </a:r>
          </a:p>
        </p:txBody>
      </p:sp>
    </p:spTree>
  </p:cSld>
  <p:clrMapOvr>
    <a:masterClrMapping/>
  </p:clrMapOvr>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www.ysi.com/ProductImages/d71cb719-01f8-45fb-9296-2c4f47881e01/images/YSI-EXO2-Son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00" y="1044576"/>
            <a:ext cx="312102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2734" y="1290636"/>
            <a:ext cx="2837738" cy="283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Obráze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838" y="4077072"/>
            <a:ext cx="2458988" cy="24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Obrázek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25844" y="4129904"/>
            <a:ext cx="2248201" cy="22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ovéPole 4"/>
          <p:cNvSpPr txBox="1">
            <a:spLocks noChangeArrowheads="1"/>
          </p:cNvSpPr>
          <p:nvPr/>
        </p:nvSpPr>
        <p:spPr bwMode="auto">
          <a:xfrm>
            <a:off x="3279143" y="1379538"/>
            <a:ext cx="28194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1800" dirty="0">
                <a:solidFill>
                  <a:schemeClr val="tx1"/>
                </a:solidFill>
              </a:rPr>
              <a:t>Teplota</a:t>
            </a:r>
          </a:p>
          <a:p>
            <a:pPr>
              <a:spcBef>
                <a:spcPct val="0"/>
              </a:spcBef>
              <a:buFontTx/>
              <a:buNone/>
            </a:pPr>
            <a:r>
              <a:rPr lang="cs-CZ" altLang="cs-CZ" sz="1800" dirty="0">
                <a:solidFill>
                  <a:srgbClr val="FF0000"/>
                </a:solidFill>
              </a:rPr>
              <a:t>Vodivost</a:t>
            </a:r>
          </a:p>
          <a:p>
            <a:pPr>
              <a:spcBef>
                <a:spcPct val="0"/>
              </a:spcBef>
              <a:buFontTx/>
              <a:buNone/>
            </a:pPr>
            <a:r>
              <a:rPr lang="cs-CZ" altLang="cs-CZ" sz="1800" dirty="0">
                <a:solidFill>
                  <a:schemeClr val="tx1"/>
                </a:solidFill>
              </a:rPr>
              <a:t>Hloubka</a:t>
            </a:r>
          </a:p>
          <a:p>
            <a:pPr>
              <a:spcBef>
                <a:spcPct val="0"/>
              </a:spcBef>
              <a:buFontTx/>
              <a:buNone/>
            </a:pPr>
            <a:r>
              <a:rPr lang="cs-CZ" altLang="cs-CZ" sz="1800" dirty="0">
                <a:solidFill>
                  <a:schemeClr val="tx1"/>
                </a:solidFill>
              </a:rPr>
              <a:t>Rozpuštěný kyslík</a:t>
            </a:r>
          </a:p>
          <a:p>
            <a:pPr>
              <a:spcBef>
                <a:spcPct val="0"/>
              </a:spcBef>
              <a:buFontTx/>
              <a:buNone/>
            </a:pPr>
            <a:r>
              <a:rPr lang="cs-CZ" altLang="cs-CZ" sz="1800" dirty="0">
                <a:solidFill>
                  <a:schemeClr val="tx1"/>
                </a:solidFill>
              </a:rPr>
              <a:t>pH</a:t>
            </a:r>
          </a:p>
          <a:p>
            <a:pPr>
              <a:spcBef>
                <a:spcPct val="0"/>
              </a:spcBef>
              <a:buFontTx/>
              <a:buNone/>
            </a:pPr>
            <a:r>
              <a:rPr lang="cs-CZ" altLang="cs-CZ" sz="1800" dirty="0">
                <a:solidFill>
                  <a:schemeClr val="tx1"/>
                </a:solidFill>
              </a:rPr>
              <a:t>NH3</a:t>
            </a:r>
          </a:p>
          <a:p>
            <a:pPr>
              <a:spcBef>
                <a:spcPct val="0"/>
              </a:spcBef>
              <a:buFontTx/>
              <a:buNone/>
            </a:pPr>
            <a:r>
              <a:rPr lang="cs-CZ" altLang="cs-CZ" sz="1800" dirty="0">
                <a:solidFill>
                  <a:schemeClr val="tx1"/>
                </a:solidFill>
              </a:rPr>
              <a:t>Fluorescenční látky</a:t>
            </a:r>
          </a:p>
          <a:p>
            <a:pPr>
              <a:spcBef>
                <a:spcPct val="0"/>
              </a:spcBef>
              <a:buFontTx/>
              <a:buNone/>
            </a:pPr>
            <a:r>
              <a:rPr lang="cs-CZ" altLang="cs-CZ" sz="1800" dirty="0">
                <a:solidFill>
                  <a:schemeClr val="tx1"/>
                </a:solidFill>
              </a:rPr>
              <a:t>Zákal</a:t>
            </a:r>
          </a:p>
          <a:p>
            <a:pPr>
              <a:spcBef>
                <a:spcPct val="0"/>
              </a:spcBef>
              <a:buFontTx/>
              <a:buNone/>
            </a:pPr>
            <a:r>
              <a:rPr lang="cs-CZ" altLang="cs-CZ" sz="1800" dirty="0">
                <a:solidFill>
                  <a:schemeClr val="tx1"/>
                </a:solidFill>
              </a:rPr>
              <a:t>Tlak</a:t>
            </a:r>
          </a:p>
          <a:p>
            <a:pPr>
              <a:spcBef>
                <a:spcPct val="0"/>
              </a:spcBef>
              <a:buFontTx/>
              <a:buNone/>
            </a:pPr>
            <a:r>
              <a:rPr lang="cs-CZ" altLang="cs-CZ" sz="1800" dirty="0">
                <a:solidFill>
                  <a:schemeClr val="tx1"/>
                </a:solidFill>
              </a:rPr>
              <a:t>Řasy </a:t>
            </a:r>
            <a:r>
              <a:rPr lang="cs-CZ" altLang="cs-CZ" sz="1800" dirty="0" err="1">
                <a:solidFill>
                  <a:schemeClr val="tx1"/>
                </a:solidFill>
              </a:rPr>
              <a:t>phycocyanin</a:t>
            </a:r>
            <a:endParaRPr lang="cs-CZ" altLang="cs-CZ" sz="1800" dirty="0">
              <a:solidFill>
                <a:schemeClr val="tx1"/>
              </a:solidFill>
            </a:endParaRPr>
          </a:p>
          <a:p>
            <a:pPr>
              <a:spcBef>
                <a:spcPct val="0"/>
              </a:spcBef>
              <a:buFontTx/>
              <a:buNone/>
            </a:pPr>
            <a:r>
              <a:rPr lang="cs-CZ" altLang="cs-CZ" sz="1800" dirty="0">
                <a:solidFill>
                  <a:schemeClr val="tx1"/>
                </a:solidFill>
              </a:rPr>
              <a:t>Řasy </a:t>
            </a:r>
            <a:r>
              <a:rPr lang="cs-CZ" altLang="cs-CZ" sz="1800" dirty="0" err="1">
                <a:solidFill>
                  <a:schemeClr val="tx1"/>
                </a:solidFill>
              </a:rPr>
              <a:t>phycoerythrin</a:t>
            </a:r>
            <a:endParaRPr lang="cs-CZ" altLang="cs-CZ" sz="1800" dirty="0">
              <a:solidFill>
                <a:schemeClr val="tx1"/>
              </a:solidFill>
            </a:endParaRPr>
          </a:p>
          <a:p>
            <a:pPr>
              <a:spcBef>
                <a:spcPct val="0"/>
              </a:spcBef>
              <a:buFontTx/>
              <a:buNone/>
            </a:pPr>
            <a:r>
              <a:rPr lang="cs-CZ" altLang="cs-CZ" sz="1800" dirty="0" err="1">
                <a:solidFill>
                  <a:schemeClr val="tx1"/>
                </a:solidFill>
              </a:rPr>
              <a:t>Clorofyl</a:t>
            </a:r>
            <a:endParaRPr lang="cs-CZ" altLang="cs-CZ" sz="1800" dirty="0">
              <a:solidFill>
                <a:schemeClr val="tx1"/>
              </a:solidFill>
            </a:endParaRPr>
          </a:p>
          <a:p>
            <a:pPr>
              <a:spcBef>
                <a:spcPct val="0"/>
              </a:spcBef>
              <a:buFontTx/>
              <a:buNone/>
            </a:pPr>
            <a:r>
              <a:rPr lang="cs-CZ" altLang="cs-CZ" sz="1800" dirty="0">
                <a:solidFill>
                  <a:schemeClr val="tx1"/>
                </a:solidFill>
              </a:rPr>
              <a:t>Nitráty</a:t>
            </a:r>
          </a:p>
          <a:p>
            <a:pPr>
              <a:spcBef>
                <a:spcPct val="0"/>
              </a:spcBef>
              <a:buFontTx/>
              <a:buNone/>
            </a:pPr>
            <a:r>
              <a:rPr lang="cs-CZ" altLang="cs-CZ" sz="1800" dirty="0">
                <a:solidFill>
                  <a:schemeClr val="tx1"/>
                </a:solidFill>
              </a:rPr>
              <a:t>Chloridy</a:t>
            </a:r>
          </a:p>
          <a:p>
            <a:pPr>
              <a:spcBef>
                <a:spcPct val="0"/>
              </a:spcBef>
              <a:buFontTx/>
              <a:buNone/>
            </a:pPr>
            <a:endParaRPr lang="cs-CZ" altLang="cs-CZ" sz="1800" dirty="0">
              <a:solidFill>
                <a:schemeClr val="tx1"/>
              </a:solidFill>
            </a:endParaRPr>
          </a:p>
        </p:txBody>
      </p:sp>
      <p:sp>
        <p:nvSpPr>
          <p:cNvPr id="59399" name="TextovéPole 5"/>
          <p:cNvSpPr txBox="1">
            <a:spLocks noChangeArrowheads="1"/>
          </p:cNvSpPr>
          <p:nvPr/>
        </p:nvSpPr>
        <p:spPr bwMode="auto">
          <a:xfrm>
            <a:off x="350838" y="874712"/>
            <a:ext cx="59896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2100" b="1" dirty="0">
                <a:solidFill>
                  <a:schemeClr val="tx1"/>
                </a:solidFill>
              </a:rPr>
              <a:t>Kombinovaná sonda pro měření kvality vody</a:t>
            </a:r>
          </a:p>
        </p:txBody>
      </p:sp>
      <p:sp>
        <p:nvSpPr>
          <p:cNvPr id="9" name="TextovéPole 5"/>
          <p:cNvSpPr txBox="1">
            <a:spLocks noChangeArrowheads="1"/>
          </p:cNvSpPr>
          <p:nvPr/>
        </p:nvSpPr>
        <p:spPr bwMode="auto">
          <a:xfrm>
            <a:off x="158750" y="149522"/>
            <a:ext cx="66454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3200" b="1" dirty="0">
                <a:solidFill>
                  <a:srgbClr val="990099"/>
                </a:solidFill>
              </a:rPr>
              <a:t>Monitorování bez odběru vzorků</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3502550" y="1795463"/>
            <a:ext cx="5715000" cy="3429000"/>
          </a:xfrm>
          <a:prstGeom prst="rect">
            <a:avLst/>
          </a:prstGeom>
        </p:spPr>
      </p:pic>
      <p:sp>
        <p:nvSpPr>
          <p:cNvPr id="3" name="Obdélník 2"/>
          <p:cNvSpPr/>
          <p:nvPr/>
        </p:nvSpPr>
        <p:spPr>
          <a:xfrm>
            <a:off x="6275226" y="5383069"/>
            <a:ext cx="2393091" cy="300082"/>
          </a:xfrm>
          <a:prstGeom prst="rect">
            <a:avLst/>
          </a:prstGeom>
        </p:spPr>
        <p:txBody>
          <a:bodyPr wrap="none">
            <a:spAutoFit/>
          </a:bodyPr>
          <a:lstStyle/>
          <a:p>
            <a:pPr defTabSz="685800" eaLnBrk="1" fontAlgn="auto" hangingPunct="1">
              <a:spcBef>
                <a:spcPts val="0"/>
              </a:spcBef>
              <a:spcAft>
                <a:spcPts val="0"/>
              </a:spcAft>
              <a:defRPr/>
            </a:pPr>
            <a:r>
              <a:rPr lang="cs-CZ" sz="1350" dirty="0">
                <a:solidFill>
                  <a:prstClr val="black"/>
                </a:solidFill>
                <a:latin typeface="Calibri"/>
              </a:rPr>
              <a:t>https://youtu.be/_dCjOHp46y4</a:t>
            </a:r>
          </a:p>
        </p:txBody>
      </p:sp>
      <p:pic>
        <p:nvPicPr>
          <p:cNvPr id="4" name="Obrázek 3"/>
          <p:cNvPicPr>
            <a:picLocks noChangeAspect="1"/>
          </p:cNvPicPr>
          <p:nvPr/>
        </p:nvPicPr>
        <p:blipFill>
          <a:blip r:embed="rId4"/>
          <a:stretch>
            <a:fillRect/>
          </a:stretch>
        </p:blipFill>
        <p:spPr>
          <a:xfrm>
            <a:off x="181550" y="2322000"/>
            <a:ext cx="3321000" cy="2214000"/>
          </a:xfrm>
          <a:prstGeom prst="rect">
            <a:avLst/>
          </a:prstGeom>
        </p:spPr>
      </p:pic>
      <p:sp>
        <p:nvSpPr>
          <p:cNvPr id="5" name="Obdélník 4"/>
          <p:cNvSpPr/>
          <p:nvPr/>
        </p:nvSpPr>
        <p:spPr>
          <a:xfrm>
            <a:off x="240425" y="5240434"/>
            <a:ext cx="4572000" cy="507831"/>
          </a:xfrm>
          <a:prstGeom prst="rect">
            <a:avLst/>
          </a:prstGeom>
        </p:spPr>
        <p:txBody>
          <a:bodyPr>
            <a:spAutoFit/>
          </a:bodyPr>
          <a:lstStyle/>
          <a:p>
            <a:pPr defTabSz="685800" eaLnBrk="1" fontAlgn="auto" hangingPunct="1">
              <a:spcBef>
                <a:spcPts val="0"/>
              </a:spcBef>
              <a:spcAft>
                <a:spcPts val="0"/>
              </a:spcAft>
              <a:defRPr/>
            </a:pPr>
            <a:r>
              <a:rPr lang="nl-NL" sz="1350" dirty="0">
                <a:solidFill>
                  <a:prstClr val="black"/>
                </a:solidFill>
                <a:latin typeface="Calibri"/>
              </a:rPr>
              <a:t>Behzad Bayat and Jan Roelof van der Meer. Credit: Alain Herzog / 2017 EPFL</a:t>
            </a:r>
            <a:endParaRPr lang="cs-CZ" sz="1350" dirty="0">
              <a:solidFill>
                <a:prstClr val="black"/>
              </a:solidFill>
              <a:latin typeface="Calibri"/>
            </a:endParaRPr>
          </a:p>
        </p:txBody>
      </p:sp>
      <p:sp>
        <p:nvSpPr>
          <p:cNvPr id="6" name="TextovéPole 5"/>
          <p:cNvSpPr txBox="1">
            <a:spLocks noChangeArrowheads="1"/>
          </p:cNvSpPr>
          <p:nvPr/>
        </p:nvSpPr>
        <p:spPr bwMode="auto">
          <a:xfrm>
            <a:off x="158750" y="149522"/>
            <a:ext cx="66454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3200" b="1" dirty="0">
                <a:solidFill>
                  <a:srgbClr val="990099"/>
                </a:solidFill>
              </a:rPr>
              <a:t>Monitorování bez odběru vzorků</a:t>
            </a:r>
          </a:p>
        </p:txBody>
      </p:sp>
      <p:sp>
        <p:nvSpPr>
          <p:cNvPr id="7" name="TextovéPole 5"/>
          <p:cNvSpPr txBox="1">
            <a:spLocks noChangeArrowheads="1"/>
          </p:cNvSpPr>
          <p:nvPr/>
        </p:nvSpPr>
        <p:spPr bwMode="auto">
          <a:xfrm>
            <a:off x="139895" y="861787"/>
            <a:ext cx="89736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2100" b="1" dirty="0" err="1">
                <a:solidFill>
                  <a:schemeClr val="tx1"/>
                </a:solidFill>
              </a:rPr>
              <a:t>Robotic</a:t>
            </a:r>
            <a:r>
              <a:rPr lang="cs-CZ" altLang="cs-CZ" sz="2100" b="1" dirty="0">
                <a:solidFill>
                  <a:schemeClr val="tx1"/>
                </a:solidFill>
              </a:rPr>
              <a:t> </a:t>
            </a:r>
            <a:r>
              <a:rPr lang="cs-CZ" altLang="cs-CZ" sz="2100" b="1" dirty="0" err="1">
                <a:solidFill>
                  <a:schemeClr val="tx1"/>
                </a:solidFill>
              </a:rPr>
              <a:t>Eel</a:t>
            </a:r>
            <a:r>
              <a:rPr lang="cs-CZ" altLang="cs-CZ" sz="2100" b="1" dirty="0">
                <a:solidFill>
                  <a:schemeClr val="tx1"/>
                </a:solidFill>
              </a:rPr>
              <a:t> – rádiem řízený pohyb po hladině, každý segment obsahuje jeden senzor.  </a:t>
            </a:r>
          </a:p>
        </p:txBody>
      </p:sp>
    </p:spTree>
    <p:extLst>
      <p:ext uri="{BB962C8B-B14F-4D97-AF65-F5344CB8AC3E}">
        <p14:creationId xmlns:p14="http://schemas.microsoft.com/office/powerpoint/2010/main" val="3944758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58750" y="807344"/>
            <a:ext cx="8774234" cy="646331"/>
          </a:xfrm>
          <a:prstGeom prst="rect">
            <a:avLst/>
          </a:prstGeom>
          <a:noFill/>
        </p:spPr>
        <p:txBody>
          <a:bodyPr wrap="square" rtlCol="0">
            <a:spAutoFit/>
          </a:bodyPr>
          <a:lstStyle/>
          <a:p>
            <a:r>
              <a:rPr lang="cs-CZ" b="1" dirty="0"/>
              <a:t>Monitorování  čistoty vody na Volze – vor nesoucí senzory, které jsou napájeny  sluneční baterií. </a:t>
            </a:r>
          </a:p>
        </p:txBody>
      </p:sp>
      <p:pic>
        <p:nvPicPr>
          <p:cNvPr id="3" name="Obrázek 2"/>
          <p:cNvPicPr>
            <a:picLocks noChangeAspect="1"/>
          </p:cNvPicPr>
          <p:nvPr/>
        </p:nvPicPr>
        <p:blipFill>
          <a:blip r:embed="rId3"/>
          <a:stretch>
            <a:fillRect/>
          </a:stretch>
        </p:blipFill>
        <p:spPr>
          <a:xfrm>
            <a:off x="839514" y="1671884"/>
            <a:ext cx="3014663" cy="1584068"/>
          </a:xfrm>
          <a:prstGeom prst="rect">
            <a:avLst/>
          </a:prstGeom>
        </p:spPr>
      </p:pic>
      <p:pic>
        <p:nvPicPr>
          <p:cNvPr id="4" name="Obrázek 3"/>
          <p:cNvPicPr>
            <a:picLocks noChangeAspect="1"/>
          </p:cNvPicPr>
          <p:nvPr/>
        </p:nvPicPr>
        <p:blipFill>
          <a:blip r:embed="rId4"/>
          <a:stretch>
            <a:fillRect/>
          </a:stretch>
        </p:blipFill>
        <p:spPr>
          <a:xfrm>
            <a:off x="4236463" y="2173055"/>
            <a:ext cx="4037013" cy="3027760"/>
          </a:xfrm>
          <a:prstGeom prst="rect">
            <a:avLst/>
          </a:prstGeom>
        </p:spPr>
      </p:pic>
      <p:sp>
        <p:nvSpPr>
          <p:cNvPr id="5" name="TextovéPole 4"/>
          <p:cNvSpPr txBox="1">
            <a:spLocks noChangeArrowheads="1"/>
          </p:cNvSpPr>
          <p:nvPr/>
        </p:nvSpPr>
        <p:spPr bwMode="auto">
          <a:xfrm>
            <a:off x="158750" y="149522"/>
            <a:ext cx="66454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595959"/>
                </a:solidFill>
                <a:latin typeface="Arial" panose="020B0604020202020204" pitchFamily="34" charset="0"/>
              </a:defRPr>
            </a:lvl1pPr>
            <a:lvl2pPr marL="742950" indent="-285750">
              <a:spcBef>
                <a:spcPct val="20000"/>
              </a:spcBef>
              <a:buFont typeface="Arial" panose="020B0604020202020204" pitchFamily="34" charset="0"/>
              <a:buChar char="–"/>
              <a:defRPr sz="2000">
                <a:solidFill>
                  <a:srgbClr val="595959"/>
                </a:solidFill>
                <a:latin typeface="Arial" panose="020B0604020202020204" pitchFamily="34" charset="0"/>
              </a:defRPr>
            </a:lvl2pPr>
            <a:lvl3pPr marL="1143000" indent="-228600">
              <a:spcBef>
                <a:spcPct val="20000"/>
              </a:spcBef>
              <a:buFont typeface="Arial" panose="020B0604020202020204" pitchFamily="34" charset="0"/>
              <a:buChar char="•"/>
              <a:defRPr>
                <a:solidFill>
                  <a:srgbClr val="595959"/>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rgbClr val="595959"/>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rgbClr val="595959"/>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Arial" panose="020B0604020202020204" pitchFamily="34" charset="0"/>
              </a:defRPr>
            </a:lvl9pPr>
          </a:lstStyle>
          <a:p>
            <a:pPr>
              <a:spcBef>
                <a:spcPct val="0"/>
              </a:spcBef>
              <a:buFontTx/>
              <a:buNone/>
            </a:pPr>
            <a:r>
              <a:rPr lang="cs-CZ" altLang="cs-CZ" sz="3200" b="1" dirty="0">
                <a:solidFill>
                  <a:srgbClr val="990099"/>
                </a:solidFill>
              </a:rPr>
              <a:t>Monitorování bez odběru vzorků</a:t>
            </a:r>
          </a:p>
        </p:txBody>
      </p:sp>
    </p:spTree>
    <p:extLst>
      <p:ext uri="{BB962C8B-B14F-4D97-AF65-F5344CB8AC3E}">
        <p14:creationId xmlns:p14="http://schemas.microsoft.com/office/powerpoint/2010/main" val="4395860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7|28.9"/>
</p:tagLst>
</file>

<file path=ppt/tags/tag10.xml><?xml version="1.0" encoding="utf-8"?>
<p:tagLst xmlns:a="http://schemas.openxmlformats.org/drawingml/2006/main" xmlns:r="http://schemas.openxmlformats.org/officeDocument/2006/relationships" xmlns:p="http://schemas.openxmlformats.org/presentationml/2006/main">
  <p:tag name="TIMING" val="|2.9|20"/>
</p:tagLst>
</file>

<file path=ppt/tags/tag2.xml><?xml version="1.0" encoding="utf-8"?>
<p:tagLst xmlns:a="http://schemas.openxmlformats.org/drawingml/2006/main" xmlns:r="http://schemas.openxmlformats.org/officeDocument/2006/relationships" xmlns:p="http://schemas.openxmlformats.org/presentationml/2006/main">
  <p:tag name="TIMING" val="|5.5|1.9|7.2|1.5|1.6|11|7|3.9|8.8|3.4|4.1"/>
</p:tagLst>
</file>

<file path=ppt/tags/tag3.xml><?xml version="1.0" encoding="utf-8"?>
<p:tagLst xmlns:a="http://schemas.openxmlformats.org/drawingml/2006/main" xmlns:r="http://schemas.openxmlformats.org/officeDocument/2006/relationships" xmlns:p="http://schemas.openxmlformats.org/presentationml/2006/main">
  <p:tag name="TIMING" val="|18|66"/>
</p:tagLst>
</file>

<file path=ppt/tags/tag4.xml><?xml version="1.0" encoding="utf-8"?>
<p:tagLst xmlns:a="http://schemas.openxmlformats.org/drawingml/2006/main" xmlns:r="http://schemas.openxmlformats.org/officeDocument/2006/relationships" xmlns:p="http://schemas.openxmlformats.org/presentationml/2006/main">
  <p:tag name="TIMING" val="|18|66"/>
</p:tagLst>
</file>

<file path=ppt/tags/tag5.xml><?xml version="1.0" encoding="utf-8"?>
<p:tagLst xmlns:a="http://schemas.openxmlformats.org/drawingml/2006/main" xmlns:r="http://schemas.openxmlformats.org/officeDocument/2006/relationships" xmlns:p="http://schemas.openxmlformats.org/presentationml/2006/main">
  <p:tag name="TIMING" val="|18|66"/>
</p:tagLst>
</file>

<file path=ppt/tags/tag6.xml><?xml version="1.0" encoding="utf-8"?>
<p:tagLst xmlns:a="http://schemas.openxmlformats.org/drawingml/2006/main" xmlns:r="http://schemas.openxmlformats.org/officeDocument/2006/relationships" xmlns:p="http://schemas.openxmlformats.org/presentationml/2006/main">
  <p:tag name="TIMING" val="|14.1|1.7|9.2|8.4|11.4|10.8"/>
</p:tagLst>
</file>

<file path=ppt/tags/tag7.xml><?xml version="1.0" encoding="utf-8"?>
<p:tagLst xmlns:a="http://schemas.openxmlformats.org/drawingml/2006/main" xmlns:r="http://schemas.openxmlformats.org/officeDocument/2006/relationships" xmlns:p="http://schemas.openxmlformats.org/presentationml/2006/main">
  <p:tag name="TIMING" val="|10.3"/>
</p:tagLst>
</file>

<file path=ppt/tags/tag8.xml><?xml version="1.0" encoding="utf-8"?>
<p:tagLst xmlns:a="http://schemas.openxmlformats.org/drawingml/2006/main" xmlns:r="http://schemas.openxmlformats.org/officeDocument/2006/relationships" xmlns:p="http://schemas.openxmlformats.org/presentationml/2006/main">
  <p:tag name="TIMING" val="|14.8|4.8|19.8|21.6"/>
</p:tagLst>
</file>

<file path=ppt/tags/tag9.xml><?xml version="1.0" encoding="utf-8"?>
<p:tagLst xmlns:a="http://schemas.openxmlformats.org/drawingml/2006/main" xmlns:r="http://schemas.openxmlformats.org/officeDocument/2006/relationships" xmlns:p="http://schemas.openxmlformats.org/presentationml/2006/main">
  <p:tag name="TIMING" val="|23.9|10.6"/>
</p:tagLst>
</file>

<file path=ppt/theme/theme1.xml><?xml version="1.0" encoding="utf-8"?>
<a:theme xmlns:a="http://schemas.openxmlformats.org/drawingml/2006/main" name="Envimod - vzor1">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vimod - vzor 2">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nvimod - vzor 3">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vimod - vzor 4">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17024</TotalTime>
  <Words>4538</Words>
  <Application>Microsoft Office PowerPoint</Application>
  <PresentationFormat>Předvádění na obrazovce (4:3)</PresentationFormat>
  <Paragraphs>344</Paragraphs>
  <Slides>29</Slides>
  <Notes>29</Notes>
  <HiddenSlides>0</HiddenSlides>
  <MMClips>0</MMClips>
  <ScaleCrop>false</ScaleCrop>
  <HeadingPairs>
    <vt:vector size="6" baseType="variant">
      <vt:variant>
        <vt:lpstr>Použitá písma</vt:lpstr>
      </vt:variant>
      <vt:variant>
        <vt:i4>6</vt:i4>
      </vt:variant>
      <vt:variant>
        <vt:lpstr>Motiv</vt:lpstr>
      </vt:variant>
      <vt:variant>
        <vt:i4>4</vt:i4>
      </vt:variant>
      <vt:variant>
        <vt:lpstr>Nadpisy snímků</vt:lpstr>
      </vt:variant>
      <vt:variant>
        <vt:i4>29</vt:i4>
      </vt:variant>
    </vt:vector>
  </HeadingPairs>
  <TitlesOfParts>
    <vt:vector size="39" baseType="lpstr">
      <vt:lpstr>Arial</vt:lpstr>
      <vt:lpstr>Calibri</vt:lpstr>
      <vt:lpstr>inherit</vt:lpstr>
      <vt:lpstr>Open Sans</vt:lpstr>
      <vt:lpstr>Times New Roman</vt:lpstr>
      <vt:lpstr>Wingdings</vt:lpstr>
      <vt:lpstr>Envimod - vzor1</vt:lpstr>
      <vt:lpstr>Envimod - vzor 2</vt:lpstr>
      <vt:lpstr>Envimod - vzor 3</vt:lpstr>
      <vt:lpstr>Envimod - vzor 4</vt:lpstr>
      <vt:lpstr>Biosenzory a monitoring životního prostředí  Úvod, rozdělení biosenzorů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Celobuněčné sensory - rozdělení</vt:lpstr>
      <vt:lpstr>Bioanalytické postupy</vt:lpstr>
      <vt:lpstr>Bioanalytické postupy</vt:lpstr>
      <vt:lpstr>Bioanalytické postupy</vt:lpstr>
      <vt:lpstr>Bioanalytické postupy</vt:lpstr>
      <vt:lpstr>Prezentace aplikace PowerPoint</vt:lpstr>
      <vt:lpstr>Rozdělení biosenzorů</vt:lpstr>
      <vt:lpstr>Prezentace aplikace PowerPoint</vt:lpstr>
      <vt:lpstr>Prezentace aplikace PowerPoint</vt:lpstr>
      <vt:lpstr>Prezentace aplikace PowerPoint</vt:lpstr>
      <vt:lpstr>Prezentace aplikace PowerPoint</vt:lpstr>
      <vt:lpstr> Historie biosensorů</vt:lpstr>
      <vt:lpstr>Historie biosenzorů</vt:lpstr>
      <vt:lpstr>Historie biosensorů</vt:lpstr>
      <vt:lpstr>Wearable sensors</vt:lpstr>
      <vt:lpstr>Historie biosensorů</vt:lpstr>
      <vt:lpstr>Historie a budoucnost biosenzorů </vt:lpstr>
      <vt:lpstr>Biosenzory na  trhu.</vt:lpstr>
      <vt:lpstr>Biosenzory ve vědeckých publikacích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novak</dc:creator>
  <cp:lastModifiedBy>Trogl</cp:lastModifiedBy>
  <cp:revision>336</cp:revision>
  <dcterms:created xsi:type="dcterms:W3CDTF">2012-02-08T08:42:39Z</dcterms:created>
  <dcterms:modified xsi:type="dcterms:W3CDTF">2021-02-19T11:52:33Z</dcterms:modified>
</cp:coreProperties>
</file>