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m4a" ContentType="audio/mp4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1"/>
  </p:notesMasterIdLst>
  <p:handoutMasterIdLst>
    <p:handoutMasterId r:id="rId22"/>
  </p:handoutMasterIdLst>
  <p:sldIdLst>
    <p:sldId id="263" r:id="rId2"/>
    <p:sldId id="331" r:id="rId3"/>
    <p:sldId id="339" r:id="rId4"/>
    <p:sldId id="332" r:id="rId5"/>
    <p:sldId id="333" r:id="rId6"/>
    <p:sldId id="340" r:id="rId7"/>
    <p:sldId id="341" r:id="rId8"/>
    <p:sldId id="342" r:id="rId9"/>
    <p:sldId id="335" r:id="rId10"/>
    <p:sldId id="336" r:id="rId11"/>
    <p:sldId id="344" r:id="rId12"/>
    <p:sldId id="345" r:id="rId13"/>
    <p:sldId id="346" r:id="rId14"/>
    <p:sldId id="349" r:id="rId15"/>
    <p:sldId id="348" r:id="rId16"/>
    <p:sldId id="350" r:id="rId17"/>
    <p:sldId id="351" r:id="rId18"/>
    <p:sldId id="352" r:id="rId19"/>
    <p:sldId id="353" r:id="rId20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FF"/>
    <a:srgbClr val="FF0000"/>
    <a:srgbClr val="008000"/>
    <a:srgbClr val="FF00FF"/>
    <a:srgbClr val="FFFFFF"/>
    <a:srgbClr val="9900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1" autoAdjust="0"/>
    <p:restoredTop sz="94595" autoAdjust="0"/>
  </p:normalViewPr>
  <p:slideViewPr>
    <p:cSldViewPr>
      <p:cViewPr varScale="1">
        <p:scale>
          <a:sx n="82" d="100"/>
          <a:sy n="82" d="100"/>
        </p:scale>
        <p:origin x="148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3134" y="43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585AD976-B9A6-4994-889C-6906602CCE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042FDBC-B44C-43F9-B777-55111124E9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DE119A7-21FA-4E38-A37C-8109EFB85AD0}" type="datetimeFigureOut">
              <a:rPr lang="cs-CZ"/>
              <a:pPr>
                <a:defRPr/>
              </a:pPr>
              <a:t>15.06.2020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E43AC20-5E09-4120-A5E4-830270C81B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9B27A63-78F2-4873-A7E3-EBDB7715A9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1E0BB4E-D63A-4253-AEDB-EA6606F74F5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AEE238D2-FC7C-49E4-BA8B-FBE4652189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BDD0AE8-7E1D-4738-8C0E-E233D71A6C9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21A715-FDC6-4EE5-8544-5F965D60303C}" type="datetimeFigureOut">
              <a:rPr lang="cs-CZ"/>
              <a:pPr>
                <a:defRPr/>
              </a:pPr>
              <a:t>15.06.2020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236C80F6-FC03-499C-AF1E-351D74FE9E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2460F2AA-C201-49CA-821E-092FE9DBF2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E511311-99CF-4751-A89A-0BA1AC726C2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C0EB509-06D8-4EA7-A702-06EF0DC8C6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0189B86-F2D5-4008-AB63-5B6BCAB9BE4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Zástupný symbol pro obrázek snímku 1">
            <a:extLst>
              <a:ext uri="{FF2B5EF4-FFF2-40B4-BE49-F238E27FC236}">
                <a16:creationId xmlns:a16="http://schemas.microsoft.com/office/drawing/2014/main" id="{753E817B-2445-45D1-B613-383D674949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Zástupný symbol pro poznámky 2">
            <a:extLst>
              <a:ext uri="{FF2B5EF4-FFF2-40B4-BE49-F238E27FC236}">
                <a16:creationId xmlns:a16="http://schemas.microsoft.com/office/drawing/2014/main" id="{FB5DA3C8-2D8E-4A76-9758-58F2986A2D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EC2163-9E72-4A9E-BCF9-946DB88F13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F290FB-BCC4-4C1F-A3B6-3052ED66B0F3}" type="slidenum">
              <a:rPr lang="cs-CZ" altLang="cs-CZ">
                <a:latin typeface="Calibri" panose="020F0502020204030204" pitchFamily="34" charset="0"/>
              </a:rPr>
              <a:pPr eaLnBrk="1" hangingPunct="1"/>
              <a:t>10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Zástupný symbol pro obrázek snímku 1">
            <a:extLst>
              <a:ext uri="{FF2B5EF4-FFF2-40B4-BE49-F238E27FC236}">
                <a16:creationId xmlns:a16="http://schemas.microsoft.com/office/drawing/2014/main" id="{C8F52740-D18C-4252-99F4-6B74CB9F16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Zástupný symbol pro poznámky 2">
            <a:extLst>
              <a:ext uri="{FF2B5EF4-FFF2-40B4-BE49-F238E27FC236}">
                <a16:creationId xmlns:a16="http://schemas.microsoft.com/office/drawing/2014/main" id="{7E878915-73D0-447E-87DF-8D8E0D67A0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D5D7F03-4DDC-4636-B754-354EA02245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5D0259B-D0CC-49D0-8F5E-0546D17F3B83}" type="slidenum">
              <a:rPr lang="cs-CZ" altLang="cs-CZ">
                <a:latin typeface="Calibri" panose="020F0502020204030204" pitchFamily="34" charset="0"/>
              </a:rPr>
              <a:pPr eaLnBrk="1" hangingPunct="1"/>
              <a:t>19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Zástupný symbol pro obrázek snímku 1">
            <a:extLst>
              <a:ext uri="{FF2B5EF4-FFF2-40B4-BE49-F238E27FC236}">
                <a16:creationId xmlns:a16="http://schemas.microsoft.com/office/drawing/2014/main" id="{71F1F848-4616-4094-BE3B-EFEA725620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Zástupný symbol pro poznámky 2">
            <a:extLst>
              <a:ext uri="{FF2B5EF4-FFF2-40B4-BE49-F238E27FC236}">
                <a16:creationId xmlns:a16="http://schemas.microsoft.com/office/drawing/2014/main" id="{6FD9332F-0E19-4F5B-92D0-08FE329254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E8D2563-C700-41CE-8734-F46E2AADC4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599CC7F-8543-44AA-BEE2-286B6CEB8DAF}" type="slidenum">
              <a:rPr lang="cs-CZ" altLang="cs-CZ">
                <a:latin typeface="Calibri" panose="020F0502020204030204" pitchFamily="34" charset="0"/>
              </a:rPr>
              <a:pPr eaLnBrk="1" hangingPunct="1"/>
              <a:t>11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Zástupný symbol pro obrázek snímku 1">
            <a:extLst>
              <a:ext uri="{FF2B5EF4-FFF2-40B4-BE49-F238E27FC236}">
                <a16:creationId xmlns:a16="http://schemas.microsoft.com/office/drawing/2014/main" id="{007EE8F0-1072-4364-AC45-C85D7C86E8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Zástupný symbol pro poznámky 2">
            <a:extLst>
              <a:ext uri="{FF2B5EF4-FFF2-40B4-BE49-F238E27FC236}">
                <a16:creationId xmlns:a16="http://schemas.microsoft.com/office/drawing/2014/main" id="{80F9A7D0-8C04-47C8-913D-75CFA7137B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A1B1971-D109-466C-8F48-9F68757402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17A312B-9580-4641-9052-8B9BFC3C69A9}" type="slidenum">
              <a:rPr lang="cs-CZ" altLang="cs-CZ">
                <a:latin typeface="Calibri" panose="020F0502020204030204" pitchFamily="34" charset="0"/>
              </a:rPr>
              <a:pPr eaLnBrk="1" hangingPunct="1"/>
              <a:t>12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Zástupný symbol pro obrázek snímku 1">
            <a:extLst>
              <a:ext uri="{FF2B5EF4-FFF2-40B4-BE49-F238E27FC236}">
                <a16:creationId xmlns:a16="http://schemas.microsoft.com/office/drawing/2014/main" id="{303060C8-511B-4E67-A528-BB8D6811B8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Zástupný symbol pro poznámky 2">
            <a:extLst>
              <a:ext uri="{FF2B5EF4-FFF2-40B4-BE49-F238E27FC236}">
                <a16:creationId xmlns:a16="http://schemas.microsoft.com/office/drawing/2014/main" id="{0AE1B4C6-9D29-434A-ABD4-32F6DA072B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75D57E9-A5A7-4126-B7E7-353D631658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E054C7D-322E-4402-8223-5F8483E13C42}" type="slidenum">
              <a:rPr lang="cs-CZ" altLang="cs-CZ">
                <a:latin typeface="Calibri" panose="020F0502020204030204" pitchFamily="34" charset="0"/>
              </a:rPr>
              <a:pPr eaLnBrk="1" hangingPunct="1"/>
              <a:t>13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Zástupný symbol pro obrázek snímku 1">
            <a:extLst>
              <a:ext uri="{FF2B5EF4-FFF2-40B4-BE49-F238E27FC236}">
                <a16:creationId xmlns:a16="http://schemas.microsoft.com/office/drawing/2014/main" id="{35FBCF1D-43F1-4727-AF5B-9A27436579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Zástupný symbol pro poznámky 2">
            <a:extLst>
              <a:ext uri="{FF2B5EF4-FFF2-40B4-BE49-F238E27FC236}">
                <a16:creationId xmlns:a16="http://schemas.microsoft.com/office/drawing/2014/main" id="{0DEADB3F-49BF-43F2-96C8-FA9C897CF5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3C70C13-A2D9-4AB6-A438-D422DBEABF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3F56959-7508-45FA-B9F1-8684F34EA37B}" type="slidenum">
              <a:rPr lang="cs-CZ" altLang="cs-CZ">
                <a:latin typeface="Calibri" panose="020F0502020204030204" pitchFamily="34" charset="0"/>
              </a:rPr>
              <a:pPr eaLnBrk="1" hangingPunct="1"/>
              <a:t>14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Zástupný symbol pro obrázek snímku 1">
            <a:extLst>
              <a:ext uri="{FF2B5EF4-FFF2-40B4-BE49-F238E27FC236}">
                <a16:creationId xmlns:a16="http://schemas.microsoft.com/office/drawing/2014/main" id="{5D265248-F813-473A-8F45-D66E87EBD0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Zástupný symbol pro poznámky 2">
            <a:extLst>
              <a:ext uri="{FF2B5EF4-FFF2-40B4-BE49-F238E27FC236}">
                <a16:creationId xmlns:a16="http://schemas.microsoft.com/office/drawing/2014/main" id="{26D3B834-B219-423B-A460-D6565E6CDA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496FDAE-A2B1-4619-ABE5-BBDBAF4379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04BAE04-3498-4EBD-AF69-7C4204561EAD}" type="slidenum">
              <a:rPr lang="cs-CZ" altLang="cs-CZ">
                <a:latin typeface="Calibri" panose="020F0502020204030204" pitchFamily="34" charset="0"/>
              </a:rPr>
              <a:pPr eaLnBrk="1" hangingPunct="1"/>
              <a:t>15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Zástupný symbol pro obrázek snímku 1">
            <a:extLst>
              <a:ext uri="{FF2B5EF4-FFF2-40B4-BE49-F238E27FC236}">
                <a16:creationId xmlns:a16="http://schemas.microsoft.com/office/drawing/2014/main" id="{31D2C4E6-14C6-4A5D-A6A7-753AED6021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Zástupný symbol pro poznámky 2">
            <a:extLst>
              <a:ext uri="{FF2B5EF4-FFF2-40B4-BE49-F238E27FC236}">
                <a16:creationId xmlns:a16="http://schemas.microsoft.com/office/drawing/2014/main" id="{0F4389BA-B657-4862-BFE1-26B3A95FBC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77AD6A2-A5EE-442E-9C3A-F8CB7CEF2E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30227EC-9686-4041-884D-A9FCB01A3A73}" type="slidenum">
              <a:rPr lang="cs-CZ" altLang="cs-CZ">
                <a:latin typeface="Calibri" panose="020F0502020204030204" pitchFamily="34" charset="0"/>
              </a:rPr>
              <a:pPr eaLnBrk="1" hangingPunct="1"/>
              <a:t>16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Zástupný symbol pro obrázek snímku 1">
            <a:extLst>
              <a:ext uri="{FF2B5EF4-FFF2-40B4-BE49-F238E27FC236}">
                <a16:creationId xmlns:a16="http://schemas.microsoft.com/office/drawing/2014/main" id="{67EFF67A-041C-4E93-9B49-666FF41024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Zástupný symbol pro poznámky 2">
            <a:extLst>
              <a:ext uri="{FF2B5EF4-FFF2-40B4-BE49-F238E27FC236}">
                <a16:creationId xmlns:a16="http://schemas.microsoft.com/office/drawing/2014/main" id="{87E11CD3-A8A2-4DE8-9FC1-EC9BA49D99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CFF9F97-506C-4931-A263-25DB9C2398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5019146-E7E8-49CD-8A05-B13BD29CB9C4}" type="slidenum">
              <a:rPr lang="cs-CZ" altLang="cs-CZ">
                <a:latin typeface="Calibri" panose="020F0502020204030204" pitchFamily="34" charset="0"/>
              </a:rPr>
              <a:pPr eaLnBrk="1" hangingPunct="1"/>
              <a:t>17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Zástupný symbol pro obrázek snímku 1">
            <a:extLst>
              <a:ext uri="{FF2B5EF4-FFF2-40B4-BE49-F238E27FC236}">
                <a16:creationId xmlns:a16="http://schemas.microsoft.com/office/drawing/2014/main" id="{5DB2E4DF-22BE-4C75-9F7D-F587B61D8B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Zástupný symbol pro poznámky 2">
            <a:extLst>
              <a:ext uri="{FF2B5EF4-FFF2-40B4-BE49-F238E27FC236}">
                <a16:creationId xmlns:a16="http://schemas.microsoft.com/office/drawing/2014/main" id="{F6B54441-6AEF-4584-AFF9-A19A05A030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82F945C-C228-4FBC-B924-5091D98306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92EACEB-DBB8-4CED-B7E1-026E0F497904}" type="slidenum">
              <a:rPr lang="cs-CZ" altLang="cs-CZ">
                <a:latin typeface="Calibri" panose="020F0502020204030204" pitchFamily="34" charset="0"/>
              </a:rPr>
              <a:pPr eaLnBrk="1" hangingPunct="1"/>
              <a:t>18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1AE2279C-BC73-4051-AE0C-FD97A93CCF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t="-20290" r="12985" b="1450"/>
          <a:stretch>
            <a:fillRect/>
          </a:stretch>
        </p:blipFill>
        <p:spPr bwMode="auto">
          <a:xfrm>
            <a:off x="0" y="65801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FZP_CZ_RGB_standard.jpg">
            <a:extLst>
              <a:ext uri="{FF2B5EF4-FFF2-40B4-BE49-F238E27FC236}">
                <a16:creationId xmlns:a16="http://schemas.microsoft.com/office/drawing/2014/main" id="{0CA3DFB0-3218-44CE-AE05-5BDD357FAA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4" t="7339" r="9795" b="18350"/>
          <a:stretch>
            <a:fillRect/>
          </a:stretch>
        </p:blipFill>
        <p:spPr bwMode="auto">
          <a:xfrm>
            <a:off x="7596188" y="127000"/>
            <a:ext cx="14382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263691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574878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8B27A72F-03BF-4A33-8A3F-8C23D1CD69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t="-20290" r="12985" b="1450"/>
          <a:stretch>
            <a:fillRect/>
          </a:stretch>
        </p:blipFill>
        <p:spPr bwMode="auto">
          <a:xfrm>
            <a:off x="0" y="6600825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FZP_CZ_RGB_standard.jpg">
            <a:extLst>
              <a:ext uri="{FF2B5EF4-FFF2-40B4-BE49-F238E27FC236}">
                <a16:creationId xmlns:a16="http://schemas.microsoft.com/office/drawing/2014/main" id="{8F318F53-9252-4B99-A3B7-4BC7E21DFE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4" t="7339" r="9795" b="18350"/>
          <a:stretch>
            <a:fillRect/>
          </a:stretch>
        </p:blipFill>
        <p:spPr bwMode="auto">
          <a:xfrm>
            <a:off x="7596188" y="127000"/>
            <a:ext cx="14382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" y="1072800"/>
            <a:ext cx="8929156" cy="487648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6" name="Nadpis 15"/>
          <p:cNvSpPr>
            <a:spLocks noGrp="1"/>
          </p:cNvSpPr>
          <p:nvPr>
            <p:ph type="title"/>
          </p:nvPr>
        </p:nvSpPr>
        <p:spPr>
          <a:xfrm>
            <a:off x="71438" y="71438"/>
            <a:ext cx="7380287" cy="928687"/>
          </a:xfrm>
        </p:spPr>
        <p:txBody>
          <a:bodyPr/>
          <a:lstStyle/>
          <a:p>
            <a:r>
              <a:rPr lang="cs-CZ" dirty="0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3275108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25624C4E-291D-4C37-8FB6-B3FE0930C4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t="-20290" r="12985" b="1450"/>
          <a:stretch>
            <a:fillRect/>
          </a:stretch>
        </p:blipFill>
        <p:spPr bwMode="auto">
          <a:xfrm>
            <a:off x="0" y="661193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8" descr="LOGO_FZP_CZ_RGB_standard.jpg">
            <a:extLst>
              <a:ext uri="{FF2B5EF4-FFF2-40B4-BE49-F238E27FC236}">
                <a16:creationId xmlns:a16="http://schemas.microsoft.com/office/drawing/2014/main" id="{38A08125-909D-47ED-8A7C-09F9E49C28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4" t="7339" r="9795" b="18350"/>
          <a:stretch>
            <a:fillRect/>
          </a:stretch>
        </p:blipFill>
        <p:spPr bwMode="auto">
          <a:xfrm>
            <a:off x="7596188" y="127000"/>
            <a:ext cx="14382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44" y="71438"/>
            <a:ext cx="7308881" cy="928687"/>
          </a:xfrm>
        </p:spPr>
        <p:txBody>
          <a:bodyPr/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2844" y="1142984"/>
            <a:ext cx="4352956" cy="5421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2" y="1142984"/>
            <a:ext cx="4281518" cy="5421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291805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8" descr="LOGO_FZP_CZ_RGB_standard.jpg">
            <a:extLst>
              <a:ext uri="{FF2B5EF4-FFF2-40B4-BE49-F238E27FC236}">
                <a16:creationId xmlns:a16="http://schemas.microsoft.com/office/drawing/2014/main" id="{D76108DA-CBBC-485B-BBC6-695B743E91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4" t="7339" r="9795" b="18350"/>
          <a:stretch>
            <a:fillRect/>
          </a:stretch>
        </p:blipFill>
        <p:spPr bwMode="auto">
          <a:xfrm>
            <a:off x="7596188" y="127000"/>
            <a:ext cx="14382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38" y="71438"/>
            <a:ext cx="7342188" cy="928687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2976879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text 2">
            <a:extLst>
              <a:ext uri="{FF2B5EF4-FFF2-40B4-BE49-F238E27FC236}">
                <a16:creationId xmlns:a16="http://schemas.microsoft.com/office/drawing/2014/main" id="{781F96E7-E90F-475D-B6A9-2DF7D16EB7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7313" y="1125538"/>
            <a:ext cx="8893175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7" name="Zástupný symbol pro nadpis 1">
            <a:extLst>
              <a:ext uri="{FF2B5EF4-FFF2-40B4-BE49-F238E27FC236}">
                <a16:creationId xmlns:a16="http://schemas.microsoft.com/office/drawing/2014/main" id="{415881FC-864E-4EC8-BF56-87E24F04383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1438" y="71438"/>
            <a:ext cx="7380287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pic>
        <p:nvPicPr>
          <p:cNvPr id="1028" name="Obrázek 8" descr="LOGO_FZP_CZ_RGB_standard.jpg">
            <a:extLst>
              <a:ext uri="{FF2B5EF4-FFF2-40B4-BE49-F238E27FC236}">
                <a16:creationId xmlns:a16="http://schemas.microsoft.com/office/drawing/2014/main" id="{C6516DED-4434-46E8-B682-D5C783CECAD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4" t="7339" r="9795" b="18350"/>
          <a:stretch>
            <a:fillRect/>
          </a:stretch>
        </p:blipFill>
        <p:spPr bwMode="auto">
          <a:xfrm>
            <a:off x="7596188" y="127000"/>
            <a:ext cx="14382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6">
            <a:extLst>
              <a:ext uri="{FF2B5EF4-FFF2-40B4-BE49-F238E27FC236}">
                <a16:creationId xmlns:a16="http://schemas.microsoft.com/office/drawing/2014/main" id="{ED6D86BF-BF08-4427-94C4-109B50E5C1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t="-20290" r="12985" b="1450"/>
          <a:stretch>
            <a:fillRect/>
          </a:stretch>
        </p:blipFill>
        <p:spPr bwMode="auto">
          <a:xfrm>
            <a:off x="20638" y="6597650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07" r:id="rId1"/>
    <p:sldLayoutId id="2147484908" r:id="rId2"/>
    <p:sldLayoutId id="2147484909" r:id="rId3"/>
    <p:sldLayoutId id="2147484910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008000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900">
          <a:solidFill>
            <a:srgbClr val="99009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900">
          <a:solidFill>
            <a:srgbClr val="99009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900">
          <a:solidFill>
            <a:srgbClr val="99009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900">
          <a:solidFill>
            <a:srgbClr val="9900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595959"/>
          </a:solidFill>
          <a:latin typeface="Arial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Arial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Arial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rgbClr val="595959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6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2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21.wmf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2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31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30.wmf"/><Relationship Id="rId5" Type="http://schemas.openxmlformats.org/officeDocument/2006/relationships/image" Target="../media/image27.w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2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3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3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D8E6C662-1EB3-4EF9-83E2-8BBE0DB47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3" y="981075"/>
            <a:ext cx="7772400" cy="1470025"/>
          </a:xfrm>
        </p:spPr>
        <p:txBody>
          <a:bodyPr/>
          <a:lstStyle/>
          <a:p>
            <a:pPr algn="ctr"/>
            <a:r>
              <a:rPr lang="cs-CZ" altLang="cs-CZ" dirty="0"/>
              <a:t>Metabolismus </a:t>
            </a:r>
            <a:r>
              <a:rPr lang="cs-CZ" altLang="cs-CZ" dirty="0" err="1"/>
              <a:t>izoprenoidních</a:t>
            </a:r>
            <a:r>
              <a:rPr lang="cs-CZ" altLang="cs-CZ" dirty="0"/>
              <a:t> látek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3F54B0C0-B459-4A49-BB3B-1A530919D6D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31913" y="2636838"/>
            <a:ext cx="6400800" cy="17526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cs-CZ" dirty="0"/>
              <a:t>Josef </a:t>
            </a:r>
            <a:r>
              <a:rPr lang="cs-CZ" dirty="0" err="1"/>
              <a:t>Trögl</a:t>
            </a:r>
            <a:endParaRPr lang="cs-CZ" dirty="0"/>
          </a:p>
        </p:txBody>
      </p:sp>
      <p:pic>
        <p:nvPicPr>
          <p:cNvPr id="3" name="Zvuk 2">
            <a:hlinkClick r:id="" action="ppaction://media"/>
            <a:extLst>
              <a:ext uri="{FF2B5EF4-FFF2-40B4-BE49-F238E27FC236}">
                <a16:creationId xmlns:a16="http://schemas.microsoft.com/office/drawing/2014/main" id="{02C741C5-8E04-44A2-BC37-D5650DF61B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950"/>
    </mc:Choice>
    <mc:Fallback xmlns="">
      <p:transition spd="slow" advTm="469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1577C454-31A2-488B-B4E5-5B3428CF06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Syntéza izoprenoidů</a:t>
            </a:r>
            <a:endParaRPr lang="en-US" altLang="cs-CZ"/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EEBF9FFB-FFB3-4457-B403-1B8246ACB4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5257800"/>
          </a:xfrm>
        </p:spPr>
        <p:txBody>
          <a:bodyPr/>
          <a:lstStyle/>
          <a:p>
            <a:pPr eaLnBrk="1" hangingPunct="1"/>
            <a:r>
              <a:rPr lang="cs-CZ" altLang="cs-CZ">
                <a:sym typeface="Wingdings" panose="05000000000000000000" pitchFamily="2" charset="2"/>
              </a:rPr>
              <a:t>Většina organismů umí syntetizovat své izoprenoidy – </a:t>
            </a:r>
            <a:r>
              <a:rPr lang="cs-CZ" altLang="cs-CZ">
                <a:solidFill>
                  <a:schemeClr val="accent2"/>
                </a:solidFill>
                <a:sym typeface="Wingdings" panose="05000000000000000000" pitchFamily="2" charset="2"/>
              </a:rPr>
              <a:t>nejsou to esenciální látky</a:t>
            </a:r>
          </a:p>
          <a:p>
            <a:pPr eaLnBrk="1" hangingPunct="1"/>
            <a:r>
              <a:rPr lang="cs-CZ" altLang="cs-CZ">
                <a:sym typeface="Wingdings" panose="05000000000000000000" pitchFamily="2" charset="2"/>
              </a:rPr>
              <a:t>U živočichů v cytoplazmě, popř. na endoplasmatickém retikulu</a:t>
            </a:r>
          </a:p>
          <a:p>
            <a:pPr eaLnBrk="1" hangingPunct="1"/>
            <a:r>
              <a:rPr lang="cs-CZ" altLang="cs-CZ">
                <a:sym typeface="Wingdings" panose="05000000000000000000" pitchFamily="2" charset="2"/>
              </a:rPr>
              <a:t>Výchozím metabolitem je </a:t>
            </a:r>
            <a:r>
              <a:rPr lang="cs-CZ" altLang="cs-CZ">
                <a:solidFill>
                  <a:schemeClr val="tx2"/>
                </a:solidFill>
                <a:sym typeface="Wingdings" panose="05000000000000000000" pitchFamily="2" charset="2"/>
              </a:rPr>
              <a:t>AcSCoA </a:t>
            </a:r>
            <a:r>
              <a:rPr lang="cs-CZ" altLang="cs-CZ">
                <a:sym typeface="Wingdings" panose="05000000000000000000" pitchFamily="2" charset="2"/>
              </a:rPr>
              <a:t>– vzniká v matrix mitochondrie - </a:t>
            </a:r>
            <a:r>
              <a:rPr lang="cs-CZ" altLang="cs-CZ">
                <a:solidFill>
                  <a:schemeClr val="accent2"/>
                </a:solidFill>
                <a:sym typeface="Wingdings" panose="05000000000000000000" pitchFamily="2" charset="2"/>
              </a:rPr>
              <a:t>nutnost transportu</a:t>
            </a:r>
          </a:p>
          <a:p>
            <a:pPr lvl="1" eaLnBrk="1" hangingPunct="1"/>
            <a:r>
              <a:rPr lang="cs-CZ" altLang="cs-CZ">
                <a:sym typeface="Wingdings" panose="05000000000000000000" pitchFamily="2" charset="2"/>
              </a:rPr>
              <a:t>karnitinový člunek</a:t>
            </a:r>
          </a:p>
          <a:p>
            <a:pPr lvl="1" eaLnBrk="1" hangingPunct="1"/>
            <a:r>
              <a:rPr lang="cs-CZ" altLang="cs-CZ">
                <a:sym typeface="Wingdings" panose="05000000000000000000" pitchFamily="2" charset="2"/>
              </a:rPr>
              <a:t>přes citrát</a:t>
            </a:r>
          </a:p>
          <a:p>
            <a:pPr eaLnBrk="1" hangingPunct="1"/>
            <a:r>
              <a:rPr lang="cs-CZ" altLang="cs-CZ">
                <a:sym typeface="Wingdings" panose="05000000000000000000" pitchFamily="2" charset="2"/>
              </a:rPr>
              <a:t>Etapovitá syntéza</a:t>
            </a:r>
          </a:p>
          <a:p>
            <a:pPr eaLnBrk="1" hangingPunct="1"/>
            <a:endParaRPr lang="cs-CZ" altLang="cs-CZ">
              <a:sym typeface="Wingdings" panose="05000000000000000000" pitchFamily="2" charset="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8C535AE0-5A9F-4FE1-A87F-4E9EC67DFC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Syntéza izoprenoidů</a:t>
            </a:r>
            <a:endParaRPr lang="en-US" altLang="cs-CZ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C204955E-299E-4C92-AE68-AF47520E47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52578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cs-CZ" dirty="0">
                <a:solidFill>
                  <a:schemeClr val="accent1"/>
                </a:solidFill>
                <a:latin typeface="Arial" charset="0"/>
                <a:sym typeface="Wingdings" pitchFamily="2" charset="2"/>
              </a:rPr>
              <a:t>1. Syntéza kyseliny </a:t>
            </a:r>
            <a:r>
              <a:rPr lang="cs-CZ" dirty="0" err="1">
                <a:solidFill>
                  <a:schemeClr val="accent1"/>
                </a:solidFill>
                <a:latin typeface="Arial" charset="0"/>
                <a:sym typeface="Wingdings" pitchFamily="2" charset="2"/>
              </a:rPr>
              <a:t>mevalonové</a:t>
            </a:r>
            <a:endParaRPr lang="cs-CZ" dirty="0">
              <a:solidFill>
                <a:schemeClr val="accent1"/>
              </a:solidFill>
              <a:latin typeface="Arial" charset="0"/>
              <a:sym typeface="Wingdings" pitchFamily="2" charset="2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dirty="0">
                <a:latin typeface="Arial" charset="0"/>
                <a:sym typeface="Wingdings" pitchFamily="2" charset="2"/>
              </a:rPr>
              <a:t>3 </a:t>
            </a:r>
            <a:r>
              <a:rPr lang="cs-CZ" dirty="0" err="1">
                <a:latin typeface="Arial" charset="0"/>
                <a:sym typeface="Wingdings" pitchFamily="2" charset="2"/>
              </a:rPr>
              <a:t>AcSCoA</a:t>
            </a:r>
            <a:r>
              <a:rPr lang="cs-CZ" dirty="0">
                <a:latin typeface="Arial" charset="0"/>
                <a:sym typeface="Wingdings" pitchFamily="2" charset="2"/>
              </a:rPr>
              <a:t> + 2NADPH </a:t>
            </a:r>
            <a:r>
              <a:rPr lang="en-US" dirty="0">
                <a:latin typeface="Arial" charset="0"/>
                <a:sym typeface="Wingdings" pitchFamily="2" charset="2"/>
              </a:rPr>
              <a:t> 	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>
              <a:latin typeface="Arial" charset="0"/>
              <a:sym typeface="Wingdings" pitchFamily="2" charset="2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dirty="0">
                <a:latin typeface="Arial" charset="0"/>
                <a:sym typeface="Wingdings" pitchFamily="2" charset="2"/>
              </a:rPr>
              <a:t>				+ 2 NADP+ + 3 </a:t>
            </a:r>
            <a:r>
              <a:rPr lang="en-US" dirty="0" err="1">
                <a:latin typeface="Arial" charset="0"/>
                <a:sym typeface="Wingdings" pitchFamily="2" charset="2"/>
              </a:rPr>
              <a:t>HSCoA</a:t>
            </a:r>
            <a:endParaRPr lang="en-US" dirty="0">
              <a:latin typeface="Arial" charset="0"/>
              <a:sym typeface="Wingdings" pitchFamily="2" charset="2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dirty="0">
                <a:solidFill>
                  <a:schemeClr val="accent1"/>
                </a:solidFill>
                <a:latin typeface="Arial" charset="0"/>
                <a:sym typeface="Wingdings" pitchFamily="2" charset="2"/>
              </a:rPr>
              <a:t>2</a:t>
            </a:r>
            <a:r>
              <a:rPr lang="cs-CZ" dirty="0">
                <a:solidFill>
                  <a:schemeClr val="accent1"/>
                </a:solidFill>
                <a:latin typeface="Arial" charset="0"/>
                <a:sym typeface="Wingdings" pitchFamily="2" charset="2"/>
              </a:rPr>
              <a:t>. Syntéza </a:t>
            </a:r>
            <a:r>
              <a:rPr lang="en-US" dirty="0" err="1">
                <a:solidFill>
                  <a:schemeClr val="accent1"/>
                </a:solidFill>
                <a:latin typeface="Arial" charset="0"/>
                <a:sym typeface="Wingdings" pitchFamily="2" charset="2"/>
              </a:rPr>
              <a:t>izopentenyldifosf</a:t>
            </a:r>
            <a:r>
              <a:rPr lang="cs-CZ" dirty="0" err="1">
                <a:solidFill>
                  <a:schemeClr val="accent1"/>
                </a:solidFill>
                <a:latin typeface="Arial" charset="0"/>
                <a:sym typeface="Wingdings" pitchFamily="2" charset="2"/>
              </a:rPr>
              <a:t>átu</a:t>
            </a:r>
            <a:endParaRPr lang="cs-CZ" dirty="0">
              <a:solidFill>
                <a:schemeClr val="accent1"/>
              </a:solidFill>
              <a:latin typeface="Arial" charset="0"/>
              <a:sym typeface="Wingdings" pitchFamily="2" charset="2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cs-CZ" dirty="0">
              <a:solidFill>
                <a:schemeClr val="accent1"/>
              </a:solidFill>
              <a:latin typeface="Arial" charset="0"/>
              <a:sym typeface="Wingdings" pitchFamily="2" charset="2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dirty="0">
                <a:solidFill>
                  <a:schemeClr val="accent1"/>
                </a:solidFill>
                <a:latin typeface="Arial" charset="0"/>
                <a:sym typeface="Wingdings" pitchFamily="2" charset="2"/>
              </a:rPr>
              <a:t>				</a:t>
            </a:r>
            <a:r>
              <a:rPr lang="en-US" dirty="0">
                <a:solidFill>
                  <a:schemeClr val="accent1"/>
                </a:solidFill>
                <a:latin typeface="Arial" charset="0"/>
                <a:sym typeface="Wingdings" pitchFamily="2" charset="2"/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sym typeface="Wingdings" pitchFamily="2" charset="2"/>
              </a:rPr>
              <a:t>+ 3 ATP  3 ADP + P</a:t>
            </a:r>
            <a:r>
              <a:rPr 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sym typeface="Wingdings" pitchFamily="2" charset="2"/>
              </a:rPr>
              <a:t>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sym typeface="Wingdings" pitchFamily="2" charset="2"/>
              </a:rPr>
              <a:t> + CO</a:t>
            </a:r>
            <a:r>
              <a:rPr 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sym typeface="Wingdings" pitchFamily="2" charset="2"/>
              </a:rPr>
              <a:t>2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sym typeface="Wingdings" pitchFamily="2" charset="2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sym typeface="Wingdings" pitchFamily="2" charset="2"/>
              </a:rPr>
              <a:t>		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sym typeface="Wingdings" pitchFamily="2" charset="2"/>
              </a:rPr>
              <a:t>	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sym typeface="Wingdings" pitchFamily="2" charset="2"/>
              </a:rPr>
              <a:t>	+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sym typeface="Wingdings" pitchFamily="2" charset="2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sym typeface="Wingdings" pitchFamily="2" charset="2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dirty="0">
                <a:solidFill>
                  <a:schemeClr val="accent1"/>
                </a:solidFill>
                <a:latin typeface="Arial" charset="0"/>
                <a:sym typeface="Wingdings" pitchFamily="2" charset="2"/>
              </a:rPr>
              <a:t>3</a:t>
            </a:r>
            <a:r>
              <a:rPr lang="cs-CZ" dirty="0">
                <a:solidFill>
                  <a:schemeClr val="accent1"/>
                </a:solidFill>
                <a:latin typeface="Arial" charset="0"/>
                <a:sym typeface="Wingdings" pitchFamily="2" charset="2"/>
              </a:rPr>
              <a:t>. </a:t>
            </a:r>
            <a:r>
              <a:rPr lang="en-US" dirty="0" err="1">
                <a:solidFill>
                  <a:schemeClr val="accent1"/>
                </a:solidFill>
                <a:latin typeface="Arial" charset="0"/>
                <a:sym typeface="Wingdings" pitchFamily="2" charset="2"/>
              </a:rPr>
              <a:t>Polykondenzace</a:t>
            </a:r>
            <a:r>
              <a:rPr lang="en-US" dirty="0">
                <a:solidFill>
                  <a:schemeClr val="accent1"/>
                </a:solidFill>
                <a:latin typeface="Arial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charset="0"/>
                <a:sym typeface="Wingdings" pitchFamily="2" charset="2"/>
              </a:rPr>
              <a:t>izopentenyldifosf</a:t>
            </a:r>
            <a:r>
              <a:rPr lang="cs-CZ" dirty="0" err="1">
                <a:solidFill>
                  <a:schemeClr val="accent1"/>
                </a:solidFill>
                <a:latin typeface="Arial" charset="0"/>
                <a:sym typeface="Wingdings" pitchFamily="2" charset="2"/>
              </a:rPr>
              <a:t>átu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sym typeface="Wingdings" pitchFamily="2" charset="2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sym typeface="Wingdings" pitchFamily="2" charset="2"/>
              </a:rPr>
              <a:t>							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sym typeface="Wingdings" pitchFamily="2" charset="2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cs-CZ" dirty="0">
              <a:latin typeface="Arial" charset="0"/>
              <a:sym typeface="Wingdings" pitchFamily="2" charset="2"/>
            </a:endParaRPr>
          </a:p>
        </p:txBody>
      </p:sp>
      <p:graphicFrame>
        <p:nvGraphicFramePr>
          <p:cNvPr id="89092" name="Objekt 1">
            <a:extLst>
              <a:ext uri="{FF2B5EF4-FFF2-40B4-BE49-F238E27FC236}">
                <a16:creationId xmlns:a16="http://schemas.microsoft.com/office/drawing/2014/main" id="{B46B49CF-C558-4B4E-98E9-F26DE7BEBD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95738" y="1125538"/>
          <a:ext cx="3744912" cy="122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1" name="ChemSketch" r:id="rId4" imgW="1999488" imgH="652272" progId="ACD.ChemSketch.20">
                  <p:embed/>
                </p:oleObj>
              </mc:Choice>
              <mc:Fallback>
                <p:oleObj name="ChemSketch" r:id="rId4" imgW="1999488" imgH="652272" progId="ACD.ChemSketch.20">
                  <p:embed/>
                  <p:pic>
                    <p:nvPicPr>
                      <p:cNvPr id="89092" name="Objekt 1">
                        <a:extLst>
                          <a:ext uri="{FF2B5EF4-FFF2-40B4-BE49-F238E27FC236}">
                            <a16:creationId xmlns:a16="http://schemas.microsoft.com/office/drawing/2014/main" id="{B46B49CF-C558-4B4E-98E9-F26DE7BEBD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1125538"/>
                        <a:ext cx="3744912" cy="1220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3" name="Objekt 2">
            <a:extLst>
              <a:ext uri="{FF2B5EF4-FFF2-40B4-BE49-F238E27FC236}">
                <a16:creationId xmlns:a16="http://schemas.microsoft.com/office/drawing/2014/main" id="{B91B87F8-7FC1-41A5-BD1D-317C60E16B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7950" y="3141663"/>
          <a:ext cx="4103688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2" name="ChemSketch" r:id="rId6" imgW="1999488" imgH="652272" progId="ACD.ChemSketch.20">
                  <p:embed/>
                </p:oleObj>
              </mc:Choice>
              <mc:Fallback>
                <p:oleObj name="ChemSketch" r:id="rId6" imgW="1999488" imgH="652272" progId="ACD.ChemSketch.20">
                  <p:embed/>
                  <p:pic>
                    <p:nvPicPr>
                      <p:cNvPr id="89093" name="Objekt 2">
                        <a:extLst>
                          <a:ext uri="{FF2B5EF4-FFF2-40B4-BE49-F238E27FC236}">
                            <a16:creationId xmlns:a16="http://schemas.microsoft.com/office/drawing/2014/main" id="{B91B87F8-7FC1-41A5-BD1D-317C60E16B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3141663"/>
                        <a:ext cx="4103688" cy="133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4" name="Objekt 3">
            <a:extLst>
              <a:ext uri="{FF2B5EF4-FFF2-40B4-BE49-F238E27FC236}">
                <a16:creationId xmlns:a16="http://schemas.microsoft.com/office/drawing/2014/main" id="{7A394B04-7B49-419A-8896-FB2C70A67D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37113" y="4365625"/>
          <a:ext cx="4306887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3" name="ChemSketch" r:id="rId7" imgW="1987296" imgH="441960" progId="ACD.ChemSketch.20">
                  <p:embed/>
                </p:oleObj>
              </mc:Choice>
              <mc:Fallback>
                <p:oleObj name="ChemSketch" r:id="rId7" imgW="1987296" imgH="441960" progId="ACD.ChemSketch.20">
                  <p:embed/>
                  <p:pic>
                    <p:nvPicPr>
                      <p:cNvPr id="89094" name="Objekt 3">
                        <a:extLst>
                          <a:ext uri="{FF2B5EF4-FFF2-40B4-BE49-F238E27FC236}">
                            <a16:creationId xmlns:a16="http://schemas.microsoft.com/office/drawing/2014/main" id="{7A394B04-7B49-419A-8896-FB2C70A67D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7113" y="4365625"/>
                        <a:ext cx="4306887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A247AD77-03FE-437F-BC6D-30DB0ED1D6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Syntéza izoprenoidů</a:t>
            </a:r>
            <a:endParaRPr lang="en-US" altLang="cs-CZ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EA121BC1-406E-4D68-B42C-722CB12B31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229600" cy="5257800"/>
          </a:xfrm>
        </p:spPr>
        <p:txBody>
          <a:bodyPr/>
          <a:lstStyle/>
          <a:p>
            <a:pPr marL="457200" indent="-457200" eaLnBrk="1" hangingPunct="1">
              <a:buFont typeface="Arial" charset="0"/>
              <a:buAutoNum type="arabicPeriod"/>
              <a:defRPr/>
            </a:pPr>
            <a:r>
              <a:rPr lang="cs-CZ" dirty="0">
                <a:solidFill>
                  <a:schemeClr val="accent1"/>
                </a:solidFill>
                <a:latin typeface="Arial" charset="0"/>
                <a:sym typeface="Wingdings" pitchFamily="2" charset="2"/>
              </a:rPr>
              <a:t>Syntéza kyseliny </a:t>
            </a:r>
            <a:r>
              <a:rPr lang="cs-CZ" dirty="0" err="1">
                <a:solidFill>
                  <a:schemeClr val="accent1"/>
                </a:solidFill>
                <a:latin typeface="Arial" charset="0"/>
                <a:sym typeface="Wingdings" pitchFamily="2" charset="2"/>
              </a:rPr>
              <a:t>mevalonové</a:t>
            </a:r>
            <a:endParaRPr lang="cs-CZ" dirty="0">
              <a:solidFill>
                <a:schemeClr val="accent1"/>
              </a:solidFill>
              <a:latin typeface="Arial" charset="0"/>
              <a:sym typeface="Wingdings" pitchFamily="2" charset="2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dirty="0">
                <a:solidFill>
                  <a:schemeClr val="accent1"/>
                </a:solidFill>
                <a:latin typeface="Arial" charset="0"/>
                <a:sym typeface="Wingdings" pitchFamily="2" charset="2"/>
              </a:rPr>
              <a:t>			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dirty="0">
                <a:solidFill>
                  <a:schemeClr val="accent1"/>
                </a:solidFill>
                <a:latin typeface="Arial" charset="0"/>
                <a:sym typeface="Wingdings" pitchFamily="2" charset="2"/>
              </a:rPr>
              <a:t>			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Wingdings" pitchFamily="2" charset="2"/>
              </a:rPr>
              <a:t>+</a:t>
            </a:r>
            <a:r>
              <a:rPr lang="cs-CZ" dirty="0">
                <a:solidFill>
                  <a:schemeClr val="accent1"/>
                </a:solidFill>
                <a:latin typeface="Arial" charset="0"/>
                <a:sym typeface="Wingdings" pitchFamily="2" charset="2"/>
              </a:rPr>
              <a:t>			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cs-CZ" dirty="0">
              <a:solidFill>
                <a:schemeClr val="accent1"/>
              </a:solidFill>
              <a:latin typeface="Arial" charset="0"/>
              <a:sym typeface="Wingdings" pitchFamily="2" charset="2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cs-CZ" dirty="0">
              <a:solidFill>
                <a:schemeClr val="accent1"/>
              </a:solidFill>
              <a:latin typeface="Arial" charset="0"/>
              <a:sym typeface="Wingdings" pitchFamily="2" charset="2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dirty="0">
                <a:solidFill>
                  <a:schemeClr val="accent1"/>
                </a:solidFill>
                <a:latin typeface="Arial" charset="0"/>
                <a:sym typeface="Wingdings" pitchFamily="2" charset="2"/>
              </a:rPr>
              <a:t>					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Wingdings" pitchFamily="2" charset="2"/>
              </a:rPr>
              <a:t></a:t>
            </a:r>
            <a:r>
              <a:rPr lang="cs-CZ" dirty="0">
                <a:solidFill>
                  <a:schemeClr val="accent1"/>
                </a:solidFill>
                <a:latin typeface="Arial" charset="0"/>
                <a:sym typeface="Wingdings" pitchFamily="2" charset="2"/>
              </a:rPr>
              <a:t>															</a:t>
            </a:r>
            <a:r>
              <a:rPr lang="en-US" dirty="0">
                <a:solidFill>
                  <a:schemeClr val="accent1"/>
                </a:solidFill>
                <a:latin typeface="Arial" charset="0"/>
                <a:sym typeface="Wingdings" pitchFamily="2" charset="2"/>
              </a:rPr>
              <a:t>		</a:t>
            </a:r>
            <a:r>
              <a:rPr lang="en-US" dirty="0" err="1">
                <a:solidFill>
                  <a:schemeClr val="accent4"/>
                </a:solidFill>
                <a:latin typeface="Arial" charset="0"/>
                <a:sym typeface="Wingdings" pitchFamily="2" charset="2"/>
              </a:rPr>
              <a:t>acetoacetyl</a:t>
            </a:r>
            <a:r>
              <a:rPr lang="en-US" dirty="0">
                <a:solidFill>
                  <a:schemeClr val="accent4"/>
                </a:solidFill>
                <a:latin typeface="Arial" charset="0"/>
                <a:sym typeface="Wingdings" pitchFamily="2" charset="2"/>
              </a:rPr>
              <a:t>-CoA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dirty="0">
                <a:solidFill>
                  <a:schemeClr val="accent2"/>
                </a:solidFill>
                <a:latin typeface="Arial" charset="0"/>
                <a:sym typeface="Wingdings" pitchFamily="2" charset="2"/>
              </a:rPr>
              <a:t>Úvodní kroky syntézy mastných kyselin</a:t>
            </a:r>
            <a:r>
              <a:rPr lang="cs-CZ" dirty="0">
                <a:solidFill>
                  <a:schemeClr val="accent1"/>
                </a:solidFill>
                <a:latin typeface="Arial" charset="0"/>
                <a:sym typeface="Wingdings" pitchFamily="2" charset="2"/>
              </a:rPr>
              <a:t>						</a:t>
            </a:r>
          </a:p>
        </p:txBody>
      </p:sp>
      <p:graphicFrame>
        <p:nvGraphicFramePr>
          <p:cNvPr id="90116" name="Objekt 4">
            <a:extLst>
              <a:ext uri="{FF2B5EF4-FFF2-40B4-BE49-F238E27FC236}">
                <a16:creationId xmlns:a16="http://schemas.microsoft.com/office/drawing/2014/main" id="{96740CC8-EB7A-4D85-80F7-4BE815E96E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188" y="1700213"/>
          <a:ext cx="2108200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5" name="ChemSketch" r:id="rId4" imgW="990600" imgH="399288" progId="ACD.ChemSketch.20">
                  <p:embed/>
                </p:oleObj>
              </mc:Choice>
              <mc:Fallback>
                <p:oleObj name="ChemSketch" r:id="rId4" imgW="990600" imgH="399288" progId="ACD.ChemSketch.20">
                  <p:embed/>
                  <p:pic>
                    <p:nvPicPr>
                      <p:cNvPr id="90116" name="Objekt 4">
                        <a:extLst>
                          <a:ext uri="{FF2B5EF4-FFF2-40B4-BE49-F238E27FC236}">
                            <a16:creationId xmlns:a16="http://schemas.microsoft.com/office/drawing/2014/main" id="{96740CC8-EB7A-4D85-80F7-4BE815E96E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700213"/>
                        <a:ext cx="2108200" cy="84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7" name="Objekt 5">
            <a:extLst>
              <a:ext uri="{FF2B5EF4-FFF2-40B4-BE49-F238E27FC236}">
                <a16:creationId xmlns:a16="http://schemas.microsoft.com/office/drawing/2014/main" id="{ADCD7F95-F74B-4966-B8BA-EF7AA83BEB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08400" y="1628775"/>
          <a:ext cx="2108200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6" name="ChemSketch" r:id="rId6" imgW="990600" imgH="399288" progId="ACD.ChemSketch.20">
                  <p:embed/>
                </p:oleObj>
              </mc:Choice>
              <mc:Fallback>
                <p:oleObj name="ChemSketch" r:id="rId6" imgW="990600" imgH="399288" progId="ACD.ChemSketch.20">
                  <p:embed/>
                  <p:pic>
                    <p:nvPicPr>
                      <p:cNvPr id="90117" name="Objekt 5">
                        <a:extLst>
                          <a:ext uri="{FF2B5EF4-FFF2-40B4-BE49-F238E27FC236}">
                            <a16:creationId xmlns:a16="http://schemas.microsoft.com/office/drawing/2014/main" id="{ADCD7F95-F74B-4966-B8BA-EF7AA83BEB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1628775"/>
                        <a:ext cx="2108200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8" name="Objekt 6">
            <a:extLst>
              <a:ext uri="{FF2B5EF4-FFF2-40B4-BE49-F238E27FC236}">
                <a16:creationId xmlns:a16="http://schemas.microsoft.com/office/drawing/2014/main" id="{768BDAAB-2483-46E7-9F55-BDE2DD1E50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24525" y="2781300"/>
          <a:ext cx="3186113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7" name="ChemSketch" r:id="rId7" imgW="1496568" imgH="399288" progId="ACD.ChemSketch.20">
                  <p:embed/>
                </p:oleObj>
              </mc:Choice>
              <mc:Fallback>
                <p:oleObj name="ChemSketch" r:id="rId7" imgW="1496568" imgH="399288" progId="ACD.ChemSketch.20">
                  <p:embed/>
                  <p:pic>
                    <p:nvPicPr>
                      <p:cNvPr id="90118" name="Objekt 6">
                        <a:extLst>
                          <a:ext uri="{FF2B5EF4-FFF2-40B4-BE49-F238E27FC236}">
                            <a16:creationId xmlns:a16="http://schemas.microsoft.com/office/drawing/2014/main" id="{768BDAAB-2483-46E7-9F55-BDE2DD1E50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2781300"/>
                        <a:ext cx="3186113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EA62C80A-D9C6-440D-82FA-50ABF54E14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Syntéza izoprenoidů</a:t>
            </a:r>
            <a:endParaRPr lang="en-US" altLang="cs-CZ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C4225EED-0406-4EED-9A5E-3FE0011754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642350" cy="5257800"/>
          </a:xfrm>
        </p:spPr>
        <p:txBody>
          <a:bodyPr/>
          <a:lstStyle/>
          <a:p>
            <a:pPr marL="457200" indent="-457200" eaLnBrk="1" hangingPunct="1">
              <a:buFont typeface="Arial" charset="0"/>
              <a:buAutoNum type="arabicPeriod"/>
              <a:defRPr/>
            </a:pPr>
            <a:r>
              <a:rPr lang="cs-CZ" dirty="0">
                <a:solidFill>
                  <a:schemeClr val="accent1"/>
                </a:solidFill>
                <a:latin typeface="Arial" charset="0"/>
                <a:sym typeface="Wingdings" pitchFamily="2" charset="2"/>
              </a:rPr>
              <a:t>Syntéza kyseliny </a:t>
            </a:r>
            <a:r>
              <a:rPr lang="cs-CZ" dirty="0" err="1">
                <a:solidFill>
                  <a:schemeClr val="accent1"/>
                </a:solidFill>
                <a:latin typeface="Arial" charset="0"/>
                <a:sym typeface="Wingdings" pitchFamily="2" charset="2"/>
              </a:rPr>
              <a:t>mevalonové</a:t>
            </a:r>
            <a:endParaRPr lang="cs-CZ" dirty="0">
              <a:solidFill>
                <a:schemeClr val="accent1"/>
              </a:solidFill>
              <a:latin typeface="Arial" charset="0"/>
              <a:sym typeface="Wingdings" pitchFamily="2" charset="2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dirty="0">
                <a:solidFill>
                  <a:schemeClr val="accent1"/>
                </a:solidFill>
                <a:latin typeface="Arial" charset="0"/>
                <a:sym typeface="Wingdings" pitchFamily="2" charset="2"/>
              </a:rPr>
              <a:t>			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dirty="0">
                <a:solidFill>
                  <a:schemeClr val="accent1"/>
                </a:solidFill>
                <a:latin typeface="Arial" charset="0"/>
                <a:sym typeface="Wingdings" pitchFamily="2" charset="2"/>
              </a:rPr>
              <a:t>			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Wingdings" pitchFamily="2" charset="2"/>
              </a:rPr>
              <a:t>+</a:t>
            </a:r>
            <a:r>
              <a:rPr lang="cs-CZ" dirty="0">
                <a:solidFill>
                  <a:schemeClr val="accent1"/>
                </a:solidFill>
                <a:latin typeface="Arial" charset="0"/>
                <a:sym typeface="Wingdings" pitchFamily="2" charset="2"/>
              </a:rPr>
              <a:t>			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cs-CZ" dirty="0">
              <a:solidFill>
                <a:schemeClr val="accent1"/>
              </a:solidFill>
              <a:latin typeface="Arial" charset="0"/>
              <a:sym typeface="Wingdings" pitchFamily="2" charset="2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cs-CZ" dirty="0">
              <a:solidFill>
                <a:schemeClr val="accent1"/>
              </a:solidFill>
              <a:latin typeface="Arial" charset="0"/>
              <a:sym typeface="Wingdings" pitchFamily="2" charset="2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dirty="0">
                <a:solidFill>
                  <a:schemeClr val="accent1"/>
                </a:solidFill>
                <a:latin typeface="Arial" charset="0"/>
                <a:sym typeface="Wingdings" pitchFamily="2" charset="2"/>
              </a:rPr>
              <a:t>			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dirty="0">
                <a:solidFill>
                  <a:schemeClr val="accent1"/>
                </a:solidFill>
                <a:latin typeface="Arial" charset="0"/>
                <a:sym typeface="Wingdings" pitchFamily="2" charset="2"/>
              </a:rPr>
              <a:t>			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Wingdings" pitchFamily="2" charset="2"/>
              </a:rPr>
              <a:t>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sym typeface="Wingdings" pitchFamily="2" charset="2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sym typeface="Wingdings" pitchFamily="2" charset="2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Wingdings" pitchFamily="2" charset="2"/>
              </a:rPr>
              <a:t>			</a:t>
            </a:r>
            <a:r>
              <a:rPr lang="cs-CZ" dirty="0">
                <a:solidFill>
                  <a:schemeClr val="accent4"/>
                </a:solidFill>
                <a:latin typeface="Arial" charset="0"/>
                <a:sym typeface="Wingdings" pitchFamily="2" charset="2"/>
              </a:rPr>
              <a:t>3-hydroxy-3-methylglutaryl-CoA (HMG)</a:t>
            </a:r>
            <a:endParaRPr lang="en-US" dirty="0">
              <a:solidFill>
                <a:schemeClr val="accent4"/>
              </a:solidFill>
              <a:latin typeface="Arial" charset="0"/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cs-CZ" dirty="0">
              <a:solidFill>
                <a:schemeClr val="accent1"/>
              </a:solidFill>
              <a:latin typeface="Arial" charset="0"/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cs-CZ" dirty="0">
                <a:solidFill>
                  <a:schemeClr val="accent1"/>
                </a:solidFill>
                <a:latin typeface="Arial" charset="0"/>
                <a:sym typeface="Wingdings" pitchFamily="2" charset="2"/>
              </a:rPr>
              <a:t>Enzym </a:t>
            </a:r>
            <a:r>
              <a:rPr lang="cs-CZ" dirty="0" err="1">
                <a:solidFill>
                  <a:schemeClr val="accent1"/>
                </a:solidFill>
                <a:latin typeface="Arial" charset="0"/>
                <a:sym typeface="Wingdings" pitchFamily="2" charset="2"/>
              </a:rPr>
              <a:t>hydroxymethylglutaryl-CoA-syntháza</a:t>
            </a:r>
            <a:r>
              <a:rPr lang="cs-CZ" dirty="0">
                <a:solidFill>
                  <a:schemeClr val="accent1"/>
                </a:solidFill>
                <a:latin typeface="Arial" charset="0"/>
                <a:sym typeface="Wingdings" pitchFamily="2" charset="2"/>
              </a:rPr>
              <a:t>		</a:t>
            </a:r>
          </a:p>
        </p:txBody>
      </p:sp>
      <p:graphicFrame>
        <p:nvGraphicFramePr>
          <p:cNvPr id="91140" name="Objekt 4">
            <a:extLst>
              <a:ext uri="{FF2B5EF4-FFF2-40B4-BE49-F238E27FC236}">
                <a16:creationId xmlns:a16="http://schemas.microsoft.com/office/drawing/2014/main" id="{0522EFCD-DC7E-415F-943E-1ACB422888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" y="1773238"/>
          <a:ext cx="21082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9" name="ChemSketch" r:id="rId4" imgW="990600" imgH="399288" progId="ACD.ChemSketch.20">
                  <p:embed/>
                </p:oleObj>
              </mc:Choice>
              <mc:Fallback>
                <p:oleObj name="ChemSketch" r:id="rId4" imgW="990600" imgH="399288" progId="ACD.ChemSketch.20">
                  <p:embed/>
                  <p:pic>
                    <p:nvPicPr>
                      <p:cNvPr id="91140" name="Objekt 4">
                        <a:extLst>
                          <a:ext uri="{FF2B5EF4-FFF2-40B4-BE49-F238E27FC236}">
                            <a16:creationId xmlns:a16="http://schemas.microsoft.com/office/drawing/2014/main" id="{0522EFCD-DC7E-415F-943E-1ACB422888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773238"/>
                        <a:ext cx="2108200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1" name="Objekt 6">
            <a:extLst>
              <a:ext uri="{FF2B5EF4-FFF2-40B4-BE49-F238E27FC236}">
                <a16:creationId xmlns:a16="http://schemas.microsoft.com/office/drawing/2014/main" id="{7D87AE12-13D7-4EFC-829C-25339216BB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08400" y="1700213"/>
          <a:ext cx="3186113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0" name="ChemSketch" r:id="rId6" imgW="1496568" imgH="399288" progId="ACD.ChemSketch.20">
                  <p:embed/>
                </p:oleObj>
              </mc:Choice>
              <mc:Fallback>
                <p:oleObj name="ChemSketch" r:id="rId6" imgW="1496568" imgH="399288" progId="ACD.ChemSketch.20">
                  <p:embed/>
                  <p:pic>
                    <p:nvPicPr>
                      <p:cNvPr id="91141" name="Objekt 6">
                        <a:extLst>
                          <a:ext uri="{FF2B5EF4-FFF2-40B4-BE49-F238E27FC236}">
                            <a16:creationId xmlns:a16="http://schemas.microsoft.com/office/drawing/2014/main" id="{7D87AE12-13D7-4EFC-829C-25339216BB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1700213"/>
                        <a:ext cx="3186113" cy="84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2" name="Objekt 1">
            <a:extLst>
              <a:ext uri="{FF2B5EF4-FFF2-40B4-BE49-F238E27FC236}">
                <a16:creationId xmlns:a16="http://schemas.microsoft.com/office/drawing/2014/main" id="{28C7B4DF-F19B-4CCC-AE2D-53B3C2CC08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08400" y="2852738"/>
          <a:ext cx="4271963" cy="14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1" name="ChemSketch" r:id="rId8" imgW="1981200" imgH="652272" progId="ACD.ChemSketch.20">
                  <p:embed/>
                </p:oleObj>
              </mc:Choice>
              <mc:Fallback>
                <p:oleObj name="ChemSketch" r:id="rId8" imgW="1981200" imgH="652272" progId="ACD.ChemSketch.20">
                  <p:embed/>
                  <p:pic>
                    <p:nvPicPr>
                      <p:cNvPr id="91142" name="Objekt 1">
                        <a:extLst>
                          <a:ext uri="{FF2B5EF4-FFF2-40B4-BE49-F238E27FC236}">
                            <a16:creationId xmlns:a16="http://schemas.microsoft.com/office/drawing/2014/main" id="{28C7B4DF-F19B-4CCC-AE2D-53B3C2CC08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2852738"/>
                        <a:ext cx="4271963" cy="1408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5768ECA7-56FA-4934-A958-747542F2EE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Syntéza izoprenoidů</a:t>
            </a:r>
            <a:endParaRPr lang="en-US" altLang="cs-CZ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CDD28B04-820E-45D6-82C8-884A95C907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642350" cy="5257800"/>
          </a:xfrm>
        </p:spPr>
        <p:txBody>
          <a:bodyPr/>
          <a:lstStyle/>
          <a:p>
            <a:pPr marL="457200" indent="-457200" eaLnBrk="1" hangingPunct="1">
              <a:buFont typeface="Arial" charset="0"/>
              <a:buAutoNum type="arabicPeriod"/>
              <a:defRPr/>
            </a:pPr>
            <a:r>
              <a:rPr lang="cs-CZ" dirty="0">
                <a:solidFill>
                  <a:schemeClr val="accent1"/>
                </a:solidFill>
                <a:latin typeface="Arial" charset="0"/>
                <a:sym typeface="Wingdings" pitchFamily="2" charset="2"/>
              </a:rPr>
              <a:t>Syntéza kyseliny </a:t>
            </a:r>
            <a:r>
              <a:rPr lang="cs-CZ" dirty="0" err="1">
                <a:solidFill>
                  <a:schemeClr val="accent1"/>
                </a:solidFill>
                <a:latin typeface="Arial" charset="0"/>
                <a:sym typeface="Wingdings" pitchFamily="2" charset="2"/>
              </a:rPr>
              <a:t>mevalonové</a:t>
            </a:r>
            <a:endParaRPr lang="cs-CZ" dirty="0">
              <a:solidFill>
                <a:schemeClr val="accent1"/>
              </a:solidFill>
              <a:latin typeface="Arial" charset="0"/>
              <a:sym typeface="Wingdings" pitchFamily="2" charset="2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dirty="0">
                <a:solidFill>
                  <a:schemeClr val="accent1"/>
                </a:solidFill>
                <a:latin typeface="Arial" charset="0"/>
                <a:sym typeface="Wingdings" pitchFamily="2" charset="2"/>
              </a:rPr>
              <a:t>			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dirty="0">
                <a:solidFill>
                  <a:schemeClr val="accent1"/>
                </a:solidFill>
                <a:latin typeface="Arial" charset="0"/>
                <a:sym typeface="Wingdings" pitchFamily="2" charset="2"/>
              </a:rPr>
              <a:t>					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dirty="0">
                <a:solidFill>
                  <a:schemeClr val="accent1"/>
                </a:solidFill>
                <a:latin typeface="Arial" charset="0"/>
                <a:sym typeface="Wingdings" pitchFamily="2" charset="2"/>
              </a:rPr>
              <a:t>				    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Wingdings" pitchFamily="2" charset="2"/>
              </a:rPr>
              <a:t>+ 2 NADPH</a:t>
            </a:r>
            <a:r>
              <a:rPr lang="cs-CZ" dirty="0">
                <a:solidFill>
                  <a:schemeClr val="accent1"/>
                </a:solidFill>
                <a:latin typeface="Arial" charset="0"/>
                <a:sym typeface="Wingdings" pitchFamily="2" charset="2"/>
              </a:rPr>
              <a:t>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Wingdings" pitchFamily="2" charset="2"/>
              </a:rPr>
              <a:t>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Wingdings" pitchFamily="2" charset="2"/>
              </a:rPr>
              <a:t> 2 NADP+ 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Wingdings" pitchFamily="2" charset="2"/>
              </a:rPr>
              <a:t>HSCoA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sym typeface="Wingdings" pitchFamily="2" charset="2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sym typeface="Wingdings" pitchFamily="2" charset="2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sym typeface="Wingdings" pitchFamily="2" charset="2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Wingdings" pitchFamily="2" charset="2"/>
              </a:rPr>
              <a:t>				+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sym typeface="Wingdings" pitchFamily="2" charset="2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Wingdings" pitchFamily="2" charset="2"/>
              </a:rPr>
              <a:t>						</a:t>
            </a:r>
            <a:r>
              <a:rPr lang="cs-CZ" dirty="0">
                <a:solidFill>
                  <a:schemeClr val="accent4"/>
                </a:solidFill>
                <a:latin typeface="Arial" charset="0"/>
                <a:sym typeface="Wingdings" pitchFamily="2" charset="2"/>
              </a:rPr>
              <a:t>k. </a:t>
            </a:r>
            <a:r>
              <a:rPr lang="cs-CZ" dirty="0" err="1">
                <a:solidFill>
                  <a:schemeClr val="accent4"/>
                </a:solidFill>
                <a:latin typeface="Arial" charset="0"/>
                <a:sym typeface="Wingdings" pitchFamily="2" charset="2"/>
              </a:rPr>
              <a:t>mevalonová</a:t>
            </a:r>
            <a:endParaRPr lang="en-US" dirty="0">
              <a:solidFill>
                <a:schemeClr val="accent4"/>
              </a:solidFill>
              <a:latin typeface="Arial" charset="0"/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cs-CZ" dirty="0">
              <a:solidFill>
                <a:schemeClr val="accent1"/>
              </a:solidFill>
              <a:latin typeface="Arial" charset="0"/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cs-CZ" dirty="0">
                <a:solidFill>
                  <a:schemeClr val="accent1"/>
                </a:solidFill>
                <a:latin typeface="Arial" charset="0"/>
                <a:sym typeface="Wingdings" pitchFamily="2" charset="2"/>
              </a:rPr>
              <a:t>Enzym </a:t>
            </a:r>
            <a:r>
              <a:rPr lang="cs-CZ" dirty="0" err="1">
                <a:solidFill>
                  <a:schemeClr val="accent1"/>
                </a:solidFill>
                <a:latin typeface="Arial" charset="0"/>
                <a:sym typeface="Wingdings" pitchFamily="2" charset="2"/>
              </a:rPr>
              <a:t>hydroxymethylglutaryl</a:t>
            </a:r>
            <a:r>
              <a:rPr lang="cs-CZ" dirty="0">
                <a:solidFill>
                  <a:schemeClr val="accent1"/>
                </a:solidFill>
                <a:latin typeface="Arial" charset="0"/>
                <a:sym typeface="Wingdings" pitchFamily="2" charset="2"/>
              </a:rPr>
              <a:t>-</a:t>
            </a:r>
            <a:r>
              <a:rPr lang="cs-CZ" dirty="0" err="1">
                <a:solidFill>
                  <a:schemeClr val="accent1"/>
                </a:solidFill>
                <a:latin typeface="Arial" charset="0"/>
                <a:sym typeface="Wingdings" pitchFamily="2" charset="2"/>
              </a:rPr>
              <a:t>CoA</a:t>
            </a:r>
            <a:r>
              <a:rPr lang="cs-CZ" dirty="0">
                <a:solidFill>
                  <a:schemeClr val="accent1"/>
                </a:solidFill>
                <a:latin typeface="Arial" charset="0"/>
                <a:sym typeface="Wingdings" pitchFamily="2" charset="2"/>
              </a:rPr>
              <a:t>-reduktáza	</a:t>
            </a:r>
          </a:p>
        </p:txBody>
      </p:sp>
      <p:graphicFrame>
        <p:nvGraphicFramePr>
          <p:cNvPr id="92164" name="Objekt 1">
            <a:extLst>
              <a:ext uri="{FF2B5EF4-FFF2-40B4-BE49-F238E27FC236}">
                <a16:creationId xmlns:a16="http://schemas.microsoft.com/office/drawing/2014/main" id="{8043992C-4FA1-4136-A490-0995CFA0D7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388" y="1628775"/>
          <a:ext cx="4032250" cy="132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4" name="ChemSketch" r:id="rId4" imgW="1981200" imgH="652272" progId="ACD.ChemSketch.20">
                  <p:embed/>
                </p:oleObj>
              </mc:Choice>
              <mc:Fallback>
                <p:oleObj name="ChemSketch" r:id="rId4" imgW="1981200" imgH="652272" progId="ACD.ChemSketch.20">
                  <p:embed/>
                  <p:pic>
                    <p:nvPicPr>
                      <p:cNvPr id="92164" name="Objekt 1">
                        <a:extLst>
                          <a:ext uri="{FF2B5EF4-FFF2-40B4-BE49-F238E27FC236}">
                            <a16:creationId xmlns:a16="http://schemas.microsoft.com/office/drawing/2014/main" id="{8043992C-4FA1-4136-A490-0995CFA0D7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628775"/>
                        <a:ext cx="4032250" cy="1328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5" name="Objekt 2">
            <a:extLst>
              <a:ext uri="{FF2B5EF4-FFF2-40B4-BE49-F238E27FC236}">
                <a16:creationId xmlns:a16="http://schemas.microsoft.com/office/drawing/2014/main" id="{16084D55-D8C9-4581-95AF-8F551CF437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84663" y="2924175"/>
          <a:ext cx="4530725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5" name="ChemSketch" r:id="rId6" imgW="1999488" imgH="652272" progId="ACD.ChemSketch.20">
                  <p:embed/>
                </p:oleObj>
              </mc:Choice>
              <mc:Fallback>
                <p:oleObj name="ChemSketch" r:id="rId6" imgW="1999488" imgH="652272" progId="ACD.ChemSketch.20">
                  <p:embed/>
                  <p:pic>
                    <p:nvPicPr>
                      <p:cNvPr id="92165" name="Objekt 2">
                        <a:extLst>
                          <a:ext uri="{FF2B5EF4-FFF2-40B4-BE49-F238E27FC236}">
                            <a16:creationId xmlns:a16="http://schemas.microsoft.com/office/drawing/2014/main" id="{16084D55-D8C9-4581-95AF-8F551CF437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2924175"/>
                        <a:ext cx="4530725" cy="147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BCB6D249-E8A5-4DC6-86AE-B4B22303D4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Syntéza izoprenoidů</a:t>
            </a:r>
            <a:endParaRPr lang="en-US" altLang="cs-CZ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4E7751EE-400E-4A3E-A02B-74D209DC02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642350" cy="52578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cs-CZ" dirty="0">
                <a:solidFill>
                  <a:schemeClr val="accent1"/>
                </a:solidFill>
                <a:latin typeface="Arial" charset="0"/>
                <a:sym typeface="Wingdings" pitchFamily="2" charset="2"/>
              </a:rPr>
              <a:t>2. Syntéza </a:t>
            </a:r>
            <a:r>
              <a:rPr lang="cs-CZ" dirty="0" err="1">
                <a:solidFill>
                  <a:schemeClr val="accent1"/>
                </a:solidFill>
                <a:latin typeface="Arial" charset="0"/>
                <a:sym typeface="Wingdings" pitchFamily="2" charset="2"/>
              </a:rPr>
              <a:t>izopentenyldifosfátu</a:t>
            </a:r>
            <a:r>
              <a:rPr lang="cs-CZ" dirty="0">
                <a:solidFill>
                  <a:schemeClr val="accent1"/>
                </a:solidFill>
                <a:latin typeface="Arial" charset="0"/>
                <a:sym typeface="Wingdings" pitchFamily="2" charset="2"/>
              </a:rPr>
              <a:t> </a:t>
            </a:r>
            <a:r>
              <a:rPr lang="cs-CZ" dirty="0">
                <a:solidFill>
                  <a:schemeClr val="accent2"/>
                </a:solidFill>
                <a:latin typeface="Arial" charset="0"/>
                <a:sym typeface="Wingdings" pitchFamily="2" charset="2"/>
              </a:rPr>
              <a:t>– není zcela popsána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dirty="0">
                <a:solidFill>
                  <a:schemeClr val="accent1"/>
                </a:solidFill>
                <a:latin typeface="Arial" charset="0"/>
                <a:sym typeface="Wingdings" pitchFamily="2" charset="2"/>
              </a:rPr>
              <a:t>			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dirty="0">
                <a:solidFill>
                  <a:schemeClr val="accent1"/>
                </a:solidFill>
                <a:latin typeface="Arial" charset="0"/>
                <a:sym typeface="Wingdings" pitchFamily="2" charset="2"/>
              </a:rPr>
              <a:t>					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Wingdings" pitchFamily="2" charset="2"/>
              </a:rPr>
              <a:t>+ ATP</a:t>
            </a:r>
            <a:r>
              <a:rPr lang="cs-CZ" dirty="0">
                <a:solidFill>
                  <a:schemeClr val="accent1"/>
                </a:solidFill>
                <a:latin typeface="Arial" charset="0"/>
                <a:sym typeface="Wingdings" pitchFamily="2" charset="2"/>
              </a:rPr>
              <a:t>			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cs-CZ" dirty="0">
              <a:solidFill>
                <a:schemeClr val="accent1"/>
              </a:solidFill>
              <a:latin typeface="Arial" charset="0"/>
              <a:sym typeface="Wingdings" pitchFamily="2" charset="2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cs-CZ" dirty="0">
              <a:solidFill>
                <a:schemeClr val="accent1"/>
              </a:solidFill>
              <a:latin typeface="Arial" charset="0"/>
              <a:sym typeface="Wingdings" pitchFamily="2" charset="2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dirty="0">
                <a:solidFill>
                  <a:schemeClr val="accent1"/>
                </a:solidFill>
                <a:latin typeface="Arial" charset="0"/>
                <a:sym typeface="Wingdings" pitchFamily="2" charset="2"/>
              </a:rPr>
              <a:t>			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Wingdings" pitchFamily="2" charset="2"/>
              </a:rPr>
              <a:t>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sym typeface="Wingdings" pitchFamily="2" charset="2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sym typeface="Wingdings" pitchFamily="2" charset="2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Wingdings" pitchFamily="2" charset="2"/>
              </a:rPr>
              <a:t>+ ATP 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sym typeface="Wingdings" pitchFamily="2" charset="2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sym typeface="Wingdings" pitchFamily="2" charset="2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sym typeface="Wingdings" pitchFamily="2" charset="2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sym typeface="Wingdings" pitchFamily="2" charset="2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Wingdings" pitchFamily="2" charset="2"/>
              </a:rPr>
              <a:t>+ 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Wingdings" pitchFamily="2" charset="2"/>
              </a:rPr>
              <a:t>ATP 						+CO</a:t>
            </a:r>
            <a:r>
              <a:rPr lang="cs-CZ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Wingdings" pitchFamily="2" charset="2"/>
              </a:rPr>
              <a:t>2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dirty="0">
                <a:solidFill>
                  <a:srgbClr val="00B050"/>
                </a:solidFill>
                <a:latin typeface="Arial" charset="0"/>
                <a:sym typeface="Wingdings" pitchFamily="2" charset="2"/>
              </a:rPr>
              <a:t>		</a:t>
            </a:r>
            <a:r>
              <a:rPr lang="cs-CZ" dirty="0" err="1">
                <a:solidFill>
                  <a:schemeClr val="accent1"/>
                </a:solidFill>
                <a:latin typeface="Arial" charset="0"/>
                <a:sym typeface="Wingdings" pitchFamily="2" charset="2"/>
              </a:rPr>
              <a:t>Izopentenyldifosfát</a:t>
            </a:r>
            <a:r>
              <a:rPr lang="cs-CZ" dirty="0">
                <a:solidFill>
                  <a:srgbClr val="00B050"/>
                </a:solidFill>
                <a:latin typeface="Arial" charset="0"/>
                <a:sym typeface="Wingdings" pitchFamily="2" charset="2"/>
              </a:rPr>
              <a:t> = „Aktivní izopren“</a:t>
            </a:r>
          </a:p>
        </p:txBody>
      </p:sp>
      <p:graphicFrame>
        <p:nvGraphicFramePr>
          <p:cNvPr id="93188" name="Objekt 3">
            <a:extLst>
              <a:ext uri="{FF2B5EF4-FFF2-40B4-BE49-F238E27FC236}">
                <a16:creationId xmlns:a16="http://schemas.microsoft.com/office/drawing/2014/main" id="{652176D6-B049-4DDE-BAF6-0A1658C0F9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95738" y="2205038"/>
          <a:ext cx="4762500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6" name="ChemSketch" r:id="rId4" imgW="2179320" imgH="652272" progId="ACD.ChemSketch.20">
                  <p:embed/>
                </p:oleObj>
              </mc:Choice>
              <mc:Fallback>
                <p:oleObj name="ChemSketch" r:id="rId4" imgW="2179320" imgH="652272" progId="ACD.ChemSketch.20">
                  <p:embed/>
                  <p:pic>
                    <p:nvPicPr>
                      <p:cNvPr id="93188" name="Objekt 3">
                        <a:extLst>
                          <a:ext uri="{FF2B5EF4-FFF2-40B4-BE49-F238E27FC236}">
                            <a16:creationId xmlns:a16="http://schemas.microsoft.com/office/drawing/2014/main" id="{652176D6-B049-4DDE-BAF6-0A1658C0F9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2205038"/>
                        <a:ext cx="4762500" cy="1425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9" name="Objekt 5">
            <a:extLst>
              <a:ext uri="{FF2B5EF4-FFF2-40B4-BE49-F238E27FC236}">
                <a16:creationId xmlns:a16="http://schemas.microsoft.com/office/drawing/2014/main" id="{CD4C423C-654D-4D86-850A-DD279C609D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8175" y="3429000"/>
          <a:ext cx="5159375" cy="140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7" name="ChemSketch" r:id="rId6" imgW="2392680" imgH="652272" progId="ACD.ChemSketch.20">
                  <p:embed/>
                </p:oleObj>
              </mc:Choice>
              <mc:Fallback>
                <p:oleObj name="ChemSketch" r:id="rId6" imgW="2392680" imgH="652272" progId="ACD.ChemSketch.20">
                  <p:embed/>
                  <p:pic>
                    <p:nvPicPr>
                      <p:cNvPr id="93189" name="Objekt 5">
                        <a:extLst>
                          <a:ext uri="{FF2B5EF4-FFF2-40B4-BE49-F238E27FC236}">
                            <a16:creationId xmlns:a16="http://schemas.microsoft.com/office/drawing/2014/main" id="{CD4C423C-654D-4D86-850A-DD279C609D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3429000"/>
                        <a:ext cx="5159375" cy="140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90" name="Objekt 8">
            <a:extLst>
              <a:ext uri="{FF2B5EF4-FFF2-40B4-BE49-F238E27FC236}">
                <a16:creationId xmlns:a16="http://schemas.microsoft.com/office/drawing/2014/main" id="{57397C37-940D-46BF-89FF-DB55ECB0A5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8175" y="5013325"/>
          <a:ext cx="4540250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8" name="ChemSketch" r:id="rId8" imgW="1987296" imgH="441960" progId="ACD.ChemSketch.20">
                  <p:embed/>
                </p:oleObj>
              </mc:Choice>
              <mc:Fallback>
                <p:oleObj name="ChemSketch" r:id="rId8" imgW="1987296" imgH="441960" progId="ACD.ChemSketch.20">
                  <p:embed/>
                  <p:pic>
                    <p:nvPicPr>
                      <p:cNvPr id="93190" name="Objekt 8">
                        <a:extLst>
                          <a:ext uri="{FF2B5EF4-FFF2-40B4-BE49-F238E27FC236}">
                            <a16:creationId xmlns:a16="http://schemas.microsoft.com/office/drawing/2014/main" id="{57397C37-940D-46BF-89FF-DB55ECB0A5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5013325"/>
                        <a:ext cx="4540250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91" name="Objekt 1">
            <a:extLst>
              <a:ext uri="{FF2B5EF4-FFF2-40B4-BE49-F238E27FC236}">
                <a16:creationId xmlns:a16="http://schemas.microsoft.com/office/drawing/2014/main" id="{7B7E5479-59FC-4971-9B4F-0F63735604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388" y="1412875"/>
          <a:ext cx="4530725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9" name="ChemSketch" r:id="rId10" imgW="1999488" imgH="652272" progId="ACD.ChemSketch.20">
                  <p:embed/>
                </p:oleObj>
              </mc:Choice>
              <mc:Fallback>
                <p:oleObj name="ChemSketch" r:id="rId10" imgW="1999488" imgH="652272" progId="ACD.ChemSketch.20">
                  <p:embed/>
                  <p:pic>
                    <p:nvPicPr>
                      <p:cNvPr id="93191" name="Objekt 1">
                        <a:extLst>
                          <a:ext uri="{FF2B5EF4-FFF2-40B4-BE49-F238E27FC236}">
                            <a16:creationId xmlns:a16="http://schemas.microsoft.com/office/drawing/2014/main" id="{7B7E5479-59FC-4971-9B4F-0F63735604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412875"/>
                        <a:ext cx="4530725" cy="147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1D7F47C2-571F-4ED2-BF2B-567EB198AE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Syntéza izoprenoidů</a:t>
            </a:r>
            <a:endParaRPr lang="en-US" altLang="cs-CZ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9B58037B-C42B-4F1E-91D7-175E76D111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642350" cy="52578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cs-CZ" dirty="0">
                <a:solidFill>
                  <a:schemeClr val="accent1"/>
                </a:solidFill>
                <a:latin typeface="Arial" charset="0"/>
                <a:sym typeface="Wingdings" pitchFamily="2" charset="2"/>
              </a:rPr>
              <a:t>3. Kondenzace izoprenových jednotek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dirty="0" err="1">
                <a:solidFill>
                  <a:schemeClr val="accent2"/>
                </a:solidFill>
                <a:latin typeface="Arial" charset="0"/>
                <a:sym typeface="Wingdings" pitchFamily="2" charset="2"/>
              </a:rPr>
              <a:t>Izopentyldifosfát</a:t>
            </a:r>
            <a:r>
              <a:rPr lang="cs-CZ" dirty="0">
                <a:solidFill>
                  <a:schemeClr val="accent2"/>
                </a:solidFill>
                <a:latin typeface="Arial" charset="0"/>
                <a:sym typeface="Wingdings" pitchFamily="2" charset="2"/>
              </a:rPr>
              <a:t> 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Wingdings" pitchFamily="2" charset="2"/>
              </a:rPr>
              <a:t>izomeruje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Wingdings" pitchFamily="2" charset="2"/>
              </a:rPr>
              <a:t> na </a:t>
            </a:r>
            <a:r>
              <a:rPr lang="cs-CZ" dirty="0" err="1">
                <a:solidFill>
                  <a:schemeClr val="accent2"/>
                </a:solidFill>
                <a:latin typeface="Arial" charset="0"/>
                <a:sym typeface="Wingdings" pitchFamily="2" charset="2"/>
              </a:rPr>
              <a:t>dimethylalyldifosfát</a:t>
            </a:r>
            <a:r>
              <a:rPr lang="cs-CZ" dirty="0">
                <a:solidFill>
                  <a:schemeClr val="accent1"/>
                </a:solidFill>
                <a:latin typeface="Arial" charset="0"/>
                <a:sym typeface="Wingdings" pitchFamily="2" charset="2"/>
              </a:rPr>
              <a:t>		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dirty="0">
                <a:solidFill>
                  <a:schemeClr val="accent1"/>
                </a:solidFill>
                <a:latin typeface="Arial" charset="0"/>
                <a:sym typeface="Wingdings" pitchFamily="2" charset="2"/>
              </a:rPr>
              <a:t>					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sym typeface="Wingdings" pitchFamily="2" charset="2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sym typeface="Wingdings" pitchFamily="2" charset="2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sym typeface="Wingdings" pitchFamily="2" charset="2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Wingdings" pitchFamily="2" charset="2"/>
              </a:rPr>
              <a:t>				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Wingdings" pitchFamily="2" charset="2"/>
              </a:rPr>
              <a:t>↔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sym typeface="Wingdings" pitchFamily="2" charset="2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Wingdings" pitchFamily="2" charset="2"/>
              </a:rPr>
              <a:t>						</a:t>
            </a:r>
            <a:endParaRPr lang="cs-CZ" dirty="0">
              <a:solidFill>
                <a:schemeClr val="accent1"/>
              </a:solidFill>
              <a:latin typeface="Arial" charset="0"/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cs-CZ" dirty="0">
              <a:solidFill>
                <a:schemeClr val="accent1"/>
              </a:solidFill>
              <a:latin typeface="Arial" charset="0"/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cs-CZ" dirty="0">
                <a:solidFill>
                  <a:schemeClr val="accent1"/>
                </a:solidFill>
                <a:latin typeface="Arial" charset="0"/>
                <a:sym typeface="Wingdings" pitchFamily="2" charset="2"/>
              </a:rPr>
              <a:t>Enzym </a:t>
            </a:r>
            <a:r>
              <a:rPr lang="cs-CZ" dirty="0" err="1">
                <a:solidFill>
                  <a:schemeClr val="accent1"/>
                </a:solidFill>
                <a:latin typeface="Arial" charset="0"/>
                <a:sym typeface="Wingdings" pitchFamily="2" charset="2"/>
              </a:rPr>
              <a:t>izopentenyldifosfátizomeráza</a:t>
            </a:r>
            <a:endParaRPr lang="cs-CZ" dirty="0">
              <a:solidFill>
                <a:schemeClr val="accent1"/>
              </a:solidFill>
              <a:latin typeface="Arial" charset="0"/>
              <a:sym typeface="Wingdings" pitchFamily="2" charset="2"/>
            </a:endParaRPr>
          </a:p>
        </p:txBody>
      </p:sp>
      <p:graphicFrame>
        <p:nvGraphicFramePr>
          <p:cNvPr id="94212" name="Objekt 3">
            <a:extLst>
              <a:ext uri="{FF2B5EF4-FFF2-40B4-BE49-F238E27FC236}">
                <a16:creationId xmlns:a16="http://schemas.microsoft.com/office/drawing/2014/main" id="{2E9D284E-0990-4B11-95F8-6CE469A9E4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16463" y="3357563"/>
          <a:ext cx="4214812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2" name="ChemSketch" r:id="rId4" imgW="1987296" imgH="441960" progId="ACD.ChemSketch.20">
                  <p:embed/>
                </p:oleObj>
              </mc:Choice>
              <mc:Fallback>
                <p:oleObj name="ChemSketch" r:id="rId4" imgW="1987296" imgH="441960" progId="ACD.ChemSketch.20">
                  <p:embed/>
                  <p:pic>
                    <p:nvPicPr>
                      <p:cNvPr id="94212" name="Objekt 3">
                        <a:extLst>
                          <a:ext uri="{FF2B5EF4-FFF2-40B4-BE49-F238E27FC236}">
                            <a16:creationId xmlns:a16="http://schemas.microsoft.com/office/drawing/2014/main" id="{2E9D284E-0990-4B11-95F8-6CE469A9E4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3357563"/>
                        <a:ext cx="4214812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3" name="Objekt 4">
            <a:extLst>
              <a:ext uri="{FF2B5EF4-FFF2-40B4-BE49-F238E27FC236}">
                <a16:creationId xmlns:a16="http://schemas.microsoft.com/office/drawing/2014/main" id="{49FEBB9E-A13A-4EB1-8CEB-AF66ED5E7C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288" y="2133600"/>
          <a:ext cx="42164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3" name="ChemSketch" r:id="rId6" imgW="1987296" imgH="441960" progId="ACD.ChemSketch.20">
                  <p:embed/>
                </p:oleObj>
              </mc:Choice>
              <mc:Fallback>
                <p:oleObj name="ChemSketch" r:id="rId6" imgW="1987296" imgH="441960" progId="ACD.ChemSketch.20">
                  <p:embed/>
                  <p:pic>
                    <p:nvPicPr>
                      <p:cNvPr id="94213" name="Objekt 4">
                        <a:extLst>
                          <a:ext uri="{FF2B5EF4-FFF2-40B4-BE49-F238E27FC236}">
                            <a16:creationId xmlns:a16="http://schemas.microsoft.com/office/drawing/2014/main" id="{49FEBB9E-A13A-4EB1-8CEB-AF66ED5E7C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133600"/>
                        <a:ext cx="421640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575CF05D-B6C5-41F1-AEC6-170C63E341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Syntéza izoprenoidů</a:t>
            </a:r>
            <a:endParaRPr lang="en-US" altLang="cs-CZ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1D07BFC3-9C5B-41DA-9EA7-F839FF1D88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642350" cy="52578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cs-CZ" dirty="0">
                <a:solidFill>
                  <a:schemeClr val="accent1"/>
                </a:solidFill>
                <a:latin typeface="Arial" charset="0"/>
                <a:sym typeface="Wingdings" pitchFamily="2" charset="2"/>
              </a:rPr>
              <a:t>3. Kondenzace izoprenových jednotek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Wingdings" pitchFamily="2" charset="2"/>
              </a:rPr>
              <a:t>Kondenzace hlava-pata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dirty="0">
                <a:solidFill>
                  <a:schemeClr val="accent1"/>
                </a:solidFill>
                <a:latin typeface="Arial" charset="0"/>
                <a:sym typeface="Wingdings" pitchFamily="2" charset="2"/>
              </a:rPr>
              <a:t>	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Wingdings" pitchFamily="2" charset="2"/>
              </a:rPr>
              <a:t>			+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sym typeface="Wingdings" pitchFamily="2" charset="2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Wingdings" pitchFamily="2" charset="2"/>
              </a:rPr>
              <a:t>		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/>
                <a:sym typeface="Wingdings" pitchFamily="2" charset="2"/>
              </a:rPr>
              <a:t>		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Wingdings" pitchFamily="2" charset="2"/>
              </a:rPr>
              <a:t>						+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Wingdings" pitchFamily="2" charset="2"/>
              </a:rPr>
              <a:t>P</a:t>
            </a:r>
            <a:r>
              <a:rPr lang="en-US" baseline="-25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Wingdings" pitchFamily="2" charset="2"/>
              </a:rPr>
              <a:t>i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Wingdings" pitchFamily="2" charset="2"/>
              </a:rPr>
              <a:t>P</a:t>
            </a:r>
            <a:r>
              <a:rPr lang="en-US" baseline="-25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Wingdings" pitchFamily="2" charset="2"/>
              </a:rPr>
              <a:t>i</a:t>
            </a:r>
            <a:endParaRPr lang="cs-CZ" baseline="-25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sym typeface="Wingdings" pitchFamily="2" charset="2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Wingdings" pitchFamily="2" charset="2"/>
              </a:rPr>
              <a:t>		</a:t>
            </a:r>
            <a:r>
              <a:rPr lang="cs-CZ" dirty="0">
                <a:solidFill>
                  <a:schemeClr val="accent2"/>
                </a:solidFill>
                <a:latin typeface="Arial" charset="0"/>
                <a:sym typeface="Wingdings" pitchFamily="2" charset="2"/>
              </a:rPr>
              <a:t>	</a:t>
            </a:r>
            <a:r>
              <a:rPr lang="en-US" dirty="0" err="1">
                <a:solidFill>
                  <a:schemeClr val="accent2"/>
                </a:solidFill>
                <a:latin typeface="Arial" charset="0"/>
                <a:sym typeface="Wingdings" pitchFamily="2" charset="2"/>
              </a:rPr>
              <a:t>Geranyldifosf</a:t>
            </a:r>
            <a:r>
              <a:rPr lang="cs-CZ" dirty="0">
                <a:solidFill>
                  <a:schemeClr val="accent2"/>
                </a:solidFill>
                <a:latin typeface="Arial" charset="0"/>
                <a:sym typeface="Wingdings" pitchFamily="2" charset="2"/>
              </a:rPr>
              <a:t>á</a:t>
            </a:r>
            <a:r>
              <a:rPr lang="en-US" dirty="0">
                <a:solidFill>
                  <a:schemeClr val="accent2"/>
                </a:solidFill>
                <a:latin typeface="Arial" charset="0"/>
                <a:sym typeface="Wingdings" pitchFamily="2" charset="2"/>
              </a:rPr>
              <a:t>t</a:t>
            </a:r>
            <a:endParaRPr lang="cs-CZ" dirty="0">
              <a:solidFill>
                <a:schemeClr val="accent2"/>
              </a:solidFill>
              <a:latin typeface="Arial" charset="0"/>
              <a:sym typeface="Wingdings" pitchFamily="2" charset="2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cs-CZ" dirty="0">
              <a:solidFill>
                <a:schemeClr val="accent2"/>
              </a:solidFill>
              <a:latin typeface="Arial" charset="0"/>
              <a:sym typeface="Wingdings" pitchFamily="2" charset="2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Wingdings" pitchFamily="2" charset="2"/>
              </a:rPr>
              <a:t>+ 				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Wingdings" pitchFamily="2" charset="2"/>
              </a:rPr>
              <a:t>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Wingdings" pitchFamily="2" charset="2"/>
              </a:rPr>
              <a:t>				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Wingdings" pitchFamily="2" charset="2"/>
              </a:rPr>
              <a:t> +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Wingdings" pitchFamily="2" charset="2"/>
              </a:rPr>
              <a:t>P</a:t>
            </a:r>
            <a:r>
              <a:rPr lang="en-US" baseline="-25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Wingdings" pitchFamily="2" charset="2"/>
              </a:rPr>
              <a:t>i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Wingdings" pitchFamily="2" charset="2"/>
              </a:rPr>
              <a:t>P</a:t>
            </a:r>
            <a:r>
              <a:rPr lang="en-US" baseline="-25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Wingdings" pitchFamily="2" charset="2"/>
              </a:rPr>
              <a:t>i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sym typeface="Wingdings" pitchFamily="2" charset="2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sym typeface="Wingdings" pitchFamily="2" charset="2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sym typeface="Wingdings" pitchFamily="2" charset="2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Wingdings" pitchFamily="2" charset="2"/>
              </a:rPr>
              <a:t>				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charset="0"/>
                <a:sym typeface="Wingdings" pitchFamily="2" charset="2"/>
              </a:rPr>
              <a:t>farnesyldifosf</a:t>
            </a:r>
            <a:r>
              <a:rPr lang="cs-CZ" dirty="0" err="1">
                <a:solidFill>
                  <a:schemeClr val="accent3">
                    <a:lumMod val="50000"/>
                  </a:schemeClr>
                </a:solidFill>
                <a:latin typeface="Arial" charset="0"/>
                <a:sym typeface="Wingdings" pitchFamily="2" charset="2"/>
              </a:rPr>
              <a:t>át</a:t>
            </a:r>
            <a:endParaRPr lang="cs-CZ" dirty="0">
              <a:solidFill>
                <a:schemeClr val="accent3">
                  <a:lumMod val="50000"/>
                </a:schemeClr>
              </a:solidFill>
              <a:latin typeface="Arial" charset="0"/>
              <a:sym typeface="Wingdings" pitchFamily="2" charset="2"/>
            </a:endParaRPr>
          </a:p>
        </p:txBody>
      </p:sp>
      <p:graphicFrame>
        <p:nvGraphicFramePr>
          <p:cNvPr id="95236" name="Objekt 1">
            <a:extLst>
              <a:ext uri="{FF2B5EF4-FFF2-40B4-BE49-F238E27FC236}">
                <a16:creationId xmlns:a16="http://schemas.microsoft.com/office/drawing/2014/main" id="{49652270-2A8C-4856-A0F6-B855B987E2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288" y="2060575"/>
          <a:ext cx="252095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3" name="ChemSketch" r:id="rId4" imgW="1033272" imgH="384048" progId="ACD.ChemSketch.20">
                  <p:embed/>
                </p:oleObj>
              </mc:Choice>
              <mc:Fallback>
                <p:oleObj name="ChemSketch" r:id="rId4" imgW="1033272" imgH="384048" progId="ACD.ChemSketch.20">
                  <p:embed/>
                  <p:pic>
                    <p:nvPicPr>
                      <p:cNvPr id="95236" name="Objekt 1">
                        <a:extLst>
                          <a:ext uri="{FF2B5EF4-FFF2-40B4-BE49-F238E27FC236}">
                            <a16:creationId xmlns:a16="http://schemas.microsoft.com/office/drawing/2014/main" id="{49652270-2A8C-4856-A0F6-B855B987E2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060575"/>
                        <a:ext cx="252095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7" name="Objekt 2">
            <a:extLst>
              <a:ext uri="{FF2B5EF4-FFF2-40B4-BE49-F238E27FC236}">
                <a16:creationId xmlns:a16="http://schemas.microsoft.com/office/drawing/2014/main" id="{B60005E6-B372-44D3-BA73-6D6BADBC34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35375" y="1989138"/>
          <a:ext cx="2592388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4" name="ChemSketch" r:id="rId6" imgW="1082040" imgH="384048" progId="ACD.ChemSketch.20">
                  <p:embed/>
                </p:oleObj>
              </mc:Choice>
              <mc:Fallback>
                <p:oleObj name="ChemSketch" r:id="rId6" imgW="1082040" imgH="384048" progId="ACD.ChemSketch.20">
                  <p:embed/>
                  <p:pic>
                    <p:nvPicPr>
                      <p:cNvPr id="95237" name="Objekt 2">
                        <a:extLst>
                          <a:ext uri="{FF2B5EF4-FFF2-40B4-BE49-F238E27FC236}">
                            <a16:creationId xmlns:a16="http://schemas.microsoft.com/office/drawing/2014/main" id="{B60005E6-B372-44D3-BA73-6D6BADBC34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1989138"/>
                        <a:ext cx="2592388" cy="919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8" name="Objekt 5">
            <a:extLst>
              <a:ext uri="{FF2B5EF4-FFF2-40B4-BE49-F238E27FC236}">
                <a16:creationId xmlns:a16="http://schemas.microsoft.com/office/drawing/2014/main" id="{67647886-0D28-4F68-80DF-9B478BA2F0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43213" y="3068638"/>
          <a:ext cx="4383087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5" name="ChemSketch" r:id="rId8" imgW="1594104" imgH="384048" progId="ACD.ChemSketch.20">
                  <p:embed/>
                </p:oleObj>
              </mc:Choice>
              <mc:Fallback>
                <p:oleObj name="ChemSketch" r:id="rId8" imgW="1594104" imgH="384048" progId="ACD.ChemSketch.20">
                  <p:embed/>
                  <p:pic>
                    <p:nvPicPr>
                      <p:cNvPr id="95238" name="Objekt 5">
                        <a:extLst>
                          <a:ext uri="{FF2B5EF4-FFF2-40B4-BE49-F238E27FC236}">
                            <a16:creationId xmlns:a16="http://schemas.microsoft.com/office/drawing/2014/main" id="{67647886-0D28-4F68-80DF-9B478BA2F0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3068638"/>
                        <a:ext cx="4383087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9" name="Objekt 7">
            <a:extLst>
              <a:ext uri="{FF2B5EF4-FFF2-40B4-BE49-F238E27FC236}">
                <a16:creationId xmlns:a16="http://schemas.microsoft.com/office/drawing/2014/main" id="{291AD531-9BA6-4231-A4B0-6D0A9AA9B5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4213" y="4365625"/>
          <a:ext cx="2879725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6" name="ChemSketch" r:id="rId10" imgW="1082040" imgH="384048" progId="ACD.ChemSketch.20">
                  <p:embed/>
                </p:oleObj>
              </mc:Choice>
              <mc:Fallback>
                <p:oleObj name="ChemSketch" r:id="rId10" imgW="1082040" imgH="384048" progId="ACD.ChemSketch.20">
                  <p:embed/>
                  <p:pic>
                    <p:nvPicPr>
                      <p:cNvPr id="95239" name="Objekt 7">
                        <a:extLst>
                          <a:ext uri="{FF2B5EF4-FFF2-40B4-BE49-F238E27FC236}">
                            <a16:creationId xmlns:a16="http://schemas.microsoft.com/office/drawing/2014/main" id="{291AD531-9BA6-4231-A4B0-6D0A9AA9B5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4365625"/>
                        <a:ext cx="2879725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40" name="Objekt 8">
            <a:extLst>
              <a:ext uri="{FF2B5EF4-FFF2-40B4-BE49-F238E27FC236}">
                <a16:creationId xmlns:a16="http://schemas.microsoft.com/office/drawing/2014/main" id="{3CC0CB3E-66CB-4D56-BB14-F5CBA1F8B9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44875" y="5300663"/>
          <a:ext cx="530066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7" name="ChemSketch" r:id="rId12" imgW="2157984" imgH="381000" progId="ACD.ChemSketch.20">
                  <p:embed/>
                </p:oleObj>
              </mc:Choice>
              <mc:Fallback>
                <p:oleObj name="ChemSketch" r:id="rId12" imgW="2157984" imgH="381000" progId="ACD.ChemSketch.20">
                  <p:embed/>
                  <p:pic>
                    <p:nvPicPr>
                      <p:cNvPr id="95240" name="Objekt 8">
                        <a:extLst>
                          <a:ext uri="{FF2B5EF4-FFF2-40B4-BE49-F238E27FC236}">
                            <a16:creationId xmlns:a16="http://schemas.microsoft.com/office/drawing/2014/main" id="{3CC0CB3E-66CB-4D56-BB14-F5CBA1F8B9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75" y="5300663"/>
                        <a:ext cx="5300663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BA3EAF6D-7B01-43F9-8561-49ED21FCD4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Syntéza izoprenoidů</a:t>
            </a:r>
            <a:endParaRPr lang="en-US" altLang="cs-CZ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16436B97-7AEB-4C32-B29A-86ABD24BCF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642350" cy="52578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cs-CZ" dirty="0">
                <a:solidFill>
                  <a:schemeClr val="accent1"/>
                </a:solidFill>
                <a:latin typeface="Arial" charset="0"/>
                <a:sym typeface="Wingdings" pitchFamily="2" charset="2"/>
              </a:rPr>
              <a:t>3. Kondenzace izoprenových jednotek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Wingdings" pitchFamily="2" charset="2"/>
              </a:rPr>
              <a:t>Více variant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Wingdings" pitchFamily="2" charset="2"/>
              </a:rPr>
              <a:t>Další kondenzace 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Wingdings" pitchFamily="2" charset="2"/>
              </a:rPr>
              <a:t> 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Wingdings" pitchFamily="2" charset="2"/>
              </a:rPr>
              <a:t>delší lineární terpeny</a:t>
            </a:r>
          </a:p>
          <a:p>
            <a:pPr eaLnBrk="1" hangingPunct="1">
              <a:buFont typeface="Arial" charset="0"/>
              <a:buChar char="•"/>
              <a:defRPr/>
            </a:pP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Wingdings" pitchFamily="2" charset="2"/>
              </a:rPr>
              <a:t>Kondenzace 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Wingdings" pitchFamily="2" charset="2"/>
              </a:rPr>
              <a:t>farnesyldifosfátu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Wingdings" pitchFamily="2" charset="2"/>
              </a:rPr>
              <a:t> „pata-pata“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Wingdings" pitchFamily="2" charset="2"/>
              </a:rPr>
              <a:t>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Wingdings" pitchFamily="2" charset="2"/>
              </a:rPr>
              <a:t> </a:t>
            </a:r>
            <a:r>
              <a:rPr lang="cs-CZ" dirty="0" err="1">
                <a:solidFill>
                  <a:schemeClr val="accent2"/>
                </a:solidFill>
                <a:latin typeface="Arial" charset="0"/>
                <a:sym typeface="Wingdings" pitchFamily="2" charset="2"/>
              </a:rPr>
              <a:t>skvalen</a:t>
            </a:r>
            <a:endParaRPr lang="cs-CZ" dirty="0">
              <a:solidFill>
                <a:schemeClr val="accent2"/>
              </a:solidFill>
              <a:latin typeface="Arial" charset="0"/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cs-CZ" dirty="0">
              <a:solidFill>
                <a:schemeClr val="accent2"/>
              </a:solidFill>
              <a:latin typeface="Arial" charset="0"/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cs-CZ" dirty="0">
              <a:solidFill>
                <a:schemeClr val="accent2"/>
              </a:solidFill>
              <a:latin typeface="Arial" charset="0"/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cs-CZ" dirty="0">
              <a:solidFill>
                <a:schemeClr val="accent2"/>
              </a:solidFill>
              <a:latin typeface="Arial" charset="0"/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cs-CZ" dirty="0">
              <a:solidFill>
                <a:schemeClr val="accent2"/>
              </a:solidFill>
              <a:latin typeface="Arial" charset="0"/>
              <a:sym typeface="Wingdings" pitchFamily="2" charset="2"/>
            </a:endParaRPr>
          </a:p>
        </p:txBody>
      </p:sp>
      <p:graphicFrame>
        <p:nvGraphicFramePr>
          <p:cNvPr id="96260" name="Objekt 1">
            <a:extLst>
              <a:ext uri="{FF2B5EF4-FFF2-40B4-BE49-F238E27FC236}">
                <a16:creationId xmlns:a16="http://schemas.microsoft.com/office/drawing/2014/main" id="{30A275F1-EFB9-4F74-AE27-F198EC1357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288" y="3284538"/>
          <a:ext cx="8418512" cy="129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1" name="ChemSketch" r:id="rId4" imgW="3288792" imgH="505968" progId="ACD.ChemSketch.20">
                  <p:embed/>
                </p:oleObj>
              </mc:Choice>
              <mc:Fallback>
                <p:oleObj name="ChemSketch" r:id="rId4" imgW="3288792" imgH="505968" progId="ACD.ChemSketch.20">
                  <p:embed/>
                  <p:pic>
                    <p:nvPicPr>
                      <p:cNvPr id="96260" name="Objekt 1">
                        <a:extLst>
                          <a:ext uri="{FF2B5EF4-FFF2-40B4-BE49-F238E27FC236}">
                            <a16:creationId xmlns:a16="http://schemas.microsoft.com/office/drawing/2014/main" id="{30A275F1-EFB9-4F74-AE27-F198EC1357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284538"/>
                        <a:ext cx="8418512" cy="1296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AE423471-DD23-47C9-9843-C89B07987A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Syntéza izoprenoidů</a:t>
            </a:r>
            <a:endParaRPr lang="en-US" altLang="cs-CZ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4906E286-D2CC-4CB1-ADFA-B1E886F37B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642350" cy="52578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cs-CZ" dirty="0">
                <a:solidFill>
                  <a:schemeClr val="accent1"/>
                </a:solidFill>
                <a:latin typeface="Arial" charset="0"/>
                <a:sym typeface="Wingdings" pitchFamily="2" charset="2"/>
              </a:rPr>
              <a:t>3. Kondenzace izoprenových jednotek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Wingdings" pitchFamily="2" charset="2"/>
              </a:rPr>
              <a:t>Cyklizace 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Wingdings" pitchFamily="2" charset="2"/>
              </a:rPr>
              <a:t>skvalenu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Wingdings" pitchFamily="2" charset="2"/>
              </a:rPr>
              <a:t> a vznik –OH skupin  </a:t>
            </a:r>
            <a:r>
              <a:rPr lang="cs-CZ" dirty="0">
                <a:solidFill>
                  <a:schemeClr val="accent2"/>
                </a:solidFill>
                <a:latin typeface="Arial" charset="0"/>
                <a:sym typeface="Wingdings" pitchFamily="2" charset="2"/>
              </a:rPr>
              <a:t>cholesterol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Wingdings" pitchFamily="2" charset="2"/>
              </a:rPr>
              <a:t>účast O</a:t>
            </a:r>
            <a:r>
              <a:rPr lang="cs-CZ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Wingdings" pitchFamily="2" charset="2"/>
              </a:rPr>
              <a:t>2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Wingdings" pitchFamily="2" charset="2"/>
              </a:rPr>
              <a:t> a NADP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Wingdings" pitchFamily="2" charset="2"/>
              </a:rPr>
              <a:t>více kroků – oxidace i redukce, 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Wingdings" pitchFamily="2" charset="2"/>
              </a:rPr>
              <a:t>izomerace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Wingdings" pitchFamily="2" charset="2"/>
              </a:rPr>
              <a:t> dvojných vazeb</a:t>
            </a:r>
          </a:p>
          <a:p>
            <a:pPr eaLnBrk="1" hangingPunct="1">
              <a:buFont typeface="Arial" charset="0"/>
              <a:buChar char="•"/>
              <a:defRPr/>
            </a:pP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Wingdings" pitchFamily="2" charset="2"/>
              </a:rPr>
              <a:t>Modifikace cholesterolu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Wingdings" pitchFamily="2" charset="2"/>
              </a:rPr>
              <a:t>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Wingdings" pitchFamily="2" charset="2"/>
              </a:rPr>
              <a:t> </a:t>
            </a:r>
            <a:r>
              <a:rPr lang="cs-CZ" dirty="0">
                <a:solidFill>
                  <a:schemeClr val="accent2"/>
                </a:solidFill>
                <a:latin typeface="Arial" charset="0"/>
                <a:sym typeface="Wingdings" pitchFamily="2" charset="2"/>
              </a:rPr>
              <a:t>další steroidy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Wingdings" pitchFamily="2" charset="2"/>
              </a:rPr>
              <a:t>hydroxylace, oxidace, změny dvojných vazeb, otevírání kruhu…</a:t>
            </a:r>
          </a:p>
          <a:p>
            <a:pPr eaLnBrk="1" hangingPunct="1">
              <a:buFont typeface="Arial" charset="0"/>
              <a:buChar char="•"/>
              <a:defRPr/>
            </a:pPr>
            <a:endParaRPr lang="cs-CZ" dirty="0">
              <a:solidFill>
                <a:schemeClr val="accent2"/>
              </a:solidFill>
              <a:latin typeface="Arial" charset="0"/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cs-CZ" dirty="0">
              <a:solidFill>
                <a:schemeClr val="accent2"/>
              </a:solidFill>
              <a:latin typeface="Arial" charset="0"/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cs-CZ" dirty="0">
              <a:solidFill>
                <a:schemeClr val="accent2"/>
              </a:solidFill>
              <a:latin typeface="Arial" charset="0"/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cs-CZ" dirty="0">
              <a:solidFill>
                <a:schemeClr val="accent2"/>
              </a:solidFill>
              <a:latin typeface="Arial" charset="0"/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cs-CZ" dirty="0">
              <a:solidFill>
                <a:schemeClr val="accent2"/>
              </a:solidFill>
              <a:latin typeface="Arial" charset="0"/>
              <a:sym typeface="Wingdings" pitchFamily="2" charset="2"/>
            </a:endParaRPr>
          </a:p>
        </p:txBody>
      </p:sp>
      <p:graphicFrame>
        <p:nvGraphicFramePr>
          <p:cNvPr id="97284" name="Objekt 2">
            <a:extLst>
              <a:ext uri="{FF2B5EF4-FFF2-40B4-BE49-F238E27FC236}">
                <a16:creationId xmlns:a16="http://schemas.microsoft.com/office/drawing/2014/main" id="{50CC8FCE-3945-454D-B97E-77E683EFA6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8175" y="2492375"/>
          <a:ext cx="5175250" cy="23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5" name="ChemSketch" r:id="rId4" imgW="2987040" imgH="1371600" progId="ACD.ChemSketch.20">
                  <p:embed/>
                </p:oleObj>
              </mc:Choice>
              <mc:Fallback>
                <p:oleObj name="ChemSketch" r:id="rId4" imgW="2987040" imgH="1371600" progId="ACD.ChemSketch.20">
                  <p:embed/>
                  <p:pic>
                    <p:nvPicPr>
                      <p:cNvPr id="97284" name="Objekt 2">
                        <a:extLst>
                          <a:ext uri="{FF2B5EF4-FFF2-40B4-BE49-F238E27FC236}">
                            <a16:creationId xmlns:a16="http://schemas.microsoft.com/office/drawing/2014/main" id="{50CC8FCE-3945-454D-B97E-77E683EFA6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2492375"/>
                        <a:ext cx="5175250" cy="237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5D85D824-55B9-4616-82E0-CF940BAAEA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Izoprenoidy</a:t>
            </a:r>
            <a:endParaRPr lang="en-US" altLang="cs-CZ"/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042ED1CE-AA28-45E8-B635-68523E891B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5257800"/>
          </a:xfrm>
        </p:spPr>
        <p:txBody>
          <a:bodyPr/>
          <a:lstStyle/>
          <a:p>
            <a:pPr eaLnBrk="1" hangingPunct="1"/>
            <a:r>
              <a:rPr lang="cs-CZ" altLang="cs-CZ">
                <a:sym typeface="Wingdings" panose="05000000000000000000" pitchFamily="2" charset="2"/>
              </a:rPr>
              <a:t>Látky lipofilní povahy odvozené od </a:t>
            </a:r>
            <a:r>
              <a:rPr lang="cs-CZ" altLang="cs-CZ">
                <a:solidFill>
                  <a:srgbClr val="FF00FF"/>
                </a:solidFill>
                <a:sym typeface="Wingdings" panose="05000000000000000000" pitchFamily="2" charset="2"/>
              </a:rPr>
              <a:t>izoprenu</a:t>
            </a:r>
            <a:r>
              <a:rPr lang="cs-CZ" altLang="cs-CZ">
                <a:sym typeface="Wingdings" panose="05000000000000000000" pitchFamily="2" charset="2"/>
              </a:rPr>
              <a:t> (C5)</a:t>
            </a:r>
          </a:p>
          <a:p>
            <a:pPr eaLnBrk="1" hangingPunct="1"/>
            <a:r>
              <a:rPr lang="cs-CZ" altLang="cs-CZ">
                <a:sym typeface="Wingdings" panose="05000000000000000000" pitchFamily="2" charset="2"/>
              </a:rPr>
              <a:t>Obvykle sudý počet izoprenoidních jednotek</a:t>
            </a:r>
          </a:p>
          <a:p>
            <a:pPr lvl="1" eaLnBrk="1" hangingPunct="1"/>
            <a:r>
              <a:rPr lang="cs-CZ" altLang="cs-CZ">
                <a:solidFill>
                  <a:schemeClr val="accent2"/>
                </a:solidFill>
                <a:sym typeface="Wingdings" panose="05000000000000000000" pitchFamily="2" charset="2"/>
              </a:rPr>
              <a:t>monoterpeny </a:t>
            </a:r>
            <a:r>
              <a:rPr lang="cs-CZ" altLang="cs-CZ">
                <a:sym typeface="Wingdings" panose="05000000000000000000" pitchFamily="2" charset="2"/>
              </a:rPr>
              <a:t>= 2 jednotky = 10 C</a:t>
            </a:r>
          </a:p>
          <a:p>
            <a:pPr lvl="1" eaLnBrk="1" hangingPunct="1"/>
            <a:r>
              <a:rPr lang="cs-CZ" altLang="cs-CZ">
                <a:solidFill>
                  <a:schemeClr val="accent2"/>
                </a:solidFill>
                <a:sym typeface="Wingdings" panose="05000000000000000000" pitchFamily="2" charset="2"/>
              </a:rPr>
              <a:t>diterpeny </a:t>
            </a:r>
            <a:r>
              <a:rPr lang="cs-CZ" altLang="cs-CZ">
                <a:sym typeface="Wingdings" panose="05000000000000000000" pitchFamily="2" charset="2"/>
              </a:rPr>
              <a:t>= 4 jednotky = 20 C</a:t>
            </a:r>
          </a:p>
          <a:p>
            <a:pPr lvl="1" eaLnBrk="1" hangingPunct="1"/>
            <a:r>
              <a:rPr lang="cs-CZ" altLang="cs-CZ">
                <a:solidFill>
                  <a:schemeClr val="accent2"/>
                </a:solidFill>
                <a:sym typeface="Wingdings" panose="05000000000000000000" pitchFamily="2" charset="2"/>
              </a:rPr>
              <a:t>tetraterpeny </a:t>
            </a:r>
            <a:r>
              <a:rPr lang="cs-CZ" altLang="cs-CZ">
                <a:sym typeface="Wingdings" panose="05000000000000000000" pitchFamily="2" charset="2"/>
              </a:rPr>
              <a:t>= 8 jednotek = 40 C</a:t>
            </a:r>
          </a:p>
          <a:p>
            <a:pPr lvl="1" eaLnBrk="1" hangingPunct="1"/>
            <a:r>
              <a:rPr lang="cs-CZ" altLang="cs-CZ">
                <a:solidFill>
                  <a:schemeClr val="accent2"/>
                </a:solidFill>
                <a:sym typeface="Wingdings" panose="05000000000000000000" pitchFamily="2" charset="2"/>
              </a:rPr>
              <a:t>seskviterpeny</a:t>
            </a:r>
            <a:r>
              <a:rPr lang="cs-CZ" altLang="cs-CZ">
                <a:sym typeface="Wingdings" panose="05000000000000000000" pitchFamily="2" charset="2"/>
              </a:rPr>
              <a:t> = 3 jednotky = 15 C</a:t>
            </a:r>
          </a:p>
          <a:p>
            <a:pPr eaLnBrk="1" hangingPunct="1"/>
            <a:r>
              <a:rPr lang="cs-CZ" altLang="cs-CZ">
                <a:sym typeface="Wingdings" panose="05000000000000000000" pitchFamily="2" charset="2"/>
              </a:rPr>
              <a:t>Spojování</a:t>
            </a:r>
          </a:p>
          <a:p>
            <a:pPr lvl="1" eaLnBrk="1" hangingPunct="1"/>
            <a:r>
              <a:rPr lang="cs-CZ" altLang="cs-CZ">
                <a:sym typeface="Wingdings" panose="05000000000000000000" pitchFamily="2" charset="2"/>
              </a:rPr>
              <a:t>hlava-hlava</a:t>
            </a:r>
          </a:p>
          <a:p>
            <a:pPr lvl="1" eaLnBrk="1" hangingPunct="1"/>
            <a:r>
              <a:rPr lang="cs-CZ" altLang="cs-CZ">
                <a:sym typeface="Wingdings" panose="05000000000000000000" pitchFamily="2" charset="2"/>
              </a:rPr>
              <a:t>hlava-pata</a:t>
            </a:r>
          </a:p>
          <a:p>
            <a:pPr lvl="1" eaLnBrk="1" hangingPunct="1"/>
            <a:r>
              <a:rPr lang="cs-CZ" altLang="cs-CZ">
                <a:sym typeface="Wingdings" panose="05000000000000000000" pitchFamily="2" charset="2"/>
              </a:rPr>
              <a:t>pata-pata</a:t>
            </a:r>
          </a:p>
          <a:p>
            <a:pPr lvl="1" eaLnBrk="1" hangingPunct="1"/>
            <a:r>
              <a:rPr lang="cs-CZ" altLang="cs-CZ">
                <a:sym typeface="Wingdings" panose="05000000000000000000" pitchFamily="2" charset="2"/>
              </a:rPr>
              <a:t>časté cyklizace</a:t>
            </a:r>
          </a:p>
        </p:txBody>
      </p:sp>
      <p:graphicFrame>
        <p:nvGraphicFramePr>
          <p:cNvPr id="79876" name="Objekt 1">
            <a:extLst>
              <a:ext uri="{FF2B5EF4-FFF2-40B4-BE49-F238E27FC236}">
                <a16:creationId xmlns:a16="http://schemas.microsoft.com/office/drawing/2014/main" id="{F16EA846-C455-4001-AE39-5FCA65298E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69050" y="2565400"/>
          <a:ext cx="2266950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ChemSketch" r:id="rId3" imgW="591480" imgH="347400" progId="ACD.ChemSketch.20">
                  <p:embed/>
                </p:oleObj>
              </mc:Choice>
              <mc:Fallback>
                <p:oleObj name="ChemSketch" r:id="rId3" imgW="591480" imgH="347400" progId="ACD.ChemSketch.20">
                  <p:embed/>
                  <p:pic>
                    <p:nvPicPr>
                      <p:cNvPr id="79876" name="Objekt 1">
                        <a:extLst>
                          <a:ext uri="{FF2B5EF4-FFF2-40B4-BE49-F238E27FC236}">
                            <a16:creationId xmlns:a16="http://schemas.microsoft.com/office/drawing/2014/main" id="{F16EA846-C455-4001-AE39-5FCA65298E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9050" y="2565400"/>
                        <a:ext cx="2266950" cy="132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5B839100-928E-41BF-A93C-81A51F7B12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Izoprenoidy</a:t>
            </a:r>
            <a:endParaRPr lang="en-US" altLang="cs-CZ"/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E1B51CC7-9D11-4B25-9B76-AB0AACA8F9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5257800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cs-CZ" dirty="0">
                <a:latin typeface="Arial" charset="0"/>
                <a:sym typeface="Wingdings" pitchFamily="2" charset="2"/>
              </a:rPr>
              <a:t>Obvyklé další modifikace a funkční skupiny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cs-CZ" dirty="0">
                <a:latin typeface="Arial" charset="0"/>
                <a:sym typeface="Wingdings" pitchFamily="2" charset="2"/>
              </a:rPr>
              <a:t>C – postranní řetězce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cs-CZ" dirty="0">
                <a:latin typeface="Arial" charset="0"/>
                <a:sym typeface="Wingdings" pitchFamily="2" charset="2"/>
              </a:rPr>
              <a:t>O – COOH, =O, -OH …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cs-CZ" dirty="0">
                <a:latin typeface="Arial" charset="0"/>
                <a:sym typeface="Wingdings" pitchFamily="2" charset="2"/>
              </a:rPr>
              <a:t>N – alkaloidy…</a:t>
            </a:r>
          </a:p>
          <a:p>
            <a:pPr lvl="1" eaLnBrk="1" hangingPunct="1">
              <a:buFont typeface="Arial" charset="0"/>
              <a:buChar char="–"/>
              <a:defRPr/>
            </a:pPr>
            <a:endParaRPr lang="cs-CZ" dirty="0">
              <a:latin typeface="Arial" charset="0"/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cs-CZ" dirty="0">
                <a:latin typeface="Arial" charset="0"/>
                <a:sym typeface="Wingdings" pitchFamily="2" charset="2"/>
              </a:rPr>
              <a:t>Známo cca 5000  látek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cs-CZ" dirty="0">
              <a:latin typeface="Arial" charset="0"/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cs-CZ" dirty="0">
                <a:latin typeface="Arial" charset="0"/>
                <a:sym typeface="Wingdings" pitchFamily="2" charset="2"/>
              </a:rPr>
              <a:t>Eukaryotické organismy, prokaryotické méně</a:t>
            </a:r>
          </a:p>
        </p:txBody>
      </p:sp>
      <p:graphicFrame>
        <p:nvGraphicFramePr>
          <p:cNvPr id="80900" name="Objekt 1">
            <a:extLst>
              <a:ext uri="{FF2B5EF4-FFF2-40B4-BE49-F238E27FC236}">
                <a16:creationId xmlns:a16="http://schemas.microsoft.com/office/drawing/2014/main" id="{357C6EE1-58E2-4244-A464-23D5A34A8B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16688" y="2636838"/>
          <a:ext cx="2260600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ChemSketch" r:id="rId3" imgW="591312" imgH="347472" progId="ACD.ChemSketch.20">
                  <p:embed/>
                </p:oleObj>
              </mc:Choice>
              <mc:Fallback>
                <p:oleObj name="ChemSketch" r:id="rId3" imgW="591312" imgH="347472" progId="ACD.ChemSketch.20">
                  <p:embed/>
                  <p:pic>
                    <p:nvPicPr>
                      <p:cNvPr id="80900" name="Objekt 1">
                        <a:extLst>
                          <a:ext uri="{FF2B5EF4-FFF2-40B4-BE49-F238E27FC236}">
                            <a16:creationId xmlns:a16="http://schemas.microsoft.com/office/drawing/2014/main" id="{357C6EE1-58E2-4244-A464-23D5A34A8B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2636838"/>
                        <a:ext cx="2260600" cy="132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48B30C58-4F77-4A3F-96F5-9D4D2F2A2C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Izoprenoidy</a:t>
            </a:r>
            <a:r>
              <a:rPr lang="cs-CZ" altLang="cs-CZ" dirty="0"/>
              <a:t> - příklady</a:t>
            </a:r>
            <a:endParaRPr lang="en-US" altLang="cs-CZ" dirty="0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1B177887-26C1-470F-8B61-8165BC5D17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5257800"/>
          </a:xfrm>
        </p:spPr>
        <p:txBody>
          <a:bodyPr/>
          <a:lstStyle/>
          <a:p>
            <a:pPr eaLnBrk="1" hangingPunct="1"/>
            <a:endParaRPr lang="cs-CZ" altLang="cs-CZ">
              <a:sym typeface="Wingdings" panose="05000000000000000000" pitchFamily="2" charset="2"/>
            </a:endParaRPr>
          </a:p>
        </p:txBody>
      </p:sp>
      <p:graphicFrame>
        <p:nvGraphicFramePr>
          <p:cNvPr id="81924" name="Objekt 1">
            <a:extLst>
              <a:ext uri="{FF2B5EF4-FFF2-40B4-BE49-F238E27FC236}">
                <a16:creationId xmlns:a16="http://schemas.microsoft.com/office/drawing/2014/main" id="{86F8C5CD-017F-47AF-A67E-D098E1EA5D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850" y="1557338"/>
          <a:ext cx="2447925" cy="174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2" name="ChemSketch" r:id="rId3" imgW="1722120" imgH="1225296" progId="ACD.ChemSketch.20">
                  <p:embed/>
                </p:oleObj>
              </mc:Choice>
              <mc:Fallback>
                <p:oleObj name="ChemSketch" r:id="rId3" imgW="1722120" imgH="1225296" progId="ACD.ChemSketch.20">
                  <p:embed/>
                  <p:pic>
                    <p:nvPicPr>
                      <p:cNvPr id="81924" name="Objekt 1">
                        <a:extLst>
                          <a:ext uri="{FF2B5EF4-FFF2-40B4-BE49-F238E27FC236}">
                            <a16:creationId xmlns:a16="http://schemas.microsoft.com/office/drawing/2014/main" id="{86F8C5CD-017F-47AF-A67E-D098E1EA5D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557338"/>
                        <a:ext cx="2447925" cy="174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5" name="Objekt 2">
            <a:extLst>
              <a:ext uri="{FF2B5EF4-FFF2-40B4-BE49-F238E27FC236}">
                <a16:creationId xmlns:a16="http://schemas.microsoft.com/office/drawing/2014/main" id="{79FF237C-265F-4FBE-B3A6-210BF0FCA9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188" y="3429000"/>
          <a:ext cx="13620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3" name="ChemSketch" r:id="rId5" imgW="1362456" imgH="387096" progId="ACD.ChemSketch.20">
                  <p:embed/>
                </p:oleObj>
              </mc:Choice>
              <mc:Fallback>
                <p:oleObj name="ChemSketch" r:id="rId5" imgW="1362456" imgH="387096" progId="ACD.ChemSketch.20">
                  <p:embed/>
                  <p:pic>
                    <p:nvPicPr>
                      <p:cNvPr id="81925" name="Objekt 2">
                        <a:extLst>
                          <a:ext uri="{FF2B5EF4-FFF2-40B4-BE49-F238E27FC236}">
                            <a16:creationId xmlns:a16="http://schemas.microsoft.com/office/drawing/2014/main" id="{79FF237C-265F-4FBE-B3A6-210BF0FCA9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429000"/>
                        <a:ext cx="136207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6" name="Objekt 3">
            <a:extLst>
              <a:ext uri="{FF2B5EF4-FFF2-40B4-BE49-F238E27FC236}">
                <a16:creationId xmlns:a16="http://schemas.microsoft.com/office/drawing/2014/main" id="{AF412987-CB49-4A12-B03D-0EA2E0A1A6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3575" y="1484313"/>
          <a:ext cx="3898900" cy="268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4" name="ChemSketch" r:id="rId7" imgW="3898392" imgH="2682240" progId="ACD.ChemSketch.20">
                  <p:embed/>
                </p:oleObj>
              </mc:Choice>
              <mc:Fallback>
                <p:oleObj name="ChemSketch" r:id="rId7" imgW="3898392" imgH="2682240" progId="ACD.ChemSketch.20">
                  <p:embed/>
                  <p:pic>
                    <p:nvPicPr>
                      <p:cNvPr id="81926" name="Objekt 3">
                        <a:extLst>
                          <a:ext uri="{FF2B5EF4-FFF2-40B4-BE49-F238E27FC236}">
                            <a16:creationId xmlns:a16="http://schemas.microsoft.com/office/drawing/2014/main" id="{AF412987-CB49-4A12-B03D-0EA2E0A1A6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1484313"/>
                        <a:ext cx="3898900" cy="268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7" name="Objekt 4">
            <a:extLst>
              <a:ext uri="{FF2B5EF4-FFF2-40B4-BE49-F238E27FC236}">
                <a16:creationId xmlns:a16="http://schemas.microsoft.com/office/drawing/2014/main" id="{BC42BE74-69BF-46A6-B320-E0EE7918B8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00563" y="4292600"/>
          <a:ext cx="10842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5" name="ChemSketch" r:id="rId9" imgW="1085088" imgH="387096" progId="ACD.ChemSketch.20">
                  <p:embed/>
                </p:oleObj>
              </mc:Choice>
              <mc:Fallback>
                <p:oleObj name="ChemSketch" r:id="rId9" imgW="1085088" imgH="387096" progId="ACD.ChemSketch.20">
                  <p:embed/>
                  <p:pic>
                    <p:nvPicPr>
                      <p:cNvPr id="81927" name="Objekt 4">
                        <a:extLst>
                          <a:ext uri="{FF2B5EF4-FFF2-40B4-BE49-F238E27FC236}">
                            <a16:creationId xmlns:a16="http://schemas.microsoft.com/office/drawing/2014/main" id="{BC42BE74-69BF-46A6-B320-E0EE7918B8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4292600"/>
                        <a:ext cx="108426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8" name="Objekt 5">
            <a:extLst>
              <a:ext uri="{FF2B5EF4-FFF2-40B4-BE49-F238E27FC236}">
                <a16:creationId xmlns:a16="http://schemas.microsoft.com/office/drawing/2014/main" id="{84E3E65F-02F9-4EF5-A7DF-B5D645B7EB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59513" y="3068638"/>
          <a:ext cx="2882900" cy="196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6" name="ChemSketch" r:id="rId11" imgW="2883408" imgH="1962912" progId="ACD.ChemSketch.20">
                  <p:embed/>
                </p:oleObj>
              </mc:Choice>
              <mc:Fallback>
                <p:oleObj name="ChemSketch" r:id="rId11" imgW="2883408" imgH="1962912" progId="ACD.ChemSketch.20">
                  <p:embed/>
                  <p:pic>
                    <p:nvPicPr>
                      <p:cNvPr id="81928" name="Objekt 5">
                        <a:extLst>
                          <a:ext uri="{FF2B5EF4-FFF2-40B4-BE49-F238E27FC236}">
                            <a16:creationId xmlns:a16="http://schemas.microsoft.com/office/drawing/2014/main" id="{84E3E65F-02F9-4EF5-A7DF-B5D645B7EB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9513" y="3068638"/>
                        <a:ext cx="2882900" cy="1963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9" name="Objekt 6">
            <a:extLst>
              <a:ext uri="{FF2B5EF4-FFF2-40B4-BE49-F238E27FC236}">
                <a16:creationId xmlns:a16="http://schemas.microsoft.com/office/drawing/2014/main" id="{2F9B772A-25F3-4132-8C40-4312FC06D4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51725" y="5300663"/>
          <a:ext cx="86518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7" name="ChemSketch" r:id="rId13" imgW="865632" imgH="387096" progId="ACD.ChemSketch.20">
                  <p:embed/>
                </p:oleObj>
              </mc:Choice>
              <mc:Fallback>
                <p:oleObj name="ChemSketch" r:id="rId13" imgW="865632" imgH="387096" progId="ACD.ChemSketch.20">
                  <p:embed/>
                  <p:pic>
                    <p:nvPicPr>
                      <p:cNvPr id="81929" name="Objekt 6">
                        <a:extLst>
                          <a:ext uri="{FF2B5EF4-FFF2-40B4-BE49-F238E27FC236}">
                            <a16:creationId xmlns:a16="http://schemas.microsoft.com/office/drawing/2014/main" id="{2F9B772A-25F3-4132-8C40-4312FC06D4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5300663"/>
                        <a:ext cx="865188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C4FB0DF2-C201-40A8-8445-DD095AA2AD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Izoprenoidy</a:t>
            </a:r>
            <a:r>
              <a:rPr lang="cs-CZ" altLang="cs-CZ" dirty="0"/>
              <a:t> - příklady</a:t>
            </a:r>
            <a:endParaRPr lang="en-US" altLang="cs-CZ" dirty="0"/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2895A357-F4F6-4FF3-8F40-74FA149D9F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5257800"/>
          </a:xfrm>
        </p:spPr>
        <p:txBody>
          <a:bodyPr/>
          <a:lstStyle/>
          <a:p>
            <a:pPr eaLnBrk="1" hangingPunct="1"/>
            <a:endParaRPr lang="cs-CZ" altLang="cs-CZ">
              <a:sym typeface="Wingdings" panose="05000000000000000000" pitchFamily="2" charset="2"/>
            </a:endParaRPr>
          </a:p>
        </p:txBody>
      </p:sp>
      <p:graphicFrame>
        <p:nvGraphicFramePr>
          <p:cNvPr id="82948" name="Objekt 7">
            <a:extLst>
              <a:ext uri="{FF2B5EF4-FFF2-40B4-BE49-F238E27FC236}">
                <a16:creationId xmlns:a16="http://schemas.microsoft.com/office/drawing/2014/main" id="{C85A0965-1BAB-4BE9-A6A5-08B3A80D3C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87450" y="1773238"/>
          <a:ext cx="6794500" cy="163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0" name="ChemSketch" r:id="rId3" imgW="6793992" imgH="1636776" progId="ACD.ChemSketch.20">
                  <p:embed/>
                </p:oleObj>
              </mc:Choice>
              <mc:Fallback>
                <p:oleObj name="ChemSketch" r:id="rId3" imgW="6793992" imgH="1636776" progId="ACD.ChemSketch.20">
                  <p:embed/>
                  <p:pic>
                    <p:nvPicPr>
                      <p:cNvPr id="82948" name="Objekt 7">
                        <a:extLst>
                          <a:ext uri="{FF2B5EF4-FFF2-40B4-BE49-F238E27FC236}">
                            <a16:creationId xmlns:a16="http://schemas.microsoft.com/office/drawing/2014/main" id="{C85A0965-1BAB-4BE9-A6A5-08B3A80D3C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773238"/>
                        <a:ext cx="6794500" cy="163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9" name="Objekt 8">
            <a:extLst>
              <a:ext uri="{FF2B5EF4-FFF2-40B4-BE49-F238E27FC236}">
                <a16:creationId xmlns:a16="http://schemas.microsoft.com/office/drawing/2014/main" id="{C9C6B89C-AB60-4C30-900F-EE312E70F3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68738" y="3236913"/>
          <a:ext cx="140493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" name="ChemSketch" r:id="rId5" imgW="1405128" imgH="384048" progId="ACD.ChemSketch.20">
                  <p:embed/>
                </p:oleObj>
              </mc:Choice>
              <mc:Fallback>
                <p:oleObj name="ChemSketch" r:id="rId5" imgW="1405128" imgH="384048" progId="ACD.ChemSketch.20">
                  <p:embed/>
                  <p:pic>
                    <p:nvPicPr>
                      <p:cNvPr id="82949" name="Objekt 8">
                        <a:extLst>
                          <a:ext uri="{FF2B5EF4-FFF2-40B4-BE49-F238E27FC236}">
                            <a16:creationId xmlns:a16="http://schemas.microsoft.com/office/drawing/2014/main" id="{C9C6B89C-AB60-4C30-900F-EE312E70F3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8738" y="3236913"/>
                        <a:ext cx="1404937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A4B73065-55C1-4580-A5F8-53DF4E3E1F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Steroidy</a:t>
            </a:r>
            <a:endParaRPr lang="en-US" altLang="cs-CZ"/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375E1BEF-EB3C-4ADB-8436-51B920353B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5257800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cs-CZ" dirty="0">
                <a:latin typeface="Arial" charset="0"/>
                <a:sym typeface="Wingdings" pitchFamily="2" charset="2"/>
              </a:rPr>
              <a:t>Terpeny odvozené od </a:t>
            </a:r>
            <a:r>
              <a:rPr lang="cs-CZ" dirty="0" err="1">
                <a:latin typeface="Arial" charset="0"/>
                <a:sym typeface="Wingdings" pitchFamily="2" charset="2"/>
              </a:rPr>
              <a:t>steranu</a:t>
            </a:r>
            <a:endParaRPr lang="cs-CZ" dirty="0">
              <a:latin typeface="Arial" charset="0"/>
              <a:sym typeface="Wingdings" pitchFamily="2" charset="2"/>
            </a:endParaRPr>
          </a:p>
          <a:p>
            <a:pPr lvl="1" eaLnBrk="1" hangingPunct="1">
              <a:buFont typeface="Arial" charset="0"/>
              <a:buChar char="–"/>
              <a:defRPr/>
            </a:pPr>
            <a:r>
              <a:rPr lang="cs-CZ" dirty="0">
                <a:latin typeface="Arial" charset="0"/>
                <a:sym typeface="Wingdings" pitchFamily="2" charset="2"/>
              </a:rPr>
              <a:t>cca planární molekula – dobře prochází membránami</a:t>
            </a:r>
          </a:p>
          <a:p>
            <a:pPr marL="457200" lvl="1" indent="0" eaLnBrk="1" hangingPunct="1">
              <a:buFont typeface="Arial" charset="0"/>
              <a:buNone/>
              <a:defRPr/>
            </a:pPr>
            <a:endParaRPr lang="cs-CZ" dirty="0">
              <a:latin typeface="Arial" charset="0"/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cs-CZ" dirty="0">
                <a:latin typeface="Arial" charset="0"/>
                <a:sym typeface="Wingdings" pitchFamily="2" charset="2"/>
              </a:rPr>
              <a:t>Dělení dle modifikujících skupin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cs-CZ" dirty="0">
                <a:solidFill>
                  <a:schemeClr val="accent4"/>
                </a:solidFill>
                <a:latin typeface="Arial" charset="0"/>
                <a:sym typeface="Wingdings" pitchFamily="2" charset="2"/>
              </a:rPr>
              <a:t>steroly</a:t>
            </a:r>
            <a:r>
              <a:rPr lang="cs-CZ" dirty="0">
                <a:latin typeface="Arial" charset="0"/>
                <a:sym typeface="Wingdings" pitchFamily="2" charset="2"/>
              </a:rPr>
              <a:t> – modifikované –OH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cs-CZ" dirty="0">
                <a:solidFill>
                  <a:schemeClr val="accent4"/>
                </a:solidFill>
                <a:latin typeface="Arial" charset="0"/>
                <a:sym typeface="Wingdings" pitchFamily="2" charset="2"/>
              </a:rPr>
              <a:t>žlučové kyseliny </a:t>
            </a:r>
            <a:r>
              <a:rPr lang="cs-CZ" dirty="0">
                <a:latin typeface="Arial" charset="0"/>
                <a:sym typeface="Wingdings" pitchFamily="2" charset="2"/>
              </a:rPr>
              <a:t>- –COOH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cs-CZ" dirty="0" err="1">
                <a:solidFill>
                  <a:schemeClr val="accent4"/>
                </a:solidFill>
                <a:latin typeface="Arial" charset="0"/>
                <a:sym typeface="Wingdings" pitchFamily="2" charset="2"/>
              </a:rPr>
              <a:t>sterony</a:t>
            </a:r>
            <a:r>
              <a:rPr lang="cs-CZ" dirty="0">
                <a:solidFill>
                  <a:schemeClr val="accent4"/>
                </a:solidFill>
                <a:latin typeface="Arial" charset="0"/>
                <a:sym typeface="Wingdings" pitchFamily="2" charset="2"/>
              </a:rPr>
              <a:t> </a:t>
            </a:r>
            <a:r>
              <a:rPr lang="cs-CZ" dirty="0">
                <a:latin typeface="Arial" charset="0"/>
                <a:sym typeface="Wingdings" pitchFamily="2" charset="2"/>
              </a:rPr>
              <a:t>- =O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cs-CZ" dirty="0">
                <a:latin typeface="Arial" charset="0"/>
                <a:sym typeface="Wingdings" pitchFamily="2" charset="2"/>
              </a:rPr>
              <a:t>…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dirty="0">
                <a:latin typeface="Arial" charset="0"/>
                <a:sym typeface="Wingdings" pitchFamily="2" charset="2"/>
              </a:rPr>
              <a:t>Dělení podle původce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cs-CZ" dirty="0" err="1">
                <a:latin typeface="Arial" charset="0"/>
                <a:sym typeface="Wingdings" pitchFamily="2" charset="2"/>
              </a:rPr>
              <a:t>živočištné</a:t>
            </a:r>
            <a:r>
              <a:rPr lang="cs-CZ" dirty="0">
                <a:latin typeface="Arial" charset="0"/>
                <a:sym typeface="Wingdings" pitchFamily="2" charset="2"/>
              </a:rPr>
              <a:t> - </a:t>
            </a:r>
            <a:r>
              <a:rPr lang="cs-CZ" dirty="0">
                <a:solidFill>
                  <a:schemeClr val="accent4"/>
                </a:solidFill>
                <a:latin typeface="Arial" charset="0"/>
                <a:sym typeface="Wingdings" pitchFamily="2" charset="2"/>
              </a:rPr>
              <a:t>zoosteroly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cs-CZ" dirty="0">
                <a:latin typeface="Arial" charset="0"/>
                <a:sym typeface="Wingdings" pitchFamily="2" charset="2"/>
              </a:rPr>
              <a:t>rostlinné – </a:t>
            </a:r>
            <a:r>
              <a:rPr lang="cs-CZ" dirty="0" err="1">
                <a:solidFill>
                  <a:schemeClr val="accent4"/>
                </a:solidFill>
                <a:latin typeface="Arial" charset="0"/>
                <a:sym typeface="Wingdings" pitchFamily="2" charset="2"/>
              </a:rPr>
              <a:t>fytosteroly</a:t>
            </a:r>
            <a:endParaRPr lang="cs-CZ" dirty="0">
              <a:solidFill>
                <a:schemeClr val="accent4"/>
              </a:solidFill>
              <a:latin typeface="Arial" charset="0"/>
              <a:sym typeface="Wingdings" pitchFamily="2" charset="2"/>
            </a:endParaRPr>
          </a:p>
          <a:p>
            <a:pPr lvl="1" eaLnBrk="1" hangingPunct="1">
              <a:buFont typeface="Arial" charset="0"/>
              <a:buChar char="–"/>
              <a:defRPr/>
            </a:pPr>
            <a:r>
              <a:rPr lang="cs-CZ" dirty="0">
                <a:latin typeface="Arial" charset="0"/>
                <a:sym typeface="Wingdings" pitchFamily="2" charset="2"/>
              </a:rPr>
              <a:t>houbové - </a:t>
            </a:r>
            <a:r>
              <a:rPr lang="cs-CZ" dirty="0" err="1">
                <a:solidFill>
                  <a:schemeClr val="accent4"/>
                </a:solidFill>
                <a:latin typeface="Arial" charset="0"/>
                <a:sym typeface="Wingdings" pitchFamily="2" charset="2"/>
              </a:rPr>
              <a:t>mykosteroly</a:t>
            </a:r>
            <a:endParaRPr lang="cs-CZ" dirty="0">
              <a:solidFill>
                <a:schemeClr val="accent4"/>
              </a:solidFill>
              <a:latin typeface="Arial" charset="0"/>
              <a:sym typeface="Wingdings" pitchFamily="2" charset="2"/>
            </a:endParaRPr>
          </a:p>
        </p:txBody>
      </p:sp>
      <p:graphicFrame>
        <p:nvGraphicFramePr>
          <p:cNvPr id="83972" name="Objekt 1">
            <a:extLst>
              <a:ext uri="{FF2B5EF4-FFF2-40B4-BE49-F238E27FC236}">
                <a16:creationId xmlns:a16="http://schemas.microsoft.com/office/drawing/2014/main" id="{7C376413-441A-4B12-A60B-3EACD33F6D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92725" y="3141663"/>
          <a:ext cx="3398838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ChemSketch" r:id="rId3" imgW="1722120" imgH="1173480" progId="ACD.ChemSketch.20">
                  <p:embed/>
                </p:oleObj>
              </mc:Choice>
              <mc:Fallback>
                <p:oleObj name="ChemSketch" r:id="rId3" imgW="1722120" imgH="1173480" progId="ACD.ChemSketch.20">
                  <p:embed/>
                  <p:pic>
                    <p:nvPicPr>
                      <p:cNvPr id="83972" name="Objekt 1">
                        <a:extLst>
                          <a:ext uri="{FF2B5EF4-FFF2-40B4-BE49-F238E27FC236}">
                            <a16:creationId xmlns:a16="http://schemas.microsoft.com/office/drawing/2014/main" id="{7C376413-441A-4B12-A60B-3EACD33F6D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3141663"/>
                        <a:ext cx="3398838" cy="231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28B1D29F-1F16-46A3-BBEB-B03B056B60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Steroidy</a:t>
            </a:r>
            <a:endParaRPr lang="en-US" altLang="cs-CZ"/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DB5518DE-51A0-4FCB-972D-74D99A5558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5257800"/>
          </a:xfrm>
        </p:spPr>
        <p:txBody>
          <a:bodyPr/>
          <a:lstStyle/>
          <a:p>
            <a:pPr eaLnBrk="1" hangingPunct="1"/>
            <a:r>
              <a:rPr lang="cs-CZ" altLang="cs-CZ">
                <a:sym typeface="Wingdings" panose="05000000000000000000" pitchFamily="2" charset="2"/>
              </a:rPr>
              <a:t>Řada funkcí</a:t>
            </a:r>
          </a:p>
          <a:p>
            <a:pPr eaLnBrk="1" hangingPunct="1"/>
            <a:r>
              <a:rPr lang="cs-CZ" altLang="cs-CZ">
                <a:solidFill>
                  <a:schemeClr val="accent1"/>
                </a:solidFill>
                <a:sym typeface="Wingdings" panose="05000000000000000000" pitchFamily="2" charset="2"/>
              </a:rPr>
              <a:t>Regulační</a:t>
            </a:r>
            <a:r>
              <a:rPr lang="cs-CZ" altLang="cs-CZ">
                <a:sym typeface="Wingdings" panose="05000000000000000000" pitchFamily="2" charset="2"/>
              </a:rPr>
              <a:t> – hormóny (pohlavní, rostlinné…)</a:t>
            </a:r>
          </a:p>
          <a:p>
            <a:pPr eaLnBrk="1" hangingPunct="1"/>
            <a:r>
              <a:rPr lang="cs-CZ" altLang="cs-CZ">
                <a:solidFill>
                  <a:schemeClr val="accent1"/>
                </a:solidFill>
                <a:sym typeface="Wingdings" panose="05000000000000000000" pitchFamily="2" charset="2"/>
              </a:rPr>
              <a:t>Stavební</a:t>
            </a:r>
            <a:r>
              <a:rPr lang="cs-CZ" altLang="cs-CZ">
                <a:sym typeface="Wingdings" panose="05000000000000000000" pitchFamily="2" charset="2"/>
              </a:rPr>
              <a:t> – cholesterol a ergosterol v membránách</a:t>
            </a:r>
          </a:p>
          <a:p>
            <a:pPr eaLnBrk="1" hangingPunct="1"/>
            <a:r>
              <a:rPr lang="cs-CZ" altLang="cs-CZ">
                <a:solidFill>
                  <a:schemeClr val="accent1"/>
                </a:solidFill>
                <a:sym typeface="Wingdings" panose="05000000000000000000" pitchFamily="2" charset="2"/>
              </a:rPr>
              <a:t>Transportní</a:t>
            </a:r>
            <a:r>
              <a:rPr lang="cs-CZ" altLang="cs-CZ">
                <a:sym typeface="Wingdings" panose="05000000000000000000" pitchFamily="2" charset="2"/>
              </a:rPr>
              <a:t> – tuky v krvi</a:t>
            </a:r>
          </a:p>
          <a:p>
            <a:pPr eaLnBrk="1" hangingPunct="1"/>
            <a:r>
              <a:rPr lang="cs-CZ" altLang="cs-CZ">
                <a:solidFill>
                  <a:schemeClr val="accent1"/>
                </a:solidFill>
                <a:sym typeface="Wingdings" panose="05000000000000000000" pitchFamily="2" charset="2"/>
              </a:rPr>
              <a:t>Obranná</a:t>
            </a:r>
            <a:r>
              <a:rPr lang="cs-CZ" altLang="cs-CZ">
                <a:sym typeface="Wingdings" panose="05000000000000000000" pitchFamily="2" charset="2"/>
              </a:rPr>
              <a:t> – steroidní toxiny</a:t>
            </a:r>
          </a:p>
          <a:p>
            <a:pPr eaLnBrk="1" hangingPunct="1"/>
            <a:r>
              <a:rPr lang="cs-CZ" altLang="cs-CZ">
                <a:sym typeface="Wingdings" panose="05000000000000000000" pitchFamily="2" charset="2"/>
              </a:rPr>
              <a:t>…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771D747C-AACC-49E2-8298-68915719E2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Cholesterol</a:t>
            </a:r>
            <a:endParaRPr lang="en-US" altLang="cs-CZ"/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BB8D583F-CA39-4D7D-8255-8EE9E5765F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5257800"/>
          </a:xfrm>
        </p:spPr>
        <p:txBody>
          <a:bodyPr/>
          <a:lstStyle/>
          <a:p>
            <a:pPr eaLnBrk="1" hangingPunct="1"/>
            <a:r>
              <a:rPr lang="cs-CZ" altLang="cs-CZ" dirty="0">
                <a:sym typeface="Wingdings" panose="05000000000000000000" pitchFamily="2" charset="2"/>
              </a:rPr>
              <a:t>Nejvýznamnější živočišný steroid</a:t>
            </a:r>
          </a:p>
          <a:p>
            <a:pPr eaLnBrk="1" hangingPunct="1"/>
            <a:r>
              <a:rPr lang="cs-CZ" altLang="cs-CZ" dirty="0">
                <a:sym typeface="Wingdings" panose="05000000000000000000" pitchFamily="2" charset="2"/>
              </a:rPr>
              <a:t>U savců běžná syntéza</a:t>
            </a:r>
          </a:p>
          <a:p>
            <a:pPr lvl="1" eaLnBrk="1" hangingPunct="1"/>
            <a:r>
              <a:rPr lang="cs-CZ" altLang="cs-CZ" dirty="0">
                <a:sym typeface="Wingdings" panose="05000000000000000000" pitchFamily="2" charset="2"/>
              </a:rPr>
              <a:t>člověk až 100 g denně</a:t>
            </a:r>
          </a:p>
          <a:p>
            <a:pPr eaLnBrk="1" hangingPunct="1"/>
            <a:r>
              <a:rPr lang="cs-CZ" altLang="cs-CZ" dirty="0">
                <a:sym typeface="Wingdings" panose="05000000000000000000" pitchFamily="2" charset="2"/>
              </a:rPr>
              <a:t>Součást membrán a lipidových micel v krvi</a:t>
            </a:r>
          </a:p>
          <a:p>
            <a:pPr eaLnBrk="1" hangingPunct="1"/>
            <a:r>
              <a:rPr lang="cs-CZ" altLang="cs-CZ" dirty="0">
                <a:sym typeface="Wingdings" panose="05000000000000000000" pitchFamily="2" charset="2"/>
              </a:rPr>
              <a:t>Prekurzor dalších steroidních látek, zejména </a:t>
            </a:r>
            <a:r>
              <a:rPr lang="cs-CZ" altLang="cs-CZ" dirty="0" err="1">
                <a:sym typeface="Wingdings" panose="05000000000000000000" pitchFamily="2" charset="2"/>
              </a:rPr>
              <a:t>hormónů</a:t>
            </a:r>
            <a:endParaRPr lang="cs-CZ" altLang="cs-CZ" dirty="0">
              <a:sym typeface="Wingdings" panose="05000000000000000000" pitchFamily="2" charset="2"/>
            </a:endParaRPr>
          </a:p>
          <a:p>
            <a:pPr lvl="1" eaLnBrk="1" hangingPunct="1"/>
            <a:endParaRPr lang="cs-CZ" altLang="cs-CZ" dirty="0">
              <a:sym typeface="Wingdings" panose="05000000000000000000" pitchFamily="2" charset="2"/>
            </a:endParaRPr>
          </a:p>
        </p:txBody>
      </p:sp>
      <p:graphicFrame>
        <p:nvGraphicFramePr>
          <p:cNvPr id="86020" name="Objekt 1">
            <a:extLst>
              <a:ext uri="{FF2B5EF4-FFF2-40B4-BE49-F238E27FC236}">
                <a16:creationId xmlns:a16="http://schemas.microsoft.com/office/drawing/2014/main" id="{4C9F4E5D-4329-4AAE-8C39-7DFF552F02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1050" y="3284538"/>
          <a:ext cx="5259388" cy="241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ChemSketch" r:id="rId3" imgW="2987040" imgH="1371600" progId="ACD.ChemSketch.20">
                  <p:embed/>
                </p:oleObj>
              </mc:Choice>
              <mc:Fallback>
                <p:oleObj name="ChemSketch" r:id="rId3" imgW="2987040" imgH="1371600" progId="ACD.ChemSketch.20">
                  <p:embed/>
                  <p:pic>
                    <p:nvPicPr>
                      <p:cNvPr id="86020" name="Objekt 1">
                        <a:extLst>
                          <a:ext uri="{FF2B5EF4-FFF2-40B4-BE49-F238E27FC236}">
                            <a16:creationId xmlns:a16="http://schemas.microsoft.com/office/drawing/2014/main" id="{4C9F4E5D-4329-4AAE-8C39-7DFF552F02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3284538"/>
                        <a:ext cx="5259388" cy="2414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846FF2C8-B15B-4284-BF77-C5DE9CDCCF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Katabolismus izoprenoidů</a:t>
            </a:r>
            <a:endParaRPr lang="en-US" altLang="cs-CZ"/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ACB353B8-F34D-4839-A26D-C7BFE91541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5257800"/>
          </a:xfrm>
        </p:spPr>
        <p:txBody>
          <a:bodyPr/>
          <a:lstStyle/>
          <a:p>
            <a:pPr eaLnBrk="1" hangingPunct="1"/>
            <a:r>
              <a:rPr lang="cs-CZ" altLang="cs-CZ" dirty="0">
                <a:sym typeface="Wingdings" panose="05000000000000000000" pitchFamily="2" charset="2"/>
              </a:rPr>
              <a:t>Obvykle mineralizace až na CO</a:t>
            </a:r>
            <a:r>
              <a:rPr lang="cs-CZ" altLang="cs-CZ" baseline="-25000" dirty="0">
                <a:sym typeface="Wingdings" panose="05000000000000000000" pitchFamily="2" charset="2"/>
              </a:rPr>
              <a:t>2</a:t>
            </a:r>
            <a:r>
              <a:rPr lang="cs-CZ" altLang="cs-CZ" dirty="0">
                <a:sym typeface="Wingdings" panose="05000000000000000000" pitchFamily="2" charset="2"/>
              </a:rPr>
              <a:t> a H</a:t>
            </a:r>
            <a:r>
              <a:rPr lang="cs-CZ" altLang="cs-CZ" baseline="-25000" dirty="0">
                <a:sym typeface="Wingdings" panose="05000000000000000000" pitchFamily="2" charset="2"/>
              </a:rPr>
              <a:t>2</a:t>
            </a:r>
            <a:r>
              <a:rPr lang="cs-CZ" altLang="cs-CZ" dirty="0">
                <a:sym typeface="Wingdings" panose="05000000000000000000" pitchFamily="2" charset="2"/>
              </a:rPr>
              <a:t>O</a:t>
            </a:r>
          </a:p>
          <a:p>
            <a:pPr eaLnBrk="1" hangingPunct="1"/>
            <a:r>
              <a:rPr lang="cs-CZ" altLang="cs-CZ" dirty="0">
                <a:sym typeface="Wingdings" panose="05000000000000000000" pitchFamily="2" charset="2"/>
              </a:rPr>
              <a:t>Živočichové řadu z nich neumí odbourat – jen modifikace postranních řetězců</a:t>
            </a:r>
          </a:p>
          <a:p>
            <a:pPr eaLnBrk="1" hangingPunct="1"/>
            <a:r>
              <a:rPr lang="cs-CZ" altLang="cs-CZ" dirty="0">
                <a:sym typeface="Wingdings" panose="05000000000000000000" pitchFamily="2" charset="2"/>
              </a:rPr>
              <a:t>Oxidace na žlučové kyseliny</a:t>
            </a:r>
          </a:p>
          <a:p>
            <a:pPr lvl="1" eaLnBrk="1" hangingPunct="1"/>
            <a:r>
              <a:rPr lang="cs-CZ" altLang="cs-CZ" dirty="0">
                <a:sym typeface="Wingdings" panose="05000000000000000000" pitchFamily="2" charset="2"/>
              </a:rPr>
              <a:t>pomáhají trávit tuky v potravě</a:t>
            </a:r>
          </a:p>
          <a:p>
            <a:pPr lvl="1" eaLnBrk="1" hangingPunct="1"/>
            <a:r>
              <a:rPr lang="cs-CZ" altLang="cs-CZ" dirty="0">
                <a:sym typeface="Wingdings" panose="05000000000000000000" pitchFamily="2" charset="2"/>
              </a:rPr>
              <a:t>kompletní mineralizace střevní mikroflórou</a:t>
            </a:r>
          </a:p>
          <a:p>
            <a:pPr lvl="1" eaLnBrk="1" hangingPunct="1"/>
            <a:r>
              <a:rPr lang="cs-CZ" altLang="cs-CZ" dirty="0">
                <a:sym typeface="Wingdings" panose="05000000000000000000" pitchFamily="2" charset="2"/>
              </a:rPr>
              <a:t>„užitečný odpad“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nvimod - vzor1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20285</TotalTime>
  <Words>667</Words>
  <Application>Microsoft Office PowerPoint</Application>
  <PresentationFormat>Předvádění na obrazovce (4:3)</PresentationFormat>
  <Paragraphs>183</Paragraphs>
  <Slides>19</Slides>
  <Notes>10</Notes>
  <HiddenSlides>0</HiddenSlides>
  <MMClips>1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Calibri</vt:lpstr>
      <vt:lpstr>Wingdings</vt:lpstr>
      <vt:lpstr>Envimod - vzor1</vt:lpstr>
      <vt:lpstr>ChemSketch</vt:lpstr>
      <vt:lpstr>Metabolismus izoprenoidních látek</vt:lpstr>
      <vt:lpstr>Izoprenoidy</vt:lpstr>
      <vt:lpstr>Izoprenoidy</vt:lpstr>
      <vt:lpstr>Izoprenoidy - příklady</vt:lpstr>
      <vt:lpstr>Izoprenoidy - příklady</vt:lpstr>
      <vt:lpstr>Steroidy</vt:lpstr>
      <vt:lpstr>Steroidy</vt:lpstr>
      <vt:lpstr>Cholesterol</vt:lpstr>
      <vt:lpstr>Katabolismus izoprenoidů</vt:lpstr>
      <vt:lpstr>Syntéza izoprenoidů</vt:lpstr>
      <vt:lpstr>Syntéza izoprenoidů</vt:lpstr>
      <vt:lpstr>Syntéza izoprenoidů</vt:lpstr>
      <vt:lpstr>Syntéza izoprenoidů</vt:lpstr>
      <vt:lpstr>Syntéza izoprenoidů</vt:lpstr>
      <vt:lpstr>Syntéza izoprenoidů</vt:lpstr>
      <vt:lpstr>Syntéza izoprenoidů</vt:lpstr>
      <vt:lpstr>Syntéza izoprenoidů</vt:lpstr>
      <vt:lpstr>Syntéza izoprenoidů</vt:lpstr>
      <vt:lpstr>Syntéza izoprenoidů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novak</dc:creator>
  <cp:lastModifiedBy>Trogl</cp:lastModifiedBy>
  <cp:revision>243</cp:revision>
  <dcterms:created xsi:type="dcterms:W3CDTF">2012-02-08T08:42:39Z</dcterms:created>
  <dcterms:modified xsi:type="dcterms:W3CDTF">2020-06-15T16:16:13Z</dcterms:modified>
</cp:coreProperties>
</file>