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9"/>
  </p:notesMasterIdLst>
  <p:handoutMasterIdLst>
    <p:handoutMasterId r:id="rId40"/>
  </p:handoutMasterIdLst>
  <p:sldIdLst>
    <p:sldId id="263" r:id="rId2"/>
    <p:sldId id="503" r:id="rId3"/>
    <p:sldId id="515" r:id="rId4"/>
    <p:sldId id="531" r:id="rId5"/>
    <p:sldId id="533" r:id="rId6"/>
    <p:sldId id="532" r:id="rId7"/>
    <p:sldId id="511" r:id="rId8"/>
    <p:sldId id="517" r:id="rId9"/>
    <p:sldId id="518" r:id="rId10"/>
    <p:sldId id="512" r:id="rId11"/>
    <p:sldId id="534" r:id="rId12"/>
    <p:sldId id="520" r:id="rId13"/>
    <p:sldId id="521" r:id="rId14"/>
    <p:sldId id="522" r:id="rId15"/>
    <p:sldId id="523" r:id="rId16"/>
    <p:sldId id="524" r:id="rId17"/>
    <p:sldId id="530" r:id="rId18"/>
    <p:sldId id="535" r:id="rId19"/>
    <p:sldId id="536" r:id="rId20"/>
    <p:sldId id="537" r:id="rId21"/>
    <p:sldId id="538" r:id="rId22"/>
    <p:sldId id="540" r:id="rId23"/>
    <p:sldId id="541" r:id="rId24"/>
    <p:sldId id="542" r:id="rId25"/>
    <p:sldId id="543" r:id="rId26"/>
    <p:sldId id="544" r:id="rId27"/>
    <p:sldId id="545" r:id="rId28"/>
    <p:sldId id="546" r:id="rId29"/>
    <p:sldId id="547" r:id="rId30"/>
    <p:sldId id="527" r:id="rId31"/>
    <p:sldId id="528" r:id="rId32"/>
    <p:sldId id="529" r:id="rId33"/>
    <p:sldId id="567" r:id="rId34"/>
    <p:sldId id="514" r:id="rId35"/>
    <p:sldId id="513" r:id="rId36"/>
    <p:sldId id="548" r:id="rId37"/>
    <p:sldId id="566" r:id="rId38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8000"/>
    <a:srgbClr val="0000FF"/>
    <a:srgbClr val="FF00FF"/>
    <a:srgbClr val="FFFFFF"/>
    <a:srgbClr val="0066FF"/>
    <a:srgbClr val="99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1" autoAdjust="0"/>
    <p:restoredTop sz="94595" autoAdjust="0"/>
  </p:normalViewPr>
  <p:slideViewPr>
    <p:cSldViewPr>
      <p:cViewPr varScale="1">
        <p:scale>
          <a:sx n="82" d="100"/>
          <a:sy n="82" d="100"/>
        </p:scale>
        <p:origin x="148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4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10.wmf"/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585AD976-B9A6-4994-889C-6906602CCE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42FDBC-B44C-43F9-B777-55111124E9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DE119A7-21FA-4E38-A37C-8109EFB85AD0}" type="datetimeFigureOut">
              <a:rPr lang="cs-CZ"/>
              <a:pPr>
                <a:defRPr/>
              </a:pPr>
              <a:t>15.05.2020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E43AC20-5E09-4120-A5E4-830270C81B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9B27A63-78F2-4873-A7E3-EBDB7715A9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1E0BB4E-D63A-4253-AEDB-EA6606F74F5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EE238D2-FC7C-49E4-BA8B-FBE4652189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BDD0AE8-7E1D-4738-8C0E-E233D71A6C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21A715-FDC6-4EE5-8544-5F965D60303C}" type="datetimeFigureOut">
              <a:rPr lang="cs-CZ"/>
              <a:pPr>
                <a:defRPr/>
              </a:pPr>
              <a:t>15.05.2020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236C80F6-FC03-499C-AF1E-351D74FE9E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2460F2AA-C201-49CA-821E-092FE9DBF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E511311-99CF-4751-A89A-0BA1AC726C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C0EB509-06D8-4EA7-A702-06EF0DC8C6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0189B86-F2D5-4008-AB63-5B6BCAB9BE4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1AE2279C-BC73-4051-AE0C-FD97A93CCF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580188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 descr="LOGO_FZP_CZ_RGB_standard.jpg">
            <a:extLst>
              <a:ext uri="{FF2B5EF4-FFF2-40B4-BE49-F238E27FC236}">
                <a16:creationId xmlns:a16="http://schemas.microsoft.com/office/drawing/2014/main" id="{0CA3DFB0-3218-44CE-AE05-5BDD357FAA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57487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8B27A72F-03BF-4A33-8A3F-8C23D1CD69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600825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 descr="LOGO_FZP_CZ_RGB_standard.jpg">
            <a:extLst>
              <a:ext uri="{FF2B5EF4-FFF2-40B4-BE49-F238E27FC236}">
                <a16:creationId xmlns:a16="http://schemas.microsoft.com/office/drawing/2014/main" id="{8F318F53-9252-4B99-A3B7-4BC7E21DFE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" y="1072800"/>
            <a:ext cx="8929156" cy="487648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6" name="Nadpis 15"/>
          <p:cNvSpPr>
            <a:spLocks noGrp="1"/>
          </p:cNvSpPr>
          <p:nvPr>
            <p:ph type="title"/>
          </p:nvPr>
        </p:nvSpPr>
        <p:spPr>
          <a:xfrm>
            <a:off x="71438" y="71438"/>
            <a:ext cx="7380287" cy="928687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27510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25624C4E-291D-4C37-8FB6-B3FE0930C4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611938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8" descr="LOGO_FZP_CZ_RGB_standard.jpg">
            <a:extLst>
              <a:ext uri="{FF2B5EF4-FFF2-40B4-BE49-F238E27FC236}">
                <a16:creationId xmlns:a16="http://schemas.microsoft.com/office/drawing/2014/main" id="{38A08125-909D-47ED-8A7C-09F9E49C2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4" y="71438"/>
            <a:ext cx="7308881" cy="928687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2844" y="1142984"/>
            <a:ext cx="4352956" cy="5421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142984"/>
            <a:ext cx="4281518" cy="5421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9180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8" descr="LOGO_FZP_CZ_RGB_standard.jpg">
            <a:extLst>
              <a:ext uri="{FF2B5EF4-FFF2-40B4-BE49-F238E27FC236}">
                <a16:creationId xmlns:a16="http://schemas.microsoft.com/office/drawing/2014/main" id="{D76108DA-CBBC-485B-BBC6-695B743E91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38" y="71438"/>
            <a:ext cx="7342188" cy="928687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97687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text 2">
            <a:extLst>
              <a:ext uri="{FF2B5EF4-FFF2-40B4-BE49-F238E27FC236}">
                <a16:creationId xmlns:a16="http://schemas.microsoft.com/office/drawing/2014/main" id="{781F96E7-E90F-475D-B6A9-2DF7D16EB7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7313" y="1125538"/>
            <a:ext cx="889317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7" name="Zástupný symbol pro nadpis 1">
            <a:extLst>
              <a:ext uri="{FF2B5EF4-FFF2-40B4-BE49-F238E27FC236}">
                <a16:creationId xmlns:a16="http://schemas.microsoft.com/office/drawing/2014/main" id="{415881FC-864E-4EC8-BF56-87E24F04383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1438" y="71438"/>
            <a:ext cx="738028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pic>
        <p:nvPicPr>
          <p:cNvPr id="1028" name="Obrázek 8" descr="LOGO_FZP_CZ_RGB_standard.jpg">
            <a:extLst>
              <a:ext uri="{FF2B5EF4-FFF2-40B4-BE49-F238E27FC236}">
                <a16:creationId xmlns:a16="http://schemas.microsoft.com/office/drawing/2014/main" id="{C6516DED-4434-46E8-B682-D5C783CECAD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6">
            <a:extLst>
              <a:ext uri="{FF2B5EF4-FFF2-40B4-BE49-F238E27FC236}">
                <a16:creationId xmlns:a16="http://schemas.microsoft.com/office/drawing/2014/main" id="{ED6D86BF-BF08-4427-94C4-109B50E5C1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20638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07" r:id="rId1"/>
    <p:sldLayoutId id="2147484908" r:id="rId2"/>
    <p:sldLayoutId id="2147484909" r:id="rId3"/>
    <p:sldLayoutId id="2147484910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rgbClr val="008000"/>
          </a:solidFill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595959"/>
          </a:solidFill>
          <a:latin typeface="Arial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Arial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595959"/>
          </a:solidFill>
          <a:latin typeface="Arial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595959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emf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3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2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8E6C662-1EB3-4EF9-83E2-8BBE0DB47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pPr algn="ctr"/>
            <a:r>
              <a:rPr lang="cs-CZ" altLang="cs-CZ" dirty="0"/>
              <a:t>Katabolismus dusíkatých látek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3F54B0C0-B459-4A49-BB3B-1A530919D6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2636838"/>
            <a:ext cx="6400800" cy="17526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cs-CZ" dirty="0"/>
              <a:t>Josef </a:t>
            </a:r>
            <a:r>
              <a:rPr lang="cs-CZ" dirty="0" err="1"/>
              <a:t>Trögl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BDD8DEC7-B0B7-4866-8060-BBD609EB29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Metabolismus aminokyselin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20B7F072-53AA-4D9D-B810-3A8B0F2F4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marL="609600" indent="-609600" eaLnBrk="1" hangingPunct="1"/>
            <a:r>
              <a:rPr lang="cs-CZ" altLang="cs-CZ">
                <a:solidFill>
                  <a:schemeClr val="accent2"/>
                </a:solidFill>
              </a:rPr>
              <a:t>Buněčný pool aminokyselin </a:t>
            </a:r>
            <a:r>
              <a:rPr lang="cs-CZ" altLang="cs-CZ"/>
              <a:t>– trvalý obsah buněčných aminokyselin</a:t>
            </a:r>
          </a:p>
          <a:p>
            <a:pPr marL="609600" indent="-609600" eaLnBrk="1" hangingPunct="1"/>
            <a:r>
              <a:rPr lang="cs-CZ" altLang="cs-CZ"/>
              <a:t>Vznik</a:t>
            </a:r>
          </a:p>
          <a:p>
            <a:pPr marL="1009650" lvl="1" indent="-609600" eaLnBrk="1" hangingPunct="1"/>
            <a:r>
              <a:rPr lang="cs-CZ" altLang="cs-CZ"/>
              <a:t>rozklad bílkovin (potrava, vlastní bílkoviny)</a:t>
            </a:r>
          </a:p>
          <a:p>
            <a:pPr marL="1009650" lvl="1" indent="-609600" eaLnBrk="1" hangingPunct="1"/>
            <a:r>
              <a:rPr lang="cs-CZ" altLang="cs-CZ"/>
              <a:t>syntéza</a:t>
            </a:r>
          </a:p>
          <a:p>
            <a:pPr marL="1009650" lvl="1" indent="-609600" eaLnBrk="1" hangingPunct="1"/>
            <a:r>
              <a:rPr lang="cs-CZ" altLang="cs-CZ"/>
              <a:t>příjem potravou</a:t>
            </a:r>
          </a:p>
          <a:p>
            <a:pPr marL="609600" indent="-609600" eaLnBrk="1" hangingPunct="1"/>
            <a:r>
              <a:rPr lang="cs-CZ" altLang="cs-CZ"/>
              <a:t>Spotřeba</a:t>
            </a:r>
          </a:p>
          <a:p>
            <a:pPr marL="1009650" lvl="1" indent="-609600" eaLnBrk="1" hangingPunct="1"/>
            <a:r>
              <a:rPr lang="cs-CZ" altLang="cs-CZ"/>
              <a:t>syntéza bílkovin</a:t>
            </a:r>
          </a:p>
          <a:p>
            <a:pPr marL="1009650" lvl="1" indent="-609600" eaLnBrk="1" hangingPunct="1"/>
            <a:r>
              <a:rPr lang="cs-CZ" altLang="cs-CZ"/>
              <a:t>syntéza jiných N látek</a:t>
            </a:r>
          </a:p>
          <a:p>
            <a:pPr marL="1009650" lvl="1" indent="-609600" eaLnBrk="1" hangingPunct="1"/>
            <a:r>
              <a:rPr lang="cs-CZ" altLang="cs-CZ"/>
              <a:t>rozklad – energie, přeměna na glukózu nebo mastné kyseliny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8DE4EB69-D59B-49B1-9F1B-C618BAC676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Metabolismus aminokyselin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BE74D8BA-7D2A-4C28-A66F-19543F4EE7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marL="609600" indent="-609600" eaLnBrk="1" hangingPunct="1"/>
            <a:r>
              <a:rPr lang="cs-CZ" altLang="cs-CZ" dirty="0"/>
              <a:t>Aminokyseliny mohou sloužit jako zdroj uhlíku, dusíku a energie</a:t>
            </a:r>
          </a:p>
          <a:p>
            <a:pPr marL="609600" indent="-609600" eaLnBrk="1" hangingPunct="1"/>
            <a:r>
              <a:rPr lang="cs-CZ" altLang="cs-CZ" dirty="0"/>
              <a:t>Obvykle převládá syntéza nad rozkladem</a:t>
            </a:r>
          </a:p>
          <a:p>
            <a:pPr marL="1009650" lvl="1" indent="-609600" eaLnBrk="1" hangingPunct="1"/>
            <a:r>
              <a:rPr lang="cs-CZ" altLang="cs-CZ" dirty="0"/>
              <a:t>aminokyseliny nejsou primárně energetický zdroj</a:t>
            </a:r>
          </a:p>
          <a:p>
            <a:pPr marL="1009650" lvl="1" indent="-609600" eaLnBrk="1" hangingPunct="1"/>
            <a:r>
              <a:rPr lang="cs-CZ" altLang="cs-CZ" dirty="0"/>
              <a:t>výjimky: hladovění, přebytek bílkovin v potravě, kultivace bakterií na aminokyselinách a </a:t>
            </a:r>
            <a:r>
              <a:rPr lang="cs-CZ" altLang="cs-CZ" dirty="0" err="1"/>
              <a:t>bílkoviných</a:t>
            </a:r>
            <a:r>
              <a:rPr lang="cs-CZ" altLang="cs-CZ" dirty="0"/>
              <a:t> hydrolyzátech (</a:t>
            </a:r>
            <a:r>
              <a:rPr lang="cs-CZ" altLang="cs-CZ" dirty="0">
                <a:solidFill>
                  <a:schemeClr val="accent1"/>
                </a:solidFill>
              </a:rPr>
              <a:t>pepton, </a:t>
            </a:r>
            <a:r>
              <a:rPr lang="cs-CZ" altLang="cs-CZ" dirty="0" err="1">
                <a:solidFill>
                  <a:schemeClr val="accent1"/>
                </a:solidFill>
              </a:rPr>
              <a:t>trypton</a:t>
            </a:r>
            <a:r>
              <a:rPr lang="cs-CZ" altLang="cs-CZ" dirty="0"/>
              <a:t>)</a:t>
            </a:r>
          </a:p>
          <a:p>
            <a:pPr marL="609600" indent="-609600" eaLnBrk="1" hangingPunct="1"/>
            <a:r>
              <a:rPr lang="cs-CZ" altLang="cs-CZ" dirty="0"/>
              <a:t>Respirační i fermentativní metabolismus</a:t>
            </a:r>
          </a:p>
          <a:p>
            <a:pPr marL="609600" indent="-609600" eaLnBrk="1" hangingPunct="1"/>
            <a:endParaRPr lang="cs-CZ" alt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132E6448-5915-47D3-8967-B5353D6897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Pyridoxalfosfát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1B7D064E-BB5F-430B-B3B8-BFC63F93C6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4752975"/>
          </a:xfrm>
        </p:spPr>
        <p:txBody>
          <a:bodyPr/>
          <a:lstStyle/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=PLP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 err="1">
                <a:latin typeface="Arial" charset="0"/>
              </a:rPr>
              <a:t>Prosthetická</a:t>
            </a:r>
            <a:r>
              <a:rPr lang="cs-CZ" dirty="0">
                <a:latin typeface="Arial" charset="0"/>
              </a:rPr>
              <a:t> skupina </a:t>
            </a:r>
            <a:r>
              <a:rPr lang="cs-CZ" dirty="0" err="1">
                <a:solidFill>
                  <a:schemeClr val="accent2"/>
                </a:solidFill>
                <a:latin typeface="Arial" charset="0"/>
              </a:rPr>
              <a:t>aminotransferáz</a:t>
            </a:r>
            <a:endParaRPr lang="cs-CZ" dirty="0">
              <a:solidFill>
                <a:schemeClr val="accent2"/>
              </a:solidFill>
              <a:latin typeface="Arial" charset="0"/>
            </a:endParaRP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Odvozen od </a:t>
            </a:r>
            <a:r>
              <a:rPr lang="cs-CZ" dirty="0">
                <a:solidFill>
                  <a:schemeClr val="accent1"/>
                </a:solidFill>
                <a:latin typeface="Arial" charset="0"/>
              </a:rPr>
              <a:t>pyridoxinu</a:t>
            </a:r>
            <a:r>
              <a:rPr lang="cs-CZ" dirty="0">
                <a:latin typeface="Arial" charset="0"/>
              </a:rPr>
              <a:t> (vitamín B</a:t>
            </a:r>
            <a:r>
              <a:rPr lang="cs-CZ" baseline="-25000" dirty="0">
                <a:latin typeface="Arial" charset="0"/>
              </a:rPr>
              <a:t>6</a:t>
            </a:r>
            <a:r>
              <a:rPr lang="cs-CZ" dirty="0">
                <a:latin typeface="Arial" charset="0"/>
              </a:rPr>
              <a:t>)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609600" indent="-609600"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609600" indent="-609600"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609600" indent="-609600"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609600" indent="-609600"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609600" indent="-609600"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	pyridoxin			</a:t>
            </a:r>
            <a:r>
              <a:rPr lang="cs-CZ" dirty="0" err="1">
                <a:latin typeface="Arial" charset="0"/>
              </a:rPr>
              <a:t>pyridoxalfosfát</a:t>
            </a:r>
            <a:endParaRPr lang="cs-CZ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	(</a:t>
            </a:r>
            <a:r>
              <a:rPr lang="cs-CZ" dirty="0" err="1">
                <a:latin typeface="Arial" charset="0"/>
              </a:rPr>
              <a:t>pyridoxol</a:t>
            </a:r>
            <a:r>
              <a:rPr lang="cs-CZ" dirty="0">
                <a:latin typeface="Arial" charset="0"/>
              </a:rPr>
              <a:t>)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</p:txBody>
      </p:sp>
      <p:graphicFrame>
        <p:nvGraphicFramePr>
          <p:cNvPr id="66564" name="Objekt 2">
            <a:extLst>
              <a:ext uri="{FF2B5EF4-FFF2-40B4-BE49-F238E27FC236}">
                <a16:creationId xmlns:a16="http://schemas.microsoft.com/office/drawing/2014/main" id="{60BEB817-A16C-4849-B361-4818ACA53A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2708275"/>
          <a:ext cx="3046412" cy="208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ChemSketch" r:id="rId3" imgW="1469136" imgH="1005840" progId="ACD.ChemSketch.20">
                  <p:embed/>
                </p:oleObj>
              </mc:Choice>
              <mc:Fallback>
                <p:oleObj name="ChemSketch" r:id="rId3" imgW="1469136" imgH="1005840" progId="ACD.ChemSketch.20">
                  <p:embed/>
                  <p:pic>
                    <p:nvPicPr>
                      <p:cNvPr id="66564" name="Objekt 2">
                        <a:extLst>
                          <a:ext uri="{FF2B5EF4-FFF2-40B4-BE49-F238E27FC236}">
                            <a16:creationId xmlns:a16="http://schemas.microsoft.com/office/drawing/2014/main" id="{60BEB817-A16C-4849-B361-4818ACA53A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708275"/>
                        <a:ext cx="3046412" cy="208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kt 3">
            <a:extLst>
              <a:ext uri="{FF2B5EF4-FFF2-40B4-BE49-F238E27FC236}">
                <a16:creationId xmlns:a16="http://schemas.microsoft.com/office/drawing/2014/main" id="{16145598-AEF4-4F15-81D9-FCD0E4C731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2565400"/>
          <a:ext cx="35687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ChemSketch" r:id="rId5" imgW="1712976" imgH="1036320" progId="ACD.ChemSketch.20">
                  <p:embed/>
                </p:oleObj>
              </mc:Choice>
              <mc:Fallback>
                <p:oleObj name="ChemSketch" r:id="rId5" imgW="1712976" imgH="1036320" progId="ACD.ChemSketch.20">
                  <p:embed/>
                  <p:pic>
                    <p:nvPicPr>
                      <p:cNvPr id="66565" name="Objekt 3">
                        <a:extLst>
                          <a:ext uri="{FF2B5EF4-FFF2-40B4-BE49-F238E27FC236}">
                            <a16:creationId xmlns:a16="http://schemas.microsoft.com/office/drawing/2014/main" id="{16145598-AEF4-4F15-81D9-FCD0E4C73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2565400"/>
                        <a:ext cx="3568700" cy="215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6634DC50-469B-4ED1-9D6C-9DED891944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Pyridoxalfosfát</a:t>
            </a:r>
          </a:p>
        </p:txBody>
      </p:sp>
      <p:graphicFrame>
        <p:nvGraphicFramePr>
          <p:cNvPr id="67587" name="Objekt 3">
            <a:extLst>
              <a:ext uri="{FF2B5EF4-FFF2-40B4-BE49-F238E27FC236}">
                <a16:creationId xmlns:a16="http://schemas.microsoft.com/office/drawing/2014/main" id="{35E453E9-34C0-402A-9361-4EC70BF9E9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9113" y="2205038"/>
          <a:ext cx="3570287" cy="216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ChemSketch" r:id="rId3" imgW="1712976" imgH="1036320" progId="ACD.ChemSketch.20">
                  <p:embed/>
                </p:oleObj>
              </mc:Choice>
              <mc:Fallback>
                <p:oleObj name="ChemSketch" r:id="rId3" imgW="1712976" imgH="1036320" progId="ACD.ChemSketch.20">
                  <p:embed/>
                  <p:pic>
                    <p:nvPicPr>
                      <p:cNvPr id="67587" name="Objekt 3">
                        <a:extLst>
                          <a:ext uri="{FF2B5EF4-FFF2-40B4-BE49-F238E27FC236}">
                            <a16:creationId xmlns:a16="http://schemas.microsoft.com/office/drawing/2014/main" id="{35E453E9-34C0-402A-9361-4EC70BF9E9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205038"/>
                        <a:ext cx="3570287" cy="216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B8362AA0-0E1F-4D49-B3AB-19AE36B7D7C7}"/>
              </a:ext>
            </a:extLst>
          </p:cNvPr>
          <p:cNvCxnSpPr/>
          <p:nvPr/>
        </p:nvCxnSpPr>
        <p:spPr>
          <a:xfrm flipH="1" flipV="1">
            <a:off x="6369050" y="3284538"/>
            <a:ext cx="441325" cy="1512887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589" name="TextovéPole 5">
            <a:extLst>
              <a:ext uri="{FF2B5EF4-FFF2-40B4-BE49-F238E27FC236}">
                <a16:creationId xmlns:a16="http://schemas.microsoft.com/office/drawing/2014/main" id="{DC11D603-9DF9-4678-A95B-FFE37F12A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3938" y="882650"/>
            <a:ext cx="42624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00CC00"/>
                </a:solidFill>
              </a:rPr>
              <a:t>Kovalentní vazba na lysin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00CC00"/>
                </a:solidFill>
              </a:rPr>
              <a:t>bílkoviny</a:t>
            </a:r>
          </a:p>
        </p:txBody>
      </p:sp>
      <p:sp>
        <p:nvSpPr>
          <p:cNvPr id="67590" name="TextovéPole 9">
            <a:extLst>
              <a:ext uri="{FF2B5EF4-FFF2-40B4-BE49-F238E27FC236}">
                <a16:creationId xmlns:a16="http://schemas.microsoft.com/office/drawing/2014/main" id="{4015E370-2A34-4328-8AD9-7256D70D9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5059363"/>
            <a:ext cx="53435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accent1"/>
                </a:solidFill>
              </a:rPr>
              <a:t>Nekovalentní vazby na bílkovinu</a:t>
            </a:r>
          </a:p>
        </p:txBody>
      </p:sp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12635DF8-6B66-4E1F-B34D-51178B2ABD19}"/>
              </a:ext>
            </a:extLst>
          </p:cNvPr>
          <p:cNvCxnSpPr/>
          <p:nvPr/>
        </p:nvCxnSpPr>
        <p:spPr>
          <a:xfrm flipH="1">
            <a:off x="5003800" y="1404938"/>
            <a:ext cx="504825" cy="800100"/>
          </a:xfrm>
          <a:prstGeom prst="straightConnector1">
            <a:avLst/>
          </a:prstGeom>
          <a:ln w="38100"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7E811CD5-8BDA-4ABD-A710-F72C309D6B2C}"/>
              </a:ext>
            </a:extLst>
          </p:cNvPr>
          <p:cNvCxnSpPr/>
          <p:nvPr/>
        </p:nvCxnSpPr>
        <p:spPr>
          <a:xfrm flipH="1" flipV="1">
            <a:off x="4643438" y="4302125"/>
            <a:ext cx="612775" cy="757238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A53E4EE3-C27B-4B43-BA99-2AB76069C635}"/>
              </a:ext>
            </a:extLst>
          </p:cNvPr>
          <p:cNvCxnSpPr/>
          <p:nvPr/>
        </p:nvCxnSpPr>
        <p:spPr>
          <a:xfrm flipH="1" flipV="1">
            <a:off x="3113088" y="4419600"/>
            <a:ext cx="306387" cy="75565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95351023-E16E-4964-B329-C3D0D2AD8507}"/>
              </a:ext>
            </a:extLst>
          </p:cNvPr>
          <p:cNvSpPr txBox="1"/>
          <p:nvPr/>
        </p:nvSpPr>
        <p:spPr>
          <a:xfrm>
            <a:off x="204788" y="939800"/>
            <a:ext cx="3430587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2800" dirty="0">
                <a:solidFill>
                  <a:schemeClr val="accent6"/>
                </a:solidFill>
                <a:latin typeface="Arial" charset="0"/>
                <a:cs typeface="Arial" charset="0"/>
              </a:rPr>
              <a:t>Kovalentní vazba aminokyseliny</a:t>
            </a: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2985D6CD-E12A-4C71-848D-2F591C79593F}"/>
              </a:ext>
            </a:extLst>
          </p:cNvPr>
          <p:cNvCxnSpPr/>
          <p:nvPr/>
        </p:nvCxnSpPr>
        <p:spPr>
          <a:xfrm>
            <a:off x="1258888" y="1893888"/>
            <a:ext cx="3575050" cy="311150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>
            <a:extLst>
              <a:ext uri="{FF2B5EF4-FFF2-40B4-BE49-F238E27FC236}">
                <a16:creationId xmlns:a16="http://schemas.microsoft.com/office/drawing/2014/main" id="{32B26F6A-4E5D-4CEB-BAD3-1E92FA3A979C}"/>
              </a:ext>
            </a:extLst>
          </p:cNvPr>
          <p:cNvCxnSpPr/>
          <p:nvPr/>
        </p:nvCxnSpPr>
        <p:spPr>
          <a:xfrm flipH="1" flipV="1">
            <a:off x="3419475" y="3141663"/>
            <a:ext cx="431800" cy="191770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A525FED3-95A1-41BF-8172-762B4A4792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Pyridoxalfosfát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AF8EDA60-F022-4D5C-8F4F-BF016B052F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4752975"/>
          </a:xfrm>
        </p:spPr>
        <p:txBody>
          <a:bodyPr/>
          <a:lstStyle/>
          <a:p>
            <a:pPr eaLnBrk="1" hangingPunct="1"/>
            <a:r>
              <a:rPr lang="cs-CZ" altLang="cs-CZ"/>
              <a:t>Kovalentní vazba PLP na lysin apoenzymu</a:t>
            </a:r>
          </a:p>
          <a:p>
            <a:pPr eaLnBrk="1" hangingPunct="1"/>
            <a:r>
              <a:rPr lang="cs-CZ" altLang="cs-CZ"/>
              <a:t>Nekovalentní vazby dalších skupin</a:t>
            </a:r>
          </a:p>
          <a:p>
            <a:pPr eaLnBrk="1" hangingPunct="1"/>
            <a:r>
              <a:rPr lang="cs-CZ" altLang="cs-CZ"/>
              <a:t>Vazba aminokyseliny </a:t>
            </a:r>
            <a:r>
              <a:rPr lang="cs-CZ" altLang="cs-CZ">
                <a:solidFill>
                  <a:schemeClr val="accent1"/>
                </a:solidFill>
              </a:rPr>
              <a:t>přes aminoskupinu</a:t>
            </a:r>
          </a:p>
          <a:p>
            <a:pPr lvl="1" eaLnBrk="1" hangingPunct="1"/>
            <a:r>
              <a:rPr lang="cs-CZ" altLang="cs-CZ"/>
              <a:t>konkurenční reakce k vazbě na enzym </a:t>
            </a:r>
            <a:r>
              <a:rPr lang="cs-CZ" altLang="cs-CZ">
                <a:sym typeface="Wingdings" panose="05000000000000000000" pitchFamily="2" charset="2"/>
              </a:rPr>
              <a:t></a:t>
            </a:r>
            <a:r>
              <a:rPr lang="en-US" altLang="cs-CZ">
                <a:sym typeface="Wingdings" panose="05000000000000000000" pitchFamily="2" charset="2"/>
              </a:rPr>
              <a:t> PLP se uvoln</a:t>
            </a:r>
            <a:r>
              <a:rPr lang="cs-CZ" altLang="cs-CZ">
                <a:sym typeface="Wingdings" panose="05000000000000000000" pitchFamily="2" charset="2"/>
              </a:rPr>
              <a:t>í, ale zůstane vázaný na enzymu nekovalentně</a:t>
            </a:r>
          </a:p>
          <a:p>
            <a:pPr lvl="1" eaLnBrk="1" hangingPunct="1"/>
            <a:r>
              <a:rPr lang="cs-CZ" altLang="cs-CZ">
                <a:sym typeface="Wingdings" panose="05000000000000000000" pitchFamily="2" charset="2"/>
              </a:rPr>
              <a:t>oslabení vazeb – vyšší reaktivita – specificky dle katalyzované reakce</a:t>
            </a:r>
            <a:endParaRPr lang="cs-CZ" altLang="cs-C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4" name="Objekt 1">
            <a:extLst>
              <a:ext uri="{FF2B5EF4-FFF2-40B4-BE49-F238E27FC236}">
                <a16:creationId xmlns:a16="http://schemas.microsoft.com/office/drawing/2014/main" id="{14D89FAE-EB36-420C-BAA6-50DC6B2DD6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1763" y="1027113"/>
          <a:ext cx="3625850" cy="365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ChemSketch" r:id="rId3" imgW="1712976" imgH="1725168" progId="ACD.ChemSketch.20">
                  <p:embed/>
                </p:oleObj>
              </mc:Choice>
              <mc:Fallback>
                <p:oleObj name="ChemSketch" r:id="rId3" imgW="1712976" imgH="1725168" progId="ACD.ChemSketch.20">
                  <p:embed/>
                  <p:pic>
                    <p:nvPicPr>
                      <p:cNvPr id="69634" name="Objekt 1">
                        <a:extLst>
                          <a:ext uri="{FF2B5EF4-FFF2-40B4-BE49-F238E27FC236}">
                            <a16:creationId xmlns:a16="http://schemas.microsoft.com/office/drawing/2014/main" id="{14D89FAE-EB36-420C-BAA6-50DC6B2DD6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763" y="1027113"/>
                        <a:ext cx="3625850" cy="3652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5" name="Rectangle 2">
            <a:extLst>
              <a:ext uri="{FF2B5EF4-FFF2-40B4-BE49-F238E27FC236}">
                <a16:creationId xmlns:a16="http://schemas.microsoft.com/office/drawing/2014/main" id="{168B56CE-4237-4B90-A25B-F774C06FD4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Pyridoxalfosfát</a:t>
            </a:r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88AA1BFE-39B0-4CA7-84DB-44078472D39C}"/>
              </a:ext>
            </a:extLst>
          </p:cNvPr>
          <p:cNvCxnSpPr/>
          <p:nvPr/>
        </p:nvCxnSpPr>
        <p:spPr>
          <a:xfrm flipH="1">
            <a:off x="4175125" y="1916113"/>
            <a:ext cx="1584325" cy="106362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637" name="TextovéPole 5">
            <a:extLst>
              <a:ext uri="{FF2B5EF4-FFF2-40B4-BE49-F238E27FC236}">
                <a16:creationId xmlns:a16="http://schemas.microsoft.com/office/drawing/2014/main" id="{42D0FFF8-3D91-4B02-AB24-63B347755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677863"/>
            <a:ext cx="256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00CC00"/>
                </a:solidFill>
              </a:rPr>
              <a:t>Dekarboxylace</a:t>
            </a:r>
          </a:p>
        </p:txBody>
      </p:sp>
      <p:sp>
        <p:nvSpPr>
          <p:cNvPr id="69638" name="TextovéPole 9">
            <a:extLst>
              <a:ext uri="{FF2B5EF4-FFF2-40B4-BE49-F238E27FC236}">
                <a16:creationId xmlns:a16="http://schemas.microsoft.com/office/drawing/2014/main" id="{EB3256BD-CDF3-4D07-963E-3001C6067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9138" y="1760538"/>
            <a:ext cx="2024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accent1"/>
                </a:solidFill>
              </a:rPr>
              <a:t>racemizace</a:t>
            </a:r>
          </a:p>
        </p:txBody>
      </p:sp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A72385FE-4B96-4CF7-A3B4-0181CC893631}"/>
              </a:ext>
            </a:extLst>
          </p:cNvPr>
          <p:cNvCxnSpPr/>
          <p:nvPr/>
        </p:nvCxnSpPr>
        <p:spPr>
          <a:xfrm flipH="1">
            <a:off x="4284663" y="939800"/>
            <a:ext cx="1223962" cy="688975"/>
          </a:xfrm>
          <a:prstGeom prst="straightConnector1">
            <a:avLst/>
          </a:prstGeom>
          <a:ln w="38100"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0FE63807-7143-4F5E-A322-3602D669CF2B}"/>
              </a:ext>
            </a:extLst>
          </p:cNvPr>
          <p:cNvSpPr txBox="1"/>
          <p:nvPr/>
        </p:nvSpPr>
        <p:spPr>
          <a:xfrm>
            <a:off x="611188" y="701675"/>
            <a:ext cx="3430587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2800" dirty="0">
                <a:solidFill>
                  <a:schemeClr val="accent6"/>
                </a:solidFill>
                <a:latin typeface="Arial" charset="0"/>
                <a:cs typeface="Arial" charset="0"/>
              </a:rPr>
              <a:t>Transaminace</a:t>
            </a: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C82E6267-E823-4D6A-BCE5-1B5AF7AC7867}"/>
              </a:ext>
            </a:extLst>
          </p:cNvPr>
          <p:cNvCxnSpPr/>
          <p:nvPr/>
        </p:nvCxnSpPr>
        <p:spPr>
          <a:xfrm>
            <a:off x="1920875" y="1412875"/>
            <a:ext cx="2120900" cy="0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308A3880-FA5F-4CEA-8156-260A13999EE8}"/>
              </a:ext>
            </a:extLst>
          </p:cNvPr>
          <p:cNvSpPr txBox="1"/>
          <p:nvPr/>
        </p:nvSpPr>
        <p:spPr>
          <a:xfrm>
            <a:off x="204788" y="1916113"/>
            <a:ext cx="343058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2800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Aldolové štěpení</a:t>
            </a:r>
          </a:p>
        </p:txBody>
      </p:sp>
      <p:cxnSp>
        <p:nvCxnSpPr>
          <p:cNvPr id="24" name="Přímá spojnice se šipkou 23">
            <a:extLst>
              <a:ext uri="{FF2B5EF4-FFF2-40B4-BE49-F238E27FC236}">
                <a16:creationId xmlns:a16="http://schemas.microsoft.com/office/drawing/2014/main" id="{B96C36E3-F554-4E23-A50A-4E9DB897211A}"/>
              </a:ext>
            </a:extLst>
          </p:cNvPr>
          <p:cNvCxnSpPr/>
          <p:nvPr/>
        </p:nvCxnSpPr>
        <p:spPr>
          <a:xfrm flipV="1">
            <a:off x="3059113" y="1916113"/>
            <a:ext cx="576262" cy="285750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B3AE04AB-0BDE-418D-98B5-C92DAC4407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Metabolismus aminokyselin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C6D0D8CF-F14A-432A-AE00-8274AFB017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856662" cy="5218113"/>
          </a:xfrm>
        </p:spPr>
        <p:txBody>
          <a:bodyPr/>
          <a:lstStyle/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Prvním krokem </a:t>
            </a:r>
            <a:r>
              <a:rPr lang="cs-CZ" b="1" dirty="0">
                <a:latin typeface="Arial" charset="0"/>
              </a:rPr>
              <a:t>katabolismu</a:t>
            </a:r>
            <a:r>
              <a:rPr lang="cs-CZ" dirty="0">
                <a:latin typeface="Arial" charset="0"/>
              </a:rPr>
              <a:t> je </a:t>
            </a:r>
            <a:r>
              <a:rPr lang="cs-CZ" dirty="0">
                <a:solidFill>
                  <a:schemeClr val="accent1"/>
                </a:solidFill>
                <a:latin typeface="Arial" charset="0"/>
              </a:rPr>
              <a:t>deaminace</a:t>
            </a:r>
            <a:r>
              <a:rPr lang="cs-CZ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cs-CZ" dirty="0">
                <a:latin typeface="Arial" charset="0"/>
              </a:rPr>
              <a:t>= odstranění aminoskupiny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2"/>
                </a:solidFill>
                <a:latin typeface="Arial" charset="0"/>
              </a:rPr>
              <a:t>transaminace</a:t>
            </a:r>
            <a:r>
              <a:rPr lang="cs-CZ" dirty="0">
                <a:latin typeface="Arial" charset="0"/>
              </a:rPr>
              <a:t> = přenos aminokyseliny na oxokyselinu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sz="2000" dirty="0">
                <a:solidFill>
                  <a:srgbClr val="00B050"/>
                </a:solidFill>
                <a:latin typeface="Arial" charset="0"/>
              </a:rPr>
              <a:t>NH</a:t>
            </a:r>
            <a:r>
              <a:rPr lang="cs-CZ" sz="2000" baseline="-25000" dirty="0">
                <a:solidFill>
                  <a:srgbClr val="00B050"/>
                </a:solidFill>
                <a:latin typeface="Arial" charset="0"/>
              </a:rPr>
              <a:t>3</a:t>
            </a:r>
            <a:r>
              <a:rPr lang="cs-CZ" sz="2000" baseline="30000" dirty="0">
                <a:solidFill>
                  <a:srgbClr val="00B050"/>
                </a:solidFill>
                <a:latin typeface="Arial" charset="0"/>
              </a:rPr>
              <a:t>+</a:t>
            </a:r>
            <a:r>
              <a:rPr lang="cs-CZ" sz="2000" dirty="0">
                <a:solidFill>
                  <a:schemeClr val="accent1"/>
                </a:solidFill>
                <a:latin typeface="Arial" charset="0"/>
              </a:rPr>
              <a:t>-CH(R</a:t>
            </a:r>
            <a:r>
              <a:rPr lang="cs-CZ" sz="2000" baseline="-25000" dirty="0">
                <a:solidFill>
                  <a:schemeClr val="accent1"/>
                </a:solidFill>
                <a:latin typeface="Arial" charset="0"/>
              </a:rPr>
              <a:t>1</a:t>
            </a:r>
            <a:r>
              <a:rPr lang="cs-CZ" sz="2000" dirty="0">
                <a:solidFill>
                  <a:schemeClr val="accent1"/>
                </a:solidFill>
                <a:latin typeface="Arial" charset="0"/>
              </a:rPr>
              <a:t>)-COO</a:t>
            </a:r>
            <a:r>
              <a:rPr lang="cs-CZ" sz="2000" baseline="30000" dirty="0">
                <a:solidFill>
                  <a:schemeClr val="accent1"/>
                </a:solidFill>
                <a:latin typeface="Arial" charset="0"/>
              </a:rPr>
              <a:t>-</a:t>
            </a:r>
            <a:r>
              <a:rPr lang="cs-CZ" sz="2000" dirty="0">
                <a:latin typeface="Arial" charset="0"/>
              </a:rPr>
              <a:t> + </a:t>
            </a:r>
            <a:r>
              <a:rPr lang="cs-CZ" sz="2000" dirty="0">
                <a:solidFill>
                  <a:srgbClr val="FF00FF"/>
                </a:solidFill>
                <a:latin typeface="Arial" charset="0"/>
                <a:sym typeface="Wingdings" pitchFamily="2" charset="2"/>
              </a:rPr>
              <a:t>O=</a:t>
            </a:r>
            <a:r>
              <a:rPr lang="cs-CZ" sz="2000" dirty="0">
                <a:solidFill>
                  <a:srgbClr val="FFC000"/>
                </a:solidFill>
                <a:latin typeface="Arial" charset="0"/>
                <a:sym typeface="Wingdings" pitchFamily="2" charset="2"/>
              </a:rPr>
              <a:t>C(R</a:t>
            </a:r>
            <a:r>
              <a:rPr lang="cs-CZ" sz="2000" baseline="-25000" dirty="0">
                <a:solidFill>
                  <a:srgbClr val="FFC000"/>
                </a:solidFill>
                <a:latin typeface="Arial" charset="0"/>
                <a:sym typeface="Wingdings" pitchFamily="2" charset="2"/>
              </a:rPr>
              <a:t>2</a:t>
            </a:r>
            <a:r>
              <a:rPr lang="cs-CZ" sz="2000" dirty="0">
                <a:solidFill>
                  <a:srgbClr val="FFC000"/>
                </a:solidFill>
                <a:latin typeface="Arial" charset="0"/>
                <a:sym typeface="Wingdings" pitchFamily="2" charset="2"/>
              </a:rPr>
              <a:t>)-</a:t>
            </a:r>
            <a:r>
              <a:rPr lang="cs-CZ" sz="2000" dirty="0">
                <a:solidFill>
                  <a:srgbClr val="FFC000"/>
                </a:solidFill>
                <a:latin typeface="Arial" charset="0"/>
              </a:rPr>
              <a:t>COO</a:t>
            </a:r>
            <a:r>
              <a:rPr lang="cs-CZ" sz="2000" baseline="30000" dirty="0">
                <a:solidFill>
                  <a:srgbClr val="FFC000"/>
                </a:solidFill>
                <a:latin typeface="Arial" charset="0"/>
              </a:rPr>
              <a:t>-</a:t>
            </a:r>
            <a:r>
              <a:rPr lang="cs-CZ" sz="2000" baseline="30000" dirty="0">
                <a:latin typeface="Arial" charset="0"/>
              </a:rPr>
              <a:t> </a:t>
            </a:r>
            <a:r>
              <a:rPr lang="cs-CZ" sz="2000" dirty="0">
                <a:latin typeface="Arial" charset="0"/>
                <a:sym typeface="Wingdings" pitchFamily="2" charset="2"/>
              </a:rPr>
              <a:t></a:t>
            </a:r>
            <a:r>
              <a:rPr lang="cs-CZ" sz="2000" dirty="0">
                <a:solidFill>
                  <a:srgbClr val="FF00FF"/>
                </a:solidFill>
                <a:latin typeface="Arial" charset="0"/>
                <a:sym typeface="Wingdings" pitchFamily="2" charset="2"/>
              </a:rPr>
              <a:t>O=</a:t>
            </a:r>
            <a:r>
              <a:rPr lang="cs-CZ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sym typeface="Wingdings" pitchFamily="2" charset="2"/>
              </a:rPr>
              <a:t>C(R</a:t>
            </a:r>
            <a:r>
              <a:rPr lang="cs-CZ" sz="2000" baseline="-25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sym typeface="Wingdings" pitchFamily="2" charset="2"/>
              </a:rPr>
              <a:t>1</a:t>
            </a:r>
            <a:r>
              <a:rPr lang="cs-CZ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sym typeface="Wingdings" pitchFamily="2" charset="2"/>
              </a:rPr>
              <a:t>)-</a:t>
            </a:r>
            <a:r>
              <a:rPr lang="cs-CZ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COO</a:t>
            </a:r>
            <a:r>
              <a:rPr lang="cs-CZ" sz="2000" baseline="30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-</a:t>
            </a:r>
            <a:r>
              <a:rPr lang="cs-CZ" sz="2000" dirty="0">
                <a:latin typeface="Arial" charset="0"/>
              </a:rPr>
              <a:t> + </a:t>
            </a:r>
            <a:r>
              <a:rPr lang="cs-CZ" sz="2000" dirty="0">
                <a:solidFill>
                  <a:srgbClr val="00B050"/>
                </a:solidFill>
                <a:latin typeface="Arial" charset="0"/>
              </a:rPr>
              <a:t>NH</a:t>
            </a:r>
            <a:r>
              <a:rPr lang="cs-CZ" sz="2000" baseline="-25000" dirty="0">
                <a:solidFill>
                  <a:srgbClr val="00B050"/>
                </a:solidFill>
                <a:latin typeface="Arial" charset="0"/>
              </a:rPr>
              <a:t>3</a:t>
            </a:r>
            <a:r>
              <a:rPr lang="cs-CZ" sz="2000" baseline="30000" dirty="0">
                <a:solidFill>
                  <a:srgbClr val="00B050"/>
                </a:solidFill>
                <a:latin typeface="Arial" charset="0"/>
              </a:rPr>
              <a:t>+</a:t>
            </a:r>
            <a:r>
              <a:rPr lang="cs-CZ" sz="2000" dirty="0">
                <a:solidFill>
                  <a:schemeClr val="accent1"/>
                </a:solidFill>
                <a:latin typeface="Arial" charset="0"/>
              </a:rPr>
              <a:t>-</a:t>
            </a:r>
            <a:r>
              <a:rPr lang="cs-CZ" sz="2000" dirty="0">
                <a:solidFill>
                  <a:srgbClr val="FFC000"/>
                </a:solidFill>
                <a:latin typeface="Arial" charset="0"/>
              </a:rPr>
              <a:t>CH(R</a:t>
            </a:r>
            <a:r>
              <a:rPr lang="cs-CZ" sz="2000" baseline="-25000" dirty="0">
                <a:solidFill>
                  <a:srgbClr val="FFC000"/>
                </a:solidFill>
                <a:latin typeface="Arial" charset="0"/>
              </a:rPr>
              <a:t>2</a:t>
            </a:r>
            <a:r>
              <a:rPr lang="cs-CZ" sz="2000" dirty="0">
                <a:solidFill>
                  <a:srgbClr val="FFC000"/>
                </a:solidFill>
                <a:latin typeface="Arial" charset="0"/>
              </a:rPr>
              <a:t>)-COO</a:t>
            </a:r>
            <a:r>
              <a:rPr lang="cs-CZ" sz="2000" baseline="30000" dirty="0">
                <a:solidFill>
                  <a:srgbClr val="FFC000"/>
                </a:solidFill>
                <a:latin typeface="Arial" charset="0"/>
              </a:rPr>
              <a:t>-</a:t>
            </a:r>
            <a:endParaRPr lang="cs-CZ" sz="2000" dirty="0">
              <a:solidFill>
                <a:srgbClr val="FFC000"/>
              </a:solidFill>
              <a:latin typeface="Arial" charset="0"/>
            </a:endParaRPr>
          </a:p>
          <a:p>
            <a:pPr marL="1009650" lvl="1" indent="-609600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enzymy </a:t>
            </a:r>
            <a:r>
              <a:rPr lang="cs-CZ" dirty="0" err="1">
                <a:solidFill>
                  <a:schemeClr val="accent4"/>
                </a:solidFill>
                <a:latin typeface="Arial" charset="0"/>
              </a:rPr>
              <a:t>aminotransferázy</a:t>
            </a:r>
            <a:r>
              <a:rPr lang="cs-CZ" dirty="0">
                <a:solidFill>
                  <a:schemeClr val="accent4"/>
                </a:solidFill>
                <a:latin typeface="Arial" charset="0"/>
              </a:rPr>
              <a:t>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(</a:t>
            </a:r>
            <a:r>
              <a:rPr lang="cs-CZ" dirty="0">
                <a:solidFill>
                  <a:schemeClr val="accent4"/>
                </a:solidFill>
                <a:latin typeface="Arial" charset="0"/>
              </a:rPr>
              <a:t>transaminázy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)</a:t>
            </a:r>
          </a:p>
          <a:p>
            <a:pPr marL="1009650" lvl="1" indent="-609600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nejčastější příjemce </a:t>
            </a:r>
            <a:r>
              <a:rPr lang="cs-CZ" b="1" dirty="0">
                <a:solidFill>
                  <a:srgbClr val="FF0000"/>
                </a:solidFill>
                <a:latin typeface="Arial" charset="0"/>
              </a:rPr>
              <a:t>2-oxoglutarát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(</a:t>
            </a: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citr.cyklus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)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 glutamát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rgbClr val="C00000"/>
                </a:solidFill>
                <a:latin typeface="Arial" charset="0"/>
              </a:rPr>
              <a:t>oxidační deaminace</a:t>
            </a:r>
            <a:endParaRPr lang="en-US" dirty="0">
              <a:solidFill>
                <a:srgbClr val="C00000"/>
              </a:solidFill>
              <a:latin typeface="Arial" charset="0"/>
            </a:endParaRPr>
          </a:p>
          <a:p>
            <a:pPr marL="1009650" lvl="1" indent="-609600" eaLnBrk="1" hangingPunct="1">
              <a:buFont typeface="Arial" charset="0"/>
              <a:buChar char="–"/>
              <a:defRPr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enzymy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accent4"/>
                </a:solidFill>
                <a:latin typeface="Arial" charset="0"/>
              </a:rPr>
              <a:t>aminooxid</a:t>
            </a:r>
            <a:r>
              <a:rPr lang="cs-CZ" dirty="0" err="1">
                <a:solidFill>
                  <a:schemeClr val="accent4"/>
                </a:solidFill>
                <a:latin typeface="Arial" charset="0"/>
              </a:rPr>
              <a:t>ázy</a:t>
            </a:r>
            <a:endParaRPr lang="cs-CZ" dirty="0">
              <a:solidFill>
                <a:schemeClr val="accent4"/>
              </a:solidFill>
              <a:latin typeface="Arial" charset="0"/>
            </a:endParaRPr>
          </a:p>
          <a:p>
            <a:pPr marL="990600" lvl="1" indent="-533400" algn="ctr" eaLnBrk="1" hangingPunct="1">
              <a:buFontTx/>
              <a:buNone/>
              <a:defRPr/>
            </a:pPr>
            <a:r>
              <a:rPr lang="cs-CZ" dirty="0">
                <a:solidFill>
                  <a:srgbClr val="00B050"/>
                </a:solidFill>
                <a:latin typeface="Arial" charset="0"/>
              </a:rPr>
              <a:t>NH</a:t>
            </a:r>
            <a:r>
              <a:rPr lang="cs-CZ" baseline="-25000" dirty="0">
                <a:solidFill>
                  <a:srgbClr val="00B050"/>
                </a:solidFill>
                <a:latin typeface="Arial" charset="0"/>
              </a:rPr>
              <a:t>3</a:t>
            </a:r>
            <a:r>
              <a:rPr lang="cs-CZ" baseline="30000" dirty="0">
                <a:solidFill>
                  <a:srgbClr val="00B050"/>
                </a:solidFill>
                <a:latin typeface="Arial" charset="0"/>
              </a:rPr>
              <a:t>+</a:t>
            </a:r>
            <a:r>
              <a:rPr lang="cs-CZ" dirty="0">
                <a:solidFill>
                  <a:srgbClr val="FF00FF"/>
                </a:solidFill>
                <a:latin typeface="Arial" charset="0"/>
              </a:rPr>
              <a:t>-</a:t>
            </a:r>
            <a:r>
              <a:rPr lang="cs-CZ" dirty="0">
                <a:latin typeface="Arial" charset="0"/>
              </a:rPr>
              <a:t>CH(R)-COO</a:t>
            </a:r>
            <a:r>
              <a:rPr lang="cs-CZ" baseline="30000" dirty="0">
                <a:latin typeface="Arial" charset="0"/>
              </a:rPr>
              <a:t>-</a:t>
            </a:r>
            <a:r>
              <a:rPr lang="cs-CZ" dirty="0">
                <a:latin typeface="Arial" charset="0"/>
              </a:rPr>
              <a:t> + NAD</a:t>
            </a:r>
            <a:r>
              <a:rPr lang="cs-CZ" baseline="30000" dirty="0">
                <a:latin typeface="Arial" charset="0"/>
              </a:rPr>
              <a:t>+</a:t>
            </a:r>
            <a:r>
              <a:rPr lang="cs-CZ" dirty="0">
                <a:latin typeface="Arial" charset="0"/>
              </a:rPr>
              <a:t> + H</a:t>
            </a:r>
            <a:r>
              <a:rPr lang="cs-CZ" baseline="-25000" dirty="0">
                <a:latin typeface="Arial" charset="0"/>
              </a:rPr>
              <a:t>2</a:t>
            </a:r>
            <a:r>
              <a:rPr lang="cs-CZ" dirty="0">
                <a:latin typeface="Arial" charset="0"/>
              </a:rPr>
              <a:t>O </a:t>
            </a:r>
            <a:r>
              <a:rPr lang="cs-CZ" dirty="0">
                <a:latin typeface="Arial" charset="0"/>
                <a:sym typeface="Wingdings" pitchFamily="2" charset="2"/>
              </a:rPr>
              <a:t></a:t>
            </a:r>
            <a:r>
              <a:rPr lang="cs-CZ" dirty="0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O=</a:t>
            </a:r>
            <a:r>
              <a:rPr lang="cs-CZ" dirty="0">
                <a:latin typeface="Arial" charset="0"/>
                <a:sym typeface="Wingdings" pitchFamily="2" charset="2"/>
              </a:rPr>
              <a:t>C(R)-</a:t>
            </a:r>
            <a:r>
              <a:rPr lang="cs-CZ" dirty="0">
                <a:latin typeface="Arial" charset="0"/>
              </a:rPr>
              <a:t>COO</a:t>
            </a:r>
            <a:r>
              <a:rPr lang="cs-CZ" baseline="30000" dirty="0">
                <a:latin typeface="Arial" charset="0"/>
              </a:rPr>
              <a:t>-</a:t>
            </a:r>
            <a:r>
              <a:rPr lang="cs-CZ" dirty="0">
                <a:latin typeface="Arial" charset="0"/>
              </a:rPr>
              <a:t> + </a:t>
            </a:r>
            <a:r>
              <a:rPr lang="cs-CZ" dirty="0">
                <a:solidFill>
                  <a:srgbClr val="00B050"/>
                </a:solidFill>
                <a:latin typeface="Arial" charset="0"/>
              </a:rPr>
              <a:t>NH</a:t>
            </a:r>
            <a:r>
              <a:rPr lang="cs-CZ" baseline="-25000" dirty="0">
                <a:solidFill>
                  <a:srgbClr val="00B050"/>
                </a:solidFill>
                <a:latin typeface="Arial" charset="0"/>
              </a:rPr>
              <a:t>4</a:t>
            </a:r>
            <a:r>
              <a:rPr lang="cs-CZ" baseline="30000" dirty="0">
                <a:solidFill>
                  <a:srgbClr val="00B050"/>
                </a:solidFill>
                <a:latin typeface="Arial" charset="0"/>
              </a:rPr>
              <a:t>+</a:t>
            </a:r>
            <a:r>
              <a:rPr lang="cs-CZ" dirty="0">
                <a:latin typeface="Arial" charset="0"/>
              </a:rPr>
              <a:t> + NADH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ptáci, savci, účast FMN – přímá redukce kyslíkem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cs-CZ" dirty="0">
                <a:solidFill>
                  <a:srgbClr val="00B050"/>
                </a:solidFill>
                <a:latin typeface="Arial" charset="0"/>
              </a:rPr>
              <a:t>	NH</a:t>
            </a:r>
            <a:r>
              <a:rPr lang="cs-CZ" baseline="-25000" dirty="0">
                <a:solidFill>
                  <a:srgbClr val="00B050"/>
                </a:solidFill>
                <a:latin typeface="Arial" charset="0"/>
              </a:rPr>
              <a:t>3</a:t>
            </a:r>
            <a:r>
              <a:rPr lang="cs-CZ" baseline="30000" dirty="0">
                <a:solidFill>
                  <a:srgbClr val="00B050"/>
                </a:solidFill>
                <a:latin typeface="Arial" charset="0"/>
              </a:rPr>
              <a:t>+</a:t>
            </a:r>
            <a:r>
              <a:rPr lang="cs-CZ" dirty="0">
                <a:solidFill>
                  <a:srgbClr val="FF00FF"/>
                </a:solidFill>
                <a:latin typeface="Arial" charset="0"/>
              </a:rPr>
              <a:t>-</a:t>
            </a:r>
            <a:r>
              <a:rPr lang="cs-CZ" dirty="0">
                <a:latin typeface="Arial" charset="0"/>
              </a:rPr>
              <a:t>CH(R)-COO</a:t>
            </a:r>
            <a:r>
              <a:rPr lang="cs-CZ" baseline="30000" dirty="0">
                <a:latin typeface="Arial" charset="0"/>
              </a:rPr>
              <a:t>-</a:t>
            </a:r>
            <a:r>
              <a:rPr lang="cs-CZ" dirty="0">
                <a:latin typeface="Arial" charset="0"/>
              </a:rPr>
              <a:t> + FMN </a:t>
            </a:r>
            <a:r>
              <a:rPr lang="cs-CZ" dirty="0">
                <a:latin typeface="Arial" charset="0"/>
                <a:sym typeface="Wingdings" pitchFamily="2" charset="2"/>
              </a:rPr>
              <a:t></a:t>
            </a:r>
            <a:r>
              <a:rPr lang="cs-CZ" dirty="0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O=</a:t>
            </a:r>
            <a:r>
              <a:rPr lang="cs-CZ" dirty="0">
                <a:latin typeface="Arial" charset="0"/>
                <a:sym typeface="Wingdings" pitchFamily="2" charset="2"/>
              </a:rPr>
              <a:t>C(R)-</a:t>
            </a:r>
            <a:r>
              <a:rPr lang="cs-CZ" dirty="0">
                <a:latin typeface="Arial" charset="0"/>
              </a:rPr>
              <a:t>COO</a:t>
            </a:r>
            <a:r>
              <a:rPr lang="cs-CZ" baseline="30000" dirty="0">
                <a:latin typeface="Arial" charset="0"/>
              </a:rPr>
              <a:t>-</a:t>
            </a:r>
            <a:r>
              <a:rPr lang="cs-CZ" dirty="0">
                <a:latin typeface="Arial" charset="0"/>
              </a:rPr>
              <a:t> + </a:t>
            </a:r>
            <a:r>
              <a:rPr lang="cs-CZ" dirty="0">
                <a:solidFill>
                  <a:srgbClr val="00B050"/>
                </a:solidFill>
                <a:latin typeface="Arial" charset="0"/>
              </a:rPr>
              <a:t>NH</a:t>
            </a:r>
            <a:r>
              <a:rPr lang="cs-CZ" baseline="-25000" dirty="0">
                <a:solidFill>
                  <a:srgbClr val="00B050"/>
                </a:solidFill>
                <a:latin typeface="Arial" charset="0"/>
              </a:rPr>
              <a:t>4</a:t>
            </a:r>
            <a:r>
              <a:rPr lang="cs-CZ" baseline="30000" dirty="0">
                <a:solidFill>
                  <a:srgbClr val="00B050"/>
                </a:solidFill>
                <a:latin typeface="Arial" charset="0"/>
              </a:rPr>
              <a:t>+</a:t>
            </a:r>
            <a:r>
              <a:rPr lang="cs-CZ" dirty="0">
                <a:latin typeface="Arial" charset="0"/>
              </a:rPr>
              <a:t> + FMNH</a:t>
            </a:r>
            <a:r>
              <a:rPr lang="cs-CZ" baseline="-25000" dirty="0">
                <a:latin typeface="Arial" charset="0"/>
              </a:rPr>
              <a:t>2</a:t>
            </a:r>
          </a:p>
          <a:p>
            <a:pPr marL="914400" lvl="2" indent="0" eaLnBrk="1" hangingPunct="1">
              <a:buFont typeface="Arial" charset="0"/>
              <a:buNone/>
              <a:defRPr/>
            </a:pPr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FMNH</a:t>
            </a:r>
            <a:r>
              <a:rPr lang="cs-CZ" sz="2000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2</a:t>
            </a:r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+ O</a:t>
            </a:r>
            <a:r>
              <a:rPr lang="cs-CZ" sz="2000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2</a:t>
            </a:r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 FMN + H</a:t>
            </a:r>
            <a:r>
              <a:rPr lang="en-US" sz="2000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2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O</a:t>
            </a:r>
            <a:r>
              <a:rPr lang="en-US" sz="2000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2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	H</a:t>
            </a:r>
            <a:r>
              <a:rPr lang="en-US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2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O</a:t>
            </a:r>
            <a:r>
              <a:rPr lang="en-US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2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  H</a:t>
            </a:r>
            <a:r>
              <a:rPr lang="en-US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2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O + O</a:t>
            </a:r>
            <a:r>
              <a:rPr lang="en-US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2</a:t>
            </a:r>
            <a:r>
              <a:rPr lang="cs-CZ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sym typeface="Wingdings" pitchFamily="2" charset="2"/>
              </a:rPr>
              <a:t>(kataláza)</a:t>
            </a:r>
            <a:endParaRPr lang="cs-CZ" baseline="-25000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70DF3F92-67E8-41F4-B768-DDED2A6B83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Metabolismus NH</a:t>
            </a:r>
            <a:r>
              <a:rPr lang="cs-CZ" altLang="cs-CZ" baseline="-25000"/>
              <a:t>4</a:t>
            </a:r>
            <a:r>
              <a:rPr lang="cs-CZ" altLang="cs-CZ" baseline="30000"/>
              <a:t>+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43642C97-AE99-43DD-9E05-48485711F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marL="609600" indent="-609600" eaLnBrk="1" hangingPunct="1"/>
            <a:r>
              <a:rPr lang="cs-CZ" altLang="cs-CZ"/>
              <a:t>Osud odštěpeného amoniaku</a:t>
            </a:r>
          </a:p>
          <a:p>
            <a:pPr marL="1009650" lvl="1" indent="-609600" eaLnBrk="1" hangingPunct="1"/>
            <a:r>
              <a:rPr lang="cs-CZ" altLang="cs-CZ"/>
              <a:t>přímé vyloučení</a:t>
            </a:r>
          </a:p>
          <a:p>
            <a:pPr marL="1009650" lvl="1" indent="-609600" eaLnBrk="1" hangingPunct="1"/>
            <a:r>
              <a:rPr lang="cs-CZ" altLang="cs-CZ"/>
              <a:t>přeměna na odpadní formu a vyloučení (detoxikace)</a:t>
            </a:r>
          </a:p>
          <a:p>
            <a:pPr marL="1009650" lvl="1" indent="-609600" eaLnBrk="1" hangingPunct="1"/>
            <a:r>
              <a:rPr lang="cs-CZ" altLang="cs-CZ"/>
              <a:t>anabolické reakce – syntéza N-látek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E8887148-8AEF-4AD4-83BB-33E729C5B8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Odpadní formy dusíku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7666851C-75EC-4C68-8E76-3B5E6AAF1B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/>
            <a:r>
              <a:rPr lang="cs-CZ" altLang="cs-CZ"/>
              <a:t>Živočichové - vylučování</a:t>
            </a:r>
          </a:p>
          <a:p>
            <a:pPr marL="1009650" lvl="1" indent="-609600" eaLnBrk="1" hangingPunct="1"/>
            <a:r>
              <a:rPr lang="cs-CZ" altLang="cs-CZ"/>
              <a:t>Amoniak</a:t>
            </a:r>
          </a:p>
          <a:p>
            <a:pPr marL="1009650" lvl="1" indent="-609600" eaLnBrk="1" hangingPunct="1"/>
            <a:r>
              <a:rPr lang="cs-CZ" altLang="cs-CZ"/>
              <a:t>Kyselina močová</a:t>
            </a:r>
          </a:p>
          <a:p>
            <a:pPr marL="1009650" lvl="1" indent="-609600" eaLnBrk="1" hangingPunct="1"/>
            <a:r>
              <a:rPr lang="cs-CZ" altLang="cs-CZ"/>
              <a:t>Močovina</a:t>
            </a:r>
          </a:p>
          <a:p>
            <a:pPr marL="1009650" lvl="1" indent="-609600" eaLnBrk="1" hangingPunct="1"/>
            <a:r>
              <a:rPr lang="cs-CZ" altLang="cs-CZ"/>
              <a:t>Alantoin</a:t>
            </a:r>
          </a:p>
          <a:p>
            <a:pPr marL="1009650" lvl="1" indent="-609600" eaLnBrk="1" hangingPunct="1"/>
            <a:r>
              <a:rPr lang="cs-CZ" altLang="cs-CZ"/>
              <a:t>Guanin</a:t>
            </a:r>
          </a:p>
          <a:p>
            <a:pPr marL="609600" indent="-609600" eaLnBrk="1" hangingPunct="1"/>
            <a:r>
              <a:rPr lang="cs-CZ" altLang="cs-CZ"/>
              <a:t>Rostliny – ukládání (vakuoly)</a:t>
            </a:r>
          </a:p>
          <a:p>
            <a:pPr marL="1009650" lvl="1" indent="-609600" eaLnBrk="1" hangingPunct="1"/>
            <a:r>
              <a:rPr lang="cs-CZ" altLang="cs-CZ"/>
              <a:t>močovina</a:t>
            </a:r>
          </a:p>
          <a:p>
            <a:pPr marL="1009650" lvl="1" indent="-609600" eaLnBrk="1" hangingPunct="1"/>
            <a:r>
              <a:rPr lang="cs-CZ" altLang="cs-CZ"/>
              <a:t>aminokyseliny (arginin, citrulin, glutamin)</a:t>
            </a:r>
          </a:p>
          <a:p>
            <a:pPr marL="1009650" lvl="1" indent="-609600" eaLnBrk="1" hangingPunct="1"/>
            <a:r>
              <a:rPr lang="cs-CZ" altLang="cs-CZ"/>
              <a:t>alantoin, kyselina allantová</a:t>
            </a:r>
          </a:p>
          <a:p>
            <a:pPr marL="1009650" lvl="1" indent="-609600" eaLnBrk="1" hangingPunct="1"/>
            <a:r>
              <a:rPr lang="cs-CZ" altLang="cs-CZ"/>
              <a:t>L-kanavanin</a:t>
            </a:r>
          </a:p>
          <a:p>
            <a:pPr marL="1009650" lvl="1" indent="-609600" eaLnBrk="1" hangingPunct="1"/>
            <a:endParaRPr lang="cs-CZ" altLang="cs-CZ"/>
          </a:p>
          <a:p>
            <a:pPr marL="1009650" lvl="1" indent="-609600" eaLnBrk="1" hangingPunct="1"/>
            <a:endParaRPr lang="cs-CZ" altLang="cs-CZ"/>
          </a:p>
          <a:p>
            <a:pPr marL="609600" indent="-609600" eaLnBrk="1" hangingPunct="1"/>
            <a:endParaRPr lang="cs-CZ" alt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E18C4CF8-F7CB-4F3B-A421-1C4FD4E738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Odpadní formy dusíku</a:t>
            </a: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7AA37B83-FCE4-4789-9763-D3A31CD35F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609600" indent="-609600"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609600" indent="-609600"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	Močovina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	kyselina. močová			</a:t>
            </a:r>
            <a:r>
              <a:rPr lang="cs-CZ" dirty="0" err="1">
                <a:latin typeface="Arial" charset="0"/>
              </a:rPr>
              <a:t>allantoin</a:t>
            </a:r>
            <a:endParaRPr lang="cs-CZ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</p:txBody>
      </p:sp>
      <p:graphicFrame>
        <p:nvGraphicFramePr>
          <p:cNvPr id="73732" name="Objekt 1">
            <a:extLst>
              <a:ext uri="{FF2B5EF4-FFF2-40B4-BE49-F238E27FC236}">
                <a16:creationId xmlns:a16="http://schemas.microsoft.com/office/drawing/2014/main" id="{AF849EAD-CA6B-454A-A326-3F89D61B21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1052513"/>
          <a:ext cx="2552700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ChemSketch" r:id="rId3" imgW="1399032" imgH="652272" progId="ACD.ChemSketch.20">
                  <p:embed/>
                </p:oleObj>
              </mc:Choice>
              <mc:Fallback>
                <p:oleObj name="ChemSketch" r:id="rId3" imgW="1399032" imgH="652272" progId="ACD.ChemSketch.20">
                  <p:embed/>
                  <p:pic>
                    <p:nvPicPr>
                      <p:cNvPr id="73732" name="Objekt 1">
                        <a:extLst>
                          <a:ext uri="{FF2B5EF4-FFF2-40B4-BE49-F238E27FC236}">
                            <a16:creationId xmlns:a16="http://schemas.microsoft.com/office/drawing/2014/main" id="{AF849EAD-CA6B-454A-A326-3F89D61B21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052513"/>
                        <a:ext cx="2552700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kt 2">
            <a:extLst>
              <a:ext uri="{FF2B5EF4-FFF2-40B4-BE49-F238E27FC236}">
                <a16:creationId xmlns:a16="http://schemas.microsoft.com/office/drawing/2014/main" id="{08268BF1-1442-4ACA-88BB-5448905119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8888" y="2852738"/>
          <a:ext cx="2384425" cy="171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ChemSketch" r:id="rId5" imgW="1453896" imgH="1048512" progId="ACD.ChemSketch.20">
                  <p:embed/>
                </p:oleObj>
              </mc:Choice>
              <mc:Fallback>
                <p:oleObj name="ChemSketch" r:id="rId5" imgW="1453896" imgH="1048512" progId="ACD.ChemSketch.20">
                  <p:embed/>
                  <p:pic>
                    <p:nvPicPr>
                      <p:cNvPr id="73733" name="Objekt 2">
                        <a:extLst>
                          <a:ext uri="{FF2B5EF4-FFF2-40B4-BE49-F238E27FC236}">
                            <a16:creationId xmlns:a16="http://schemas.microsoft.com/office/drawing/2014/main" id="{08268BF1-1442-4ACA-88BB-5448905119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2852738"/>
                        <a:ext cx="2384425" cy="171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kt 3">
            <a:extLst>
              <a:ext uri="{FF2B5EF4-FFF2-40B4-BE49-F238E27FC236}">
                <a16:creationId xmlns:a16="http://schemas.microsoft.com/office/drawing/2014/main" id="{DEE97627-BFC8-4795-A0A8-5AA23A9BC7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3800" y="2997200"/>
          <a:ext cx="2671763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ChemSketch" r:id="rId7" imgW="1453896" imgH="798576" progId="ACD.ChemSketch.20">
                  <p:embed/>
                </p:oleObj>
              </mc:Choice>
              <mc:Fallback>
                <p:oleObj name="ChemSketch" r:id="rId7" imgW="1453896" imgH="798576" progId="ACD.ChemSketch.20">
                  <p:embed/>
                  <p:pic>
                    <p:nvPicPr>
                      <p:cNvPr id="73734" name="Objekt 3">
                        <a:extLst>
                          <a:ext uri="{FF2B5EF4-FFF2-40B4-BE49-F238E27FC236}">
                            <a16:creationId xmlns:a16="http://schemas.microsoft.com/office/drawing/2014/main" id="{DEE97627-BFC8-4795-A0A8-5AA23A9BC7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2997200"/>
                        <a:ext cx="2671763" cy="146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sah 1">
            <a:extLst>
              <a:ext uri="{FF2B5EF4-FFF2-40B4-BE49-F238E27FC236}">
                <a16:creationId xmlns:a16="http://schemas.microsoft.com/office/drawing/2014/main" id="{F64A8BD5-72C8-443B-8F7C-6E6B462C0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1073150"/>
            <a:ext cx="8929687" cy="4876800"/>
          </a:xfrm>
        </p:spPr>
        <p:txBody>
          <a:bodyPr/>
          <a:lstStyle/>
          <a:p>
            <a:r>
              <a:rPr lang="cs-CZ" altLang="cs-CZ" dirty="0"/>
              <a:t>Dusík patří mezi základní biogenní prvky</a:t>
            </a:r>
          </a:p>
          <a:p>
            <a:r>
              <a:rPr lang="cs-CZ" altLang="cs-CZ" dirty="0"/>
              <a:t>Na geochemickém cyklu dusíku se významně podílí živé organismy</a:t>
            </a:r>
            <a:endParaRPr lang="cs-CZ" altLang="cs-CZ" baseline="-25000" dirty="0"/>
          </a:p>
          <a:p>
            <a:r>
              <a:rPr lang="cs-CZ" altLang="cs-CZ" dirty="0"/>
              <a:t>Dusíkaté látky mají v organismu univerzální nezastupitelné úlohy</a:t>
            </a:r>
          </a:p>
        </p:txBody>
      </p:sp>
      <p:sp>
        <p:nvSpPr>
          <p:cNvPr id="56323" name="Nadpis 2">
            <a:extLst>
              <a:ext uri="{FF2B5EF4-FFF2-40B4-BE49-F238E27FC236}">
                <a16:creationId xmlns:a16="http://schemas.microsoft.com/office/drawing/2014/main" id="{CB6D1C94-3A16-4E66-A5B0-95A104436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Dusíkaté látky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845CC6E-88B8-48ED-871A-F57C8CB23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 dirty="0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766D4F97-1090-4756-92A3-77E0DBBF44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Odpadní formy dusíku</a:t>
            </a: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C6B54946-F52F-4EB4-A673-559C409B17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2"/>
                </a:solidFill>
                <a:latin typeface="Arial" charset="0"/>
              </a:rPr>
              <a:t>Amoniak</a:t>
            </a:r>
            <a:r>
              <a:rPr lang="cs-CZ" dirty="0">
                <a:latin typeface="Arial" charset="0"/>
              </a:rPr>
              <a:t> – toxický – vylučován jen vodními organismy (ředění) – </a:t>
            </a:r>
            <a:r>
              <a:rPr lang="cs-CZ" dirty="0" err="1">
                <a:solidFill>
                  <a:schemeClr val="accent1"/>
                </a:solidFill>
                <a:latin typeface="Arial" charset="0"/>
              </a:rPr>
              <a:t>amonotelní</a:t>
            </a:r>
            <a:r>
              <a:rPr lang="cs-CZ" dirty="0">
                <a:solidFill>
                  <a:schemeClr val="accent1"/>
                </a:solidFill>
                <a:latin typeface="Arial" charset="0"/>
              </a:rPr>
              <a:t> organismy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2"/>
                </a:solidFill>
                <a:latin typeface="Arial" charset="0"/>
              </a:rPr>
              <a:t>Kyselina močová</a:t>
            </a:r>
            <a:r>
              <a:rPr lang="cs-CZ" dirty="0">
                <a:latin typeface="Arial" charset="0"/>
              </a:rPr>
              <a:t> – </a:t>
            </a:r>
            <a:r>
              <a:rPr lang="cs-CZ" dirty="0">
                <a:solidFill>
                  <a:schemeClr val="accent1"/>
                </a:solidFill>
                <a:latin typeface="Arial" charset="0"/>
              </a:rPr>
              <a:t>urikotelní organismy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</a:rPr>
              <a:t>vejcorodí (ptáci, plazi), paryby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</a:rPr>
              <a:t>vývoj v nedostatku vody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</a:rPr>
              <a:t>krystalická odpadní forma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2"/>
                </a:solidFill>
                <a:latin typeface="Arial" charset="0"/>
              </a:rPr>
              <a:t>Močovina</a:t>
            </a:r>
            <a:r>
              <a:rPr lang="cs-CZ" dirty="0">
                <a:latin typeface="Arial" charset="0"/>
              </a:rPr>
              <a:t> – </a:t>
            </a:r>
            <a:r>
              <a:rPr lang="cs-CZ" dirty="0">
                <a:solidFill>
                  <a:schemeClr val="accent1"/>
                </a:solidFill>
                <a:latin typeface="Arial" charset="0"/>
              </a:rPr>
              <a:t>ureotelní organismy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</a:rPr>
              <a:t>savci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</a:rPr>
              <a:t>vývoj v dostatku vody</a:t>
            </a:r>
          </a:p>
          <a:p>
            <a:pPr marL="1009650" lvl="1" indent="-609600" eaLnBrk="1" hangingPunct="1">
              <a:buFont typeface="Arial" charset="0"/>
              <a:buChar char="–"/>
              <a:defRPr/>
            </a:pPr>
            <a:endParaRPr lang="cs-CZ" dirty="0">
              <a:latin typeface="Arial" charset="0"/>
            </a:endParaRPr>
          </a:p>
          <a:p>
            <a:pPr marL="1009650" lvl="1" indent="-609600" eaLnBrk="1" hangingPunct="1">
              <a:buFont typeface="Arial" charset="0"/>
              <a:buChar char="–"/>
              <a:defRPr/>
            </a:pPr>
            <a:endParaRPr lang="cs-CZ" dirty="0">
              <a:latin typeface="Arial" charset="0"/>
            </a:endParaRPr>
          </a:p>
          <a:p>
            <a:pPr marL="609600" indent="-609600" eaLnBrk="1" hangingPunct="1"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sah 1">
            <a:extLst>
              <a:ext uri="{FF2B5EF4-FFF2-40B4-BE49-F238E27FC236}">
                <a16:creationId xmlns:a16="http://schemas.microsoft.com/office/drawing/2014/main" id="{362A6DE0-B50F-4FC2-80C8-E03FA81C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836613"/>
            <a:ext cx="8929687" cy="5113337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accent2"/>
                </a:solidFill>
                <a:latin typeface="Arial" charset="0"/>
              </a:rPr>
              <a:t>Močovinový cyklus </a:t>
            </a:r>
            <a:r>
              <a:rPr lang="cs-CZ" dirty="0">
                <a:latin typeface="Arial" charset="0"/>
              </a:rPr>
              <a:t>– cyklická sekvence reakcí vedoucí ke vzniku močoviny z CO</a:t>
            </a:r>
            <a:r>
              <a:rPr lang="cs-CZ" baseline="-25000" dirty="0">
                <a:latin typeface="Arial" charset="0"/>
              </a:rPr>
              <a:t>2</a:t>
            </a:r>
            <a:r>
              <a:rPr lang="cs-CZ" dirty="0">
                <a:latin typeface="Arial" charset="0"/>
              </a:rPr>
              <a:t> a NH</a:t>
            </a:r>
            <a:r>
              <a:rPr lang="cs-CZ" baseline="-25000" dirty="0">
                <a:latin typeface="Arial" charset="0"/>
              </a:rPr>
              <a:t>4</a:t>
            </a:r>
            <a:r>
              <a:rPr lang="cs-CZ" baseline="30000" dirty="0">
                <a:latin typeface="Arial" charset="0"/>
              </a:rPr>
              <a:t>+</a:t>
            </a:r>
          </a:p>
          <a:p>
            <a:pPr lvl="1">
              <a:buFont typeface="Arial" charset="0"/>
              <a:buChar char="–"/>
              <a:defRPr/>
            </a:pPr>
            <a:r>
              <a:rPr lang="cs-CZ" dirty="0">
                <a:latin typeface="Arial" charset="0"/>
              </a:rPr>
              <a:t>detoxikace amoniaku na neškodnou odpadní formu</a:t>
            </a:r>
          </a:p>
          <a:p>
            <a:pPr marL="914400" lvl="2" indent="0" algn="ctr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NH</a:t>
            </a:r>
            <a:r>
              <a:rPr lang="cs-CZ" baseline="-25000" dirty="0">
                <a:latin typeface="Arial" charset="0"/>
              </a:rPr>
              <a:t>4</a:t>
            </a:r>
            <a:r>
              <a:rPr lang="cs-CZ" baseline="30000" dirty="0">
                <a:latin typeface="Arial" charset="0"/>
              </a:rPr>
              <a:t>+</a:t>
            </a:r>
            <a:r>
              <a:rPr lang="cs-CZ" dirty="0">
                <a:latin typeface="Arial" charset="0"/>
              </a:rPr>
              <a:t> + NH</a:t>
            </a:r>
            <a:r>
              <a:rPr lang="cs-CZ" baseline="-25000" dirty="0">
                <a:latin typeface="Arial" charset="0"/>
              </a:rPr>
              <a:t>3</a:t>
            </a:r>
            <a:r>
              <a:rPr lang="cs-CZ" dirty="0">
                <a:latin typeface="Arial" charset="0"/>
              </a:rPr>
              <a:t> + CO</a:t>
            </a:r>
            <a:r>
              <a:rPr lang="cs-CZ" baseline="-25000" dirty="0">
                <a:latin typeface="Arial" charset="0"/>
              </a:rPr>
              <a:t>2</a:t>
            </a:r>
            <a:r>
              <a:rPr lang="cs-CZ" dirty="0">
                <a:latin typeface="Arial" charset="0"/>
              </a:rPr>
              <a:t> </a:t>
            </a:r>
            <a:r>
              <a:rPr lang="cs-CZ" dirty="0">
                <a:latin typeface="Arial" charset="0"/>
                <a:sym typeface="Wingdings" pitchFamily="2" charset="2"/>
              </a:rPr>
              <a:t></a:t>
            </a:r>
            <a:r>
              <a:rPr lang="en-US" dirty="0">
                <a:latin typeface="Arial" charset="0"/>
                <a:sym typeface="Wingdings" pitchFamily="2" charset="2"/>
              </a:rPr>
              <a:t> </a:t>
            </a:r>
            <a:r>
              <a:rPr lang="cs-CZ" dirty="0">
                <a:latin typeface="Arial" charset="0"/>
                <a:sym typeface="Wingdings" pitchFamily="2" charset="2"/>
              </a:rPr>
              <a:t>H</a:t>
            </a:r>
            <a:r>
              <a:rPr lang="cs-CZ" baseline="-25000" dirty="0">
                <a:latin typeface="Arial" charset="0"/>
                <a:sym typeface="Wingdings" pitchFamily="2" charset="2"/>
              </a:rPr>
              <a:t>2</a:t>
            </a:r>
            <a:r>
              <a:rPr lang="cs-CZ" dirty="0">
                <a:latin typeface="Arial" charset="0"/>
                <a:sym typeface="Wingdings" pitchFamily="2" charset="2"/>
              </a:rPr>
              <a:t>N-CO-NH</a:t>
            </a:r>
            <a:r>
              <a:rPr lang="cs-CZ" baseline="-25000" dirty="0">
                <a:latin typeface="Arial" charset="0"/>
                <a:sym typeface="Wingdings" pitchFamily="2" charset="2"/>
              </a:rPr>
              <a:t>2</a:t>
            </a:r>
            <a:r>
              <a:rPr lang="cs-CZ" dirty="0">
                <a:latin typeface="Arial" charset="0"/>
                <a:sym typeface="Wingdings" pitchFamily="2" charset="2"/>
              </a:rPr>
              <a:t> + 2 H</a:t>
            </a:r>
            <a:r>
              <a:rPr lang="cs-CZ" baseline="-25000" dirty="0">
                <a:latin typeface="Arial" charset="0"/>
                <a:sym typeface="Wingdings" pitchFamily="2" charset="2"/>
              </a:rPr>
              <a:t>2</a:t>
            </a:r>
            <a:r>
              <a:rPr lang="cs-CZ" dirty="0">
                <a:latin typeface="Arial" charset="0"/>
                <a:sym typeface="Wingdings" pitchFamily="2" charset="2"/>
              </a:rPr>
              <a:t>O</a:t>
            </a:r>
            <a:endParaRPr lang="cs-CZ" dirty="0">
              <a:latin typeface="Arial" charset="0"/>
            </a:endParaRPr>
          </a:p>
          <a:p>
            <a:pPr lvl="4">
              <a:buFont typeface="Arial" charset="0"/>
              <a:buChar char="»"/>
              <a:defRPr/>
            </a:pPr>
            <a:endParaRPr lang="cs-CZ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H. A. Krebs, </a:t>
            </a:r>
            <a:r>
              <a:rPr lang="cs-CZ" dirty="0" err="1">
                <a:latin typeface="Arial" charset="0"/>
              </a:rPr>
              <a:t>K.Henseleit</a:t>
            </a:r>
            <a:r>
              <a:rPr lang="cs-CZ" dirty="0">
                <a:latin typeface="Arial" charset="0"/>
              </a:rPr>
              <a:t> 1932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=</a:t>
            </a:r>
            <a:r>
              <a:rPr lang="cs-CZ" dirty="0">
                <a:solidFill>
                  <a:schemeClr val="accent5"/>
                </a:solidFill>
                <a:latin typeface="Arial" charset="0"/>
              </a:rPr>
              <a:t>ornitinový cyklus, </a:t>
            </a:r>
            <a:r>
              <a:rPr lang="cs-CZ" dirty="0" err="1">
                <a:solidFill>
                  <a:schemeClr val="accent5"/>
                </a:solidFill>
                <a:latin typeface="Arial" charset="0"/>
              </a:rPr>
              <a:t>ureosyntetický</a:t>
            </a:r>
            <a:r>
              <a:rPr lang="cs-CZ" dirty="0">
                <a:solidFill>
                  <a:schemeClr val="accent5"/>
                </a:solidFill>
                <a:latin typeface="Arial" charset="0"/>
              </a:rPr>
              <a:t> cyklus, malý Krebsův cyklus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Katabolická dráha s anabolickým charakterem – </a:t>
            </a:r>
            <a:r>
              <a:rPr lang="cs-CZ" dirty="0">
                <a:solidFill>
                  <a:schemeClr val="accent4"/>
                </a:solidFill>
                <a:latin typeface="Arial" charset="0"/>
              </a:rPr>
              <a:t>spotřeba energie (1 ATP)</a:t>
            </a:r>
            <a:r>
              <a:rPr lang="cs-CZ" dirty="0">
                <a:latin typeface="Arial" charset="0"/>
              </a:rPr>
              <a:t> – „daň“ za detoxikaci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U ureotelních organismů v játrech</a:t>
            </a:r>
          </a:p>
          <a:p>
            <a:pPr lvl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ostatní buňky neexprimují potřebné enzymy – vazba NH</a:t>
            </a:r>
            <a:r>
              <a:rPr lang="cs-CZ" baseline="-25000" dirty="0">
                <a:latin typeface="Arial" charset="0"/>
              </a:rPr>
              <a:t>4</a:t>
            </a:r>
            <a:r>
              <a:rPr lang="cs-CZ" baseline="30000" dirty="0">
                <a:latin typeface="Arial" charset="0"/>
              </a:rPr>
              <a:t>+ </a:t>
            </a:r>
            <a:r>
              <a:rPr lang="cs-CZ" dirty="0">
                <a:latin typeface="Arial" charset="0"/>
              </a:rPr>
              <a:t>na glutamát </a:t>
            </a:r>
            <a:r>
              <a:rPr lang="cs-CZ" dirty="0">
                <a:latin typeface="Arial" charset="0"/>
                <a:sym typeface="Wingdings" pitchFamily="2" charset="2"/>
              </a:rPr>
              <a:t> </a:t>
            </a:r>
            <a:r>
              <a:rPr lang="cs-CZ" dirty="0" err="1">
                <a:latin typeface="Arial" charset="0"/>
                <a:sym typeface="Wingdings" pitchFamily="2" charset="2"/>
              </a:rPr>
              <a:t>glutamin</a:t>
            </a:r>
            <a:r>
              <a:rPr lang="cs-CZ" dirty="0">
                <a:latin typeface="Arial" charset="0"/>
              </a:rPr>
              <a:t>)</a:t>
            </a:r>
          </a:p>
        </p:txBody>
      </p:sp>
      <p:sp>
        <p:nvSpPr>
          <p:cNvPr id="75779" name="Nadpis 2">
            <a:extLst>
              <a:ext uri="{FF2B5EF4-FFF2-40B4-BE49-F238E27FC236}">
                <a16:creationId xmlns:a16="http://schemas.microsoft.com/office/drawing/2014/main" id="{B28D76E6-00BF-4437-9929-746FB5791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Močovinový cyklus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1DC4D42-1D61-4F28-B112-AFC582CC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22342E-E79E-4BAC-B578-596F9B7D4EC9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21</a:t>
            </a:fld>
            <a:endParaRPr lang="cs-CZ" altLang="cs-CZ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sah 1">
            <a:extLst>
              <a:ext uri="{FF2B5EF4-FFF2-40B4-BE49-F238E27FC236}">
                <a16:creationId xmlns:a16="http://schemas.microsoft.com/office/drawing/2014/main" id="{1AB9E066-E581-4790-A12F-9CEB6A327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836613"/>
            <a:ext cx="8929687" cy="5113337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		  + </a:t>
            </a:r>
            <a:r>
              <a:rPr lang="cs-CZ" dirty="0">
                <a:solidFill>
                  <a:srgbClr val="C00000"/>
                </a:solidFill>
                <a:latin typeface="Arial" charset="0"/>
              </a:rPr>
              <a:t>NH</a:t>
            </a:r>
            <a:r>
              <a:rPr lang="cs-CZ" baseline="-25000" dirty="0">
                <a:solidFill>
                  <a:srgbClr val="C00000"/>
                </a:solidFill>
                <a:latin typeface="Arial" charset="0"/>
              </a:rPr>
              <a:t>4</a:t>
            </a:r>
            <a:r>
              <a:rPr lang="cs-CZ" baseline="30000" dirty="0">
                <a:solidFill>
                  <a:srgbClr val="C00000"/>
                </a:solidFill>
                <a:latin typeface="Arial" charset="0"/>
              </a:rPr>
              <a:t>+</a:t>
            </a:r>
            <a:r>
              <a:rPr lang="cs-CZ" dirty="0">
                <a:latin typeface="Arial" charset="0"/>
              </a:rPr>
              <a:t> + ATP </a:t>
            </a:r>
            <a:r>
              <a:rPr lang="en-US" sz="2800" dirty="0">
                <a:latin typeface="Arial"/>
                <a:cs typeface="Arial"/>
                <a:sym typeface="Wingdings" pitchFamily="2" charset="2"/>
              </a:rPr>
              <a:t>↔</a:t>
            </a:r>
            <a:r>
              <a:rPr lang="ru-RU" dirty="0">
                <a:latin typeface="Arial" charset="0"/>
                <a:sym typeface="Wingdings" pitchFamily="2" charset="2"/>
              </a:rPr>
              <a:t>			</a:t>
            </a:r>
            <a:r>
              <a:rPr lang="cs-CZ" dirty="0">
                <a:latin typeface="Arial" charset="0"/>
                <a:sym typeface="Wingdings" pitchFamily="2" charset="2"/>
              </a:rPr>
              <a:t>     </a:t>
            </a:r>
            <a:r>
              <a:rPr lang="ru-RU" dirty="0">
                <a:latin typeface="Arial" charset="0"/>
                <a:sym typeface="Wingdings" pitchFamily="2" charset="2"/>
              </a:rPr>
              <a:t>+</a:t>
            </a:r>
            <a:r>
              <a:rPr lang="cs-CZ" dirty="0">
                <a:latin typeface="Arial" charset="0"/>
                <a:sym typeface="Wingdings" pitchFamily="2" charset="2"/>
              </a:rPr>
              <a:t>ADP + </a:t>
            </a:r>
            <a:r>
              <a:rPr lang="cs-CZ" dirty="0" err="1">
                <a:latin typeface="Arial" charset="0"/>
                <a:sym typeface="Wingdings" pitchFamily="2" charset="2"/>
              </a:rPr>
              <a:t>P</a:t>
            </a:r>
            <a:r>
              <a:rPr lang="cs-CZ" baseline="-25000" dirty="0" err="1">
                <a:latin typeface="Arial" charset="0"/>
                <a:sym typeface="Wingdings" pitchFamily="2" charset="2"/>
              </a:rPr>
              <a:t>i</a:t>
            </a:r>
            <a:endParaRPr lang="cs-CZ" baseline="-25000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 </a:t>
            </a:r>
            <a:r>
              <a:rPr lang="cs-CZ" dirty="0" err="1">
                <a:latin typeface="Arial" charset="0"/>
              </a:rPr>
              <a:t>kys.glutamová</a:t>
            </a:r>
            <a:r>
              <a:rPr lang="cs-CZ" dirty="0">
                <a:latin typeface="Arial" charset="0"/>
              </a:rPr>
              <a:t>			</a:t>
            </a:r>
            <a:r>
              <a:rPr lang="cs-CZ" dirty="0" err="1">
                <a:latin typeface="Arial" charset="0"/>
              </a:rPr>
              <a:t>glutamin</a:t>
            </a:r>
            <a:endParaRPr lang="cs-CZ" dirty="0"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endParaRPr lang="cs-CZ" baseline="30000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accent1"/>
                </a:solidFill>
                <a:latin typeface="Arial" charset="0"/>
              </a:rPr>
              <a:t>Enzym </a:t>
            </a:r>
            <a:r>
              <a:rPr lang="cs-CZ" dirty="0" err="1">
                <a:solidFill>
                  <a:schemeClr val="accent1"/>
                </a:solidFill>
                <a:latin typeface="Arial" charset="0"/>
              </a:rPr>
              <a:t>glutaminsyntetáza</a:t>
            </a:r>
            <a:endParaRPr lang="cs-CZ" dirty="0">
              <a:solidFill>
                <a:schemeClr val="accent1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dirty="0">
              <a:solidFill>
                <a:schemeClr val="accent1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Transport do jater</a:t>
            </a:r>
          </a:p>
        </p:txBody>
      </p:sp>
      <p:sp>
        <p:nvSpPr>
          <p:cNvPr id="76803" name="Nadpis 2">
            <a:extLst>
              <a:ext uri="{FF2B5EF4-FFF2-40B4-BE49-F238E27FC236}">
                <a16:creationId xmlns:a16="http://schemas.microsoft.com/office/drawing/2014/main" id="{C8C91E97-0990-4354-B898-BAFC44363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Močovinový cyklus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9727912-A6AD-4D50-AE20-5B1B15D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2518BED-E5D7-4090-8F36-9CEFA961D5B0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22</a:t>
            </a:fld>
            <a:endParaRPr lang="cs-CZ" altLang="cs-CZ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76805" name="Objekt 2">
            <a:extLst>
              <a:ext uri="{FF2B5EF4-FFF2-40B4-BE49-F238E27FC236}">
                <a16:creationId xmlns:a16="http://schemas.microsoft.com/office/drawing/2014/main" id="{1E47128A-E902-4CD5-AF3F-243A37C6DD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1052513"/>
          <a:ext cx="2016125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ChemSketch" r:id="rId3" imgW="1685544" imgH="926592" progId="ACD.ChemSketch.20">
                  <p:embed/>
                </p:oleObj>
              </mc:Choice>
              <mc:Fallback>
                <p:oleObj name="ChemSketch" r:id="rId3" imgW="1685544" imgH="926592" progId="ACD.ChemSketch.20">
                  <p:embed/>
                  <p:pic>
                    <p:nvPicPr>
                      <p:cNvPr id="76805" name="Objekt 2">
                        <a:extLst>
                          <a:ext uri="{FF2B5EF4-FFF2-40B4-BE49-F238E27FC236}">
                            <a16:creationId xmlns:a16="http://schemas.microsoft.com/office/drawing/2014/main" id="{1E47128A-E902-4CD5-AF3F-243A37C6DD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052513"/>
                        <a:ext cx="2016125" cy="1109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6806" name="Group 9">
            <a:extLst>
              <a:ext uri="{FF2B5EF4-FFF2-40B4-BE49-F238E27FC236}">
                <a16:creationId xmlns:a16="http://schemas.microsoft.com/office/drawing/2014/main" id="{79DB55DE-7CBE-4485-BD75-B268E691B16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37063" y="923925"/>
            <a:ext cx="2524125" cy="1423988"/>
            <a:chOff x="3878" y="754"/>
            <a:chExt cx="1590" cy="897"/>
          </a:xfrm>
        </p:grpSpPr>
        <p:sp>
          <p:nvSpPr>
            <p:cNvPr id="76807" name="AutoShape 8">
              <a:extLst>
                <a:ext uri="{FF2B5EF4-FFF2-40B4-BE49-F238E27FC236}">
                  <a16:creationId xmlns:a16="http://schemas.microsoft.com/office/drawing/2014/main" id="{692B771A-ABF2-495B-9E97-35F083C7A74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878" y="754"/>
              <a:ext cx="1519" cy="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08" name="Rectangle 10">
              <a:extLst>
                <a:ext uri="{FF2B5EF4-FFF2-40B4-BE49-F238E27FC236}">
                  <a16:creationId xmlns:a16="http://schemas.microsoft.com/office/drawing/2014/main" id="{F1514DB0-46F1-40AD-9799-1C432B3EF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5" y="754"/>
              <a:ext cx="197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000">
                  <a:solidFill>
                    <a:srgbClr val="000000"/>
                  </a:solidFill>
                </a:rPr>
                <a:t>O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09" name="Rectangle 11">
              <a:extLst>
                <a:ext uri="{FF2B5EF4-FFF2-40B4-BE49-F238E27FC236}">
                  <a16:creationId xmlns:a16="http://schemas.microsoft.com/office/drawing/2014/main" id="{2E91435E-AEF7-4430-92DE-60357F38A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1121"/>
              <a:ext cx="197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000">
                  <a:solidFill>
                    <a:srgbClr val="000000"/>
                  </a:solidFill>
                </a:rPr>
                <a:t>O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0" name="Rectangle 12">
              <a:extLst>
                <a:ext uri="{FF2B5EF4-FFF2-40B4-BE49-F238E27FC236}">
                  <a16:creationId xmlns:a16="http://schemas.microsoft.com/office/drawing/2014/main" id="{DDADAF61-C95B-49F0-AEC7-57738D780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" y="754"/>
              <a:ext cx="117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000">
                  <a:solidFill>
                    <a:srgbClr val="C00000"/>
                  </a:solidFill>
                </a:rPr>
                <a:t>N</a:t>
              </a:r>
              <a:endParaRPr lang="cs-CZ" altLang="cs-CZ" sz="1800">
                <a:solidFill>
                  <a:srgbClr val="C00000"/>
                </a:solidFill>
              </a:endParaRPr>
            </a:p>
          </p:txBody>
        </p:sp>
        <p:sp>
          <p:nvSpPr>
            <p:cNvPr id="76811" name="Rectangle 13">
              <a:extLst>
                <a:ext uri="{FF2B5EF4-FFF2-40B4-BE49-F238E27FC236}">
                  <a16:creationId xmlns:a16="http://schemas.microsoft.com/office/drawing/2014/main" id="{CEDE7B83-D118-4702-A19F-17645B6E3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0" y="754"/>
              <a:ext cx="117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000">
                  <a:solidFill>
                    <a:srgbClr val="C00000"/>
                  </a:solidFill>
                </a:rPr>
                <a:t>H</a:t>
              </a:r>
              <a:endParaRPr lang="cs-CZ" altLang="cs-CZ" sz="1800">
                <a:solidFill>
                  <a:srgbClr val="C00000"/>
                </a:solidFill>
              </a:endParaRPr>
            </a:p>
          </p:txBody>
        </p:sp>
        <p:sp>
          <p:nvSpPr>
            <p:cNvPr id="76812" name="Rectangle 14">
              <a:extLst>
                <a:ext uri="{FF2B5EF4-FFF2-40B4-BE49-F238E27FC236}">
                  <a16:creationId xmlns:a16="http://schemas.microsoft.com/office/drawing/2014/main" id="{223288A1-AA54-4438-8915-6CB7B37555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836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8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76813" name="Rectangle 15">
              <a:extLst>
                <a:ext uri="{FF2B5EF4-FFF2-40B4-BE49-F238E27FC236}">
                  <a16:creationId xmlns:a16="http://schemas.microsoft.com/office/drawing/2014/main" id="{AFC9E05D-74E7-4E76-A78A-69CACAF13E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9" y="1364"/>
              <a:ext cx="188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000">
                  <a:solidFill>
                    <a:srgbClr val="000000"/>
                  </a:solidFill>
                </a:rPr>
                <a:t>N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4" name="Rectangle 16">
              <a:extLst>
                <a:ext uri="{FF2B5EF4-FFF2-40B4-BE49-F238E27FC236}">
                  <a16:creationId xmlns:a16="http://schemas.microsoft.com/office/drawing/2014/main" id="{01F66308-79BE-413B-AB94-AAEFE5440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4" y="1364"/>
              <a:ext cx="188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0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5" name="Rectangle 17">
              <a:extLst>
                <a:ext uri="{FF2B5EF4-FFF2-40B4-BE49-F238E27FC236}">
                  <a16:creationId xmlns:a16="http://schemas.microsoft.com/office/drawing/2014/main" id="{E479BCAD-91C2-467F-8E60-56CE41A2A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8" y="1446"/>
              <a:ext cx="153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800">
                  <a:solidFill>
                    <a:srgbClr val="000000"/>
                  </a:solidFill>
                </a:rPr>
                <a:t>2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6" name="Rectangle 18">
              <a:extLst>
                <a:ext uri="{FF2B5EF4-FFF2-40B4-BE49-F238E27FC236}">
                  <a16:creationId xmlns:a16="http://schemas.microsoft.com/office/drawing/2014/main" id="{F3DBE103-78D6-46B7-8AA3-A8D2B51D09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6" y="1121"/>
              <a:ext cx="197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000">
                  <a:solidFill>
                    <a:srgbClr val="000000"/>
                  </a:solidFill>
                </a:rPr>
                <a:t>O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7" name="Rectangle 19">
              <a:extLst>
                <a:ext uri="{FF2B5EF4-FFF2-40B4-BE49-F238E27FC236}">
                  <a16:creationId xmlns:a16="http://schemas.microsoft.com/office/drawing/2014/main" id="{70EB6D8B-F2B2-4AA0-BBBF-8D1320817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0" y="1121"/>
              <a:ext cx="188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0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8" name="Line 20">
              <a:extLst>
                <a:ext uri="{FF2B5EF4-FFF2-40B4-BE49-F238E27FC236}">
                  <a16:creationId xmlns:a16="http://schemas.microsoft.com/office/drawing/2014/main" id="{9D9654D3-6AA3-4467-AA98-F15D5243A8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30" y="924"/>
              <a:ext cx="0" cy="164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19" name="Line 21">
              <a:extLst>
                <a:ext uri="{FF2B5EF4-FFF2-40B4-BE49-F238E27FC236}">
                  <a16:creationId xmlns:a16="http://schemas.microsoft.com/office/drawing/2014/main" id="{AC54A593-2241-4EFC-A027-466F83CD53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80" y="924"/>
              <a:ext cx="0" cy="164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20" name="Line 22">
              <a:extLst>
                <a:ext uri="{FF2B5EF4-FFF2-40B4-BE49-F238E27FC236}">
                  <a16:creationId xmlns:a16="http://schemas.microsoft.com/office/drawing/2014/main" id="{2DD1D791-8A33-4F0E-A093-E38BE8C49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95" y="1088"/>
              <a:ext cx="212" cy="121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21" name="Line 23">
              <a:extLst>
                <a:ext uri="{FF2B5EF4-FFF2-40B4-BE49-F238E27FC236}">
                  <a16:creationId xmlns:a16="http://schemas.microsoft.com/office/drawing/2014/main" id="{2B430DDA-93D2-4B77-BF27-EA43CD8222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4" y="1088"/>
              <a:ext cx="211" cy="121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22" name="Line 24">
              <a:extLst>
                <a:ext uri="{FF2B5EF4-FFF2-40B4-BE49-F238E27FC236}">
                  <a16:creationId xmlns:a16="http://schemas.microsoft.com/office/drawing/2014/main" id="{69E5CA3F-94DA-4558-ACD0-7749110D15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9" y="1068"/>
              <a:ext cx="123" cy="70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23" name="Line 25">
              <a:extLst>
                <a:ext uri="{FF2B5EF4-FFF2-40B4-BE49-F238E27FC236}">
                  <a16:creationId xmlns:a16="http://schemas.microsoft.com/office/drawing/2014/main" id="{5750BF75-8AA5-4C3F-B943-6488E30A7C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29" y="1112"/>
              <a:ext cx="147" cy="85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24" name="Line 26">
              <a:extLst>
                <a:ext uri="{FF2B5EF4-FFF2-40B4-BE49-F238E27FC236}">
                  <a16:creationId xmlns:a16="http://schemas.microsoft.com/office/drawing/2014/main" id="{9DDAD499-B987-45F1-A29A-F95892C624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4" y="924"/>
              <a:ext cx="0" cy="164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25" name="Line 27">
              <a:extLst>
                <a:ext uri="{FF2B5EF4-FFF2-40B4-BE49-F238E27FC236}">
                  <a16:creationId xmlns:a16="http://schemas.microsoft.com/office/drawing/2014/main" id="{CD2687E1-B442-4FA0-89AE-98FFD567D8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87" y="1088"/>
              <a:ext cx="208" cy="121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26" name="Line 28">
              <a:extLst>
                <a:ext uri="{FF2B5EF4-FFF2-40B4-BE49-F238E27FC236}">
                  <a16:creationId xmlns:a16="http://schemas.microsoft.com/office/drawing/2014/main" id="{28929688-ACCD-46D0-B4B7-FDF80689D7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5" y="1209"/>
              <a:ext cx="0" cy="164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27" name="Line 29">
              <a:extLst>
                <a:ext uri="{FF2B5EF4-FFF2-40B4-BE49-F238E27FC236}">
                  <a16:creationId xmlns:a16="http://schemas.microsoft.com/office/drawing/2014/main" id="{1428F50A-5AB1-44CB-9A5C-5861D9F18B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75" y="1088"/>
              <a:ext cx="212" cy="121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28" name="Line 30">
              <a:extLst>
                <a:ext uri="{FF2B5EF4-FFF2-40B4-BE49-F238E27FC236}">
                  <a16:creationId xmlns:a16="http://schemas.microsoft.com/office/drawing/2014/main" id="{45266AD3-158C-48C5-B8F4-663BA9A40E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007" y="1088"/>
              <a:ext cx="132" cy="77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sah 1">
            <a:extLst>
              <a:ext uri="{FF2B5EF4-FFF2-40B4-BE49-F238E27FC236}">
                <a16:creationId xmlns:a16="http://schemas.microsoft.com/office/drawing/2014/main" id="{4538ABD8-30B7-4012-95B3-0E591592F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836613"/>
            <a:ext cx="8929687" cy="5113337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tx2"/>
                </a:solidFill>
                <a:latin typeface="Arial" charset="0"/>
              </a:rPr>
              <a:t>1. Syntéza </a:t>
            </a:r>
            <a:r>
              <a:rPr lang="cs-CZ" dirty="0" err="1">
                <a:solidFill>
                  <a:schemeClr val="tx2"/>
                </a:solidFill>
                <a:latin typeface="Arial" charset="0"/>
              </a:rPr>
              <a:t>karbamoylfosfátu</a:t>
            </a:r>
            <a:endParaRPr lang="cs-CZ" dirty="0">
              <a:solidFill>
                <a:schemeClr val="tx2"/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endParaRPr lang="cs-CZ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rgbClr val="C00000"/>
                </a:solidFill>
                <a:latin typeface="Arial" charset="0"/>
              </a:rPr>
              <a:t>NH</a:t>
            </a:r>
            <a:r>
              <a:rPr lang="cs-CZ" baseline="-25000" dirty="0">
                <a:solidFill>
                  <a:srgbClr val="C00000"/>
                </a:solidFill>
                <a:latin typeface="Arial" charset="0"/>
              </a:rPr>
              <a:t>4</a:t>
            </a:r>
            <a:r>
              <a:rPr lang="cs-CZ" baseline="30000" dirty="0">
                <a:solidFill>
                  <a:srgbClr val="C00000"/>
                </a:solidFill>
                <a:latin typeface="Arial" charset="0"/>
              </a:rPr>
              <a:t>+</a:t>
            </a:r>
            <a:r>
              <a:rPr lang="cs-CZ" dirty="0">
                <a:latin typeface="Arial" charset="0"/>
              </a:rPr>
              <a:t> + </a:t>
            </a:r>
            <a:r>
              <a:rPr lang="cs-CZ" dirty="0">
                <a:solidFill>
                  <a:srgbClr val="00B050"/>
                </a:solidFill>
                <a:latin typeface="Arial" charset="0"/>
              </a:rPr>
              <a:t>CO</a:t>
            </a:r>
            <a:r>
              <a:rPr lang="cs-CZ" baseline="-25000" dirty="0">
                <a:solidFill>
                  <a:srgbClr val="00B050"/>
                </a:solidFill>
                <a:latin typeface="Arial" charset="0"/>
              </a:rPr>
              <a:t>2</a:t>
            </a:r>
            <a:r>
              <a:rPr lang="cs-CZ" dirty="0">
                <a:latin typeface="Arial" charset="0"/>
              </a:rPr>
              <a:t> + 2 AT</a:t>
            </a:r>
            <a:r>
              <a:rPr lang="cs-CZ" dirty="0">
                <a:solidFill>
                  <a:schemeClr val="accent1"/>
                </a:solidFill>
                <a:latin typeface="Arial" charset="0"/>
              </a:rPr>
              <a:t>P</a:t>
            </a:r>
            <a:r>
              <a:rPr lang="cs-CZ" dirty="0">
                <a:latin typeface="Arial" charset="0"/>
              </a:rPr>
              <a:t> </a:t>
            </a:r>
            <a:r>
              <a:rPr lang="en-US" dirty="0">
                <a:latin typeface="Arial" charset="0"/>
                <a:sym typeface="Wingdings" pitchFamily="2" charset="2"/>
              </a:rPr>
              <a:t></a:t>
            </a:r>
            <a:r>
              <a:rPr lang="cs-CZ" dirty="0">
                <a:latin typeface="Arial" charset="0"/>
                <a:sym typeface="Wingdings" pitchFamily="2" charset="2"/>
              </a:rPr>
              <a:t> ADP + </a:t>
            </a:r>
            <a:r>
              <a:rPr lang="cs-CZ" dirty="0" err="1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P</a:t>
            </a:r>
            <a:r>
              <a:rPr lang="cs-CZ" baseline="-25000" dirty="0" err="1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i</a:t>
            </a:r>
            <a:r>
              <a:rPr lang="cs-CZ" dirty="0">
                <a:latin typeface="Arial" charset="0"/>
                <a:sym typeface="Wingdings" pitchFamily="2" charset="2"/>
              </a:rPr>
              <a:t> +</a:t>
            </a:r>
            <a:endParaRPr lang="cs-CZ" baseline="-25000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						</a:t>
            </a:r>
            <a:r>
              <a:rPr lang="cs-CZ" dirty="0" err="1">
                <a:latin typeface="Arial" charset="0"/>
              </a:rPr>
              <a:t>karbamoylfosfát</a:t>
            </a:r>
            <a:endParaRPr lang="cs-CZ" dirty="0"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endParaRPr lang="cs-CZ" baseline="30000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Enzym  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karbamoylfosfátsynthasa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 (amoniak)</a:t>
            </a:r>
          </a:p>
          <a:p>
            <a:pPr>
              <a:buFont typeface="Arial" charset="0"/>
              <a:buChar char="•"/>
              <a:defRPr/>
            </a:pPr>
            <a:endParaRPr lang="cs-CZ" dirty="0">
              <a:solidFill>
                <a:schemeClr val="accent1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V matrix jaterních mitochondrií</a:t>
            </a:r>
          </a:p>
          <a:p>
            <a:pPr lvl="1">
              <a:buFont typeface="Arial" charset="0"/>
              <a:buChar char="–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dostatek CO</a:t>
            </a:r>
            <a:r>
              <a:rPr lang="cs-CZ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2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i ATP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Amoniak uvolněn převážně z </a:t>
            </a: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glutaminu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</p:txBody>
      </p:sp>
      <p:sp>
        <p:nvSpPr>
          <p:cNvPr id="77827" name="Nadpis 2">
            <a:extLst>
              <a:ext uri="{FF2B5EF4-FFF2-40B4-BE49-F238E27FC236}">
                <a16:creationId xmlns:a16="http://schemas.microsoft.com/office/drawing/2014/main" id="{67130AA7-50F0-49D5-A538-4D21CE88F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Močovinový cyklus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49FF7B1-5BFA-4720-B730-34D70C8DE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1BFE0D-0EBB-4A9A-AD7E-4BE76EDC714F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23</a:t>
            </a:fld>
            <a:endParaRPr lang="cs-CZ" altLang="cs-CZ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grpSp>
        <p:nvGrpSpPr>
          <p:cNvPr id="77829" name="Group 5">
            <a:extLst>
              <a:ext uri="{FF2B5EF4-FFF2-40B4-BE49-F238E27FC236}">
                <a16:creationId xmlns:a16="http://schemas.microsoft.com/office/drawing/2014/main" id="{A2FE083E-CAEC-4F08-B09A-E2FD6B1BD4E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18150" y="1171575"/>
            <a:ext cx="2768600" cy="1335088"/>
            <a:chOff x="3651" y="572"/>
            <a:chExt cx="1744" cy="841"/>
          </a:xfrm>
        </p:grpSpPr>
        <p:sp>
          <p:nvSpPr>
            <p:cNvPr id="77830" name="AutoShape 4">
              <a:extLst>
                <a:ext uri="{FF2B5EF4-FFF2-40B4-BE49-F238E27FC236}">
                  <a16:creationId xmlns:a16="http://schemas.microsoft.com/office/drawing/2014/main" id="{39A99F3B-2E27-483C-91C7-0E212EC1A7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651" y="572"/>
              <a:ext cx="1743" cy="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7831" name="Rectangle 6">
              <a:extLst>
                <a:ext uri="{FF2B5EF4-FFF2-40B4-BE49-F238E27FC236}">
                  <a16:creationId xmlns:a16="http://schemas.microsoft.com/office/drawing/2014/main" id="{D5A4FAEF-E244-4A98-A710-2B0B61CDC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1" y="646"/>
              <a:ext cx="11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900">
                  <a:solidFill>
                    <a:srgbClr val="C00000"/>
                  </a:solidFill>
                </a:rPr>
                <a:t>N</a:t>
              </a:r>
              <a:endParaRPr lang="cs-CZ" altLang="cs-CZ" sz="1800">
                <a:solidFill>
                  <a:srgbClr val="C00000"/>
                </a:solidFill>
              </a:endParaRPr>
            </a:p>
          </p:txBody>
        </p:sp>
        <p:sp>
          <p:nvSpPr>
            <p:cNvPr id="77832" name="Rectangle 7">
              <a:extLst>
                <a:ext uri="{FF2B5EF4-FFF2-40B4-BE49-F238E27FC236}">
                  <a16:creationId xmlns:a16="http://schemas.microsoft.com/office/drawing/2014/main" id="{2D1DC3DB-13ED-4B86-B488-DB2FDE506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" y="646"/>
              <a:ext cx="11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900">
                  <a:solidFill>
                    <a:srgbClr val="C00000"/>
                  </a:solidFill>
                </a:rPr>
                <a:t>H</a:t>
              </a:r>
              <a:endParaRPr lang="cs-CZ" altLang="cs-CZ" sz="1800">
                <a:solidFill>
                  <a:srgbClr val="C00000"/>
                </a:solidFill>
              </a:endParaRPr>
            </a:p>
          </p:txBody>
        </p:sp>
        <p:sp>
          <p:nvSpPr>
            <p:cNvPr id="77833" name="Rectangle 8">
              <a:extLst>
                <a:ext uri="{FF2B5EF4-FFF2-40B4-BE49-F238E27FC236}">
                  <a16:creationId xmlns:a16="http://schemas.microsoft.com/office/drawing/2014/main" id="{51811E28-106A-42AF-85C2-6378CD83C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7" y="713"/>
              <a:ext cx="12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500">
                  <a:solidFill>
                    <a:srgbClr val="000000"/>
                  </a:solidFill>
                </a:rPr>
                <a:t>2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7834" name="Rectangle 9">
              <a:extLst>
                <a:ext uri="{FF2B5EF4-FFF2-40B4-BE49-F238E27FC236}">
                  <a16:creationId xmlns:a16="http://schemas.microsoft.com/office/drawing/2014/main" id="{79554329-4609-4767-B4E0-C9F91CFF83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9" y="646"/>
              <a:ext cx="11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900">
                  <a:solidFill>
                    <a:srgbClr val="00B050"/>
                  </a:solidFill>
                </a:rPr>
                <a:t>C</a:t>
              </a:r>
              <a:endParaRPr lang="cs-CZ" altLang="cs-CZ" sz="1800">
                <a:solidFill>
                  <a:srgbClr val="00B050"/>
                </a:solidFill>
              </a:endParaRPr>
            </a:p>
          </p:txBody>
        </p:sp>
        <p:sp>
          <p:nvSpPr>
            <p:cNvPr id="77835" name="Rectangle 10">
              <a:extLst>
                <a:ext uri="{FF2B5EF4-FFF2-40B4-BE49-F238E27FC236}">
                  <a16:creationId xmlns:a16="http://schemas.microsoft.com/office/drawing/2014/main" id="{D8F93F71-B7C7-4110-97A5-FEDDD3EA9F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" y="646"/>
              <a:ext cx="22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900">
                  <a:solidFill>
                    <a:schemeClr val="accent1"/>
                  </a:solidFill>
                </a:rPr>
                <a:t>PO</a:t>
              </a:r>
              <a:endParaRPr lang="cs-CZ" altLang="cs-CZ" sz="1800">
                <a:solidFill>
                  <a:schemeClr val="accent1"/>
                </a:solidFill>
              </a:endParaRPr>
            </a:p>
          </p:txBody>
        </p:sp>
        <p:sp>
          <p:nvSpPr>
            <p:cNvPr id="77836" name="Rectangle 11">
              <a:extLst>
                <a:ext uri="{FF2B5EF4-FFF2-40B4-BE49-F238E27FC236}">
                  <a16:creationId xmlns:a16="http://schemas.microsoft.com/office/drawing/2014/main" id="{4BF55543-A5C5-4834-AA54-6BD35CCAB9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0" y="713"/>
              <a:ext cx="6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500">
                  <a:solidFill>
                    <a:schemeClr val="accent1"/>
                  </a:solidFill>
                </a:rPr>
                <a:t>4</a:t>
              </a:r>
              <a:endParaRPr lang="cs-CZ" altLang="cs-CZ" sz="1800">
                <a:solidFill>
                  <a:schemeClr val="accent1"/>
                </a:solidFill>
              </a:endParaRPr>
            </a:p>
          </p:txBody>
        </p:sp>
        <p:sp>
          <p:nvSpPr>
            <p:cNvPr id="77837" name="Rectangle 12">
              <a:extLst>
                <a:ext uri="{FF2B5EF4-FFF2-40B4-BE49-F238E27FC236}">
                  <a16:creationId xmlns:a16="http://schemas.microsoft.com/office/drawing/2014/main" id="{46B0749E-4AEA-4F0B-86F9-274864BDF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7" y="572"/>
              <a:ext cx="10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500">
                  <a:solidFill>
                    <a:schemeClr val="accent1"/>
                  </a:solidFill>
                </a:rPr>
                <a:t>2-</a:t>
              </a:r>
              <a:endParaRPr lang="cs-CZ" altLang="cs-CZ" sz="1800">
                <a:solidFill>
                  <a:schemeClr val="accent1"/>
                </a:solidFill>
              </a:endParaRPr>
            </a:p>
          </p:txBody>
        </p:sp>
        <p:sp>
          <p:nvSpPr>
            <p:cNvPr id="77838" name="Rectangle 13">
              <a:extLst>
                <a:ext uri="{FF2B5EF4-FFF2-40B4-BE49-F238E27FC236}">
                  <a16:creationId xmlns:a16="http://schemas.microsoft.com/office/drawing/2014/main" id="{555FE766-FF9A-49CC-BAD4-1DC9EB117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5" y="1229"/>
              <a:ext cx="11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900">
                  <a:solidFill>
                    <a:srgbClr val="00B050"/>
                  </a:solidFill>
                </a:rPr>
                <a:t>O</a:t>
              </a:r>
              <a:endParaRPr lang="cs-CZ" altLang="cs-CZ" sz="1800">
                <a:solidFill>
                  <a:srgbClr val="00B050"/>
                </a:solidFill>
              </a:endParaRPr>
            </a:p>
          </p:txBody>
        </p:sp>
        <p:sp>
          <p:nvSpPr>
            <p:cNvPr id="77839" name="Line 14">
              <a:extLst>
                <a:ext uri="{FF2B5EF4-FFF2-40B4-BE49-F238E27FC236}">
                  <a16:creationId xmlns:a16="http://schemas.microsoft.com/office/drawing/2014/main" id="{CBD443DB-B0C5-4B72-A889-17B0971E42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1" y="727"/>
              <a:ext cx="454" cy="0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7840" name="Line 15">
              <a:extLst>
                <a:ext uri="{FF2B5EF4-FFF2-40B4-BE49-F238E27FC236}">
                  <a16:creationId xmlns:a16="http://schemas.microsoft.com/office/drawing/2014/main" id="{9ED4EB6C-6674-42F3-8C58-0A0FD92C96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9" y="727"/>
              <a:ext cx="457" cy="0"/>
            </a:xfrm>
            <a:prstGeom prst="line">
              <a:avLst/>
            </a:prstGeom>
            <a:noFill/>
            <a:ln w="1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7841" name="Line 16">
              <a:extLst>
                <a:ext uri="{FF2B5EF4-FFF2-40B4-BE49-F238E27FC236}">
                  <a16:creationId xmlns:a16="http://schemas.microsoft.com/office/drawing/2014/main" id="{A0E77FE8-48F3-4AC7-A417-EEE423432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7" y="804"/>
              <a:ext cx="0" cy="432"/>
            </a:xfrm>
            <a:prstGeom prst="line">
              <a:avLst/>
            </a:prstGeom>
            <a:noFill/>
            <a:ln w="11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7842" name="Line 17">
              <a:extLst>
                <a:ext uri="{FF2B5EF4-FFF2-40B4-BE49-F238E27FC236}">
                  <a16:creationId xmlns:a16="http://schemas.microsoft.com/office/drawing/2014/main" id="{DF8C6F3E-F6D4-4C60-84C6-34D8154992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7" y="804"/>
              <a:ext cx="0" cy="432"/>
            </a:xfrm>
            <a:prstGeom prst="line">
              <a:avLst/>
            </a:prstGeom>
            <a:noFill/>
            <a:ln w="11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sah 1">
            <a:extLst>
              <a:ext uri="{FF2B5EF4-FFF2-40B4-BE49-F238E27FC236}">
                <a16:creationId xmlns:a16="http://schemas.microsoft.com/office/drawing/2014/main" id="{55E5967B-7999-45C2-B72B-4375418B0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765175"/>
            <a:ext cx="8929687" cy="51847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tx2"/>
                </a:solidFill>
                <a:latin typeface="Arial" charset="0"/>
              </a:rPr>
              <a:t>2. Syntéza citrulinu</a:t>
            </a:r>
          </a:p>
          <a:p>
            <a:pPr marL="0" indent="0">
              <a:buFont typeface="Arial" charset="0"/>
              <a:buNone/>
              <a:defRPr/>
            </a:pPr>
            <a:endParaRPr lang="cs-CZ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			    +				</a:t>
            </a:r>
            <a:r>
              <a:rPr lang="en-US" dirty="0">
                <a:latin typeface="Arial" charset="0"/>
                <a:sym typeface="Wingdings" pitchFamily="2" charset="2"/>
              </a:rPr>
              <a:t></a:t>
            </a:r>
            <a:r>
              <a:rPr lang="cs-CZ" dirty="0">
                <a:latin typeface="Arial" charset="0"/>
                <a:sym typeface="Wingdings" pitchFamily="2" charset="2"/>
              </a:rPr>
              <a:t>    	</a:t>
            </a:r>
            <a:r>
              <a:rPr lang="cs-CZ" dirty="0" err="1">
                <a:latin typeface="Arial" charset="0"/>
                <a:sym typeface="Wingdings" pitchFamily="2" charset="2"/>
              </a:rPr>
              <a:t>P</a:t>
            </a:r>
            <a:r>
              <a:rPr lang="cs-CZ" baseline="-25000" dirty="0" err="1">
                <a:latin typeface="Arial" charset="0"/>
                <a:sym typeface="Wingdings" pitchFamily="2" charset="2"/>
              </a:rPr>
              <a:t>i</a:t>
            </a:r>
            <a:r>
              <a:rPr lang="cs-CZ" dirty="0">
                <a:latin typeface="Arial" charset="0"/>
                <a:sym typeface="Wingdings" pitchFamily="2" charset="2"/>
              </a:rPr>
              <a:t> +</a:t>
            </a:r>
            <a:endParaRPr lang="cs-CZ" baseline="-25000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dirty="0"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 err="1">
                <a:latin typeface="Arial" charset="0"/>
              </a:rPr>
              <a:t>karbamoylfosfát</a:t>
            </a:r>
            <a:r>
              <a:rPr lang="cs-CZ" dirty="0">
                <a:latin typeface="Arial" charset="0"/>
              </a:rPr>
              <a:t>			</a:t>
            </a:r>
            <a:r>
              <a:rPr lang="cs-CZ" dirty="0" err="1">
                <a:latin typeface="Arial" charset="0"/>
              </a:rPr>
              <a:t>ornithin</a:t>
            </a:r>
            <a:endParaRPr lang="cs-CZ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							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citrulin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Enzym  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ornithinkarbamoylfosfáttransferáza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 (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citrulinfosforyláza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)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Následuje transport do cytoplazmy</a:t>
            </a:r>
          </a:p>
          <a:p>
            <a:pPr>
              <a:buFont typeface="Arial" charset="0"/>
              <a:buChar char="•"/>
              <a:defRPr/>
            </a:pPr>
            <a:endParaRPr lang="cs-CZ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78851" name="Nadpis 2">
            <a:extLst>
              <a:ext uri="{FF2B5EF4-FFF2-40B4-BE49-F238E27FC236}">
                <a16:creationId xmlns:a16="http://schemas.microsoft.com/office/drawing/2014/main" id="{C87080A6-11E4-4B1A-AE1A-A0CD026AE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Močovinový cyklus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A142EC-47AB-463F-AE31-B65B57B27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740EF74-24E7-4BD9-A25E-87D67781F27D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24</a:t>
            </a:fld>
            <a:endParaRPr lang="cs-CZ" altLang="cs-CZ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pic>
        <p:nvPicPr>
          <p:cNvPr id="78853" name="Picture 2">
            <a:extLst>
              <a:ext uri="{FF2B5EF4-FFF2-40B4-BE49-F238E27FC236}">
                <a16:creationId xmlns:a16="http://schemas.microsoft.com/office/drawing/2014/main" id="{E15AAB2A-7C7B-419E-A868-C11A520CC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281113"/>
            <a:ext cx="2949575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7461" name="Picture 5">
            <a:extLst>
              <a:ext uri="{FF2B5EF4-FFF2-40B4-BE49-F238E27FC236}">
                <a16:creationId xmlns:a16="http://schemas.microsoft.com/office/drawing/2014/main" id="{90C2A590-0894-4E3D-B503-FE8CEBAA3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040" y="1281003"/>
            <a:ext cx="2993242" cy="1427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8855" name="Group 9">
            <a:extLst>
              <a:ext uri="{FF2B5EF4-FFF2-40B4-BE49-F238E27FC236}">
                <a16:creationId xmlns:a16="http://schemas.microsoft.com/office/drawing/2014/main" id="{E1634220-1518-442E-A3F4-CA71A226011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95963" y="2725738"/>
            <a:ext cx="3190875" cy="1439862"/>
            <a:chOff x="3651" y="1717"/>
            <a:chExt cx="2010" cy="907"/>
          </a:xfrm>
        </p:grpSpPr>
        <p:sp>
          <p:nvSpPr>
            <p:cNvPr id="78856" name="AutoShape 8">
              <a:extLst>
                <a:ext uri="{FF2B5EF4-FFF2-40B4-BE49-F238E27FC236}">
                  <a16:creationId xmlns:a16="http://schemas.microsoft.com/office/drawing/2014/main" id="{C45F3F05-F073-4F55-BD4F-DEA312DE59A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651" y="1717"/>
              <a:ext cx="1952" cy="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857" name="Rectangle 10">
              <a:extLst>
                <a:ext uri="{FF2B5EF4-FFF2-40B4-BE49-F238E27FC236}">
                  <a16:creationId xmlns:a16="http://schemas.microsoft.com/office/drawing/2014/main" id="{2F996382-ED1B-4A3D-8682-2D398C67E2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0" y="1717"/>
              <a:ext cx="491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800">
                  <a:solidFill>
                    <a:srgbClr val="000000"/>
                  </a:solidFill>
                </a:rPr>
                <a:t>COOH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8858" name="Rectangle 11">
              <a:extLst>
                <a:ext uri="{FF2B5EF4-FFF2-40B4-BE49-F238E27FC236}">
                  <a16:creationId xmlns:a16="http://schemas.microsoft.com/office/drawing/2014/main" id="{A64F9001-16A4-45E8-93FE-D6EBF50B64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" y="1857"/>
              <a:ext cx="16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800">
                  <a:solidFill>
                    <a:srgbClr val="000000"/>
                  </a:solidFill>
                </a:rPr>
                <a:t>N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8859" name="Rectangle 12">
              <a:extLst>
                <a:ext uri="{FF2B5EF4-FFF2-40B4-BE49-F238E27FC236}">
                  <a16:creationId xmlns:a16="http://schemas.microsoft.com/office/drawing/2014/main" id="{F955AB39-55C2-40E2-86A0-8E45B8C867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" y="1857"/>
              <a:ext cx="16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8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8860" name="Rectangle 13">
              <a:extLst>
                <a:ext uri="{FF2B5EF4-FFF2-40B4-BE49-F238E27FC236}">
                  <a16:creationId xmlns:a16="http://schemas.microsoft.com/office/drawing/2014/main" id="{C02D76A1-DF2E-4FA6-A07A-DF09EF1D9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0" y="2143"/>
              <a:ext cx="16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800">
                  <a:solidFill>
                    <a:srgbClr val="000000"/>
                  </a:solidFill>
                </a:rPr>
                <a:t>N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8861" name="Rectangle 14">
              <a:extLst>
                <a:ext uri="{FF2B5EF4-FFF2-40B4-BE49-F238E27FC236}">
                  <a16:creationId xmlns:a16="http://schemas.microsoft.com/office/drawing/2014/main" id="{FD7EF3D4-1B52-4799-84B6-DF1E230FB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1" y="2143"/>
              <a:ext cx="16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8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8862" name="Rectangle 15">
              <a:extLst>
                <a:ext uri="{FF2B5EF4-FFF2-40B4-BE49-F238E27FC236}">
                  <a16:creationId xmlns:a16="http://schemas.microsoft.com/office/drawing/2014/main" id="{6C38903F-F941-4064-BB3D-13F6CD1FB0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3" y="2208"/>
              <a:ext cx="122" cy="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>
                  <a:solidFill>
                    <a:srgbClr val="000000"/>
                  </a:solidFill>
                </a:rPr>
                <a:t>2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8863" name="Rectangle 16">
              <a:extLst>
                <a:ext uri="{FF2B5EF4-FFF2-40B4-BE49-F238E27FC236}">
                  <a16:creationId xmlns:a16="http://schemas.microsoft.com/office/drawing/2014/main" id="{59E340C1-1F49-4ABF-9B67-38D9977AF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" y="2423"/>
              <a:ext cx="10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800">
                  <a:solidFill>
                    <a:schemeClr val="accent2"/>
                  </a:solidFill>
                </a:rPr>
                <a:t>N</a:t>
              </a:r>
            </a:p>
          </p:txBody>
        </p:sp>
        <p:sp>
          <p:nvSpPr>
            <p:cNvPr id="78864" name="Rectangle 17">
              <a:extLst>
                <a:ext uri="{FF2B5EF4-FFF2-40B4-BE49-F238E27FC236}">
                  <a16:creationId xmlns:a16="http://schemas.microsoft.com/office/drawing/2014/main" id="{01C2F6B3-3B46-463F-9781-A214CDB757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7" y="2423"/>
              <a:ext cx="10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80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78865" name="Rectangle 18">
              <a:extLst>
                <a:ext uri="{FF2B5EF4-FFF2-40B4-BE49-F238E27FC236}">
                  <a16:creationId xmlns:a16="http://schemas.microsoft.com/office/drawing/2014/main" id="{88E29487-03EC-4C42-A892-D355869EC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9" y="2488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>
                  <a:solidFill>
                    <a:schemeClr val="accent2"/>
                  </a:solidFill>
                </a:rPr>
                <a:t>2</a:t>
              </a:r>
              <a:endParaRPr lang="cs-CZ" altLang="cs-CZ" sz="1800">
                <a:solidFill>
                  <a:schemeClr val="accent2"/>
                </a:solidFill>
              </a:endParaRPr>
            </a:p>
          </p:txBody>
        </p:sp>
        <p:sp>
          <p:nvSpPr>
            <p:cNvPr id="78866" name="Rectangle 19">
              <a:extLst>
                <a:ext uri="{FF2B5EF4-FFF2-40B4-BE49-F238E27FC236}">
                  <a16:creationId xmlns:a16="http://schemas.microsoft.com/office/drawing/2014/main" id="{64DC27A0-E77E-4BF7-BED1-D3F3F6675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1" y="2140"/>
              <a:ext cx="11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800">
                  <a:solidFill>
                    <a:schemeClr val="accent2"/>
                  </a:solidFill>
                </a:rPr>
                <a:t>O</a:t>
              </a:r>
            </a:p>
          </p:txBody>
        </p:sp>
        <p:sp>
          <p:nvSpPr>
            <p:cNvPr id="78867" name="Line 20">
              <a:extLst>
                <a:ext uri="{FF2B5EF4-FFF2-40B4-BE49-F238E27FC236}">
                  <a16:creationId xmlns:a16="http://schemas.microsoft.com/office/drawing/2014/main" id="{E7256353-E10F-44AC-ABE7-F8CD8494BD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50" y="1795"/>
              <a:ext cx="243" cy="144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868" name="Line 21">
              <a:extLst>
                <a:ext uri="{FF2B5EF4-FFF2-40B4-BE49-F238E27FC236}">
                  <a16:creationId xmlns:a16="http://schemas.microsoft.com/office/drawing/2014/main" id="{EFE22C25-5E18-4A63-B3B5-A109BB1DD2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93" y="1795"/>
              <a:ext cx="244" cy="144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869" name="Line 22">
              <a:extLst>
                <a:ext uri="{FF2B5EF4-FFF2-40B4-BE49-F238E27FC236}">
                  <a16:creationId xmlns:a16="http://schemas.microsoft.com/office/drawing/2014/main" id="{5D1EA7FC-C838-44F6-B95C-DE8D3040DD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737" y="1795"/>
              <a:ext cx="244" cy="144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870" name="Line 23">
              <a:extLst>
                <a:ext uri="{FF2B5EF4-FFF2-40B4-BE49-F238E27FC236}">
                  <a16:creationId xmlns:a16="http://schemas.microsoft.com/office/drawing/2014/main" id="{D1CDFBE9-51D4-4BF2-BC25-D032A480DE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81" y="1833"/>
              <a:ext cx="176" cy="106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871" name="Line 24">
              <a:extLst>
                <a:ext uri="{FF2B5EF4-FFF2-40B4-BE49-F238E27FC236}">
                  <a16:creationId xmlns:a16="http://schemas.microsoft.com/office/drawing/2014/main" id="{FD9AD515-FDCE-4657-B68B-4C2316FA2E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71" y="1795"/>
              <a:ext cx="179" cy="106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872" name="Line 25">
              <a:extLst>
                <a:ext uri="{FF2B5EF4-FFF2-40B4-BE49-F238E27FC236}">
                  <a16:creationId xmlns:a16="http://schemas.microsoft.com/office/drawing/2014/main" id="{D27BDB49-F126-4DB2-B848-4D01DA4651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1" y="1939"/>
              <a:ext cx="0" cy="211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873" name="Line 26">
              <a:extLst>
                <a:ext uri="{FF2B5EF4-FFF2-40B4-BE49-F238E27FC236}">
                  <a16:creationId xmlns:a16="http://schemas.microsoft.com/office/drawing/2014/main" id="{21A1BFDC-3DFE-4AB6-B255-792A50BB14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010"/>
              <a:ext cx="0" cy="20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Line 27">
              <a:extLst>
                <a:ext uri="{FF2B5EF4-FFF2-40B4-BE49-F238E27FC236}">
                  <a16:creationId xmlns:a16="http://schemas.microsoft.com/office/drawing/2014/main" id="{1704056A-E767-4E97-B1B7-5233CC52E2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218"/>
              <a:ext cx="0" cy="212"/>
            </a:xfrm>
            <a:prstGeom prst="line">
              <a:avLst/>
            </a:prstGeom>
            <a:noFill/>
            <a:ln w="10">
              <a:solidFill>
                <a:schemeClr val="accent6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cs-CZ">
                <a:latin typeface="Arial" charset="0"/>
                <a:cs typeface="Arial" charset="0"/>
              </a:endParaRPr>
            </a:p>
          </p:txBody>
        </p:sp>
        <p:sp>
          <p:nvSpPr>
            <p:cNvPr id="78875" name="Line 28">
              <a:extLst>
                <a:ext uri="{FF2B5EF4-FFF2-40B4-BE49-F238E27FC236}">
                  <a16:creationId xmlns:a16="http://schemas.microsoft.com/office/drawing/2014/main" id="{BDF36506-3B34-4D8B-A6A1-395A42AD63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96" y="2194"/>
              <a:ext cx="210" cy="0"/>
            </a:xfrm>
            <a:prstGeom prst="line">
              <a:avLst/>
            </a:prstGeom>
            <a:noFill/>
            <a:ln w="1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876" name="Line 29">
              <a:extLst>
                <a:ext uri="{FF2B5EF4-FFF2-40B4-BE49-F238E27FC236}">
                  <a16:creationId xmlns:a16="http://schemas.microsoft.com/office/drawing/2014/main" id="{658755DE-0AB1-4BFA-99FB-AC5D386734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96" y="2242"/>
              <a:ext cx="210" cy="0"/>
            </a:xfrm>
            <a:prstGeom prst="line">
              <a:avLst/>
            </a:prstGeom>
            <a:noFill/>
            <a:ln w="1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sah 1">
            <a:extLst>
              <a:ext uri="{FF2B5EF4-FFF2-40B4-BE49-F238E27FC236}">
                <a16:creationId xmlns:a16="http://schemas.microsoft.com/office/drawing/2014/main" id="{4CA7A6BA-6D3A-4417-B3B7-7AED5FA0E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765175"/>
            <a:ext cx="8929687" cy="51847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tx2"/>
                </a:solidFill>
                <a:latin typeface="Arial" charset="0"/>
              </a:rPr>
              <a:t>3. Syntéza </a:t>
            </a:r>
            <a:r>
              <a:rPr lang="cs-CZ" dirty="0" err="1">
                <a:solidFill>
                  <a:schemeClr val="tx2"/>
                </a:solidFill>
                <a:latin typeface="Arial" charset="0"/>
              </a:rPr>
              <a:t>argininosukcinátu</a:t>
            </a:r>
            <a:r>
              <a:rPr lang="cs-CZ" dirty="0">
                <a:solidFill>
                  <a:schemeClr val="tx2"/>
                </a:solidFill>
                <a:latin typeface="Arial" charset="0"/>
              </a:rPr>
              <a:t> (vstup druhé aminoskupiny)</a:t>
            </a:r>
          </a:p>
          <a:p>
            <a:pPr marL="0" indent="0">
              <a:buFont typeface="Arial" charset="0"/>
              <a:buNone/>
              <a:defRPr/>
            </a:pPr>
            <a:endParaRPr lang="cs-CZ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			    +			 +    </a:t>
            </a:r>
            <a:r>
              <a:rPr lang="cs-CZ" dirty="0">
                <a:solidFill>
                  <a:schemeClr val="accent1"/>
                </a:solidFill>
                <a:latin typeface="Arial" charset="0"/>
                <a:sym typeface="Wingdings" pitchFamily="2" charset="2"/>
              </a:rPr>
              <a:t>ATP</a:t>
            </a:r>
            <a:r>
              <a:rPr lang="cs-CZ" dirty="0">
                <a:latin typeface="Arial" charset="0"/>
                <a:sym typeface="Wingdings" pitchFamily="2" charset="2"/>
              </a:rPr>
              <a:t>	  </a:t>
            </a:r>
            <a:r>
              <a:rPr lang="en-US" dirty="0">
                <a:latin typeface="Arial" charset="0"/>
                <a:sym typeface="Wingdings" pitchFamily="2" charset="2"/>
              </a:rPr>
              <a:t></a:t>
            </a:r>
            <a:r>
              <a:rPr lang="cs-CZ" dirty="0">
                <a:latin typeface="Arial" charset="0"/>
                <a:sym typeface="Wingdings" pitchFamily="2" charset="2"/>
              </a:rPr>
              <a:t>    	</a:t>
            </a:r>
          </a:p>
          <a:p>
            <a:pPr marL="0" indent="0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citrulin				</a:t>
            </a:r>
            <a:r>
              <a:rPr lang="cs-CZ" dirty="0" err="1">
                <a:latin typeface="Arial" charset="0"/>
              </a:rPr>
              <a:t>aspartát</a:t>
            </a:r>
            <a:endParaRPr lang="cs-CZ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							</a:t>
            </a: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argininosukcinát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accent1"/>
                </a:solidFill>
                <a:latin typeface="Arial" charset="0"/>
              </a:rPr>
              <a:t>							+ AMP + </a:t>
            </a:r>
            <a:r>
              <a:rPr lang="cs-CZ" dirty="0" err="1">
                <a:solidFill>
                  <a:schemeClr val="accent1"/>
                </a:solidFill>
                <a:latin typeface="Arial" charset="0"/>
              </a:rPr>
              <a:t>PP</a:t>
            </a:r>
            <a:r>
              <a:rPr lang="cs-CZ" baseline="-25000" dirty="0" err="1">
                <a:solidFill>
                  <a:schemeClr val="accent1"/>
                </a:solidFill>
                <a:latin typeface="Arial" charset="0"/>
              </a:rPr>
              <a:t>i</a:t>
            </a:r>
            <a:endParaRPr lang="cs-CZ" baseline="-25000" dirty="0">
              <a:solidFill>
                <a:schemeClr val="accent1"/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Enzym  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argininosukcinátsynthetáza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79875" name="Nadpis 2">
            <a:extLst>
              <a:ext uri="{FF2B5EF4-FFF2-40B4-BE49-F238E27FC236}">
                <a16:creationId xmlns:a16="http://schemas.microsoft.com/office/drawing/2014/main" id="{43006331-4B6D-4B9C-BBB5-A13A9D522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Močovinový cyklus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F79822-A85F-4784-A801-B50B1441B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1715F0C-25A1-48C5-A12A-6485731BDF50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25</a:t>
            </a:fld>
            <a:endParaRPr lang="cs-CZ" altLang="cs-CZ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79877" name="Objekt 1">
            <a:extLst>
              <a:ext uri="{FF2B5EF4-FFF2-40B4-BE49-F238E27FC236}">
                <a16:creationId xmlns:a16="http://schemas.microsoft.com/office/drawing/2014/main" id="{BF54B91F-3546-4CBD-879E-0AE8401041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1196975"/>
          <a:ext cx="2757488" cy="126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ChemSketch" r:id="rId3" imgW="1755648" imgH="807720" progId="ACD.ChemSketch.20">
                  <p:embed/>
                </p:oleObj>
              </mc:Choice>
              <mc:Fallback>
                <p:oleObj name="ChemSketch" r:id="rId3" imgW="1755648" imgH="807720" progId="ACD.ChemSketch.20">
                  <p:embed/>
                  <p:pic>
                    <p:nvPicPr>
                      <p:cNvPr id="79877" name="Objekt 1">
                        <a:extLst>
                          <a:ext uri="{FF2B5EF4-FFF2-40B4-BE49-F238E27FC236}">
                            <a16:creationId xmlns:a16="http://schemas.microsoft.com/office/drawing/2014/main" id="{BF54B91F-3546-4CBD-879E-0AE8401041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196975"/>
                        <a:ext cx="2757488" cy="1268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9878" name="Group 6">
            <a:extLst>
              <a:ext uri="{FF2B5EF4-FFF2-40B4-BE49-F238E27FC236}">
                <a16:creationId xmlns:a16="http://schemas.microsoft.com/office/drawing/2014/main" id="{5A32E99C-AB64-4343-BFDF-2EDF20C0D86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79838" y="1341438"/>
            <a:ext cx="1930400" cy="739775"/>
            <a:chOff x="2381" y="845"/>
            <a:chExt cx="1216" cy="466"/>
          </a:xfrm>
        </p:grpSpPr>
        <p:sp>
          <p:nvSpPr>
            <p:cNvPr id="79907" name="AutoShape 5">
              <a:extLst>
                <a:ext uri="{FF2B5EF4-FFF2-40B4-BE49-F238E27FC236}">
                  <a16:creationId xmlns:a16="http://schemas.microsoft.com/office/drawing/2014/main" id="{386ECC00-293E-4AD4-86A3-1292A5EFF5D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381" y="845"/>
              <a:ext cx="1134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908" name="Rectangle 7">
              <a:extLst>
                <a:ext uri="{FF2B5EF4-FFF2-40B4-BE49-F238E27FC236}">
                  <a16:creationId xmlns:a16="http://schemas.microsoft.com/office/drawing/2014/main" id="{04972DCB-6F36-4ACC-8BD3-9441D895D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4" y="1117"/>
              <a:ext cx="50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COOH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909" name="Rectangle 8">
              <a:extLst>
                <a:ext uri="{FF2B5EF4-FFF2-40B4-BE49-F238E27FC236}">
                  <a16:creationId xmlns:a16="http://schemas.microsoft.com/office/drawing/2014/main" id="{DB12028C-34C0-42FE-9A9D-0C5A1A0A3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4" y="845"/>
              <a:ext cx="50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COOH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910" name="Rectangle 9">
              <a:extLst>
                <a:ext uri="{FF2B5EF4-FFF2-40B4-BE49-F238E27FC236}">
                  <a16:creationId xmlns:a16="http://schemas.microsoft.com/office/drawing/2014/main" id="{5EDB2357-922E-46D0-8B87-EF1CAD062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1" y="845"/>
              <a:ext cx="9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chemeClr val="accent2"/>
                  </a:solidFill>
                </a:rPr>
                <a:t>N</a:t>
              </a:r>
              <a:endParaRPr lang="cs-CZ" altLang="cs-CZ" sz="1800">
                <a:solidFill>
                  <a:schemeClr val="accent2"/>
                </a:solidFill>
              </a:endParaRPr>
            </a:p>
          </p:txBody>
        </p:sp>
        <p:sp>
          <p:nvSpPr>
            <p:cNvPr id="79911" name="Rectangle 10">
              <a:extLst>
                <a:ext uri="{FF2B5EF4-FFF2-40B4-BE49-F238E27FC236}">
                  <a16:creationId xmlns:a16="http://schemas.microsoft.com/office/drawing/2014/main" id="{40AD711D-447E-4AF7-A2FB-FE1676849F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" y="845"/>
              <a:ext cx="9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chemeClr val="accent2"/>
                  </a:solidFill>
                </a:rPr>
                <a:t>H</a:t>
              </a:r>
              <a:endParaRPr lang="cs-CZ" altLang="cs-CZ" sz="1800">
                <a:solidFill>
                  <a:schemeClr val="accent2"/>
                </a:solidFill>
              </a:endParaRPr>
            </a:p>
          </p:txBody>
        </p:sp>
        <p:sp>
          <p:nvSpPr>
            <p:cNvPr id="79912" name="Rectangle 11">
              <a:extLst>
                <a:ext uri="{FF2B5EF4-FFF2-40B4-BE49-F238E27FC236}">
                  <a16:creationId xmlns:a16="http://schemas.microsoft.com/office/drawing/2014/main" id="{F78C0CC1-B312-4012-AE05-A8891C0752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1" y="907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400">
                  <a:solidFill>
                    <a:schemeClr val="accent2"/>
                  </a:solidFill>
                </a:rPr>
                <a:t>2</a:t>
              </a:r>
              <a:endParaRPr lang="cs-CZ" altLang="cs-CZ" sz="1800">
                <a:solidFill>
                  <a:schemeClr val="accent2"/>
                </a:solidFill>
              </a:endParaRPr>
            </a:p>
          </p:txBody>
        </p:sp>
        <p:sp>
          <p:nvSpPr>
            <p:cNvPr id="79913" name="Line 12">
              <a:extLst>
                <a:ext uri="{FF2B5EF4-FFF2-40B4-BE49-F238E27FC236}">
                  <a16:creationId xmlns:a16="http://schemas.microsoft.com/office/drawing/2014/main" id="{AD4C1850-1239-44F7-8943-1EFD074DA1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8" y="921"/>
              <a:ext cx="0" cy="272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914" name="Line 13">
              <a:extLst>
                <a:ext uri="{FF2B5EF4-FFF2-40B4-BE49-F238E27FC236}">
                  <a16:creationId xmlns:a16="http://schemas.microsoft.com/office/drawing/2014/main" id="{309FE50A-CFBB-4BFE-B42F-CE6EF951F1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8" y="1193"/>
              <a:ext cx="213" cy="0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915" name="Line 14">
              <a:extLst>
                <a:ext uri="{FF2B5EF4-FFF2-40B4-BE49-F238E27FC236}">
                  <a16:creationId xmlns:a16="http://schemas.microsoft.com/office/drawing/2014/main" id="{0851C3F3-723F-4703-AF74-4FCECB99AA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8" y="921"/>
              <a:ext cx="213" cy="0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916" name="Line 15">
              <a:extLst>
                <a:ext uri="{FF2B5EF4-FFF2-40B4-BE49-F238E27FC236}">
                  <a16:creationId xmlns:a16="http://schemas.microsoft.com/office/drawing/2014/main" id="{105E1B31-2261-408B-92EC-7E6ACFCCFA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54" y="921"/>
              <a:ext cx="214" cy="0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79879" name="Group 18">
            <a:extLst>
              <a:ext uri="{FF2B5EF4-FFF2-40B4-BE49-F238E27FC236}">
                <a16:creationId xmlns:a16="http://schemas.microsoft.com/office/drawing/2014/main" id="{1CC8B07F-BDA0-4E6A-8D9F-191D0E179A2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940425" y="2070100"/>
            <a:ext cx="3124200" cy="1752600"/>
            <a:chOff x="3742" y="1416"/>
            <a:chExt cx="1968" cy="1104"/>
          </a:xfrm>
        </p:grpSpPr>
        <p:sp>
          <p:nvSpPr>
            <p:cNvPr id="79880" name="AutoShape 17">
              <a:extLst>
                <a:ext uri="{FF2B5EF4-FFF2-40B4-BE49-F238E27FC236}">
                  <a16:creationId xmlns:a16="http://schemas.microsoft.com/office/drawing/2014/main" id="{91D07A52-F3E9-497B-A6D7-60C07B92386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742" y="1416"/>
              <a:ext cx="1901" cy="1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881" name="Rectangle 19">
              <a:extLst>
                <a:ext uri="{FF2B5EF4-FFF2-40B4-BE49-F238E27FC236}">
                  <a16:creationId xmlns:a16="http://schemas.microsoft.com/office/drawing/2014/main" id="{EAACDCBB-F75C-4C9D-9FC6-C46F10403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4" y="2336"/>
              <a:ext cx="46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COOH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882" name="Rectangle 20">
              <a:extLst>
                <a:ext uri="{FF2B5EF4-FFF2-40B4-BE49-F238E27FC236}">
                  <a16:creationId xmlns:a16="http://schemas.microsoft.com/office/drawing/2014/main" id="{21C82976-1BD5-456C-A5D9-22B71B9D3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4" y="2073"/>
              <a:ext cx="46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COOH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883" name="Rectangle 21">
              <a:extLst>
                <a:ext uri="{FF2B5EF4-FFF2-40B4-BE49-F238E27FC236}">
                  <a16:creationId xmlns:a16="http://schemas.microsoft.com/office/drawing/2014/main" id="{2574EB75-7138-4E6A-A89D-5D460DCB7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3" y="1416"/>
              <a:ext cx="46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COOH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884" name="Rectangle 22">
              <a:extLst>
                <a:ext uri="{FF2B5EF4-FFF2-40B4-BE49-F238E27FC236}">
                  <a16:creationId xmlns:a16="http://schemas.microsoft.com/office/drawing/2014/main" id="{05B31DF5-0E68-4337-A0C2-ED0C220A3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1" y="1546"/>
              <a:ext cx="15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N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885" name="Rectangle 23">
              <a:extLst>
                <a:ext uri="{FF2B5EF4-FFF2-40B4-BE49-F238E27FC236}">
                  <a16:creationId xmlns:a16="http://schemas.microsoft.com/office/drawing/2014/main" id="{183E5CA3-693A-4078-89A9-EF156BA98C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6" y="1546"/>
              <a:ext cx="15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886" name="Rectangle 24">
              <a:extLst>
                <a:ext uri="{FF2B5EF4-FFF2-40B4-BE49-F238E27FC236}">
                  <a16:creationId xmlns:a16="http://schemas.microsoft.com/office/drawing/2014/main" id="{00D898AD-0A6B-40EE-A5AF-F7FACBA7C6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7" y="1813"/>
              <a:ext cx="15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N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887" name="Rectangle 25">
              <a:extLst>
                <a:ext uri="{FF2B5EF4-FFF2-40B4-BE49-F238E27FC236}">
                  <a16:creationId xmlns:a16="http://schemas.microsoft.com/office/drawing/2014/main" id="{A31F6C26-2CD4-4731-AFB7-D6B93C870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2" y="1813"/>
              <a:ext cx="15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888" name="Rectangle 26">
              <a:extLst>
                <a:ext uri="{FF2B5EF4-FFF2-40B4-BE49-F238E27FC236}">
                  <a16:creationId xmlns:a16="http://schemas.microsoft.com/office/drawing/2014/main" id="{E49BA49C-60A4-4F07-A689-89A99DCD3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8" y="1873"/>
              <a:ext cx="111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>
                  <a:solidFill>
                    <a:srgbClr val="000000"/>
                  </a:solidFill>
                </a:rPr>
                <a:t>2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889" name="Rectangle 27">
              <a:extLst>
                <a:ext uri="{FF2B5EF4-FFF2-40B4-BE49-F238E27FC236}">
                  <a16:creationId xmlns:a16="http://schemas.microsoft.com/office/drawing/2014/main" id="{9C891E4E-D40A-4B14-8C2D-206E31CCF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1" y="2073"/>
              <a:ext cx="9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chemeClr val="accent2"/>
                  </a:solidFill>
                </a:rPr>
                <a:t>N</a:t>
              </a:r>
              <a:endParaRPr lang="cs-CZ" altLang="cs-CZ" sz="1800">
                <a:solidFill>
                  <a:schemeClr val="accent2"/>
                </a:solidFill>
              </a:endParaRPr>
            </a:p>
          </p:txBody>
        </p:sp>
        <p:sp>
          <p:nvSpPr>
            <p:cNvPr id="79890" name="Rectangle 28">
              <a:extLst>
                <a:ext uri="{FF2B5EF4-FFF2-40B4-BE49-F238E27FC236}">
                  <a16:creationId xmlns:a16="http://schemas.microsoft.com/office/drawing/2014/main" id="{DF1DEFC8-8606-4BF5-A5F6-E371EC2EE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6" y="2073"/>
              <a:ext cx="9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chemeClr val="accent2"/>
                  </a:solidFill>
                </a:rPr>
                <a:t>H</a:t>
              </a:r>
              <a:endParaRPr lang="cs-CZ" altLang="cs-CZ" sz="1800">
                <a:solidFill>
                  <a:schemeClr val="accent2"/>
                </a:solidFill>
              </a:endParaRPr>
            </a:p>
          </p:txBody>
        </p:sp>
        <p:sp>
          <p:nvSpPr>
            <p:cNvPr id="79891" name="Rectangle 29">
              <a:extLst>
                <a:ext uri="{FF2B5EF4-FFF2-40B4-BE49-F238E27FC236}">
                  <a16:creationId xmlns:a16="http://schemas.microsoft.com/office/drawing/2014/main" id="{5AAD9AA5-913E-40D8-9B5C-A8A199B3C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7" y="1809"/>
              <a:ext cx="15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N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892" name="Rectangle 30">
              <a:extLst>
                <a:ext uri="{FF2B5EF4-FFF2-40B4-BE49-F238E27FC236}">
                  <a16:creationId xmlns:a16="http://schemas.microsoft.com/office/drawing/2014/main" id="{D8F0C0B3-6A65-4776-989F-AD0654FD9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2" y="1809"/>
              <a:ext cx="15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9893" name="Line 31">
              <a:extLst>
                <a:ext uri="{FF2B5EF4-FFF2-40B4-BE49-F238E27FC236}">
                  <a16:creationId xmlns:a16="http://schemas.microsoft.com/office/drawing/2014/main" id="{4B73A960-BE52-4335-8FF7-9BC9336D34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" y="2146"/>
              <a:ext cx="0" cy="263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894" name="Line 32">
              <a:extLst>
                <a:ext uri="{FF2B5EF4-FFF2-40B4-BE49-F238E27FC236}">
                  <a16:creationId xmlns:a16="http://schemas.microsoft.com/office/drawing/2014/main" id="{17FD5259-E5E5-478B-93DB-D1C358F0FE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" y="2409"/>
              <a:ext cx="204" cy="0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895" name="Line 33">
              <a:extLst>
                <a:ext uri="{FF2B5EF4-FFF2-40B4-BE49-F238E27FC236}">
                  <a16:creationId xmlns:a16="http://schemas.microsoft.com/office/drawing/2014/main" id="{D597C5F9-6B3A-4406-A45B-38976EB061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" y="2146"/>
              <a:ext cx="204" cy="0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896" name="Line 34">
              <a:extLst>
                <a:ext uri="{FF2B5EF4-FFF2-40B4-BE49-F238E27FC236}">
                  <a16:creationId xmlns:a16="http://schemas.microsoft.com/office/drawing/2014/main" id="{62B089B3-55A7-429E-AC6E-D041A1989A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78" y="1489"/>
              <a:ext cx="229" cy="133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897" name="Line 35">
              <a:extLst>
                <a:ext uri="{FF2B5EF4-FFF2-40B4-BE49-F238E27FC236}">
                  <a16:creationId xmlns:a16="http://schemas.microsoft.com/office/drawing/2014/main" id="{6A0A0BF8-85BF-4AFE-BF96-65C1D57A6C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7" y="1489"/>
              <a:ext cx="229" cy="133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898" name="Line 36">
              <a:extLst>
                <a:ext uri="{FF2B5EF4-FFF2-40B4-BE49-F238E27FC236}">
                  <a16:creationId xmlns:a16="http://schemas.microsoft.com/office/drawing/2014/main" id="{2D5655F9-F85F-4833-9E1D-83929B2B8C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836" y="1489"/>
              <a:ext cx="229" cy="133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899" name="Line 37">
              <a:extLst>
                <a:ext uri="{FF2B5EF4-FFF2-40B4-BE49-F238E27FC236}">
                  <a16:creationId xmlns:a16="http://schemas.microsoft.com/office/drawing/2014/main" id="{40D3A684-CBBA-4D64-AAD8-A552C9DADF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65" y="1524"/>
              <a:ext cx="165" cy="9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900" name="Line 38">
              <a:extLst>
                <a:ext uri="{FF2B5EF4-FFF2-40B4-BE49-F238E27FC236}">
                  <a16:creationId xmlns:a16="http://schemas.microsoft.com/office/drawing/2014/main" id="{C58EA6A2-4E0C-40A0-8E95-F360880D75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09" y="1489"/>
              <a:ext cx="169" cy="9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901" name="Line 39">
              <a:extLst>
                <a:ext uri="{FF2B5EF4-FFF2-40B4-BE49-F238E27FC236}">
                  <a16:creationId xmlns:a16="http://schemas.microsoft.com/office/drawing/2014/main" id="{07BE951B-0C5A-4BD8-B023-93AA4353FB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5" y="1622"/>
              <a:ext cx="0" cy="197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902" name="Line 40">
              <a:extLst>
                <a:ext uri="{FF2B5EF4-FFF2-40B4-BE49-F238E27FC236}">
                  <a16:creationId xmlns:a16="http://schemas.microsoft.com/office/drawing/2014/main" id="{C9506D31-5AF5-4863-AF2A-3ECAB7C009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9" y="1689"/>
              <a:ext cx="0" cy="193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903" name="Line 41">
              <a:extLst>
                <a:ext uri="{FF2B5EF4-FFF2-40B4-BE49-F238E27FC236}">
                  <a16:creationId xmlns:a16="http://schemas.microsoft.com/office/drawing/2014/main" id="{B3979D58-9AB5-4567-A572-FC396F2FE5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9" y="1882"/>
              <a:ext cx="0" cy="197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904" name="Line 42">
              <a:extLst>
                <a:ext uri="{FF2B5EF4-FFF2-40B4-BE49-F238E27FC236}">
                  <a16:creationId xmlns:a16="http://schemas.microsoft.com/office/drawing/2014/main" id="{8B83C825-43AB-4E57-8CA6-26676F8709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45" y="1860"/>
              <a:ext cx="204" cy="0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905" name="Line 43">
              <a:extLst>
                <a:ext uri="{FF2B5EF4-FFF2-40B4-BE49-F238E27FC236}">
                  <a16:creationId xmlns:a16="http://schemas.microsoft.com/office/drawing/2014/main" id="{8D564873-6AD4-4606-A150-BAFBE194B6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45" y="1905"/>
              <a:ext cx="204" cy="0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906" name="Line 44">
              <a:extLst>
                <a:ext uri="{FF2B5EF4-FFF2-40B4-BE49-F238E27FC236}">
                  <a16:creationId xmlns:a16="http://schemas.microsoft.com/office/drawing/2014/main" id="{423AC98D-1884-4C17-B4D2-5BE8D59345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09" y="2146"/>
              <a:ext cx="248" cy="0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sah 1">
            <a:extLst>
              <a:ext uri="{FF2B5EF4-FFF2-40B4-BE49-F238E27FC236}">
                <a16:creationId xmlns:a16="http://schemas.microsoft.com/office/drawing/2014/main" id="{FF07A890-C15A-4728-BB38-867A73D92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765175"/>
            <a:ext cx="8929687" cy="51847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tx2"/>
                </a:solidFill>
                <a:latin typeface="Arial" charset="0"/>
              </a:rPr>
              <a:t>4. Štěpení </a:t>
            </a:r>
            <a:r>
              <a:rPr lang="cs-CZ" dirty="0" err="1">
                <a:solidFill>
                  <a:schemeClr val="tx2"/>
                </a:solidFill>
                <a:latin typeface="Arial" charset="0"/>
              </a:rPr>
              <a:t>argininosukcinátu</a:t>
            </a:r>
            <a:endParaRPr lang="cs-CZ" dirty="0">
              <a:solidFill>
                <a:schemeClr val="tx2"/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endParaRPr lang="cs-CZ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			  </a:t>
            </a:r>
            <a:r>
              <a:rPr lang="en-US" dirty="0">
                <a:latin typeface="Arial" charset="0"/>
                <a:sym typeface="Wingdings" pitchFamily="2" charset="2"/>
              </a:rPr>
              <a:t></a:t>
            </a:r>
            <a:r>
              <a:rPr lang="cs-CZ" dirty="0">
                <a:latin typeface="Arial" charset="0"/>
                <a:sym typeface="Wingdings" pitchFamily="2" charset="2"/>
              </a:rPr>
              <a:t>    				+ </a:t>
            </a:r>
          </a:p>
          <a:p>
            <a:pPr marL="0" indent="0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argininosukcinát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 </a:t>
            </a:r>
            <a:r>
              <a:rPr lang="cs-CZ" dirty="0">
                <a:latin typeface="Arial" charset="0"/>
              </a:rPr>
              <a:t>			arginin		</a:t>
            </a:r>
            <a:r>
              <a:rPr lang="cs-CZ" dirty="0" err="1">
                <a:latin typeface="Arial" charset="0"/>
              </a:rPr>
              <a:t>fumarát</a:t>
            </a:r>
            <a:endParaRPr lang="cs-CZ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cs-CZ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Enzym  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argininosukcynátlyáza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80899" name="Nadpis 2">
            <a:extLst>
              <a:ext uri="{FF2B5EF4-FFF2-40B4-BE49-F238E27FC236}">
                <a16:creationId xmlns:a16="http://schemas.microsoft.com/office/drawing/2014/main" id="{7D55D442-ED91-4CC8-975F-2D08E586E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Močovinový cyklus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A5EC59A-FCFC-4DB0-9B06-6B13D774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2374A8E-CCBB-4C5A-8D76-51655DEE2EA6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26</a:t>
            </a:fld>
            <a:endParaRPr lang="cs-CZ" altLang="cs-CZ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pic>
        <p:nvPicPr>
          <p:cNvPr id="80901" name="Picture 2">
            <a:extLst>
              <a:ext uri="{FF2B5EF4-FFF2-40B4-BE49-F238E27FC236}">
                <a16:creationId xmlns:a16="http://schemas.microsoft.com/office/drawing/2014/main" id="{462E4109-8DA4-4A2B-91AB-1C52FE9B6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341438"/>
            <a:ext cx="2643188" cy="149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02" name="Picture 3">
            <a:extLst>
              <a:ext uri="{FF2B5EF4-FFF2-40B4-BE49-F238E27FC236}">
                <a16:creationId xmlns:a16="http://schemas.microsoft.com/office/drawing/2014/main" id="{30854888-35A7-4D89-AB4D-26EB01A45F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309688"/>
            <a:ext cx="2735263" cy="121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03" name="Picture 4">
            <a:extLst>
              <a:ext uri="{FF2B5EF4-FFF2-40B4-BE49-F238E27FC236}">
                <a16:creationId xmlns:a16="http://schemas.microsoft.com/office/drawing/2014/main" id="{7A1A13FE-189A-4E11-96CA-158084BEC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397000"/>
            <a:ext cx="2009775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sah 1">
            <a:extLst>
              <a:ext uri="{FF2B5EF4-FFF2-40B4-BE49-F238E27FC236}">
                <a16:creationId xmlns:a16="http://schemas.microsoft.com/office/drawing/2014/main" id="{5374CDA0-23E3-477D-B380-904F0DB6A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765175"/>
            <a:ext cx="8929687" cy="51847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tx2"/>
                </a:solidFill>
                <a:latin typeface="Arial" charset="0"/>
              </a:rPr>
              <a:t>5. Štěpení argininu</a:t>
            </a:r>
          </a:p>
          <a:p>
            <a:pPr marL="0" indent="0">
              <a:buFont typeface="Arial" charset="0"/>
              <a:buNone/>
              <a:defRPr/>
            </a:pPr>
            <a:endParaRPr lang="cs-CZ" dirty="0">
              <a:solidFill>
                <a:srgbClr val="C00000"/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latin typeface="Arial" charset="0"/>
                <a:sym typeface="Wingdings" pitchFamily="2" charset="2"/>
              </a:rPr>
              <a:t>			  + H</a:t>
            </a:r>
            <a:r>
              <a:rPr lang="cs-CZ" baseline="-25000" dirty="0">
                <a:latin typeface="Arial" charset="0"/>
                <a:sym typeface="Wingdings" pitchFamily="2" charset="2"/>
              </a:rPr>
              <a:t>2</a:t>
            </a:r>
            <a:r>
              <a:rPr lang="cs-CZ" dirty="0">
                <a:latin typeface="Arial" charset="0"/>
                <a:sym typeface="Wingdings" pitchFamily="2" charset="2"/>
              </a:rPr>
              <a:t>O </a:t>
            </a:r>
            <a:r>
              <a:rPr lang="en-US" dirty="0">
                <a:latin typeface="Arial" charset="0"/>
                <a:sym typeface="Wingdings" pitchFamily="2" charset="2"/>
              </a:rPr>
              <a:t></a:t>
            </a:r>
            <a:r>
              <a:rPr lang="cs-CZ" dirty="0">
                <a:latin typeface="Arial" charset="0"/>
                <a:sym typeface="Wingdings" pitchFamily="2" charset="2"/>
              </a:rPr>
              <a:t>    </a:t>
            </a:r>
          </a:p>
          <a:p>
            <a:pPr marL="0" indent="0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arginin						+</a:t>
            </a:r>
          </a:p>
          <a:p>
            <a:pPr marL="0" indent="0">
              <a:buFont typeface="Arial" charset="0"/>
              <a:buNone/>
              <a:defRPr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	</a:t>
            </a:r>
            <a:r>
              <a:rPr lang="cs-CZ" dirty="0">
                <a:latin typeface="Arial" charset="0"/>
              </a:rPr>
              <a:t>			</a:t>
            </a:r>
            <a:r>
              <a:rPr lang="cs-CZ" dirty="0" err="1">
                <a:latin typeface="Arial" charset="0"/>
              </a:rPr>
              <a:t>ornithin</a:t>
            </a:r>
            <a:r>
              <a:rPr lang="cs-CZ" dirty="0">
                <a:latin typeface="Arial" charset="0"/>
              </a:rPr>
              <a:t>			močovina</a:t>
            </a:r>
          </a:p>
          <a:p>
            <a:pPr>
              <a:buFont typeface="Arial" charset="0"/>
              <a:buChar char="•"/>
              <a:defRPr/>
            </a:pPr>
            <a:endParaRPr lang="cs-CZ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Enzym  argináza</a:t>
            </a:r>
          </a:p>
          <a:p>
            <a:pPr>
              <a:buFont typeface="Arial" charset="0"/>
              <a:buChar char="•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</a:rPr>
              <a:t>Ornithin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</a:rPr>
              <a:t> se vrací do matrix a uzavírá cyklus od bodu 2</a:t>
            </a:r>
          </a:p>
        </p:txBody>
      </p:sp>
      <p:sp>
        <p:nvSpPr>
          <p:cNvPr id="81923" name="Nadpis 2">
            <a:extLst>
              <a:ext uri="{FF2B5EF4-FFF2-40B4-BE49-F238E27FC236}">
                <a16:creationId xmlns:a16="http://schemas.microsoft.com/office/drawing/2014/main" id="{F1E5C003-7341-47EA-A46D-2DEBAA3CC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Močovinový cyklus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B23C927-C7E9-4BA6-9C48-B26FEAC11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6DD6CA-191F-43DB-8587-BA82C5650DBC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27</a:t>
            </a:fld>
            <a:endParaRPr lang="cs-CZ" altLang="cs-CZ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pic>
        <p:nvPicPr>
          <p:cNvPr id="81925" name="Picture 3">
            <a:extLst>
              <a:ext uri="{FF2B5EF4-FFF2-40B4-BE49-F238E27FC236}">
                <a16:creationId xmlns:a16="http://schemas.microsoft.com/office/drawing/2014/main" id="{FB8F73C5-AA10-4264-8B53-1D90335692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385888"/>
            <a:ext cx="2733675" cy="121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1926" name="Objekt 1">
            <a:extLst>
              <a:ext uri="{FF2B5EF4-FFF2-40B4-BE49-F238E27FC236}">
                <a16:creationId xmlns:a16="http://schemas.microsoft.com/office/drawing/2014/main" id="{717EA289-5082-473B-800B-383665F292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2420938"/>
          <a:ext cx="2498725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ChemSketch" r:id="rId4" imgW="1627632" imgH="557784" progId="ACD.ChemSketch.20">
                  <p:embed/>
                </p:oleObj>
              </mc:Choice>
              <mc:Fallback>
                <p:oleObj name="ChemSketch" r:id="rId4" imgW="1627632" imgH="557784" progId="ACD.ChemSketch.20">
                  <p:embed/>
                  <p:pic>
                    <p:nvPicPr>
                      <p:cNvPr id="81926" name="Objekt 1">
                        <a:extLst>
                          <a:ext uri="{FF2B5EF4-FFF2-40B4-BE49-F238E27FC236}">
                            <a16:creationId xmlns:a16="http://schemas.microsoft.com/office/drawing/2014/main" id="{717EA289-5082-473B-800B-383665F292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420938"/>
                        <a:ext cx="2498725" cy="85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27" name="Picture 3">
            <a:extLst>
              <a:ext uri="{FF2B5EF4-FFF2-40B4-BE49-F238E27FC236}">
                <a16:creationId xmlns:a16="http://schemas.microsoft.com/office/drawing/2014/main" id="{9D280D02-2712-4B09-BF4E-7B84196C42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913" y="2349500"/>
            <a:ext cx="1557337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Zástupný symbol pro obsah 1">
            <a:extLst>
              <a:ext uri="{FF2B5EF4-FFF2-40B4-BE49-F238E27FC236}">
                <a16:creationId xmlns:a16="http://schemas.microsoft.com/office/drawing/2014/main" id="{28BB314E-BFE8-4B69-8774-6578F8188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1073150"/>
            <a:ext cx="8929687" cy="4876800"/>
          </a:xfrm>
        </p:spPr>
        <p:txBody>
          <a:bodyPr/>
          <a:lstStyle/>
          <a:p>
            <a:pPr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Vznik jedné molekuly močoviny</a:t>
            </a:r>
          </a:p>
          <a:p>
            <a:pPr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Spotřeba 4 jednotek ATP</a:t>
            </a:r>
          </a:p>
          <a:p>
            <a:pPr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Vznik 1 molekuly </a:t>
            </a: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fumarátu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citrátový cyklus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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</a:t>
            </a: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oxalacetát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sym typeface="Wingdings" pitchFamily="2" charset="2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Vznik 3 ATP</a:t>
            </a:r>
          </a:p>
          <a:p>
            <a:pPr>
              <a:defRPr/>
            </a:pPr>
            <a:r>
              <a:rPr lang="cs-CZ" dirty="0">
                <a:solidFill>
                  <a:srgbClr val="C00000"/>
                </a:solidFill>
                <a:sym typeface="Wingdings" pitchFamily="2" charset="2"/>
              </a:rPr>
              <a:t>Celková bilance -1 ATP</a:t>
            </a:r>
          </a:p>
          <a:p>
            <a:pPr>
              <a:defRPr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sym typeface="Wingdings" pitchFamily="2" charset="2"/>
            </a:endParaRPr>
          </a:p>
          <a:p>
            <a:pPr>
              <a:defRPr/>
            </a:pP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Oxalacetát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se </a:t>
            </a: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transaminuje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na </a:t>
            </a: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aspartát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– uzavření cyklu bodem 3</a:t>
            </a:r>
          </a:p>
          <a:p>
            <a:pPr>
              <a:defRPr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sym typeface="Wingdings" pitchFamily="2" charset="2"/>
            </a:endParaRPr>
          </a:p>
          <a:p>
            <a:pPr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Močovina je vyloučena ledvinami</a:t>
            </a:r>
          </a:p>
          <a:p>
            <a:pPr>
              <a:defRPr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2947" name="Nadpis 2">
            <a:extLst>
              <a:ext uri="{FF2B5EF4-FFF2-40B4-BE49-F238E27FC236}">
                <a16:creationId xmlns:a16="http://schemas.microsoft.com/office/drawing/2014/main" id="{40C5CB82-4AFA-4753-A11F-33A7250AA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Bilance cyklu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214AC16-8140-41D2-8079-C9F59E53F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A5E1C3F-0AF1-4B80-9D37-4C9206BA2DF9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28</a:t>
            </a:fld>
            <a:endParaRPr lang="cs-CZ" altLang="cs-CZ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Nadpis 2">
            <a:extLst>
              <a:ext uri="{FF2B5EF4-FFF2-40B4-BE49-F238E27FC236}">
                <a16:creationId xmlns:a16="http://schemas.microsoft.com/office/drawing/2014/main" id="{7226C98D-DD03-47C2-A96D-E84C87318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Interakce močovinového cyklu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7F2FBC-CB20-4669-AC71-F2DFF88B3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47E00AA-C070-412A-B8AC-BC3F4A4878A6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29</a:t>
            </a:fld>
            <a:endParaRPr lang="cs-CZ" altLang="cs-CZ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pic>
        <p:nvPicPr>
          <p:cNvPr id="83972" name="Picture 2" descr="C:\DataTrogl\Dropbox\Výuka\Biochemie\UreaCycInteract.jpg">
            <a:extLst>
              <a:ext uri="{FF2B5EF4-FFF2-40B4-BE49-F238E27FC236}">
                <a16:creationId xmlns:a16="http://schemas.microsoft.com/office/drawing/2014/main" id="{9B780118-2D95-485A-B479-C823E3876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Zástupný symbol pro obsah 1">
            <a:extLst>
              <a:ext uri="{FF2B5EF4-FFF2-40B4-BE49-F238E27FC236}">
                <a16:creationId xmlns:a16="http://schemas.microsoft.com/office/drawing/2014/main" id="{244BC137-DC7C-4B9C-9DD1-9BC7302B3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1073150"/>
            <a:ext cx="8929687" cy="4876800"/>
          </a:xfrm>
        </p:spPr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Aminokyseliny </a:t>
            </a:r>
            <a:r>
              <a:rPr lang="cs-CZ" altLang="cs-CZ" dirty="0"/>
              <a:t>– stavební jednotky bílkovin, výchozí látky pro syntézu dalších N-látek, biologická zásoba dusíku</a:t>
            </a:r>
          </a:p>
          <a:p>
            <a:r>
              <a:rPr lang="cs-CZ" altLang="cs-CZ" dirty="0">
                <a:solidFill>
                  <a:schemeClr val="accent2"/>
                </a:solidFill>
              </a:rPr>
              <a:t>Bílkoviny</a:t>
            </a:r>
            <a:r>
              <a:rPr lang="cs-CZ" altLang="cs-CZ" dirty="0"/>
              <a:t> – řada úloh (katalytické, stavební, obranné…)</a:t>
            </a:r>
            <a:endParaRPr lang="cs-CZ" altLang="cs-CZ" baseline="-25000" dirty="0"/>
          </a:p>
          <a:p>
            <a:r>
              <a:rPr lang="cs-CZ" altLang="cs-CZ" dirty="0">
                <a:solidFill>
                  <a:schemeClr val="accent2"/>
                </a:solidFill>
              </a:rPr>
              <a:t>Dusíkaté báze</a:t>
            </a:r>
            <a:r>
              <a:rPr lang="cs-CZ" altLang="cs-CZ" dirty="0"/>
              <a:t> – uchovávání a přenos genetické informace, buněčná energetika</a:t>
            </a:r>
          </a:p>
          <a:p>
            <a:r>
              <a:rPr lang="cs-CZ" altLang="cs-CZ" dirty="0">
                <a:solidFill>
                  <a:schemeClr val="accent2"/>
                </a:solidFill>
              </a:rPr>
              <a:t>Biologické aminy</a:t>
            </a:r>
            <a:r>
              <a:rPr lang="cs-CZ" altLang="cs-CZ" dirty="0"/>
              <a:t> – ochrana, komunikace, součást </a:t>
            </a:r>
            <a:r>
              <a:rPr lang="cs-CZ" altLang="cs-CZ" dirty="0" err="1"/>
              <a:t>kofaktorů</a:t>
            </a:r>
            <a:endParaRPr lang="cs-CZ" altLang="cs-CZ" dirty="0"/>
          </a:p>
          <a:p>
            <a:r>
              <a:rPr lang="cs-CZ" altLang="cs-CZ" dirty="0">
                <a:solidFill>
                  <a:schemeClr val="accent2"/>
                </a:solidFill>
              </a:rPr>
              <a:t>Alkaloidy</a:t>
            </a:r>
            <a:r>
              <a:rPr lang="cs-CZ" altLang="cs-CZ" dirty="0"/>
              <a:t> – rostlinné látky – dusíkaté heterocykly</a:t>
            </a:r>
            <a:endParaRPr lang="cs-CZ" altLang="cs-CZ" dirty="0">
              <a:solidFill>
                <a:schemeClr val="accent2"/>
              </a:solidFill>
            </a:endParaRPr>
          </a:p>
          <a:p>
            <a:r>
              <a:rPr lang="cs-CZ" altLang="cs-CZ" dirty="0" err="1">
                <a:solidFill>
                  <a:schemeClr val="accent2"/>
                </a:solidFill>
              </a:rPr>
              <a:t>Aminosacharidy</a:t>
            </a:r>
            <a:r>
              <a:rPr lang="cs-CZ" altLang="cs-CZ" dirty="0"/>
              <a:t> – buněčné stěny (bakterie - </a:t>
            </a:r>
            <a:r>
              <a:rPr lang="cs-CZ" altLang="cs-CZ" dirty="0" err="1"/>
              <a:t>peptidoglykan</a:t>
            </a:r>
            <a:r>
              <a:rPr lang="cs-CZ" altLang="cs-CZ" dirty="0"/>
              <a:t>, houby - chitin), </a:t>
            </a:r>
            <a:r>
              <a:rPr lang="cs-CZ" altLang="cs-CZ" dirty="0" err="1"/>
              <a:t>hyaluronová</a:t>
            </a:r>
            <a:r>
              <a:rPr lang="cs-CZ" altLang="cs-CZ" dirty="0"/>
              <a:t> kyselina, glykoproteiny…</a:t>
            </a:r>
          </a:p>
          <a:p>
            <a:endParaRPr lang="cs-CZ" altLang="cs-CZ" dirty="0"/>
          </a:p>
          <a:p>
            <a:endParaRPr lang="cs-CZ" altLang="cs-CZ" dirty="0"/>
          </a:p>
        </p:txBody>
      </p:sp>
      <p:sp>
        <p:nvSpPr>
          <p:cNvPr id="57347" name="Nadpis 2">
            <a:extLst>
              <a:ext uri="{FF2B5EF4-FFF2-40B4-BE49-F238E27FC236}">
                <a16:creationId xmlns:a16="http://schemas.microsoft.com/office/drawing/2014/main" id="{974BE63F-B5A4-4643-803E-64952ACB4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Dusíkaté látky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26C8B4F-46C9-450A-82F2-F8F28B7F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 dirty="0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23912EDA-74C6-4C2D-948B-D418F22842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Odbourávání C-řetězců aminokyselin</a:t>
            </a: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ECF80FD1-451F-46B2-A9F5-C6320055C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Deaminované aminokyseliny jsou zapojovány do metabolismu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Řada drah </a:t>
            </a:r>
            <a:r>
              <a:rPr lang="cs-CZ" dirty="0">
                <a:latin typeface="Arial" charset="0"/>
                <a:sym typeface="Wingdings" pitchFamily="2" charset="2"/>
              </a:rPr>
              <a:t></a:t>
            </a:r>
            <a:r>
              <a:rPr lang="en-US" dirty="0">
                <a:latin typeface="Arial" charset="0"/>
                <a:sym typeface="Wingdings" pitchFamily="2" charset="2"/>
              </a:rPr>
              <a:t> </a:t>
            </a:r>
            <a:r>
              <a:rPr lang="cs-CZ" dirty="0">
                <a:latin typeface="Arial" charset="0"/>
                <a:sym typeface="Wingdings" pitchFamily="2" charset="2"/>
              </a:rPr>
              <a:t>zapojení do citrátového cyklu a anabolismu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 err="1">
                <a:solidFill>
                  <a:schemeClr val="accent2"/>
                </a:solidFill>
                <a:latin typeface="Arial" charset="0"/>
              </a:rPr>
              <a:t>Glukogenní</a:t>
            </a:r>
            <a:r>
              <a:rPr lang="cs-CZ" dirty="0">
                <a:solidFill>
                  <a:schemeClr val="accent2"/>
                </a:solidFill>
                <a:latin typeface="Arial" charset="0"/>
              </a:rPr>
              <a:t> aminokyseliny </a:t>
            </a:r>
            <a:r>
              <a:rPr lang="cs-CZ" dirty="0">
                <a:latin typeface="Arial" charset="0"/>
              </a:rPr>
              <a:t>– vzniká pyruvát (C3) nebo metabolit na pyruvát převoditelný</a:t>
            </a:r>
          </a:p>
          <a:p>
            <a:pPr marL="1009650" lvl="1" indent="-609600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</a:rPr>
              <a:t>výchozí pro syntézu glukózy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 err="1">
                <a:solidFill>
                  <a:schemeClr val="accent2"/>
                </a:solidFill>
                <a:latin typeface="Arial" charset="0"/>
              </a:rPr>
              <a:t>Ketogenní</a:t>
            </a:r>
            <a:r>
              <a:rPr lang="cs-CZ" dirty="0">
                <a:solidFill>
                  <a:schemeClr val="accent2"/>
                </a:solidFill>
                <a:latin typeface="Arial" charset="0"/>
              </a:rPr>
              <a:t> aminokyseliny </a:t>
            </a:r>
            <a:r>
              <a:rPr lang="cs-CZ" dirty="0">
                <a:latin typeface="Arial" charset="0"/>
              </a:rPr>
              <a:t>– vzniká acetylkoenzym A (C2), nemůže být u živočichů použit pro syntézu glukózy, ale jen mastných kyselin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Řada aminokyselin dává </a:t>
            </a:r>
            <a:r>
              <a:rPr lang="cs-CZ" dirty="0" err="1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glukogenní</a:t>
            </a:r>
            <a:r>
              <a:rPr lang="cs-CZ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 i </a:t>
            </a:r>
            <a:r>
              <a:rPr lang="cs-CZ" dirty="0" err="1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ketogenní</a:t>
            </a:r>
            <a:r>
              <a:rPr lang="cs-CZ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 produkt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Pyruvát může být přeměněn na </a:t>
            </a:r>
            <a:r>
              <a:rPr lang="cs-CZ" dirty="0" err="1">
                <a:latin typeface="Arial" charset="0"/>
              </a:rPr>
              <a:t>AcSCoA</a:t>
            </a:r>
            <a:endParaRPr lang="cs-CZ" dirty="0">
              <a:latin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B24E5F9C-8D02-46B2-A4F9-58FACE66A6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Odbourávání C-řetězců aminokyselin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4CC4E131-CF1E-4547-A61E-9D7EADA7DEEB}"/>
              </a:ext>
            </a:extLst>
          </p:cNvPr>
          <p:cNvGraphicFramePr>
            <a:graphicFrameLocks noGrp="1"/>
          </p:cNvGraphicFramePr>
          <p:nvPr/>
        </p:nvGraphicFramePr>
        <p:xfrm>
          <a:off x="179388" y="692150"/>
          <a:ext cx="8785225" cy="5184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4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478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chemeClr val="tx2"/>
                          </a:solidFill>
                        </a:rPr>
                        <a:t>Vznikající</a:t>
                      </a:r>
                      <a:r>
                        <a:rPr lang="cs-CZ" sz="2800" baseline="0" dirty="0">
                          <a:solidFill>
                            <a:schemeClr val="tx2"/>
                          </a:solidFill>
                        </a:rPr>
                        <a:t> meziprodukt</a:t>
                      </a:r>
                      <a:endParaRPr lang="cs-CZ" sz="2800" dirty="0">
                        <a:solidFill>
                          <a:schemeClr val="tx2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chemeClr val="tx2"/>
                          </a:solidFill>
                        </a:rPr>
                        <a:t>Aminokyselina</a:t>
                      </a: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478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C00000"/>
                          </a:solidFill>
                        </a:rPr>
                        <a:t>Glukogenní</a:t>
                      </a:r>
                      <a:endParaRPr lang="cs-CZ" sz="2800" dirty="0">
                        <a:solidFill>
                          <a:srgbClr val="C0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478">
                <a:tc>
                  <a:txBody>
                    <a:bodyPr/>
                    <a:lstStyle/>
                    <a:p>
                      <a:r>
                        <a:rPr lang="cs-CZ" sz="2800" dirty="0"/>
                        <a:t>pyruvát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chemeClr val="accent2"/>
                          </a:solidFill>
                        </a:rPr>
                        <a:t>Ser,</a:t>
                      </a:r>
                      <a:r>
                        <a:rPr lang="cs-CZ" sz="2800" b="1" baseline="0" dirty="0">
                          <a:solidFill>
                            <a:schemeClr val="accent2"/>
                          </a:solidFill>
                        </a:rPr>
                        <a:t> Ala, </a:t>
                      </a:r>
                      <a:r>
                        <a:rPr lang="cs-CZ" sz="2800" b="1" baseline="0" dirty="0" err="1">
                          <a:solidFill>
                            <a:schemeClr val="accent2"/>
                          </a:solidFill>
                        </a:rPr>
                        <a:t>Cys</a:t>
                      </a:r>
                      <a:r>
                        <a:rPr lang="cs-CZ" sz="2800" b="1" baseline="0" dirty="0">
                          <a:solidFill>
                            <a:schemeClr val="accent2"/>
                          </a:solidFill>
                        </a:rPr>
                        <a:t>, </a:t>
                      </a:r>
                      <a:r>
                        <a:rPr lang="cs-CZ" sz="2800" b="1" baseline="0" dirty="0" err="1">
                          <a:solidFill>
                            <a:schemeClr val="accent2"/>
                          </a:solidFill>
                        </a:rPr>
                        <a:t>Gly</a:t>
                      </a:r>
                      <a:r>
                        <a:rPr lang="cs-CZ" sz="2800" b="1" baseline="0" dirty="0">
                          <a:solidFill>
                            <a:schemeClr val="accent2"/>
                          </a:solidFill>
                        </a:rPr>
                        <a:t>, </a:t>
                      </a:r>
                      <a:r>
                        <a:rPr lang="cs-CZ" sz="2800" b="1" baseline="0" dirty="0" err="1">
                          <a:solidFill>
                            <a:schemeClr val="accent2"/>
                          </a:solidFill>
                        </a:rPr>
                        <a:t>Thr</a:t>
                      </a:r>
                      <a:r>
                        <a:rPr lang="cs-CZ" sz="2800" b="1" baseline="0" dirty="0">
                          <a:solidFill>
                            <a:schemeClr val="accent2"/>
                          </a:solidFill>
                        </a:rPr>
                        <a:t>, Met, </a:t>
                      </a:r>
                      <a:r>
                        <a:rPr lang="cs-CZ" sz="2800" b="1" baseline="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Trp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478">
                <a:tc>
                  <a:txBody>
                    <a:bodyPr/>
                    <a:lstStyle/>
                    <a:p>
                      <a:r>
                        <a:rPr lang="cs-CZ" sz="2800" dirty="0"/>
                        <a:t>2-oxoglutarát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cs-CZ" sz="2800" b="1" dirty="0" err="1">
                          <a:solidFill>
                            <a:schemeClr val="accent2"/>
                          </a:solidFill>
                        </a:rPr>
                        <a:t>Glu</a:t>
                      </a:r>
                      <a:r>
                        <a:rPr lang="cs-CZ" sz="2800" b="1" dirty="0">
                          <a:solidFill>
                            <a:schemeClr val="accent2"/>
                          </a:solidFill>
                        </a:rPr>
                        <a:t>, </a:t>
                      </a:r>
                      <a:r>
                        <a:rPr lang="cs-CZ" sz="2800" b="1" dirty="0" err="1">
                          <a:solidFill>
                            <a:schemeClr val="accent2"/>
                          </a:solidFill>
                        </a:rPr>
                        <a:t>Gln</a:t>
                      </a:r>
                      <a:r>
                        <a:rPr lang="cs-CZ" sz="2800" b="1" dirty="0">
                          <a:solidFill>
                            <a:schemeClr val="accent2"/>
                          </a:solidFill>
                        </a:rPr>
                        <a:t>, Arg, Pro, His</a:t>
                      </a: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478">
                <a:tc>
                  <a:txBody>
                    <a:bodyPr/>
                    <a:lstStyle/>
                    <a:p>
                      <a:r>
                        <a:rPr lang="cs-CZ" sz="2800" dirty="0" err="1"/>
                        <a:t>oxalacetát</a:t>
                      </a:r>
                      <a:endParaRPr lang="cs-CZ" sz="28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cs-CZ" sz="2800" b="1" dirty="0" err="1">
                          <a:solidFill>
                            <a:schemeClr val="accent2"/>
                          </a:solidFill>
                        </a:rPr>
                        <a:t>Asp</a:t>
                      </a:r>
                      <a:r>
                        <a:rPr lang="cs-CZ" sz="2800" b="1" dirty="0">
                          <a:solidFill>
                            <a:schemeClr val="accent2"/>
                          </a:solidFill>
                        </a:rPr>
                        <a:t>,</a:t>
                      </a:r>
                      <a:r>
                        <a:rPr lang="cs-CZ" sz="2800" b="1" baseline="0" dirty="0">
                          <a:solidFill>
                            <a:schemeClr val="accent2"/>
                          </a:solidFill>
                        </a:rPr>
                        <a:t> </a:t>
                      </a:r>
                      <a:r>
                        <a:rPr lang="cs-CZ" sz="2800" b="1" baseline="0" dirty="0" err="1">
                          <a:solidFill>
                            <a:schemeClr val="accent2"/>
                          </a:solidFill>
                        </a:rPr>
                        <a:t>Asn</a:t>
                      </a:r>
                      <a:endParaRPr lang="cs-CZ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478">
                <a:tc>
                  <a:txBody>
                    <a:bodyPr/>
                    <a:lstStyle/>
                    <a:p>
                      <a:r>
                        <a:rPr lang="cs-CZ" sz="2800" dirty="0" err="1"/>
                        <a:t>fumarát</a:t>
                      </a:r>
                      <a:endParaRPr lang="cs-CZ" sz="28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cs-CZ" sz="2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Phe</a:t>
                      </a:r>
                      <a:r>
                        <a:rPr lang="cs-CZ" sz="2800" b="1" dirty="0">
                          <a:solidFill>
                            <a:schemeClr val="accent2"/>
                          </a:solidFill>
                        </a:rPr>
                        <a:t>, </a:t>
                      </a:r>
                      <a:r>
                        <a:rPr lang="cs-CZ" sz="2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Tyr</a:t>
                      </a:r>
                      <a:r>
                        <a:rPr lang="cs-CZ" sz="2800" b="1" dirty="0">
                          <a:solidFill>
                            <a:schemeClr val="accent2"/>
                          </a:solidFill>
                        </a:rPr>
                        <a:t>, </a:t>
                      </a:r>
                      <a:r>
                        <a:rPr lang="cs-CZ" sz="2800" b="1" dirty="0" err="1">
                          <a:solidFill>
                            <a:schemeClr val="accent2"/>
                          </a:solidFill>
                        </a:rPr>
                        <a:t>Asp</a:t>
                      </a:r>
                      <a:endParaRPr lang="cs-CZ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478">
                <a:tc>
                  <a:txBody>
                    <a:bodyPr/>
                    <a:lstStyle/>
                    <a:p>
                      <a:r>
                        <a:rPr lang="cs-CZ" sz="2800" dirty="0" err="1"/>
                        <a:t>sukcinyl-CoA</a:t>
                      </a:r>
                      <a:endParaRPr lang="cs-CZ" sz="28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chemeClr val="accent2"/>
                          </a:solidFill>
                        </a:rPr>
                        <a:t>Val, </a:t>
                      </a:r>
                      <a:r>
                        <a:rPr lang="cs-CZ" sz="2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Ile</a:t>
                      </a:r>
                      <a:r>
                        <a:rPr lang="cs-CZ" sz="2800" b="1" dirty="0">
                          <a:solidFill>
                            <a:schemeClr val="accent2"/>
                          </a:solidFill>
                        </a:rPr>
                        <a:t>, Met, </a:t>
                      </a:r>
                      <a:r>
                        <a:rPr lang="cs-CZ" sz="2800" b="1" dirty="0" err="1">
                          <a:solidFill>
                            <a:schemeClr val="accent2"/>
                          </a:solidFill>
                        </a:rPr>
                        <a:t>Thr</a:t>
                      </a:r>
                      <a:endParaRPr lang="cs-CZ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478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C00000"/>
                          </a:solidFill>
                        </a:rPr>
                        <a:t>Ketogenní</a:t>
                      </a:r>
                      <a:endParaRPr lang="cs-CZ" sz="2800" dirty="0">
                        <a:solidFill>
                          <a:srgbClr val="C0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endParaRPr lang="cs-CZ" sz="2800" b="1" dirty="0"/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478">
                <a:tc>
                  <a:txBody>
                    <a:bodyPr/>
                    <a:lstStyle/>
                    <a:p>
                      <a:r>
                        <a:rPr lang="cs-CZ" sz="2800" dirty="0"/>
                        <a:t>acetyl-</a:t>
                      </a:r>
                      <a:r>
                        <a:rPr lang="cs-CZ" sz="2800" dirty="0" err="1"/>
                        <a:t>CoA</a:t>
                      </a:r>
                      <a:endParaRPr lang="cs-CZ" sz="28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Leu, </a:t>
                      </a:r>
                      <a:r>
                        <a:rPr lang="cs-CZ" sz="2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Phe</a:t>
                      </a:r>
                      <a:r>
                        <a:rPr lang="cs-CZ" sz="2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,</a:t>
                      </a:r>
                      <a:r>
                        <a:rPr lang="cs-CZ" sz="2800" b="1" baseline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cs-CZ" sz="2800" b="1" baseline="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Tyr</a:t>
                      </a:r>
                      <a:r>
                        <a:rPr lang="cs-CZ" sz="2800" b="1" baseline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, </a:t>
                      </a:r>
                      <a:r>
                        <a:rPr lang="cs-CZ" sz="2800" b="1" baseline="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Lys</a:t>
                      </a:r>
                      <a:r>
                        <a:rPr lang="cs-CZ" sz="2800" b="1" baseline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, </a:t>
                      </a:r>
                      <a:r>
                        <a:rPr lang="cs-CZ" sz="2800" b="1" baseline="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Trp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8478">
                <a:tc>
                  <a:txBody>
                    <a:bodyPr/>
                    <a:lstStyle/>
                    <a:p>
                      <a:r>
                        <a:rPr lang="cs-CZ" sz="2800" dirty="0" err="1"/>
                        <a:t>acetoacetát</a:t>
                      </a:r>
                      <a:endParaRPr lang="cs-CZ" sz="28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Leu, </a:t>
                      </a:r>
                      <a:r>
                        <a:rPr lang="cs-CZ" sz="2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Ile</a:t>
                      </a:r>
                      <a:r>
                        <a:rPr lang="cs-CZ" sz="2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, </a:t>
                      </a:r>
                      <a:r>
                        <a:rPr lang="cs-CZ" sz="2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Trp</a:t>
                      </a: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86040" name="Objekt 4">
            <a:extLst>
              <a:ext uri="{FF2B5EF4-FFF2-40B4-BE49-F238E27FC236}">
                <a16:creationId xmlns:a16="http://schemas.microsoft.com/office/drawing/2014/main" id="{8DEC960D-5A7D-47A5-BFF3-04783AEAA2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347173"/>
              </p:ext>
            </p:extLst>
          </p:nvPr>
        </p:nvGraphicFramePr>
        <p:xfrm>
          <a:off x="2123728" y="5361626"/>
          <a:ext cx="1319213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ChemSketch" r:id="rId3" imgW="768096" imgH="652272" progId="ACD.ChemSketch.20">
                  <p:embed/>
                </p:oleObj>
              </mc:Choice>
              <mc:Fallback>
                <p:oleObj name="ChemSketch" r:id="rId3" imgW="768096" imgH="652272" progId="ACD.ChemSketch.20">
                  <p:embed/>
                  <p:pic>
                    <p:nvPicPr>
                      <p:cNvPr id="86040" name="Objekt 4">
                        <a:extLst>
                          <a:ext uri="{FF2B5EF4-FFF2-40B4-BE49-F238E27FC236}">
                            <a16:creationId xmlns:a16="http://schemas.microsoft.com/office/drawing/2014/main" id="{8DEC960D-5A7D-47A5-BFF3-04783AEAA2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5361626"/>
                        <a:ext cx="1319213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21852AA9-4B8C-4324-A9B3-678A6C422F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Odbourávání C-řetězců aminokyselin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02D79AE7-F74A-422A-BFA4-57AF82ACDA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marL="609600" indent="-609600" eaLnBrk="1" hangingPunct="1"/>
            <a:r>
              <a:rPr lang="cs-CZ" altLang="cs-CZ" dirty="0"/>
              <a:t>Specifické reakce</a:t>
            </a:r>
          </a:p>
          <a:p>
            <a:pPr marL="1009650" lvl="1" indent="-609600" eaLnBrk="1" hangingPunct="1"/>
            <a:r>
              <a:rPr lang="cs-CZ" altLang="cs-CZ" dirty="0"/>
              <a:t>dekarboxylace</a:t>
            </a:r>
          </a:p>
          <a:p>
            <a:pPr marL="1009650" lvl="1" indent="-609600" eaLnBrk="1" hangingPunct="1"/>
            <a:r>
              <a:rPr lang="cs-CZ" altLang="cs-CZ" dirty="0"/>
              <a:t>oxidační deaminace zásaditých aminokyselin</a:t>
            </a:r>
          </a:p>
          <a:p>
            <a:pPr marL="1009650" lvl="1" indent="-609600" eaLnBrk="1" hangingPunct="1"/>
            <a:r>
              <a:rPr lang="cs-CZ" altLang="cs-CZ" dirty="0" err="1"/>
              <a:t>izomerace</a:t>
            </a:r>
            <a:r>
              <a:rPr lang="cs-CZ" altLang="cs-CZ" dirty="0"/>
              <a:t> (přenosy methylových skupin)</a:t>
            </a:r>
          </a:p>
          <a:p>
            <a:pPr marL="1009650" lvl="1" indent="-609600" eaLnBrk="1" hangingPunct="1"/>
            <a:r>
              <a:rPr lang="cs-CZ" altLang="cs-CZ" dirty="0" err="1"/>
              <a:t>oxygenace</a:t>
            </a:r>
            <a:r>
              <a:rPr lang="cs-CZ" altLang="cs-CZ" dirty="0"/>
              <a:t> při štěpení aromatického kruhu – přímá účast O</a:t>
            </a:r>
            <a:r>
              <a:rPr lang="cs-CZ" altLang="cs-CZ" baseline="-25000" dirty="0"/>
              <a:t>2</a:t>
            </a:r>
          </a:p>
          <a:p>
            <a:pPr marL="609600" indent="-609600" eaLnBrk="1" hangingPunct="1"/>
            <a:r>
              <a:rPr lang="cs-CZ" altLang="cs-CZ" dirty="0"/>
              <a:t>Využití ostatních metabolických drah</a:t>
            </a:r>
          </a:p>
          <a:p>
            <a:pPr marL="1009650" lvl="1" indent="-609600" eaLnBrk="1" hangingPunct="1"/>
            <a:r>
              <a:rPr lang="cs-CZ" altLang="cs-CZ" dirty="0">
                <a:latin typeface="Symbol" panose="05050102010706020507" pitchFamily="18" charset="2"/>
              </a:rPr>
              <a:t>b</a:t>
            </a:r>
            <a:r>
              <a:rPr lang="cs-CZ" altLang="cs-CZ" dirty="0"/>
              <a:t>-oxidace</a:t>
            </a:r>
          </a:p>
          <a:p>
            <a:pPr marL="1009650" lvl="1" indent="-609600" eaLnBrk="1" hangingPunct="1"/>
            <a:r>
              <a:rPr lang="cs-CZ" altLang="cs-CZ" dirty="0"/>
              <a:t>obrácení některých syntézních dějů (syntéza </a:t>
            </a:r>
            <a:r>
              <a:rPr lang="cs-CZ" altLang="cs-CZ" dirty="0" err="1"/>
              <a:t>izoprenoidů</a:t>
            </a:r>
            <a:r>
              <a:rPr lang="cs-CZ" altLang="cs-CZ" dirty="0"/>
              <a:t>)</a:t>
            </a:r>
          </a:p>
          <a:p>
            <a:pPr marL="1009650" lvl="1" indent="-609600" eaLnBrk="1" hangingPunct="1"/>
            <a:endParaRPr lang="cs-CZ" alt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611EE30E-9AF2-4B41-B52D-86A75D784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20713"/>
          </a:xfrm>
        </p:spPr>
        <p:txBody>
          <a:bodyPr/>
          <a:lstStyle/>
          <a:p>
            <a:r>
              <a:rPr lang="cs-CZ" altLang="cs-CZ" dirty="0"/>
              <a:t>Katabolismus nukleových kyselin</a:t>
            </a:r>
          </a:p>
        </p:txBody>
      </p:sp>
    </p:spTree>
    <p:extLst>
      <p:ext uri="{BB962C8B-B14F-4D97-AF65-F5344CB8AC3E}">
        <p14:creationId xmlns:p14="http://schemas.microsoft.com/office/powerpoint/2010/main" val="20817801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611EE30E-9AF2-4B41-B52D-86A75D784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20713"/>
          </a:xfrm>
        </p:spPr>
        <p:txBody>
          <a:bodyPr/>
          <a:lstStyle/>
          <a:p>
            <a:r>
              <a:rPr lang="cs-CZ" altLang="cs-CZ" dirty="0"/>
              <a:t>Katabolismus nukleových kyselin</a:t>
            </a:r>
          </a:p>
        </p:txBody>
      </p:sp>
      <p:grpSp>
        <p:nvGrpSpPr>
          <p:cNvPr id="88067" name="Group 4">
            <a:extLst>
              <a:ext uri="{FF2B5EF4-FFF2-40B4-BE49-F238E27FC236}">
                <a16:creationId xmlns:a16="http://schemas.microsoft.com/office/drawing/2014/main" id="{7B15071E-885E-4F74-A57E-9BF862A37696}"/>
              </a:ext>
            </a:extLst>
          </p:cNvPr>
          <p:cNvGrpSpPr>
            <a:grpSpLocks/>
          </p:cNvGrpSpPr>
          <p:nvPr/>
        </p:nvGrpSpPr>
        <p:grpSpPr bwMode="auto">
          <a:xfrm>
            <a:off x="1090613" y="1719263"/>
            <a:ext cx="7543800" cy="3890962"/>
            <a:chOff x="401" y="255"/>
            <a:chExt cx="4752" cy="2451"/>
          </a:xfrm>
        </p:grpSpPr>
        <p:sp>
          <p:nvSpPr>
            <p:cNvPr id="88071" name="Line 5">
              <a:extLst>
                <a:ext uri="{FF2B5EF4-FFF2-40B4-BE49-F238E27FC236}">
                  <a16:creationId xmlns:a16="http://schemas.microsoft.com/office/drawing/2014/main" id="{F94C91D3-6FA1-4B26-B4E7-E7E26E5D6B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92" y="2364"/>
              <a:ext cx="616" cy="2"/>
            </a:xfrm>
            <a:prstGeom prst="line">
              <a:avLst/>
            </a:prstGeom>
            <a:noFill/>
            <a:ln w="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8072" name="Line 6">
              <a:extLst>
                <a:ext uri="{FF2B5EF4-FFF2-40B4-BE49-F238E27FC236}">
                  <a16:creationId xmlns:a16="http://schemas.microsoft.com/office/drawing/2014/main" id="{D4D0F287-7269-41E4-8225-216AE001F1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2" y="2157"/>
              <a:ext cx="174" cy="206"/>
            </a:xfrm>
            <a:prstGeom prst="line">
              <a:avLst/>
            </a:prstGeom>
            <a:noFill/>
            <a:ln w="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8073" name="Line 7">
              <a:extLst>
                <a:ext uri="{FF2B5EF4-FFF2-40B4-BE49-F238E27FC236}">
                  <a16:creationId xmlns:a16="http://schemas.microsoft.com/office/drawing/2014/main" id="{2473DCC8-AB24-44EE-A74B-B11DDB488D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00" y="2157"/>
              <a:ext cx="179" cy="206"/>
            </a:xfrm>
            <a:prstGeom prst="line">
              <a:avLst/>
            </a:prstGeom>
            <a:noFill/>
            <a:ln w="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8074" name="Line 8">
              <a:extLst>
                <a:ext uri="{FF2B5EF4-FFF2-40B4-BE49-F238E27FC236}">
                  <a16:creationId xmlns:a16="http://schemas.microsoft.com/office/drawing/2014/main" id="{8C26BD3D-434F-4208-B1BA-BD16B7C704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7" y="2364"/>
              <a:ext cx="1" cy="15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8075" name="Line 9">
              <a:extLst>
                <a:ext uri="{FF2B5EF4-FFF2-40B4-BE49-F238E27FC236}">
                  <a16:creationId xmlns:a16="http://schemas.microsoft.com/office/drawing/2014/main" id="{5E27FBD8-67A7-45F4-B68A-0824489060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7" y="2207"/>
              <a:ext cx="1" cy="15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8076" name="Line 10">
              <a:extLst>
                <a:ext uri="{FF2B5EF4-FFF2-40B4-BE49-F238E27FC236}">
                  <a16:creationId xmlns:a16="http://schemas.microsoft.com/office/drawing/2014/main" id="{7F56DB92-1033-4A35-B25E-AE744785FE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5" y="2147"/>
              <a:ext cx="2" cy="29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88077" name="Group 11">
              <a:extLst>
                <a:ext uri="{FF2B5EF4-FFF2-40B4-BE49-F238E27FC236}">
                  <a16:creationId xmlns:a16="http://schemas.microsoft.com/office/drawing/2014/main" id="{8397BB74-E52A-49B0-9FBF-8472DBD158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8" y="445"/>
              <a:ext cx="1219" cy="1702"/>
              <a:chOff x="3888" y="445"/>
              <a:chExt cx="1219" cy="1702"/>
            </a:xfrm>
          </p:grpSpPr>
          <p:sp>
            <p:nvSpPr>
              <p:cNvPr id="88139" name="Line 12">
                <a:extLst>
                  <a:ext uri="{FF2B5EF4-FFF2-40B4-BE49-F238E27FC236}">
                    <a16:creationId xmlns:a16="http://schemas.microsoft.com/office/drawing/2014/main" id="{03661ADC-04CA-4574-8D04-A818A07FD4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6" y="1005"/>
                <a:ext cx="1" cy="286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40" name="Line 13">
                <a:extLst>
                  <a:ext uri="{FF2B5EF4-FFF2-40B4-BE49-F238E27FC236}">
                    <a16:creationId xmlns:a16="http://schemas.microsoft.com/office/drawing/2014/main" id="{81D3CD0A-81A8-4FF3-9F27-1E8426CE82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77" y="1291"/>
                <a:ext cx="229" cy="131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41" name="Line 14">
                <a:extLst>
                  <a:ext uri="{FF2B5EF4-FFF2-40B4-BE49-F238E27FC236}">
                    <a16:creationId xmlns:a16="http://schemas.microsoft.com/office/drawing/2014/main" id="{8B84F954-4492-429E-8503-E73F5A9FBB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55" y="1263"/>
                <a:ext cx="207" cy="121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42" name="Line 15">
                <a:extLst>
                  <a:ext uri="{FF2B5EF4-FFF2-40B4-BE49-F238E27FC236}">
                    <a16:creationId xmlns:a16="http://schemas.microsoft.com/office/drawing/2014/main" id="{BA348276-9005-486E-A1AE-6CBC50794A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460" y="1291"/>
                <a:ext cx="230" cy="131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43" name="Line 16">
                <a:extLst>
                  <a:ext uri="{FF2B5EF4-FFF2-40B4-BE49-F238E27FC236}">
                    <a16:creationId xmlns:a16="http://schemas.microsoft.com/office/drawing/2014/main" id="{74D3BDE5-74D2-4582-AA9F-C0AAB056D7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0" y="918"/>
                <a:ext cx="2" cy="373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44" name="Line 17">
                <a:extLst>
                  <a:ext uri="{FF2B5EF4-FFF2-40B4-BE49-F238E27FC236}">
                    <a16:creationId xmlns:a16="http://schemas.microsoft.com/office/drawing/2014/main" id="{96290F2A-CA1F-4D4C-8274-BE11AE0EB5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04" y="943"/>
                <a:ext cx="1" cy="32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45" name="Line 18">
                <a:extLst>
                  <a:ext uri="{FF2B5EF4-FFF2-40B4-BE49-F238E27FC236}">
                    <a16:creationId xmlns:a16="http://schemas.microsoft.com/office/drawing/2014/main" id="{2DE2D55C-C703-465D-8610-1C3C65DB07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0" y="731"/>
                <a:ext cx="324" cy="187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46" name="Line 19">
                <a:extLst>
                  <a:ext uri="{FF2B5EF4-FFF2-40B4-BE49-F238E27FC236}">
                    <a16:creationId xmlns:a16="http://schemas.microsoft.com/office/drawing/2014/main" id="{98C2BF10-C196-409C-B178-90B56F177D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784" y="731"/>
                <a:ext cx="233" cy="132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47" name="Line 20">
                <a:extLst>
                  <a:ext uri="{FF2B5EF4-FFF2-40B4-BE49-F238E27FC236}">
                    <a16:creationId xmlns:a16="http://schemas.microsoft.com/office/drawing/2014/main" id="{0B4D922C-67B6-45E3-9FE6-0C570A51C6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784" y="781"/>
                <a:ext cx="210" cy="123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48" name="Line 21">
                <a:extLst>
                  <a:ext uri="{FF2B5EF4-FFF2-40B4-BE49-F238E27FC236}">
                    <a16:creationId xmlns:a16="http://schemas.microsoft.com/office/drawing/2014/main" id="{39C6E4A3-AD59-4D0A-BC6C-C9EBFFF793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96" y="1291"/>
                <a:ext cx="264" cy="84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49" name="Line 22">
                <a:extLst>
                  <a:ext uri="{FF2B5EF4-FFF2-40B4-BE49-F238E27FC236}">
                    <a16:creationId xmlns:a16="http://schemas.microsoft.com/office/drawing/2014/main" id="{3654E87F-98F6-46A1-85D7-7568290609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88" y="1104"/>
                <a:ext cx="154" cy="213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50" name="Line 23">
                <a:extLst>
                  <a:ext uri="{FF2B5EF4-FFF2-40B4-BE49-F238E27FC236}">
                    <a16:creationId xmlns:a16="http://schemas.microsoft.com/office/drawing/2014/main" id="{7E29BF33-F107-4F57-9882-1374FA67E8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88" y="897"/>
                <a:ext cx="149" cy="207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51" name="Line 24">
                <a:extLst>
                  <a:ext uri="{FF2B5EF4-FFF2-40B4-BE49-F238E27FC236}">
                    <a16:creationId xmlns:a16="http://schemas.microsoft.com/office/drawing/2014/main" id="{904B7F79-A129-4310-9F49-03674E70E2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42" y="922"/>
                <a:ext cx="129" cy="182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52" name="Line 25">
                <a:extLst>
                  <a:ext uri="{FF2B5EF4-FFF2-40B4-BE49-F238E27FC236}">
                    <a16:creationId xmlns:a16="http://schemas.microsoft.com/office/drawing/2014/main" id="{522B6339-8ADC-42CD-9963-C995128D1B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196" y="831"/>
                <a:ext cx="264" cy="87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53" name="Line 26">
                <a:extLst>
                  <a:ext uri="{FF2B5EF4-FFF2-40B4-BE49-F238E27FC236}">
                    <a16:creationId xmlns:a16="http://schemas.microsoft.com/office/drawing/2014/main" id="{AA799E73-97F0-4801-8E8B-8B9356BFE4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84" y="445"/>
                <a:ext cx="1" cy="286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54" name="Line 27">
                <a:extLst>
                  <a:ext uri="{FF2B5EF4-FFF2-40B4-BE49-F238E27FC236}">
                    <a16:creationId xmlns:a16="http://schemas.microsoft.com/office/drawing/2014/main" id="{4EB79BF6-106D-4340-97C6-43B51B2C0C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05" y="1493"/>
                <a:ext cx="2" cy="654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88078" name="Group 28">
              <a:extLst>
                <a:ext uri="{FF2B5EF4-FFF2-40B4-BE49-F238E27FC236}">
                  <a16:creationId xmlns:a16="http://schemas.microsoft.com/office/drawing/2014/main" id="{1DFA3B2A-07D8-4CA0-B07D-A0FB0B480F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9" y="1848"/>
              <a:ext cx="1296" cy="670"/>
              <a:chOff x="2809" y="1848"/>
              <a:chExt cx="1296" cy="670"/>
            </a:xfrm>
          </p:grpSpPr>
          <p:sp>
            <p:nvSpPr>
              <p:cNvPr id="88128" name="Line 29">
                <a:extLst>
                  <a:ext uri="{FF2B5EF4-FFF2-40B4-BE49-F238E27FC236}">
                    <a16:creationId xmlns:a16="http://schemas.microsoft.com/office/drawing/2014/main" id="{854A5EBC-C2DB-4748-AC2B-C9AEC1690D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14" y="2364"/>
                <a:ext cx="2" cy="15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29" name="Line 30">
                <a:extLst>
                  <a:ext uri="{FF2B5EF4-FFF2-40B4-BE49-F238E27FC236}">
                    <a16:creationId xmlns:a16="http://schemas.microsoft.com/office/drawing/2014/main" id="{BEE1E486-DAC1-47BD-8534-B2C1445A26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14" y="2207"/>
                <a:ext cx="2" cy="15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88130" name="Group 31">
                <a:extLst>
                  <a:ext uri="{FF2B5EF4-FFF2-40B4-BE49-F238E27FC236}">
                    <a16:creationId xmlns:a16="http://schemas.microsoft.com/office/drawing/2014/main" id="{CCAA6F9E-EF3A-4174-9082-57AE94623D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09" y="1848"/>
                <a:ext cx="1296" cy="589"/>
                <a:chOff x="2809" y="1848"/>
                <a:chExt cx="1296" cy="589"/>
              </a:xfrm>
            </p:grpSpPr>
            <p:sp>
              <p:nvSpPr>
                <p:cNvPr id="88131" name="Freeform 32">
                  <a:extLst>
                    <a:ext uri="{FF2B5EF4-FFF2-40B4-BE49-F238E27FC236}">
                      <a16:creationId xmlns:a16="http://schemas.microsoft.com/office/drawing/2014/main" id="{F4DBDA30-6298-4032-A0E7-DD2091D905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87" y="2339"/>
                  <a:ext cx="627" cy="50"/>
                </a:xfrm>
                <a:custGeom>
                  <a:avLst/>
                  <a:gdLst>
                    <a:gd name="T0" fmla="*/ 176 w 807"/>
                    <a:gd name="T1" fmla="*/ 0 h 63"/>
                    <a:gd name="T2" fmla="*/ 177 w 807"/>
                    <a:gd name="T3" fmla="*/ 8 h 63"/>
                    <a:gd name="T4" fmla="*/ 176 w 807"/>
                    <a:gd name="T5" fmla="*/ 16 h 63"/>
                    <a:gd name="T6" fmla="*/ 2 w 807"/>
                    <a:gd name="T7" fmla="*/ 16 h 63"/>
                    <a:gd name="T8" fmla="*/ 0 w 807"/>
                    <a:gd name="T9" fmla="*/ 8 h 63"/>
                    <a:gd name="T10" fmla="*/ 2 w 807"/>
                    <a:gd name="T11" fmla="*/ 0 h 63"/>
                    <a:gd name="T12" fmla="*/ 176 w 807"/>
                    <a:gd name="T13" fmla="*/ 0 h 6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807" h="63">
                      <a:moveTo>
                        <a:pt x="801" y="0"/>
                      </a:moveTo>
                      <a:lnTo>
                        <a:pt x="807" y="30"/>
                      </a:lnTo>
                      <a:lnTo>
                        <a:pt x="801" y="63"/>
                      </a:lnTo>
                      <a:lnTo>
                        <a:pt x="6" y="63"/>
                      </a:lnTo>
                      <a:lnTo>
                        <a:pt x="0" y="30"/>
                      </a:lnTo>
                      <a:lnTo>
                        <a:pt x="6" y="0"/>
                      </a:lnTo>
                      <a:lnTo>
                        <a:pt x="801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88132" name="Freeform 33">
                  <a:extLst>
                    <a:ext uri="{FF2B5EF4-FFF2-40B4-BE49-F238E27FC236}">
                      <a16:creationId xmlns:a16="http://schemas.microsoft.com/office/drawing/2014/main" id="{17F723F9-4226-471E-8E62-CA3EF10432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14" y="2147"/>
                  <a:ext cx="191" cy="275"/>
                </a:xfrm>
                <a:custGeom>
                  <a:avLst/>
                  <a:gdLst>
                    <a:gd name="T0" fmla="*/ 51 w 245"/>
                    <a:gd name="T1" fmla="*/ 2 h 355"/>
                    <a:gd name="T2" fmla="*/ 55 w 245"/>
                    <a:gd name="T3" fmla="*/ 0 h 355"/>
                    <a:gd name="T4" fmla="*/ 53 w 245"/>
                    <a:gd name="T5" fmla="*/ 6 h 355"/>
                    <a:gd name="T6" fmla="*/ 2 w 245"/>
                    <a:gd name="T7" fmla="*/ 77 h 355"/>
                    <a:gd name="T8" fmla="*/ 0 w 245"/>
                    <a:gd name="T9" fmla="*/ 60 h 355"/>
                    <a:gd name="T10" fmla="*/ 2 w 245"/>
                    <a:gd name="T11" fmla="*/ 46 h 355"/>
                    <a:gd name="T12" fmla="*/ 51 w 245"/>
                    <a:gd name="T13" fmla="*/ 2 h 35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45" h="355">
                      <a:moveTo>
                        <a:pt x="230" y="2"/>
                      </a:moveTo>
                      <a:lnTo>
                        <a:pt x="245" y="0"/>
                      </a:lnTo>
                      <a:lnTo>
                        <a:pt x="236" y="29"/>
                      </a:lnTo>
                      <a:lnTo>
                        <a:pt x="9" y="355"/>
                      </a:lnTo>
                      <a:lnTo>
                        <a:pt x="0" y="280"/>
                      </a:lnTo>
                      <a:lnTo>
                        <a:pt x="9" y="211"/>
                      </a:lnTo>
                      <a:lnTo>
                        <a:pt x="230" y="2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88133" name="Line 34">
                  <a:extLst>
                    <a:ext uri="{FF2B5EF4-FFF2-40B4-BE49-F238E27FC236}">
                      <a16:creationId xmlns:a16="http://schemas.microsoft.com/office/drawing/2014/main" id="{4A01245F-5390-4EB9-BEF1-EDCD877F6D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3705" y="1982"/>
                  <a:ext cx="400" cy="165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88134" name="Line 35">
                  <a:extLst>
                    <a:ext uri="{FF2B5EF4-FFF2-40B4-BE49-F238E27FC236}">
                      <a16:creationId xmlns:a16="http://schemas.microsoft.com/office/drawing/2014/main" id="{FA0CE0CD-411D-43CA-B633-74C7273B65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092" y="1982"/>
                  <a:ext cx="438" cy="165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88135" name="Freeform 36">
                  <a:extLst>
                    <a:ext uri="{FF2B5EF4-FFF2-40B4-BE49-F238E27FC236}">
                      <a16:creationId xmlns:a16="http://schemas.microsoft.com/office/drawing/2014/main" id="{7BF727BF-45ED-4173-A5B7-02A4F97884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92" y="2147"/>
                  <a:ext cx="195" cy="275"/>
                </a:xfrm>
                <a:custGeom>
                  <a:avLst/>
                  <a:gdLst>
                    <a:gd name="T0" fmla="*/ 2 w 249"/>
                    <a:gd name="T1" fmla="*/ 5 h 355"/>
                    <a:gd name="T2" fmla="*/ 0 w 249"/>
                    <a:gd name="T3" fmla="*/ 0 h 355"/>
                    <a:gd name="T4" fmla="*/ 3 w 249"/>
                    <a:gd name="T5" fmla="*/ 2 h 355"/>
                    <a:gd name="T6" fmla="*/ 55 w 249"/>
                    <a:gd name="T7" fmla="*/ 46 h 355"/>
                    <a:gd name="T8" fmla="*/ 58 w 249"/>
                    <a:gd name="T9" fmla="*/ 60 h 355"/>
                    <a:gd name="T10" fmla="*/ 55 w 249"/>
                    <a:gd name="T11" fmla="*/ 77 h 355"/>
                    <a:gd name="T12" fmla="*/ 2 w 249"/>
                    <a:gd name="T13" fmla="*/ 5 h 35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49" h="355">
                      <a:moveTo>
                        <a:pt x="5" y="25"/>
                      </a:moveTo>
                      <a:lnTo>
                        <a:pt x="0" y="0"/>
                      </a:lnTo>
                      <a:lnTo>
                        <a:pt x="13" y="2"/>
                      </a:lnTo>
                      <a:lnTo>
                        <a:pt x="240" y="211"/>
                      </a:lnTo>
                      <a:lnTo>
                        <a:pt x="249" y="280"/>
                      </a:lnTo>
                      <a:lnTo>
                        <a:pt x="240" y="355"/>
                      </a:lnTo>
                      <a:lnTo>
                        <a:pt x="5" y="25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28575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88136" name="Line 37">
                  <a:extLst>
                    <a:ext uri="{FF2B5EF4-FFF2-40B4-BE49-F238E27FC236}">
                      <a16:creationId xmlns:a16="http://schemas.microsoft.com/office/drawing/2014/main" id="{C97F53BD-884F-4F7C-8AE9-04F5C9B59D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92" y="1848"/>
                  <a:ext cx="2" cy="299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88137" name="Line 38">
                  <a:extLst>
                    <a:ext uri="{FF2B5EF4-FFF2-40B4-BE49-F238E27FC236}">
                      <a16:creationId xmlns:a16="http://schemas.microsoft.com/office/drawing/2014/main" id="{3C2A1052-AEE0-4D27-B321-B048AA22CC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2" y="2147"/>
                  <a:ext cx="2" cy="29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88138" name="Line 39">
                  <a:extLst>
                    <a:ext uri="{FF2B5EF4-FFF2-40B4-BE49-F238E27FC236}">
                      <a16:creationId xmlns:a16="http://schemas.microsoft.com/office/drawing/2014/main" id="{E99159F1-EE95-4305-907E-D95D51D93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809" y="1848"/>
                  <a:ext cx="283" cy="1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88079" name="Group 40">
              <a:extLst>
                <a:ext uri="{FF2B5EF4-FFF2-40B4-BE49-F238E27FC236}">
                  <a16:creationId xmlns:a16="http://schemas.microsoft.com/office/drawing/2014/main" id="{3D4CB348-4A26-41CD-A5B4-8907773B1C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7" y="1579"/>
              <a:ext cx="2062" cy="549"/>
              <a:chOff x="567" y="1579"/>
              <a:chExt cx="2062" cy="549"/>
            </a:xfrm>
          </p:grpSpPr>
          <p:sp>
            <p:nvSpPr>
              <p:cNvPr id="88113" name="Line 41">
                <a:extLst>
                  <a:ext uri="{FF2B5EF4-FFF2-40B4-BE49-F238E27FC236}">
                    <a16:creationId xmlns:a16="http://schemas.microsoft.com/office/drawing/2014/main" id="{22F3D604-21D6-4074-821B-0D9C7F8BF6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19" y="1848"/>
                <a:ext cx="210" cy="1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14" name="Line 42">
                <a:extLst>
                  <a:ext uri="{FF2B5EF4-FFF2-40B4-BE49-F238E27FC236}">
                    <a16:creationId xmlns:a16="http://schemas.microsoft.com/office/drawing/2014/main" id="{7DB5980C-DEE2-4E5F-850C-D6210041C4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61" y="1848"/>
                <a:ext cx="204" cy="1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15" name="Line 43">
                <a:extLst>
                  <a:ext uri="{FF2B5EF4-FFF2-40B4-BE49-F238E27FC236}">
                    <a16:creationId xmlns:a16="http://schemas.microsoft.com/office/drawing/2014/main" id="{5BC53C3A-D849-41A7-A5EB-25B2A28F09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44" y="1893"/>
                <a:ext cx="2" cy="235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16" name="Line 44">
                <a:extLst>
                  <a:ext uri="{FF2B5EF4-FFF2-40B4-BE49-F238E27FC236}">
                    <a16:creationId xmlns:a16="http://schemas.microsoft.com/office/drawing/2014/main" id="{4CB95CF0-D1A8-41D9-804F-EC72DB49CF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22" y="1579"/>
                <a:ext cx="2" cy="179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17" name="Line 45">
                <a:extLst>
                  <a:ext uri="{FF2B5EF4-FFF2-40B4-BE49-F238E27FC236}">
                    <a16:creationId xmlns:a16="http://schemas.microsoft.com/office/drawing/2014/main" id="{4A60A795-98BA-4B0F-B137-F85361F774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67" y="1579"/>
                <a:ext cx="2" cy="179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18" name="Line 46">
                <a:extLst>
                  <a:ext uri="{FF2B5EF4-FFF2-40B4-BE49-F238E27FC236}">
                    <a16:creationId xmlns:a16="http://schemas.microsoft.com/office/drawing/2014/main" id="{B8444D9F-6C8F-465A-87C0-D05AD771FC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72" y="1848"/>
                <a:ext cx="207" cy="1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19" name="Line 47">
                <a:extLst>
                  <a:ext uri="{FF2B5EF4-FFF2-40B4-BE49-F238E27FC236}">
                    <a16:creationId xmlns:a16="http://schemas.microsoft.com/office/drawing/2014/main" id="{3DA4CCF1-38AF-4928-82B1-0D346D2967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4" y="1848"/>
                <a:ext cx="204" cy="1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20" name="Line 48">
                <a:extLst>
                  <a:ext uri="{FF2B5EF4-FFF2-40B4-BE49-F238E27FC236}">
                    <a16:creationId xmlns:a16="http://schemas.microsoft.com/office/drawing/2014/main" id="{7BD19BF4-FA32-43FE-97B9-959241ED46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925" y="1848"/>
                <a:ext cx="207" cy="1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21" name="Line 49">
                <a:extLst>
                  <a:ext uri="{FF2B5EF4-FFF2-40B4-BE49-F238E27FC236}">
                    <a16:creationId xmlns:a16="http://schemas.microsoft.com/office/drawing/2014/main" id="{67972F2F-E6BF-4842-BAFA-398BD4D394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67" y="1848"/>
                <a:ext cx="204" cy="1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22" name="Line 50">
                <a:extLst>
                  <a:ext uri="{FF2B5EF4-FFF2-40B4-BE49-F238E27FC236}">
                    <a16:creationId xmlns:a16="http://schemas.microsoft.com/office/drawing/2014/main" id="{CDECF0DF-51AF-4F2E-BBBB-86C7F4FF4D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0" y="1893"/>
                <a:ext cx="2" cy="235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23" name="Line 51">
                <a:extLst>
                  <a:ext uri="{FF2B5EF4-FFF2-40B4-BE49-F238E27FC236}">
                    <a16:creationId xmlns:a16="http://schemas.microsoft.com/office/drawing/2014/main" id="{A4F29B41-1948-4C54-9490-BD83539918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97" y="1893"/>
                <a:ext cx="2" cy="235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24" name="Line 52">
                <a:extLst>
                  <a:ext uri="{FF2B5EF4-FFF2-40B4-BE49-F238E27FC236}">
                    <a16:creationId xmlns:a16="http://schemas.microsoft.com/office/drawing/2014/main" id="{D030742E-5073-4CEF-916D-1D6717B636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75" y="1579"/>
                <a:ext cx="2" cy="179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25" name="Line 53">
                <a:extLst>
                  <a:ext uri="{FF2B5EF4-FFF2-40B4-BE49-F238E27FC236}">
                    <a16:creationId xmlns:a16="http://schemas.microsoft.com/office/drawing/2014/main" id="{4ACBCB4A-4AE3-4171-90AC-679263EACE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20" y="1579"/>
                <a:ext cx="2" cy="179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26" name="Line 54">
                <a:extLst>
                  <a:ext uri="{FF2B5EF4-FFF2-40B4-BE49-F238E27FC236}">
                    <a16:creationId xmlns:a16="http://schemas.microsoft.com/office/drawing/2014/main" id="{8E519B29-AED8-4B0B-9286-A7B95AC755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28" y="1579"/>
                <a:ext cx="2" cy="179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8127" name="Line 55">
                <a:extLst>
                  <a:ext uri="{FF2B5EF4-FFF2-40B4-BE49-F238E27FC236}">
                    <a16:creationId xmlns:a16="http://schemas.microsoft.com/office/drawing/2014/main" id="{381C142E-F318-4CCC-9B1E-CAEF05B844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74" y="1579"/>
                <a:ext cx="1" cy="179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88080" name="Group 56">
              <a:extLst>
                <a:ext uri="{FF2B5EF4-FFF2-40B4-BE49-F238E27FC236}">
                  <a16:creationId xmlns:a16="http://schemas.microsoft.com/office/drawing/2014/main" id="{F939F2FF-4549-422E-8619-0180CFF570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1" y="255"/>
              <a:ext cx="4752" cy="2451"/>
              <a:chOff x="401" y="255"/>
              <a:chExt cx="4752" cy="2451"/>
            </a:xfrm>
          </p:grpSpPr>
          <p:sp>
            <p:nvSpPr>
              <p:cNvPr id="88081" name="Rectangle 57">
                <a:extLst>
                  <a:ext uri="{FF2B5EF4-FFF2-40B4-BE49-F238E27FC236}">
                    <a16:creationId xmlns:a16="http://schemas.microsoft.com/office/drawing/2014/main" id="{2F7B3E0B-9CB7-4140-8534-787E865FB9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7" y="817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33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9900"/>
                    </a:solidFill>
                  </a:rPr>
                  <a:t>N</a:t>
                </a:r>
                <a:endParaRPr lang="en-US" altLang="cs-CZ">
                  <a:solidFill>
                    <a:srgbClr val="009900"/>
                  </a:solidFill>
                </a:endParaRPr>
              </a:p>
            </p:txBody>
          </p:sp>
          <p:sp>
            <p:nvSpPr>
              <p:cNvPr id="88082" name="Rectangle 58">
                <a:extLst>
                  <a:ext uri="{FF2B5EF4-FFF2-40B4-BE49-F238E27FC236}">
                    <a16:creationId xmlns:a16="http://schemas.microsoft.com/office/drawing/2014/main" id="{A923265C-520D-4CEF-B52F-B43E48BCBE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4" y="1377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33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9900"/>
                    </a:solidFill>
                  </a:rPr>
                  <a:t>N</a:t>
                </a:r>
                <a:endParaRPr lang="en-US" altLang="cs-CZ">
                  <a:solidFill>
                    <a:srgbClr val="009900"/>
                  </a:solidFill>
                </a:endParaRPr>
              </a:p>
            </p:txBody>
          </p:sp>
          <p:sp>
            <p:nvSpPr>
              <p:cNvPr id="88083" name="Rectangle 59">
                <a:extLst>
                  <a:ext uri="{FF2B5EF4-FFF2-40B4-BE49-F238E27FC236}">
                    <a16:creationId xmlns:a16="http://schemas.microsoft.com/office/drawing/2014/main" id="{A2A16E6D-1A93-4C34-8A66-8DC89090D5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7" y="1308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33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9900"/>
                    </a:solidFill>
                  </a:rPr>
                  <a:t>N</a:t>
                </a:r>
                <a:endParaRPr lang="en-US" altLang="cs-CZ">
                  <a:solidFill>
                    <a:srgbClr val="009900"/>
                  </a:solidFill>
                </a:endParaRPr>
              </a:p>
            </p:txBody>
          </p:sp>
          <p:sp>
            <p:nvSpPr>
              <p:cNvPr id="88084" name="Rectangle 60">
                <a:extLst>
                  <a:ext uri="{FF2B5EF4-FFF2-40B4-BE49-F238E27FC236}">
                    <a16:creationId xmlns:a16="http://schemas.microsoft.com/office/drawing/2014/main" id="{F457EF76-8CDB-4A08-B8E6-26F5AC0B56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7" y="703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33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9900"/>
                    </a:solidFill>
                  </a:rPr>
                  <a:t>N</a:t>
                </a:r>
                <a:endParaRPr lang="en-US" altLang="cs-CZ">
                  <a:solidFill>
                    <a:srgbClr val="009900"/>
                  </a:solidFill>
                </a:endParaRPr>
              </a:p>
            </p:txBody>
          </p:sp>
          <p:sp>
            <p:nvSpPr>
              <p:cNvPr id="88085" name="Rectangle 61">
                <a:extLst>
                  <a:ext uri="{FF2B5EF4-FFF2-40B4-BE49-F238E27FC236}">
                    <a16:creationId xmlns:a16="http://schemas.microsoft.com/office/drawing/2014/main" id="{D9DA3E9A-FB74-46E0-8BED-CB3CEB198A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4" y="257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33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9900"/>
                    </a:solidFill>
                  </a:rPr>
                  <a:t>N</a:t>
                </a:r>
                <a:endParaRPr lang="en-US" altLang="cs-CZ">
                  <a:solidFill>
                    <a:srgbClr val="009900"/>
                  </a:solidFill>
                </a:endParaRPr>
              </a:p>
            </p:txBody>
          </p:sp>
          <p:sp>
            <p:nvSpPr>
              <p:cNvPr id="88086" name="Rectangle 62">
                <a:extLst>
                  <a:ext uri="{FF2B5EF4-FFF2-40B4-BE49-F238E27FC236}">
                    <a16:creationId xmlns:a16="http://schemas.microsoft.com/office/drawing/2014/main" id="{E55836A6-78FD-4A75-A4FA-0780CDD2FB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55" y="255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33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9900"/>
                    </a:solidFill>
                  </a:rPr>
                  <a:t>H</a:t>
                </a:r>
                <a:endParaRPr lang="en-US" altLang="cs-CZ">
                  <a:solidFill>
                    <a:srgbClr val="009900"/>
                  </a:solidFill>
                </a:endParaRPr>
              </a:p>
            </p:txBody>
          </p:sp>
          <p:sp>
            <p:nvSpPr>
              <p:cNvPr id="88087" name="Rectangle 63">
                <a:extLst>
                  <a:ext uri="{FF2B5EF4-FFF2-40B4-BE49-F238E27FC236}">
                    <a16:creationId xmlns:a16="http://schemas.microsoft.com/office/drawing/2014/main" id="{9E21ED4A-8B21-4FCA-8729-17310CCB48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2" y="334"/>
                <a:ext cx="76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33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1700">
                    <a:solidFill>
                      <a:srgbClr val="009900"/>
                    </a:solidFill>
                  </a:rPr>
                  <a:t>2</a:t>
                </a:r>
                <a:endParaRPr lang="en-US" altLang="cs-CZ">
                  <a:solidFill>
                    <a:srgbClr val="009900"/>
                  </a:solidFill>
                </a:endParaRPr>
              </a:p>
            </p:txBody>
          </p:sp>
          <p:sp>
            <p:nvSpPr>
              <p:cNvPr id="88088" name="Rectangle 64">
                <a:extLst>
                  <a:ext uri="{FF2B5EF4-FFF2-40B4-BE49-F238E27FC236}">
                    <a16:creationId xmlns:a16="http://schemas.microsoft.com/office/drawing/2014/main" id="{711575B7-3089-4A12-8FE9-6AFBEA0DDA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1" y="1846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FF0000"/>
                    </a:solidFill>
                  </a:rPr>
                  <a:t>O</a:t>
                </a:r>
                <a:endParaRPr lang="en-US" altLang="cs-CZ">
                  <a:solidFill>
                    <a:srgbClr val="FF0000"/>
                  </a:solidFill>
                </a:endParaRPr>
              </a:p>
            </p:txBody>
          </p:sp>
          <p:sp>
            <p:nvSpPr>
              <p:cNvPr id="88089" name="Rectangle 65">
                <a:extLst>
                  <a:ext uri="{FF2B5EF4-FFF2-40B4-BE49-F238E27FC236}">
                    <a16:creationId xmlns:a16="http://schemas.microsoft.com/office/drawing/2014/main" id="{A981A642-75D9-42B2-B412-262B9BD82B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6" y="2514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FF0000"/>
                    </a:solidFill>
                  </a:rPr>
                  <a:t>O</a:t>
                </a:r>
                <a:endParaRPr lang="en-US" altLang="cs-CZ">
                  <a:solidFill>
                    <a:srgbClr val="FF0000"/>
                  </a:solidFill>
                </a:endParaRPr>
              </a:p>
            </p:txBody>
          </p:sp>
          <p:sp>
            <p:nvSpPr>
              <p:cNvPr id="88090" name="Rectangle 66">
                <a:extLst>
                  <a:ext uri="{FF2B5EF4-FFF2-40B4-BE49-F238E27FC236}">
                    <a16:creationId xmlns:a16="http://schemas.microsoft.com/office/drawing/2014/main" id="{5E609235-7573-423D-93CF-9C551EBC3A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9" y="2511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FF0000"/>
                    </a:solidFill>
                  </a:rPr>
                  <a:t>H</a:t>
                </a:r>
                <a:endParaRPr lang="en-US" altLang="cs-CZ">
                  <a:solidFill>
                    <a:srgbClr val="FF0000"/>
                  </a:solidFill>
                </a:endParaRPr>
              </a:p>
            </p:txBody>
          </p:sp>
          <p:sp>
            <p:nvSpPr>
              <p:cNvPr id="88091" name="Rectangle 67">
                <a:extLst>
                  <a:ext uri="{FF2B5EF4-FFF2-40B4-BE49-F238E27FC236}">
                    <a16:creationId xmlns:a16="http://schemas.microsoft.com/office/drawing/2014/main" id="{AFF9A6E6-CBEB-47FD-832E-46CB113074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9" y="2514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FF0000"/>
                    </a:solidFill>
                  </a:rPr>
                  <a:t>O</a:t>
                </a:r>
                <a:endParaRPr lang="en-US" altLang="cs-CZ">
                  <a:solidFill>
                    <a:srgbClr val="FF0000"/>
                  </a:solidFill>
                </a:endParaRPr>
              </a:p>
            </p:txBody>
          </p:sp>
          <p:sp>
            <p:nvSpPr>
              <p:cNvPr id="88092" name="Rectangle 68">
                <a:extLst>
                  <a:ext uri="{FF2B5EF4-FFF2-40B4-BE49-F238E27FC236}">
                    <a16:creationId xmlns:a16="http://schemas.microsoft.com/office/drawing/2014/main" id="{7BA2E70A-219F-42F1-9F68-977913A3B1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2" y="2511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FF0000"/>
                    </a:solidFill>
                  </a:rPr>
                  <a:t>H</a:t>
                </a:r>
                <a:endParaRPr lang="en-US" altLang="cs-CZ">
                  <a:solidFill>
                    <a:srgbClr val="FF0000"/>
                  </a:solidFill>
                </a:endParaRPr>
              </a:p>
            </p:txBody>
          </p:sp>
          <p:sp>
            <p:nvSpPr>
              <p:cNvPr id="88093" name="Rectangle 69">
                <a:extLst>
                  <a:ext uri="{FF2B5EF4-FFF2-40B4-BE49-F238E27FC236}">
                    <a16:creationId xmlns:a16="http://schemas.microsoft.com/office/drawing/2014/main" id="{4A93E52B-13CF-4CA4-B9C1-65AB18CD9E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4" y="2075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FF0000"/>
                    </a:solidFill>
                  </a:rPr>
                  <a:t>H</a:t>
                </a:r>
                <a:endParaRPr lang="en-US" altLang="cs-CZ">
                  <a:solidFill>
                    <a:srgbClr val="FF0000"/>
                  </a:solidFill>
                </a:endParaRPr>
              </a:p>
            </p:txBody>
          </p:sp>
          <p:sp>
            <p:nvSpPr>
              <p:cNvPr id="88094" name="Rectangle 70">
                <a:extLst>
                  <a:ext uri="{FF2B5EF4-FFF2-40B4-BE49-F238E27FC236}">
                    <a16:creationId xmlns:a16="http://schemas.microsoft.com/office/drawing/2014/main" id="{3D1D86D6-8754-4136-AFA8-3C59072033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7" y="2075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FF0000"/>
                    </a:solidFill>
                  </a:rPr>
                  <a:t>H</a:t>
                </a:r>
                <a:endParaRPr lang="en-US" altLang="cs-CZ">
                  <a:solidFill>
                    <a:srgbClr val="FF0000"/>
                  </a:solidFill>
                </a:endParaRPr>
              </a:p>
            </p:txBody>
          </p:sp>
          <p:sp>
            <p:nvSpPr>
              <p:cNvPr id="88095" name="Rectangle 71">
                <a:extLst>
                  <a:ext uri="{FF2B5EF4-FFF2-40B4-BE49-F238E27FC236}">
                    <a16:creationId xmlns:a16="http://schemas.microsoft.com/office/drawing/2014/main" id="{33129850-6ECC-472B-9996-8465F8E72D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7" y="2369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FF0000"/>
                    </a:solidFill>
                  </a:rPr>
                  <a:t>H</a:t>
                </a:r>
                <a:endParaRPr lang="en-US" altLang="cs-CZ">
                  <a:solidFill>
                    <a:srgbClr val="FF0000"/>
                  </a:solidFill>
                </a:endParaRPr>
              </a:p>
            </p:txBody>
          </p:sp>
          <p:sp>
            <p:nvSpPr>
              <p:cNvPr id="88096" name="Rectangle 72">
                <a:extLst>
                  <a:ext uri="{FF2B5EF4-FFF2-40B4-BE49-F238E27FC236}">
                    <a16:creationId xmlns:a16="http://schemas.microsoft.com/office/drawing/2014/main" id="{9FCE46C0-F07B-4F23-97AF-7083DA0EEE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1" y="2369"/>
                <a:ext cx="11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FF0000"/>
                    </a:solidFill>
                  </a:rPr>
                  <a:t>H</a:t>
                </a:r>
                <a:endParaRPr lang="en-US" altLang="cs-CZ">
                  <a:solidFill>
                    <a:srgbClr val="FF0000"/>
                  </a:solidFill>
                </a:endParaRPr>
              </a:p>
            </p:txBody>
          </p:sp>
          <p:sp>
            <p:nvSpPr>
              <p:cNvPr id="88097" name="Rectangle 73">
                <a:extLst>
                  <a:ext uri="{FF2B5EF4-FFF2-40B4-BE49-F238E27FC236}">
                    <a16:creationId xmlns:a16="http://schemas.microsoft.com/office/drawing/2014/main" id="{E0BC5CEB-EA24-4F92-80F3-479722464A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3" y="1750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O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098" name="Rectangle 74">
                <a:extLst>
                  <a:ext uri="{FF2B5EF4-FFF2-40B4-BE49-F238E27FC236}">
                    <a16:creationId xmlns:a16="http://schemas.microsoft.com/office/drawing/2014/main" id="{11111B65-92E8-49E5-B677-C267ACD160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74" y="1750"/>
                <a:ext cx="107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P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099" name="Rectangle 75">
                <a:extLst>
                  <a:ext uri="{FF2B5EF4-FFF2-40B4-BE49-F238E27FC236}">
                    <a16:creationId xmlns:a16="http://schemas.microsoft.com/office/drawing/2014/main" id="{240B2D1B-3C34-450D-B012-4291D54C12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4" y="1750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O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00" name="Rectangle 76">
                <a:extLst>
                  <a:ext uri="{FF2B5EF4-FFF2-40B4-BE49-F238E27FC236}">
                    <a16:creationId xmlns:a16="http://schemas.microsoft.com/office/drawing/2014/main" id="{C20594CA-6C90-44DA-82BC-4A68FFD7B9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68" y="2122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O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01" name="Rectangle 77">
                <a:extLst>
                  <a:ext uri="{FF2B5EF4-FFF2-40B4-BE49-F238E27FC236}">
                    <a16:creationId xmlns:a16="http://schemas.microsoft.com/office/drawing/2014/main" id="{BA2AF2A3-B24F-4CCA-AC03-90B1445F92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0" y="2122"/>
                <a:ext cx="5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-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02" name="Rectangle 78">
                <a:extLst>
                  <a:ext uri="{FF2B5EF4-FFF2-40B4-BE49-F238E27FC236}">
                    <a16:creationId xmlns:a16="http://schemas.microsoft.com/office/drawing/2014/main" id="{7816144C-9586-48DA-AD8A-59E064EDEC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68" y="1377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O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03" name="Rectangle 79">
                <a:extLst>
                  <a:ext uri="{FF2B5EF4-FFF2-40B4-BE49-F238E27FC236}">
                    <a16:creationId xmlns:a16="http://schemas.microsoft.com/office/drawing/2014/main" id="{CED4FC36-A277-48C6-A330-7B0CAF5F4D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7" y="1750"/>
                <a:ext cx="107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P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04" name="Rectangle 80">
                <a:extLst>
                  <a:ext uri="{FF2B5EF4-FFF2-40B4-BE49-F238E27FC236}">
                    <a16:creationId xmlns:a16="http://schemas.microsoft.com/office/drawing/2014/main" id="{16CFCDB9-DCA6-4AD8-A5EC-17E0620C96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7" y="1750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O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05" name="Rectangle 81">
                <a:extLst>
                  <a:ext uri="{FF2B5EF4-FFF2-40B4-BE49-F238E27FC236}">
                    <a16:creationId xmlns:a16="http://schemas.microsoft.com/office/drawing/2014/main" id="{F481ADD3-3F3A-449B-81A6-04C2C52FA7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0" y="1750"/>
                <a:ext cx="107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P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06" name="Rectangle 82">
                <a:extLst>
                  <a:ext uri="{FF2B5EF4-FFF2-40B4-BE49-F238E27FC236}">
                    <a16:creationId xmlns:a16="http://schemas.microsoft.com/office/drawing/2014/main" id="{8B222D43-AD63-4B38-BE7B-2C16CE93BD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" y="1750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O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07" name="Rectangle 83">
                <a:extLst>
                  <a:ext uri="{FF2B5EF4-FFF2-40B4-BE49-F238E27FC236}">
                    <a16:creationId xmlns:a16="http://schemas.microsoft.com/office/drawing/2014/main" id="{AE784DBA-D713-4330-9609-A053C6CD97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4" y="2122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O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08" name="Rectangle 84">
                <a:extLst>
                  <a:ext uri="{FF2B5EF4-FFF2-40B4-BE49-F238E27FC236}">
                    <a16:creationId xmlns:a16="http://schemas.microsoft.com/office/drawing/2014/main" id="{C15B2096-54C4-459C-B379-1375BFCCAC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26" y="2122"/>
                <a:ext cx="5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-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09" name="Rectangle 85">
                <a:extLst>
                  <a:ext uri="{FF2B5EF4-FFF2-40B4-BE49-F238E27FC236}">
                    <a16:creationId xmlns:a16="http://schemas.microsoft.com/office/drawing/2014/main" id="{DC1C782B-BB68-4806-8C8B-05C43F51E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1" y="2122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O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10" name="Rectangle 86">
                <a:extLst>
                  <a:ext uri="{FF2B5EF4-FFF2-40B4-BE49-F238E27FC236}">
                    <a16:creationId xmlns:a16="http://schemas.microsoft.com/office/drawing/2014/main" id="{0670668A-1AE7-45A0-BF4F-8B32339A13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3" y="2122"/>
                <a:ext cx="5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-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11" name="Rectangle 87">
                <a:extLst>
                  <a:ext uri="{FF2B5EF4-FFF2-40B4-BE49-F238E27FC236}">
                    <a16:creationId xmlns:a16="http://schemas.microsoft.com/office/drawing/2014/main" id="{9AC80361-08D1-4C30-AFDC-5982F07D97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1" y="1377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O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  <p:sp>
            <p:nvSpPr>
              <p:cNvPr id="88112" name="Rectangle 88">
                <a:extLst>
                  <a:ext uri="{FF2B5EF4-FFF2-40B4-BE49-F238E27FC236}">
                    <a16:creationId xmlns:a16="http://schemas.microsoft.com/office/drawing/2014/main" id="{962A7264-9578-4D71-AFBF-6B180D4A24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4" y="1377"/>
                <a:ext cx="12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66FFFF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rgbClr val="595959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400">
                    <a:solidFill>
                      <a:srgbClr val="595959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cs-CZ" sz="2000">
                    <a:solidFill>
                      <a:srgbClr val="0000FF"/>
                    </a:solidFill>
                  </a:rPr>
                  <a:t>O</a:t>
                </a:r>
                <a:endParaRPr lang="en-US" altLang="cs-CZ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88068" name="Text Box 89">
            <a:extLst>
              <a:ext uri="{FF2B5EF4-FFF2-40B4-BE49-F238E27FC236}">
                <a16:creationId xmlns:a16="http://schemas.microsoft.com/office/drawing/2014/main" id="{B49502FA-5C56-4932-B63C-ED9B3C83D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6013" y="2368550"/>
            <a:ext cx="3232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5400" b="1">
                <a:solidFill>
                  <a:srgbClr val="0000FF"/>
                </a:solidFill>
              </a:rPr>
              <a:t>n</a:t>
            </a:r>
            <a:r>
              <a:rPr lang="cs-CZ" altLang="cs-CZ" sz="5400" b="1">
                <a:solidFill>
                  <a:srgbClr val="FF0000"/>
                </a:solidFill>
              </a:rPr>
              <a:t>u</a:t>
            </a:r>
            <a:r>
              <a:rPr lang="cs-CZ" altLang="cs-CZ" sz="5400" b="1">
                <a:solidFill>
                  <a:srgbClr val="009900"/>
                </a:solidFill>
              </a:rPr>
              <a:t>k</a:t>
            </a:r>
            <a:r>
              <a:rPr lang="cs-CZ" altLang="cs-CZ" sz="5400" b="1">
                <a:solidFill>
                  <a:srgbClr val="0000FF"/>
                </a:solidFill>
              </a:rPr>
              <a:t>l</a:t>
            </a:r>
            <a:r>
              <a:rPr lang="cs-CZ" altLang="cs-CZ" sz="5400" b="1">
                <a:solidFill>
                  <a:srgbClr val="FF0000"/>
                </a:solidFill>
              </a:rPr>
              <a:t>e</a:t>
            </a:r>
            <a:r>
              <a:rPr lang="cs-CZ" altLang="cs-CZ" sz="5400" b="1">
                <a:solidFill>
                  <a:srgbClr val="009900"/>
                </a:solidFill>
              </a:rPr>
              <a:t>o</a:t>
            </a:r>
            <a:r>
              <a:rPr lang="cs-CZ" altLang="cs-CZ" sz="5400" b="1">
                <a:solidFill>
                  <a:srgbClr val="0000FF"/>
                </a:solidFill>
              </a:rPr>
              <a:t>t</a:t>
            </a:r>
            <a:r>
              <a:rPr lang="cs-CZ" altLang="cs-CZ" sz="5400" b="1">
                <a:solidFill>
                  <a:srgbClr val="FF0000"/>
                </a:solidFill>
              </a:rPr>
              <a:t>i</a:t>
            </a:r>
            <a:r>
              <a:rPr lang="cs-CZ" altLang="cs-CZ" sz="5400" b="1">
                <a:solidFill>
                  <a:srgbClr val="009900"/>
                </a:solidFill>
              </a:rPr>
              <a:t>d</a:t>
            </a:r>
            <a:endParaRPr lang="en-US" altLang="cs-CZ" sz="5400" b="1">
              <a:solidFill>
                <a:srgbClr val="009900"/>
              </a:solidFill>
            </a:endParaRPr>
          </a:p>
        </p:txBody>
      </p:sp>
      <p:sp>
        <p:nvSpPr>
          <p:cNvPr id="88069" name="Text Box 90">
            <a:extLst>
              <a:ext uri="{FF2B5EF4-FFF2-40B4-BE49-F238E27FC236}">
                <a16:creationId xmlns:a16="http://schemas.microsoft.com/office/drawing/2014/main" id="{FE93D180-6BA7-448B-994A-3DF120177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1425" y="927100"/>
            <a:ext cx="30353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4800" b="1">
                <a:solidFill>
                  <a:srgbClr val="009900"/>
                </a:solidFill>
              </a:rPr>
              <a:t>n</a:t>
            </a:r>
            <a:r>
              <a:rPr lang="cs-CZ" altLang="cs-CZ" sz="4800" b="1">
                <a:solidFill>
                  <a:srgbClr val="FF0000"/>
                </a:solidFill>
              </a:rPr>
              <a:t>u</a:t>
            </a:r>
            <a:r>
              <a:rPr lang="cs-CZ" altLang="cs-CZ" sz="4800" b="1">
                <a:solidFill>
                  <a:srgbClr val="009900"/>
                </a:solidFill>
              </a:rPr>
              <a:t>k</a:t>
            </a:r>
            <a:r>
              <a:rPr lang="cs-CZ" altLang="cs-CZ" sz="4800" b="1">
                <a:solidFill>
                  <a:srgbClr val="FF0000"/>
                </a:solidFill>
              </a:rPr>
              <a:t>l</a:t>
            </a:r>
            <a:r>
              <a:rPr lang="cs-CZ" altLang="cs-CZ" sz="4800" b="1">
                <a:solidFill>
                  <a:srgbClr val="009900"/>
                </a:solidFill>
              </a:rPr>
              <a:t>e</a:t>
            </a:r>
            <a:r>
              <a:rPr lang="cs-CZ" altLang="cs-CZ" sz="4800" b="1">
                <a:solidFill>
                  <a:srgbClr val="FF0000"/>
                </a:solidFill>
              </a:rPr>
              <a:t>o</a:t>
            </a:r>
            <a:r>
              <a:rPr lang="cs-CZ" altLang="cs-CZ" sz="4800" b="1">
                <a:solidFill>
                  <a:srgbClr val="009900"/>
                </a:solidFill>
              </a:rPr>
              <a:t>s</a:t>
            </a:r>
            <a:r>
              <a:rPr lang="cs-CZ" altLang="cs-CZ" sz="4800" b="1">
                <a:solidFill>
                  <a:srgbClr val="FF0000"/>
                </a:solidFill>
              </a:rPr>
              <a:t>i</a:t>
            </a:r>
            <a:r>
              <a:rPr lang="cs-CZ" altLang="cs-CZ" sz="4800" b="1">
                <a:solidFill>
                  <a:srgbClr val="009900"/>
                </a:solidFill>
              </a:rPr>
              <a:t>d</a:t>
            </a:r>
            <a:endParaRPr lang="en-US" altLang="cs-CZ" sz="4800" b="1">
              <a:solidFill>
                <a:srgbClr val="009900"/>
              </a:solidFill>
            </a:endParaRPr>
          </a:p>
        </p:txBody>
      </p:sp>
      <p:sp>
        <p:nvSpPr>
          <p:cNvPr id="88070" name="Text Box 91">
            <a:extLst>
              <a:ext uri="{FF2B5EF4-FFF2-40B4-BE49-F238E27FC236}">
                <a16:creationId xmlns:a16="http://schemas.microsoft.com/office/drawing/2014/main" id="{D4E4E8A5-CB58-477A-AB33-EC37984C0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3450" y="3951288"/>
            <a:ext cx="10636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200">
                <a:solidFill>
                  <a:srgbClr val="009900"/>
                </a:solidFill>
              </a:rPr>
              <a:t>báze</a:t>
            </a:r>
            <a:endParaRPr lang="en-US" altLang="cs-CZ" sz="320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682033-2D75-4FA8-B65D-A5B955D59B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 dirty="0"/>
              <a:t>Katabolismus nukleových kyselin</a:t>
            </a: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C9A18915-34FA-4C67-92E6-CC23256541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Štěpní polynukleotidových řetězců (DNA, RNA) – enzymy </a:t>
            </a:r>
            <a:r>
              <a:rPr lang="cs-CZ" dirty="0">
                <a:solidFill>
                  <a:srgbClr val="0000FF"/>
                </a:solidFill>
                <a:latin typeface="Arial" charset="0"/>
              </a:rPr>
              <a:t>nukleázy</a:t>
            </a:r>
          </a:p>
          <a:p>
            <a:pPr marL="990600" lvl="1" indent="-533400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rgbClr val="0000FF"/>
                </a:solidFill>
                <a:latin typeface="Arial" charset="0"/>
              </a:rPr>
              <a:t>endonukleázy</a:t>
            </a:r>
            <a:r>
              <a:rPr lang="cs-CZ" dirty="0">
                <a:latin typeface="Arial" charset="0"/>
              </a:rPr>
              <a:t> – štěpení uprostřed řetězce</a:t>
            </a:r>
          </a:p>
          <a:p>
            <a:pPr marL="990600" lvl="1" indent="-533400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rgbClr val="0000FF"/>
                </a:solidFill>
                <a:latin typeface="Arial" charset="0"/>
              </a:rPr>
              <a:t>exonukleázy</a:t>
            </a:r>
            <a:r>
              <a:rPr lang="cs-CZ" dirty="0">
                <a:latin typeface="Arial" charset="0"/>
              </a:rPr>
              <a:t> – odštěpování nukleotidů z konce</a:t>
            </a:r>
          </a:p>
          <a:p>
            <a:pPr marL="590550" indent="-5334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rgbClr val="C00000"/>
                </a:solidFill>
                <a:latin typeface="Arial" charset="0"/>
              </a:rPr>
              <a:t>Specifické ribonukleázy a deoxyribonukleázy</a:t>
            </a:r>
          </a:p>
          <a:p>
            <a:pPr marL="990600" lvl="1" indent="-533400" eaLnBrk="1" hangingPunct="1">
              <a:buFont typeface="Arial" charset="0"/>
              <a:buChar char="–"/>
              <a:defRPr/>
            </a:pPr>
            <a:endParaRPr lang="cs-CZ" dirty="0">
              <a:latin typeface="Arial" charset="0"/>
            </a:endParaRP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rgbClr val="0000FF"/>
                </a:solidFill>
                <a:latin typeface="Arial" charset="0"/>
              </a:rPr>
              <a:t>Fosfatázy</a:t>
            </a:r>
            <a:r>
              <a:rPr lang="cs-CZ" dirty="0">
                <a:latin typeface="Arial" charset="0"/>
              </a:rPr>
              <a:t> (</a:t>
            </a:r>
            <a:r>
              <a:rPr lang="cs-CZ" dirty="0" err="1">
                <a:latin typeface="Arial" charset="0"/>
              </a:rPr>
              <a:t>mononukleotidázy</a:t>
            </a:r>
            <a:r>
              <a:rPr lang="cs-CZ" dirty="0">
                <a:latin typeface="Arial" charset="0"/>
              </a:rPr>
              <a:t>) – odštěpují fosfáty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 err="1">
                <a:solidFill>
                  <a:srgbClr val="0000FF"/>
                </a:solidFill>
                <a:latin typeface="Arial" charset="0"/>
              </a:rPr>
              <a:t>Nukleosidázy</a:t>
            </a:r>
            <a:r>
              <a:rPr lang="cs-CZ" dirty="0">
                <a:latin typeface="Arial" charset="0"/>
              </a:rPr>
              <a:t> – štěpí glykosidické vazby</a:t>
            </a:r>
          </a:p>
          <a:p>
            <a:pPr marL="1009650" lvl="1" indent="-609600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</a:rPr>
              <a:t>různá specifita</a:t>
            </a:r>
          </a:p>
          <a:p>
            <a:pPr marL="1009650" lvl="1" indent="-609600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</a:rPr>
              <a:t>obvykle zapojují fosfát (fosforolytické štěpení) </a:t>
            </a:r>
            <a:r>
              <a:rPr lang="cs-CZ" dirty="0">
                <a:latin typeface="Arial" charset="0"/>
                <a:sym typeface="Wingdings" pitchFamily="2" charset="2"/>
              </a:rPr>
              <a:t></a:t>
            </a:r>
            <a:r>
              <a:rPr lang="en-US" dirty="0">
                <a:latin typeface="Arial" charset="0"/>
                <a:sym typeface="Wingdings" pitchFamily="2" charset="2"/>
              </a:rPr>
              <a:t> </a:t>
            </a:r>
            <a:r>
              <a:rPr lang="cs-CZ" dirty="0">
                <a:latin typeface="Arial" charset="0"/>
                <a:sym typeface="Wingdings" pitchFamily="2" charset="2"/>
              </a:rPr>
              <a:t>vznik </a:t>
            </a:r>
            <a:r>
              <a:rPr lang="cs-CZ" dirty="0">
                <a:solidFill>
                  <a:srgbClr val="C00000"/>
                </a:solidFill>
                <a:latin typeface="Arial" charset="0"/>
                <a:sym typeface="Wingdings" pitchFamily="2" charset="2"/>
              </a:rPr>
              <a:t>pentóza-1-fosfátu</a:t>
            </a:r>
            <a:r>
              <a:rPr lang="cs-CZ" dirty="0">
                <a:latin typeface="Arial" charset="0"/>
                <a:sym typeface="Wingdings" pitchFamily="2" charset="2"/>
              </a:rPr>
              <a:t> (popř. pentóza-1-difosfátu)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1AE1A5A4-7C01-4081-B490-1F6F10AD9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Štěpení dusíkatých bází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EFD9F861-CB1C-4BA9-8D3B-CC38656721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/>
            <a:r>
              <a:rPr lang="cs-CZ" altLang="cs-CZ" dirty="0">
                <a:solidFill>
                  <a:srgbClr val="C00000"/>
                </a:solidFill>
              </a:rPr>
              <a:t>Pyrimidinové báze</a:t>
            </a:r>
            <a:r>
              <a:rPr lang="cs-CZ" altLang="cs-CZ" dirty="0">
                <a:sym typeface="Wingdings" panose="05000000000000000000" pitchFamily="2" charset="2"/>
              </a:rPr>
              <a:t> – řada metabolických drah</a:t>
            </a:r>
          </a:p>
          <a:p>
            <a:pPr marL="1009650" lvl="1" indent="-609600" eaLnBrk="1" hangingPunct="1"/>
            <a:r>
              <a:rPr lang="cs-CZ" altLang="cs-CZ" dirty="0">
                <a:sym typeface="Wingdings" panose="05000000000000000000" pitchFamily="2" charset="2"/>
              </a:rPr>
              <a:t>různé organismy</a:t>
            </a:r>
          </a:p>
          <a:p>
            <a:pPr marL="1009650" lvl="1" indent="-609600" eaLnBrk="1" hangingPunct="1"/>
            <a:r>
              <a:rPr lang="cs-CZ" altLang="cs-CZ" dirty="0">
                <a:sym typeface="Wingdings" panose="05000000000000000000" pitchFamily="2" charset="2"/>
              </a:rPr>
              <a:t>různé báze</a:t>
            </a:r>
          </a:p>
          <a:p>
            <a:pPr marL="1009650" lvl="1" indent="-609600" eaLnBrk="1" hangingPunct="1"/>
            <a:r>
              <a:rPr lang="cs-CZ" altLang="cs-CZ" dirty="0">
                <a:sym typeface="Wingdings" panose="05000000000000000000" pitchFamily="2" charset="2"/>
              </a:rPr>
              <a:t>redukční štěpení kruhu za účasti NADPH</a:t>
            </a:r>
          </a:p>
          <a:p>
            <a:pPr marL="1009650" lvl="1" indent="-609600" eaLnBrk="1" hangingPunct="1"/>
            <a:r>
              <a:rPr lang="cs-CZ" altLang="cs-CZ" dirty="0">
                <a:sym typeface="Wingdings" panose="05000000000000000000" pitchFamily="2" charset="2"/>
              </a:rPr>
              <a:t>vznik CO</a:t>
            </a:r>
            <a:r>
              <a:rPr lang="cs-CZ" altLang="cs-CZ" baseline="-25000" dirty="0">
                <a:sym typeface="Wingdings" panose="05000000000000000000" pitchFamily="2" charset="2"/>
              </a:rPr>
              <a:t>2</a:t>
            </a:r>
            <a:r>
              <a:rPr lang="cs-CZ" altLang="cs-CZ" dirty="0">
                <a:sym typeface="Wingdings" panose="05000000000000000000" pitchFamily="2" charset="2"/>
              </a:rPr>
              <a:t>, NH</a:t>
            </a:r>
            <a:r>
              <a:rPr lang="cs-CZ" altLang="cs-CZ" baseline="-25000" dirty="0">
                <a:sym typeface="Wingdings" panose="05000000000000000000" pitchFamily="2" charset="2"/>
              </a:rPr>
              <a:t>3</a:t>
            </a:r>
            <a:r>
              <a:rPr lang="cs-CZ" altLang="cs-CZ" dirty="0">
                <a:sym typeface="Wingdings" panose="05000000000000000000" pitchFamily="2" charset="2"/>
              </a:rPr>
              <a:t>, </a:t>
            </a:r>
            <a:r>
              <a:rPr lang="cs-CZ" altLang="cs-CZ" dirty="0">
                <a:latin typeface="Symbol" panose="05050102010706020507" pitchFamily="18" charset="2"/>
                <a:sym typeface="Wingdings" panose="05000000000000000000" pitchFamily="2" charset="2"/>
              </a:rPr>
              <a:t>b</a:t>
            </a:r>
            <a:r>
              <a:rPr lang="cs-CZ" altLang="cs-CZ" dirty="0">
                <a:sym typeface="Wingdings" panose="05000000000000000000" pitchFamily="2" charset="2"/>
              </a:rPr>
              <a:t>-aminokyseliny</a:t>
            </a:r>
          </a:p>
          <a:p>
            <a:pPr marL="609600" indent="-609600" eaLnBrk="1" hangingPunct="1"/>
            <a:r>
              <a:rPr lang="cs-CZ" altLang="cs-CZ" dirty="0">
                <a:solidFill>
                  <a:srgbClr val="C00000"/>
                </a:solidFill>
                <a:sym typeface="Wingdings" panose="05000000000000000000" pitchFamily="2" charset="2"/>
              </a:rPr>
              <a:t>Purinové báze</a:t>
            </a:r>
            <a:r>
              <a:rPr lang="cs-CZ" altLang="cs-CZ" dirty="0">
                <a:sym typeface="Wingdings" panose="05000000000000000000" pitchFamily="2" charset="2"/>
              </a:rPr>
              <a:t> – oxidace a deaminace na </a:t>
            </a:r>
            <a:r>
              <a:rPr lang="cs-CZ" altLang="cs-CZ" dirty="0">
                <a:solidFill>
                  <a:schemeClr val="accent1"/>
                </a:solidFill>
                <a:sym typeface="Wingdings" panose="05000000000000000000" pitchFamily="2" charset="2"/>
              </a:rPr>
              <a:t>kyselinu močovou (urát)</a:t>
            </a:r>
          </a:p>
          <a:p>
            <a:pPr marL="1009650" lvl="1" indent="-609600" eaLnBrk="1" hangingPunct="1"/>
            <a:r>
              <a:rPr lang="cs-CZ" altLang="cs-CZ" dirty="0">
                <a:sym typeface="Wingdings" panose="05000000000000000000" pitchFamily="2" charset="2"/>
              </a:rPr>
              <a:t>konečný odpadní produkt (primáti, ptáci, některý hmyz a plazi)</a:t>
            </a:r>
          </a:p>
          <a:p>
            <a:pPr marL="1009650" lvl="1" indent="-609600" eaLnBrk="1" hangingPunct="1"/>
            <a:r>
              <a:rPr lang="cs-CZ" altLang="cs-CZ" dirty="0">
                <a:sym typeface="Wingdings" panose="05000000000000000000" pitchFamily="2" charset="2"/>
              </a:rPr>
              <a:t>další oxidace na </a:t>
            </a:r>
            <a:r>
              <a:rPr lang="cs-CZ" altLang="cs-CZ" dirty="0" err="1">
                <a:solidFill>
                  <a:schemeClr val="accent1"/>
                </a:solidFill>
                <a:sym typeface="Wingdings" panose="05000000000000000000" pitchFamily="2" charset="2"/>
              </a:rPr>
              <a:t>allantoin</a:t>
            </a:r>
            <a:r>
              <a:rPr lang="cs-CZ" altLang="cs-CZ" dirty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cs-CZ" altLang="cs-CZ" dirty="0">
                <a:sym typeface="Wingdings" panose="05000000000000000000" pitchFamily="2" charset="2"/>
              </a:rPr>
              <a:t>(dvoukřídlý hmyz, savci, plazi, plži)</a:t>
            </a:r>
          </a:p>
          <a:p>
            <a:pPr marL="1009650" lvl="1" indent="-609600" eaLnBrk="1" hangingPunct="1"/>
            <a:r>
              <a:rPr lang="cs-CZ" altLang="cs-CZ" dirty="0">
                <a:sym typeface="Wingdings" panose="05000000000000000000" pitchFamily="2" charset="2"/>
              </a:rPr>
              <a:t>další oxidace na </a:t>
            </a:r>
            <a:r>
              <a:rPr lang="cs-CZ" altLang="cs-CZ" dirty="0">
                <a:solidFill>
                  <a:schemeClr val="accent1"/>
                </a:solidFill>
                <a:sym typeface="Wingdings" panose="05000000000000000000" pitchFamily="2" charset="2"/>
              </a:rPr>
              <a:t>močovinu</a:t>
            </a:r>
            <a:r>
              <a:rPr lang="cs-CZ" altLang="cs-CZ" dirty="0">
                <a:sym typeface="Wingdings" panose="05000000000000000000" pitchFamily="2" charset="2"/>
              </a:rPr>
              <a:t> a </a:t>
            </a:r>
            <a:r>
              <a:rPr lang="cs-CZ" altLang="cs-CZ" dirty="0" err="1">
                <a:sym typeface="Wingdings" panose="05000000000000000000" pitchFamily="2" charset="2"/>
              </a:rPr>
              <a:t>glyoxylát</a:t>
            </a:r>
            <a:r>
              <a:rPr lang="cs-CZ" altLang="cs-CZ" dirty="0">
                <a:sym typeface="Wingdings" panose="05000000000000000000" pitchFamily="2" charset="2"/>
              </a:rPr>
              <a:t> (obojživelníci, mlži, ryby) </a:t>
            </a:r>
          </a:p>
          <a:p>
            <a:pPr marL="1009650" lvl="1" indent="-609600" eaLnBrk="1" hangingPunct="1"/>
            <a:r>
              <a:rPr lang="cs-CZ" altLang="cs-CZ" dirty="0">
                <a:sym typeface="Wingdings" panose="05000000000000000000" pitchFamily="2" charset="2"/>
              </a:rPr>
              <a:t>u člověka se ukládají uráty v kloubech – </a:t>
            </a:r>
            <a:r>
              <a:rPr lang="cs-CZ" altLang="cs-CZ" dirty="0">
                <a:solidFill>
                  <a:schemeClr val="accent2"/>
                </a:solidFill>
                <a:sym typeface="Wingdings" panose="05000000000000000000" pitchFamily="2" charset="2"/>
              </a:rPr>
              <a:t>dna</a:t>
            </a:r>
            <a:endParaRPr lang="cs-CZ" altLang="cs-CZ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861BF170-9E4E-4EF2-8AD5-3EB97F12DA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Štěpení dusíkatých bází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DEA6A974-2EAE-4099-AB34-5557D999E3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400050" lvl="1" indent="0" eaLnBrk="1" hangingPunct="1">
              <a:buFont typeface="Arial" panose="020B0604020202020204" pitchFamily="34" charset="0"/>
              <a:buNone/>
            </a:pPr>
            <a:endParaRPr lang="cs-CZ" altLang="cs-CZ"/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endParaRPr lang="cs-CZ" altLang="cs-CZ"/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endParaRPr lang="cs-CZ" altLang="cs-CZ"/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endParaRPr lang="cs-CZ" altLang="cs-CZ"/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endParaRPr lang="cs-CZ" altLang="cs-CZ"/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r>
              <a:rPr lang="cs-CZ" altLang="cs-CZ"/>
              <a:t>	kyselina močová			allantoin</a:t>
            </a:r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endParaRPr lang="cs-CZ" altLang="cs-CZ"/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endParaRPr lang="cs-CZ" altLang="cs-CZ"/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endParaRPr lang="cs-CZ" altLang="cs-CZ"/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endParaRPr lang="cs-CZ" altLang="cs-CZ"/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endParaRPr lang="cs-CZ" altLang="cs-CZ"/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endParaRPr lang="cs-CZ" altLang="cs-CZ"/>
          </a:p>
          <a:p>
            <a:pPr marL="400050" lvl="1" indent="0" eaLnBrk="1" hangingPunct="1">
              <a:buFont typeface="Arial" panose="020B0604020202020204" pitchFamily="34" charset="0"/>
              <a:buNone/>
            </a:pPr>
            <a:r>
              <a:rPr lang="cs-CZ" altLang="cs-CZ"/>
              <a:t>		glyoxylát</a:t>
            </a:r>
          </a:p>
        </p:txBody>
      </p:sp>
      <p:graphicFrame>
        <p:nvGraphicFramePr>
          <p:cNvPr id="91140" name="Objekt 2">
            <a:extLst>
              <a:ext uri="{FF2B5EF4-FFF2-40B4-BE49-F238E27FC236}">
                <a16:creationId xmlns:a16="http://schemas.microsoft.com/office/drawing/2014/main" id="{F075329E-9B18-465A-810B-AAFC682D54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8625" y="1125538"/>
          <a:ext cx="2432050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ChemSketch" r:id="rId3" imgW="1453896" imgH="798576" progId="ACD.ChemSketch.20">
                  <p:embed/>
                </p:oleObj>
              </mc:Choice>
              <mc:Fallback>
                <p:oleObj name="ChemSketch" r:id="rId3" imgW="1453896" imgH="798576" progId="ACD.ChemSketch.20">
                  <p:embed/>
                  <p:pic>
                    <p:nvPicPr>
                      <p:cNvPr id="91140" name="Objekt 2">
                        <a:extLst>
                          <a:ext uri="{FF2B5EF4-FFF2-40B4-BE49-F238E27FC236}">
                            <a16:creationId xmlns:a16="http://schemas.microsoft.com/office/drawing/2014/main" id="{F075329E-9B18-465A-810B-AAFC682D54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1125538"/>
                        <a:ext cx="2432050" cy="133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kt 3">
            <a:extLst>
              <a:ext uri="{FF2B5EF4-FFF2-40B4-BE49-F238E27FC236}">
                <a16:creationId xmlns:a16="http://schemas.microsoft.com/office/drawing/2014/main" id="{0D331746-F76D-469C-A391-4F34F2D69D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1052513"/>
          <a:ext cx="2384425" cy="171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ChemSketch" r:id="rId5" imgW="1453896" imgH="1048512" progId="ACD.ChemSketch.20">
                  <p:embed/>
                </p:oleObj>
              </mc:Choice>
              <mc:Fallback>
                <p:oleObj name="ChemSketch" r:id="rId5" imgW="1453896" imgH="1048512" progId="ACD.ChemSketch.20">
                  <p:embed/>
                  <p:pic>
                    <p:nvPicPr>
                      <p:cNvPr id="91141" name="Objekt 3">
                        <a:extLst>
                          <a:ext uri="{FF2B5EF4-FFF2-40B4-BE49-F238E27FC236}">
                            <a16:creationId xmlns:a16="http://schemas.microsoft.com/office/drawing/2014/main" id="{0D331746-F76D-469C-A391-4F34F2D69D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052513"/>
                        <a:ext cx="2384425" cy="171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kt 4">
            <a:extLst>
              <a:ext uri="{FF2B5EF4-FFF2-40B4-BE49-F238E27FC236}">
                <a16:creationId xmlns:a16="http://schemas.microsoft.com/office/drawing/2014/main" id="{44F88925-EE4D-4A56-8EF8-6DB8241965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3789363"/>
          <a:ext cx="665162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ChemSketch" r:id="rId7" imgW="387096" imgH="652272" progId="ACD.ChemSketch.20">
                  <p:embed/>
                </p:oleObj>
              </mc:Choice>
              <mc:Fallback>
                <p:oleObj name="ChemSketch" r:id="rId7" imgW="387096" imgH="652272" progId="ACD.ChemSketch.20">
                  <p:embed/>
                  <p:pic>
                    <p:nvPicPr>
                      <p:cNvPr id="91142" name="Objekt 4">
                        <a:extLst>
                          <a:ext uri="{FF2B5EF4-FFF2-40B4-BE49-F238E27FC236}">
                            <a16:creationId xmlns:a16="http://schemas.microsoft.com/office/drawing/2014/main" id="{44F88925-EE4D-4A56-8EF8-6DB8241965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789363"/>
                        <a:ext cx="665162" cy="1119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Zástupný symbol pro obsah 1">
            <a:extLst>
              <a:ext uri="{FF2B5EF4-FFF2-40B4-BE49-F238E27FC236}">
                <a16:creationId xmlns:a16="http://schemas.microsoft.com/office/drawing/2014/main" id="{13B0CAE7-4467-4F9B-8670-A32DF053B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1073150"/>
            <a:ext cx="8929687" cy="4876800"/>
          </a:xfrm>
        </p:spPr>
        <p:txBody>
          <a:bodyPr/>
          <a:lstStyle/>
          <a:p>
            <a:r>
              <a:rPr lang="cs-CZ" altLang="cs-CZ" dirty="0"/>
              <a:t>Obvykle vznikají dekarboxylací aminokyselin</a:t>
            </a:r>
          </a:p>
          <a:p>
            <a:r>
              <a:rPr lang="cs-CZ" altLang="cs-CZ" dirty="0"/>
              <a:t>Zásadité – soli s organickými kyselinami</a:t>
            </a:r>
          </a:p>
          <a:p>
            <a:r>
              <a:rPr lang="cs-CZ" altLang="cs-CZ" dirty="0"/>
              <a:t>Vysoká biologická aktivita (=vysoký účinek nízké koncentrace)</a:t>
            </a:r>
          </a:p>
        </p:txBody>
      </p:sp>
      <p:sp>
        <p:nvSpPr>
          <p:cNvPr id="58371" name="Nadpis 2">
            <a:extLst>
              <a:ext uri="{FF2B5EF4-FFF2-40B4-BE49-F238E27FC236}">
                <a16:creationId xmlns:a16="http://schemas.microsoft.com/office/drawing/2014/main" id="{9CD2E369-B0C0-4082-B21E-AACDEA8AA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Biologické aminy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ABF187C-4FC0-4B15-B376-8DCAB9168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C00C236-3048-44A2-8419-FA80213DE95E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cs-CZ" altLang="cs-CZ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Nadpis 2">
            <a:extLst>
              <a:ext uri="{FF2B5EF4-FFF2-40B4-BE49-F238E27FC236}">
                <a16:creationId xmlns:a16="http://schemas.microsoft.com/office/drawing/2014/main" id="{A378E607-49DA-4DF1-8A31-694658A83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Biologické aminy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6BDF59-F63B-48E4-B9FB-47BFCC718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9BDA257-69E2-44AA-8C26-CC4A0180256B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cs-CZ" altLang="cs-CZ" dirty="0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E8152ED8-7647-41DD-9EC6-708D409AE716}"/>
              </a:ext>
            </a:extLst>
          </p:cNvPr>
          <p:cNvGraphicFramePr>
            <a:graphicFrameLocks noGrp="1"/>
          </p:cNvGraphicFramePr>
          <p:nvPr/>
        </p:nvGraphicFramePr>
        <p:xfrm>
          <a:off x="323850" y="765175"/>
          <a:ext cx="8569325" cy="47513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72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68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1085"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accent2"/>
                          </a:solidFill>
                        </a:rPr>
                        <a:t>Amin</a:t>
                      </a:r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accent2"/>
                          </a:solidFill>
                        </a:rPr>
                        <a:t>Původ</a:t>
                      </a:r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>
                          <a:solidFill>
                            <a:schemeClr val="accent2"/>
                          </a:solidFill>
                        </a:rPr>
                        <a:t>Význam</a:t>
                      </a:r>
                    </a:p>
                  </a:txBody>
                  <a:tcPr marL="91444" marR="91444" marT="45721" marB="4572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085">
                <a:tc>
                  <a:txBody>
                    <a:bodyPr/>
                    <a:lstStyle/>
                    <a:p>
                      <a:r>
                        <a:rPr lang="cs-CZ" sz="2400" dirty="0" err="1"/>
                        <a:t>ethanolamin</a:t>
                      </a:r>
                      <a:endParaRPr lang="cs-CZ" sz="2400" dirty="0"/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serin</a:t>
                      </a:r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stavba fosfolipidů, prekurzor cholinu</a:t>
                      </a:r>
                    </a:p>
                  </a:txBody>
                  <a:tcPr marL="91444" marR="91444" marT="45721" marB="4572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085">
                <a:tc>
                  <a:txBody>
                    <a:bodyPr/>
                    <a:lstStyle/>
                    <a:p>
                      <a:r>
                        <a:rPr lang="cs-CZ" sz="2400" dirty="0" err="1"/>
                        <a:t>cysteamin</a:t>
                      </a:r>
                      <a:endParaRPr lang="cs-CZ" sz="2400" dirty="0"/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cystein</a:t>
                      </a:r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Koenzym A</a:t>
                      </a:r>
                    </a:p>
                  </a:txBody>
                  <a:tcPr marL="91444" marR="91444" marT="45721" marB="4572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81">
                <a:tc>
                  <a:txBody>
                    <a:bodyPr/>
                    <a:lstStyle/>
                    <a:p>
                      <a:r>
                        <a:rPr lang="cs-CZ" sz="2400" dirty="0" err="1"/>
                        <a:t>spermin</a:t>
                      </a:r>
                      <a:r>
                        <a:rPr lang="cs-CZ" sz="2400" dirty="0"/>
                        <a:t>,</a:t>
                      </a:r>
                      <a:r>
                        <a:rPr lang="cs-CZ" sz="2400" baseline="0" dirty="0"/>
                        <a:t> </a:t>
                      </a:r>
                      <a:r>
                        <a:rPr lang="cs-CZ" sz="2400" baseline="0" dirty="0" err="1"/>
                        <a:t>spermidin</a:t>
                      </a:r>
                      <a:endParaRPr lang="cs-CZ" sz="2400" dirty="0"/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 err="1"/>
                        <a:t>methionin</a:t>
                      </a:r>
                      <a:endParaRPr lang="cs-CZ" sz="2400" dirty="0"/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ochrana prokaryotické</a:t>
                      </a:r>
                      <a:r>
                        <a:rPr lang="cs-CZ" sz="2400" baseline="0" dirty="0"/>
                        <a:t> DNA (polymerní)</a:t>
                      </a:r>
                      <a:endParaRPr lang="cs-CZ" sz="2400" dirty="0"/>
                    </a:p>
                  </a:txBody>
                  <a:tcPr marL="91444" marR="91444" marT="45721" marB="4572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085">
                <a:tc>
                  <a:txBody>
                    <a:bodyPr/>
                    <a:lstStyle/>
                    <a:p>
                      <a:r>
                        <a:rPr lang="cs-CZ" sz="2400" dirty="0"/>
                        <a:t>histamin</a:t>
                      </a:r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histidin</a:t>
                      </a:r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 err="1"/>
                        <a:t>vasodilatans</a:t>
                      </a:r>
                      <a:r>
                        <a:rPr lang="cs-CZ" sz="2400" dirty="0"/>
                        <a:t>,</a:t>
                      </a:r>
                      <a:r>
                        <a:rPr lang="cs-CZ" sz="2400" baseline="0" dirty="0"/>
                        <a:t> alergie</a:t>
                      </a:r>
                      <a:endParaRPr lang="cs-CZ" sz="2400" dirty="0"/>
                    </a:p>
                  </a:txBody>
                  <a:tcPr marL="91444" marR="91444" marT="45721" marB="4572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1085">
                <a:tc>
                  <a:txBody>
                    <a:bodyPr/>
                    <a:lstStyle/>
                    <a:p>
                      <a:r>
                        <a:rPr lang="cs-CZ" sz="2400" dirty="0">
                          <a:latin typeface="Symbol" pitchFamily="18" charset="2"/>
                        </a:rPr>
                        <a:t>b</a:t>
                      </a:r>
                      <a:r>
                        <a:rPr lang="cs-CZ" sz="2400" dirty="0"/>
                        <a:t>-alanin</a:t>
                      </a:r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 err="1"/>
                        <a:t>aspartát</a:t>
                      </a:r>
                      <a:endParaRPr lang="cs-CZ" sz="2400" dirty="0"/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 err="1"/>
                        <a:t>panthotenát</a:t>
                      </a:r>
                      <a:r>
                        <a:rPr lang="cs-CZ" sz="2400" dirty="0"/>
                        <a:t>, </a:t>
                      </a:r>
                      <a:r>
                        <a:rPr lang="cs-CZ" sz="2400" dirty="0" err="1"/>
                        <a:t>CoA</a:t>
                      </a:r>
                      <a:endParaRPr lang="cs-CZ" sz="2400" dirty="0"/>
                    </a:p>
                  </a:txBody>
                  <a:tcPr marL="91444" marR="91444" marT="45721" marB="4572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2981">
                <a:tc>
                  <a:txBody>
                    <a:bodyPr/>
                    <a:lstStyle/>
                    <a:p>
                      <a:r>
                        <a:rPr lang="cs-CZ" sz="2400" dirty="0"/>
                        <a:t>serotonin</a:t>
                      </a:r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5-hydroxy-tryptofan</a:t>
                      </a:r>
                    </a:p>
                  </a:txBody>
                  <a:tcPr marL="91444" marR="91444" marT="45721" marB="45721"/>
                </a:tc>
                <a:tc>
                  <a:txBody>
                    <a:bodyPr/>
                    <a:lstStyle/>
                    <a:p>
                      <a:r>
                        <a:rPr lang="cs-CZ" sz="2400" dirty="0" err="1"/>
                        <a:t>hormón</a:t>
                      </a:r>
                      <a:r>
                        <a:rPr lang="cs-CZ" sz="2400" dirty="0"/>
                        <a:t>, přenos</a:t>
                      </a:r>
                      <a:r>
                        <a:rPr lang="cs-CZ" sz="2400" baseline="0" dirty="0"/>
                        <a:t> vzruchů</a:t>
                      </a:r>
                      <a:endParaRPr lang="cs-CZ" sz="2400" dirty="0"/>
                    </a:p>
                  </a:txBody>
                  <a:tcPr marL="91444" marR="91444" marT="45721" marB="4572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Zástupný symbol pro obsah 1">
            <a:extLst>
              <a:ext uri="{FF2B5EF4-FFF2-40B4-BE49-F238E27FC236}">
                <a16:creationId xmlns:a16="http://schemas.microsoft.com/office/drawing/2014/main" id="{72356894-2C6E-4F17-BE01-9ED60B75F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1073150"/>
            <a:ext cx="8929687" cy="4876800"/>
          </a:xfrm>
        </p:spPr>
        <p:txBody>
          <a:bodyPr/>
          <a:lstStyle/>
          <a:p>
            <a:pPr>
              <a:defRPr/>
            </a:pPr>
            <a:r>
              <a:rPr lang="cs-CZ" dirty="0"/>
              <a:t>Široká skupina látek rostlinného původu (pospáno cca 7000)</a:t>
            </a:r>
          </a:p>
          <a:p>
            <a:pPr>
              <a:defRPr/>
            </a:pPr>
            <a:r>
              <a:rPr lang="cs-CZ" dirty="0"/>
              <a:t>Sekundární metabolity</a:t>
            </a:r>
          </a:p>
          <a:p>
            <a:pPr>
              <a:defRPr/>
            </a:pPr>
            <a:r>
              <a:rPr lang="cs-CZ" dirty="0"/>
              <a:t>Heterocyklické dusíkaté látky (často i více cyklů a atomů N)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dirty="0"/>
              <a:t>převážně zásadité (=obvykle ve formě solí s organickými kyselinami)</a:t>
            </a:r>
          </a:p>
          <a:p>
            <a:pPr>
              <a:defRPr/>
            </a:pPr>
            <a:r>
              <a:rPr lang="cs-CZ" dirty="0"/>
              <a:t>Obvykle ve směsi typické pro rostlinný druh</a:t>
            </a:r>
          </a:p>
          <a:p>
            <a:pPr>
              <a:defRPr/>
            </a:pPr>
            <a:r>
              <a:rPr lang="cs-CZ" dirty="0"/>
              <a:t>Triviální názvy dle rostliny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 marL="0" indent="0">
              <a:buFont typeface="Arial" charset="0"/>
              <a:buNone/>
              <a:defRPr/>
            </a:pPr>
            <a:r>
              <a:rPr lang="cs-CZ" dirty="0"/>
              <a:t>         nikotinové		purinové		tropanové</a:t>
            </a:r>
          </a:p>
        </p:txBody>
      </p:sp>
      <p:sp>
        <p:nvSpPr>
          <p:cNvPr id="60419" name="Nadpis 2">
            <a:extLst>
              <a:ext uri="{FF2B5EF4-FFF2-40B4-BE49-F238E27FC236}">
                <a16:creationId xmlns:a16="http://schemas.microsoft.com/office/drawing/2014/main" id="{3FBA11D0-98FE-4D0A-A812-7936B1CEE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Alkaloidy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F39119F-2421-4C32-8495-224DA3237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3EF5213-9908-4E04-87FE-645A8D2FCA18}" type="slidenum">
              <a:rPr lang="cs-CZ" altLang="cs-CZ">
                <a:solidFill>
                  <a:srgbClr val="595959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cs-CZ" altLang="cs-CZ">
              <a:solidFill>
                <a:srgbClr val="59595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60421" name="Objekt 1">
            <a:extLst>
              <a:ext uri="{FF2B5EF4-FFF2-40B4-BE49-F238E27FC236}">
                <a16:creationId xmlns:a16="http://schemas.microsoft.com/office/drawing/2014/main" id="{AC204CB6-CECC-4E0B-B3A9-1A59613F87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3933825"/>
          <a:ext cx="2076450" cy="116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ChemSketch" r:id="rId3" imgW="1322832" imgH="740664" progId="ACD.ChemSketch.20">
                  <p:embed/>
                </p:oleObj>
              </mc:Choice>
              <mc:Fallback>
                <p:oleObj name="ChemSketch" r:id="rId3" imgW="1322832" imgH="740664" progId="ACD.ChemSketch.20">
                  <p:embed/>
                  <p:pic>
                    <p:nvPicPr>
                      <p:cNvPr id="60421" name="Objekt 1">
                        <a:extLst>
                          <a:ext uri="{FF2B5EF4-FFF2-40B4-BE49-F238E27FC236}">
                            <a16:creationId xmlns:a16="http://schemas.microsoft.com/office/drawing/2014/main" id="{AC204CB6-CECC-4E0B-B3A9-1A59613F87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933825"/>
                        <a:ext cx="2076450" cy="1160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kt 2">
            <a:extLst>
              <a:ext uri="{FF2B5EF4-FFF2-40B4-BE49-F238E27FC236}">
                <a16:creationId xmlns:a16="http://schemas.microsoft.com/office/drawing/2014/main" id="{9CDA2B7F-4548-44D2-A5ED-3287F74D1E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2138" y="3500438"/>
          <a:ext cx="1985962" cy="196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ChemSketch" r:id="rId5" imgW="1234440" imgH="1222248" progId="ACD.ChemSketch.20">
                  <p:embed/>
                </p:oleObj>
              </mc:Choice>
              <mc:Fallback>
                <p:oleObj name="ChemSketch" r:id="rId5" imgW="1234440" imgH="1222248" progId="ACD.ChemSketch.20">
                  <p:embed/>
                  <p:pic>
                    <p:nvPicPr>
                      <p:cNvPr id="60422" name="Objekt 2">
                        <a:extLst>
                          <a:ext uri="{FF2B5EF4-FFF2-40B4-BE49-F238E27FC236}">
                            <a16:creationId xmlns:a16="http://schemas.microsoft.com/office/drawing/2014/main" id="{9CDA2B7F-4548-44D2-A5ED-3287F74D1E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3500438"/>
                        <a:ext cx="1985962" cy="196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kt 4">
            <a:extLst>
              <a:ext uri="{FF2B5EF4-FFF2-40B4-BE49-F238E27FC236}">
                <a16:creationId xmlns:a16="http://schemas.microsoft.com/office/drawing/2014/main" id="{AD53F2BD-35F0-4222-8646-3AB8A0165D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92950" y="2852738"/>
          <a:ext cx="1179513" cy="246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ChemSketch" r:id="rId7" imgW="774192" imgH="1615440" progId="ACD.ChemSketch.20">
                  <p:embed/>
                </p:oleObj>
              </mc:Choice>
              <mc:Fallback>
                <p:oleObj name="ChemSketch" r:id="rId7" imgW="774192" imgH="1615440" progId="ACD.ChemSketch.20">
                  <p:embed/>
                  <p:pic>
                    <p:nvPicPr>
                      <p:cNvPr id="60423" name="Objekt 4">
                        <a:extLst>
                          <a:ext uri="{FF2B5EF4-FFF2-40B4-BE49-F238E27FC236}">
                            <a16:creationId xmlns:a16="http://schemas.microsoft.com/office/drawing/2014/main" id="{AD53F2BD-35F0-4222-8646-3AB8A0165D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2852738"/>
                        <a:ext cx="1179513" cy="246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82DE2953-3F1C-40ED-A521-2DEEDF04C1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Katabolismus bílkovin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398C8D8E-14A9-4657-8719-D82BF7F5ED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Bílkoviny jsou štěpeny na </a:t>
            </a:r>
            <a:r>
              <a:rPr lang="cs-CZ" dirty="0">
                <a:solidFill>
                  <a:srgbClr val="0000FF"/>
                </a:solidFill>
                <a:latin typeface="Arial" charset="0"/>
              </a:rPr>
              <a:t>peptidy</a:t>
            </a:r>
            <a:r>
              <a:rPr lang="cs-CZ" dirty="0">
                <a:latin typeface="Arial" charset="0"/>
              </a:rPr>
              <a:t> až </a:t>
            </a:r>
            <a:r>
              <a:rPr lang="cs-CZ" dirty="0">
                <a:solidFill>
                  <a:srgbClr val="0000FF"/>
                </a:solidFill>
                <a:latin typeface="Arial" charset="0"/>
              </a:rPr>
              <a:t>aminokyseliny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Hydrolytické enzymy – </a:t>
            </a:r>
            <a:r>
              <a:rPr lang="cs-CZ" dirty="0">
                <a:solidFill>
                  <a:srgbClr val="0000FF"/>
                </a:solidFill>
                <a:latin typeface="Arial" charset="0"/>
              </a:rPr>
              <a:t>proteázy</a:t>
            </a:r>
          </a:p>
          <a:p>
            <a:pPr marL="990600" lvl="1" indent="-533400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rgbClr val="0000FF"/>
                </a:solidFill>
                <a:latin typeface="Arial" charset="0"/>
              </a:rPr>
              <a:t>endopeptidázy</a:t>
            </a:r>
            <a:r>
              <a:rPr lang="cs-CZ" dirty="0">
                <a:latin typeface="Arial" charset="0"/>
              </a:rPr>
              <a:t> – štěpí bílkoviny uprostřed řetězce, často </a:t>
            </a:r>
            <a:r>
              <a:rPr lang="cs-CZ" dirty="0">
                <a:solidFill>
                  <a:schemeClr val="accent2"/>
                </a:solidFill>
                <a:latin typeface="Arial" charset="0"/>
              </a:rPr>
              <a:t>extracelulární</a:t>
            </a:r>
          </a:p>
          <a:p>
            <a:pPr marL="990600" lvl="1" indent="-533400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rgbClr val="0000FF"/>
                </a:solidFill>
                <a:latin typeface="Arial" charset="0"/>
              </a:rPr>
              <a:t>exopeptidázy</a:t>
            </a:r>
            <a:r>
              <a:rPr lang="cs-CZ" dirty="0">
                <a:latin typeface="Arial" charset="0"/>
              </a:rPr>
              <a:t> – odštěpují aminokyseliny z konce řetězce</a:t>
            </a:r>
          </a:p>
          <a:p>
            <a:pPr marL="1371600" lvl="2" indent="-4572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rgbClr val="0000FF"/>
                </a:solidFill>
                <a:latin typeface="Arial" charset="0"/>
              </a:rPr>
              <a:t>aminopeptidázy</a:t>
            </a:r>
            <a:r>
              <a:rPr lang="cs-CZ" dirty="0">
                <a:latin typeface="Arial" charset="0"/>
              </a:rPr>
              <a:t> – z N konce</a:t>
            </a:r>
          </a:p>
          <a:p>
            <a:pPr marL="1371600" lvl="2" indent="-4572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rgbClr val="0000FF"/>
                </a:solidFill>
                <a:latin typeface="Arial" charset="0"/>
              </a:rPr>
              <a:t>karboxypeptidázy</a:t>
            </a:r>
            <a:r>
              <a:rPr lang="cs-CZ" dirty="0">
                <a:latin typeface="Arial" charset="0"/>
              </a:rPr>
              <a:t> – z C konce</a:t>
            </a:r>
          </a:p>
          <a:p>
            <a:pPr marL="571500" indent="-457200" eaLnBrk="1" hangingPunct="1">
              <a:buFont typeface="Arial" charset="0"/>
              <a:buChar char="•"/>
              <a:defRPr/>
            </a:pPr>
            <a:r>
              <a:rPr lang="cs-CZ" dirty="0">
                <a:latin typeface="Arial" charset="0"/>
              </a:rPr>
              <a:t>Obvykle nespecifické – štěpení většiny peptidových vazeb</a:t>
            </a:r>
          </a:p>
          <a:p>
            <a:pPr marL="971550" lvl="1" indent="-457200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</a:rPr>
              <a:t>specifické proteázy – aktivace konkrétních enzymů (př. </a:t>
            </a:r>
            <a:r>
              <a:rPr lang="cs-CZ" dirty="0" err="1">
                <a:solidFill>
                  <a:schemeClr val="accent2"/>
                </a:solidFill>
                <a:latin typeface="Arial" charset="0"/>
              </a:rPr>
              <a:t>enterokinasa</a:t>
            </a:r>
            <a:r>
              <a:rPr lang="cs-CZ" dirty="0">
                <a:latin typeface="Arial" charset="0"/>
              </a:rPr>
              <a:t> odštěpuje </a:t>
            </a:r>
            <a:r>
              <a:rPr lang="cs-CZ" dirty="0" err="1">
                <a:latin typeface="Arial" charset="0"/>
              </a:rPr>
              <a:t>hexapeptid</a:t>
            </a:r>
            <a:r>
              <a:rPr lang="cs-CZ" dirty="0">
                <a:latin typeface="Arial" charset="0"/>
              </a:rPr>
              <a:t> z </a:t>
            </a:r>
            <a:r>
              <a:rPr lang="cs-CZ" dirty="0">
                <a:solidFill>
                  <a:schemeClr val="accent2"/>
                </a:solidFill>
                <a:latin typeface="Arial" charset="0"/>
              </a:rPr>
              <a:t>trypsinogenu</a:t>
            </a:r>
            <a:r>
              <a:rPr lang="cs-CZ" dirty="0">
                <a:latin typeface="Arial" charset="0"/>
              </a:rPr>
              <a:t> </a:t>
            </a:r>
            <a:r>
              <a:rPr lang="cs-CZ" dirty="0">
                <a:latin typeface="Arial" charset="0"/>
                <a:sym typeface="Wingdings" pitchFamily="2" charset="2"/>
              </a:rPr>
              <a:t></a:t>
            </a:r>
            <a:r>
              <a:rPr lang="en-US" dirty="0">
                <a:latin typeface="Arial" charset="0"/>
                <a:sym typeface="Wingdings" pitchFamily="2" charset="2"/>
              </a:rPr>
              <a:t> </a:t>
            </a:r>
            <a:r>
              <a:rPr lang="en-US" dirty="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trypsin</a:t>
            </a:r>
            <a:r>
              <a:rPr lang="en-US" dirty="0">
                <a:latin typeface="Arial" charset="0"/>
                <a:sym typeface="Wingdings" pitchFamily="2" charset="2"/>
              </a:rPr>
              <a:t>)</a:t>
            </a:r>
            <a:r>
              <a:rPr lang="cs-CZ" dirty="0">
                <a:latin typeface="Arial" charset="0"/>
                <a:sym typeface="Wingdings" pitchFamily="2" charset="2"/>
              </a:rPr>
              <a:t>, srážení krve</a:t>
            </a:r>
            <a:endParaRPr lang="en-US" dirty="0">
              <a:latin typeface="Arial" charset="0"/>
              <a:sym typeface="Wingdings" pitchFamily="2" charset="2"/>
            </a:endParaRPr>
          </a:p>
          <a:p>
            <a:pPr marL="571500" indent="-457200" eaLnBrk="1" hangingPunct="1">
              <a:buFont typeface="Arial" charset="0"/>
              <a:buChar char="•"/>
              <a:defRPr/>
            </a:pPr>
            <a:r>
              <a:rPr lang="en-US" dirty="0">
                <a:latin typeface="Arial" charset="0"/>
              </a:rPr>
              <a:t>N</a:t>
            </a:r>
            <a:r>
              <a:rPr lang="cs-CZ" dirty="0" err="1">
                <a:latin typeface="Arial" charset="0"/>
              </a:rPr>
              <a:t>ěkolik</a:t>
            </a:r>
            <a:r>
              <a:rPr lang="cs-CZ" dirty="0">
                <a:latin typeface="Arial" charset="0"/>
              </a:rPr>
              <a:t> typů aktivních míst – dělení proteáz</a:t>
            </a:r>
          </a:p>
          <a:p>
            <a:pPr marL="971550" lvl="1" indent="-457200" eaLnBrk="1" hangingPunct="1">
              <a:buFont typeface="Arial" charset="0"/>
              <a:buChar char="–"/>
              <a:defRPr/>
            </a:pPr>
            <a:r>
              <a:rPr lang="cs-CZ" dirty="0">
                <a:latin typeface="Arial" charset="0"/>
              </a:rPr>
              <a:t>serinové, cysteinové, </a:t>
            </a:r>
            <a:r>
              <a:rPr lang="cs-CZ" dirty="0" err="1">
                <a:latin typeface="Arial" charset="0"/>
              </a:rPr>
              <a:t>metaloproteázy</a:t>
            </a:r>
            <a:r>
              <a:rPr lang="cs-CZ" dirty="0">
                <a:latin typeface="Arial" charset="0"/>
              </a:rPr>
              <a:t>, </a:t>
            </a:r>
            <a:r>
              <a:rPr lang="cs-CZ" dirty="0" err="1">
                <a:latin typeface="Arial" charset="0"/>
              </a:rPr>
              <a:t>aspartátové</a:t>
            </a:r>
            <a:endParaRPr lang="cs-CZ" dirty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324B7D56-C095-41CA-AA5C-6A9095D717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Trávení bílkovin u savců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A983F591-3F4F-4E31-A8C8-5AAEA1B06E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/>
            <a:r>
              <a:rPr lang="cs-CZ" altLang="cs-CZ" dirty="0"/>
              <a:t>Žaludek</a:t>
            </a:r>
          </a:p>
          <a:p>
            <a:pPr marL="1009650" lvl="1" indent="-609600" eaLnBrk="1" hangingPunct="1"/>
            <a:r>
              <a:rPr lang="cs-CZ" altLang="cs-CZ" dirty="0">
                <a:solidFill>
                  <a:schemeClr val="accent2"/>
                </a:solidFill>
              </a:rPr>
              <a:t>pepsin</a:t>
            </a:r>
            <a:r>
              <a:rPr lang="cs-CZ" altLang="cs-CZ" dirty="0"/>
              <a:t> – spíše u dospělých - nespecifická kyselá proteáza</a:t>
            </a:r>
          </a:p>
          <a:p>
            <a:pPr marL="1009650" lvl="1" indent="-609600" eaLnBrk="1" hangingPunct="1"/>
            <a:r>
              <a:rPr lang="cs-CZ" altLang="cs-CZ" dirty="0" err="1">
                <a:solidFill>
                  <a:schemeClr val="accent2"/>
                </a:solidFill>
              </a:rPr>
              <a:t>chymosin</a:t>
            </a:r>
            <a:r>
              <a:rPr lang="cs-CZ" altLang="cs-CZ" dirty="0">
                <a:solidFill>
                  <a:schemeClr val="accent2"/>
                </a:solidFill>
              </a:rPr>
              <a:t> </a:t>
            </a:r>
            <a:r>
              <a:rPr lang="cs-CZ" altLang="cs-CZ" dirty="0"/>
              <a:t>(</a:t>
            </a:r>
            <a:r>
              <a:rPr lang="cs-CZ" altLang="cs-CZ" dirty="0" err="1"/>
              <a:t>sýřidlo</a:t>
            </a:r>
            <a:r>
              <a:rPr lang="cs-CZ" altLang="cs-CZ" dirty="0"/>
              <a:t>) – hlavně mláďata – specificky štěpí kasein (mléčná bílkovina) – vazba </a:t>
            </a:r>
            <a:r>
              <a:rPr lang="cs-CZ" altLang="cs-CZ" dirty="0" err="1"/>
              <a:t>Phe</a:t>
            </a:r>
            <a:r>
              <a:rPr lang="cs-CZ" altLang="cs-CZ" dirty="0"/>
              <a:t>-Met </a:t>
            </a:r>
            <a:r>
              <a:rPr lang="cs-CZ" altLang="cs-CZ" dirty="0">
                <a:sym typeface="Wingdings" panose="05000000000000000000" pitchFamily="2" charset="2"/>
              </a:rPr>
              <a:t> srážení</a:t>
            </a:r>
          </a:p>
          <a:p>
            <a:pPr marL="609600" indent="-609600" eaLnBrk="1" hangingPunct="1"/>
            <a:r>
              <a:rPr lang="cs-CZ" altLang="cs-CZ" dirty="0">
                <a:sym typeface="Wingdings" panose="05000000000000000000" pitchFamily="2" charset="2"/>
              </a:rPr>
              <a:t>Pankreatická šťáva – překrývající se specifita</a:t>
            </a:r>
          </a:p>
          <a:p>
            <a:pPr marL="1009650" lvl="1" indent="-609600" eaLnBrk="1" hangingPunct="1"/>
            <a:r>
              <a:rPr lang="cs-CZ" altLang="cs-CZ" dirty="0">
                <a:solidFill>
                  <a:schemeClr val="accent2"/>
                </a:solidFill>
                <a:sym typeface="Wingdings" panose="05000000000000000000" pitchFamily="2" charset="2"/>
              </a:rPr>
              <a:t>trypsin</a:t>
            </a:r>
          </a:p>
          <a:p>
            <a:pPr marL="1009650" lvl="1" indent="-609600" eaLnBrk="1" hangingPunct="1"/>
            <a:r>
              <a:rPr lang="cs-CZ" altLang="cs-CZ" dirty="0" err="1">
                <a:solidFill>
                  <a:schemeClr val="accent2"/>
                </a:solidFill>
                <a:sym typeface="Wingdings" panose="05000000000000000000" pitchFamily="2" charset="2"/>
              </a:rPr>
              <a:t>chymotripsin</a:t>
            </a:r>
            <a:r>
              <a:rPr lang="cs-CZ" altLang="cs-CZ" dirty="0">
                <a:solidFill>
                  <a:schemeClr val="accent2"/>
                </a:solidFill>
                <a:sym typeface="Wingdings" panose="05000000000000000000" pitchFamily="2" charset="2"/>
              </a:rPr>
              <a:t> </a:t>
            </a:r>
            <a:r>
              <a:rPr lang="cs-CZ" altLang="cs-CZ" dirty="0">
                <a:sym typeface="Wingdings" panose="05000000000000000000" pitchFamily="2" charset="2"/>
              </a:rPr>
              <a:t>(A, B, C)</a:t>
            </a:r>
          </a:p>
          <a:p>
            <a:pPr marL="1009650" lvl="1" indent="-609600" eaLnBrk="1" hangingPunct="1"/>
            <a:r>
              <a:rPr lang="cs-CZ" altLang="cs-CZ" dirty="0" err="1">
                <a:solidFill>
                  <a:schemeClr val="accent2"/>
                </a:solidFill>
                <a:sym typeface="Wingdings" panose="05000000000000000000" pitchFamily="2" charset="2"/>
              </a:rPr>
              <a:t>elastáza</a:t>
            </a:r>
            <a:endParaRPr lang="cs-CZ" altLang="cs-CZ" dirty="0">
              <a:solidFill>
                <a:schemeClr val="accent2"/>
              </a:solidFill>
              <a:sym typeface="Wingdings" panose="05000000000000000000" pitchFamily="2" charset="2"/>
            </a:endParaRPr>
          </a:p>
          <a:p>
            <a:pPr marL="1009650" lvl="1" indent="-609600" eaLnBrk="1" hangingPunct="1"/>
            <a:r>
              <a:rPr lang="cs-CZ" altLang="cs-CZ" dirty="0">
                <a:solidFill>
                  <a:schemeClr val="accent2"/>
                </a:solidFill>
              </a:rPr>
              <a:t>karboxypeptidáza</a:t>
            </a:r>
            <a:r>
              <a:rPr lang="cs-CZ" altLang="cs-CZ" dirty="0"/>
              <a:t> (A, B)</a:t>
            </a:r>
          </a:p>
          <a:p>
            <a:pPr marL="609600" indent="-609600" eaLnBrk="1" hangingPunct="1"/>
            <a:r>
              <a:rPr lang="cs-CZ" altLang="cs-CZ" dirty="0"/>
              <a:t>Střevní šťáva</a:t>
            </a:r>
          </a:p>
          <a:p>
            <a:pPr marL="1009650" lvl="1" indent="-609600" eaLnBrk="1" hangingPunct="1"/>
            <a:r>
              <a:rPr lang="cs-CZ" altLang="cs-CZ" dirty="0">
                <a:solidFill>
                  <a:schemeClr val="accent2"/>
                </a:solidFill>
              </a:rPr>
              <a:t>aminopeptidázy</a:t>
            </a:r>
          </a:p>
          <a:p>
            <a:pPr marL="1009650" lvl="1" indent="-609600" eaLnBrk="1" hangingPunct="1"/>
            <a:r>
              <a:rPr lang="cs-CZ" altLang="cs-CZ" dirty="0" err="1">
                <a:solidFill>
                  <a:schemeClr val="accent2"/>
                </a:solidFill>
              </a:rPr>
              <a:t>dipeptidázy</a:t>
            </a:r>
            <a:r>
              <a:rPr lang="cs-CZ" altLang="cs-CZ" dirty="0">
                <a:solidFill>
                  <a:schemeClr val="accent2"/>
                </a:solidFill>
              </a:rPr>
              <a:t> </a:t>
            </a:r>
            <a:r>
              <a:rPr lang="cs-CZ" altLang="cs-CZ" dirty="0"/>
              <a:t>– štěpí </a:t>
            </a:r>
            <a:r>
              <a:rPr lang="cs-CZ" altLang="cs-CZ" dirty="0" err="1"/>
              <a:t>dipeptidy</a:t>
            </a:r>
            <a:endParaRPr lang="cs-CZ" alt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B35DB253-F1D5-4E71-8A4A-4142D948AF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Další proteázy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7E2FCB12-A9FE-4AB5-97B7-9F631BCF0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/>
            <a:r>
              <a:rPr lang="cs-CZ" altLang="cs-CZ">
                <a:solidFill>
                  <a:schemeClr val="accent2"/>
                </a:solidFill>
              </a:rPr>
              <a:t>Kathepsiny </a:t>
            </a:r>
            <a:r>
              <a:rPr lang="cs-CZ" altLang="cs-CZ"/>
              <a:t>– odbourávání tkáňových bílkovin živočichů</a:t>
            </a:r>
          </a:p>
          <a:p>
            <a:pPr marL="1009650" lvl="1" indent="-609600" eaLnBrk="1" hangingPunct="1"/>
            <a:r>
              <a:rPr lang="cs-CZ" altLang="cs-CZ"/>
              <a:t>obvykle v lysozómech</a:t>
            </a:r>
          </a:p>
          <a:p>
            <a:pPr marL="609600" indent="-609600" eaLnBrk="1" hangingPunct="1"/>
            <a:r>
              <a:rPr lang="cs-CZ" altLang="cs-CZ">
                <a:solidFill>
                  <a:schemeClr val="accent2"/>
                </a:solidFill>
              </a:rPr>
              <a:t>Papain</a:t>
            </a:r>
            <a:r>
              <a:rPr lang="cs-CZ" altLang="cs-CZ"/>
              <a:t> – rostlinná proteáza</a:t>
            </a:r>
          </a:p>
          <a:p>
            <a:pPr marL="609600" indent="-609600" eaLnBrk="1" hangingPunct="1"/>
            <a:r>
              <a:rPr lang="cs-CZ" altLang="cs-CZ">
                <a:solidFill>
                  <a:schemeClr val="accent2"/>
                </a:solidFill>
              </a:rPr>
              <a:t>Subtilisin </a:t>
            </a:r>
            <a:r>
              <a:rPr lang="cs-CZ" altLang="cs-CZ"/>
              <a:t>– bakteriální</a:t>
            </a:r>
          </a:p>
          <a:p>
            <a:pPr marL="609600" indent="-609600" eaLnBrk="1" hangingPunct="1"/>
            <a:r>
              <a:rPr lang="cs-CZ" altLang="cs-CZ">
                <a:solidFill>
                  <a:schemeClr val="accent2"/>
                </a:solidFill>
              </a:rPr>
              <a:t>Thrombin </a:t>
            </a:r>
            <a:r>
              <a:rPr lang="cs-CZ" altLang="cs-CZ"/>
              <a:t>– srážení krve</a:t>
            </a:r>
          </a:p>
          <a:p>
            <a:pPr marL="609600" indent="-609600" eaLnBrk="1" hangingPunct="1"/>
            <a:endParaRPr lang="cs-CZ" altLang="cs-CZ"/>
          </a:p>
          <a:p>
            <a:pPr marL="609600" indent="-609600" eaLnBrk="1" hangingPunct="1"/>
            <a:r>
              <a:rPr lang="cs-CZ" altLang="cs-CZ"/>
              <a:t>Odbourávání buněčných bílkovin</a:t>
            </a:r>
          </a:p>
          <a:p>
            <a:pPr marL="1009650" lvl="1" indent="-609600" eaLnBrk="1" hangingPunct="1">
              <a:buFont typeface="Calibri" panose="020F0502020204030204" pitchFamily="34" charset="0"/>
              <a:buAutoNum type="arabicPeriod"/>
            </a:pPr>
            <a:r>
              <a:rPr lang="cs-CZ" altLang="cs-CZ"/>
              <a:t>Inaktivace – (vratná) – v cytoplazmě</a:t>
            </a:r>
          </a:p>
          <a:p>
            <a:pPr marL="1009650" lvl="1" indent="-609600" eaLnBrk="1" hangingPunct="1">
              <a:buFont typeface="Calibri" panose="020F0502020204030204" pitchFamily="34" charset="0"/>
              <a:buAutoNum type="arabicPeriod"/>
            </a:pPr>
            <a:r>
              <a:rPr lang="cs-CZ" altLang="cs-CZ"/>
              <a:t>Částečná hydrolýza – v cytoplazmě</a:t>
            </a:r>
          </a:p>
          <a:p>
            <a:pPr marL="1009650" lvl="1" indent="-609600" eaLnBrk="1" hangingPunct="1">
              <a:buFont typeface="Calibri" panose="020F0502020204030204" pitchFamily="34" charset="0"/>
              <a:buAutoNum type="arabicPeriod"/>
            </a:pPr>
            <a:r>
              <a:rPr lang="cs-CZ" altLang="cs-CZ"/>
              <a:t>Kompletní rozklad – lysozómy, vakuoly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nvimod - vzor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19151</TotalTime>
  <Words>1636</Words>
  <Application>Microsoft Office PowerPoint</Application>
  <PresentationFormat>Předvádění na obrazovce (4:3)</PresentationFormat>
  <Paragraphs>432</Paragraphs>
  <Slides>37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37</vt:i4>
      </vt:variant>
    </vt:vector>
  </HeadingPairs>
  <TitlesOfParts>
    <vt:vector size="44" baseType="lpstr">
      <vt:lpstr>Arial</vt:lpstr>
      <vt:lpstr>Calibri</vt:lpstr>
      <vt:lpstr>Symbol</vt:lpstr>
      <vt:lpstr>Wingdings</vt:lpstr>
      <vt:lpstr>Envimod - vzor1</vt:lpstr>
      <vt:lpstr>ACD/ChemSketch</vt:lpstr>
      <vt:lpstr>ChemSketch</vt:lpstr>
      <vt:lpstr>Katabolismus dusíkatých látek</vt:lpstr>
      <vt:lpstr>Dusíkaté látky</vt:lpstr>
      <vt:lpstr>Dusíkaté látky</vt:lpstr>
      <vt:lpstr>Biologické aminy</vt:lpstr>
      <vt:lpstr>Biologické aminy</vt:lpstr>
      <vt:lpstr>Alkaloidy</vt:lpstr>
      <vt:lpstr>Katabolismus bílkovin</vt:lpstr>
      <vt:lpstr>Trávení bílkovin u savců</vt:lpstr>
      <vt:lpstr>Další proteázy</vt:lpstr>
      <vt:lpstr>Metabolismus aminokyselin</vt:lpstr>
      <vt:lpstr>Metabolismus aminokyselin</vt:lpstr>
      <vt:lpstr>Pyridoxalfosfát</vt:lpstr>
      <vt:lpstr>Pyridoxalfosfát</vt:lpstr>
      <vt:lpstr>Pyridoxalfosfát</vt:lpstr>
      <vt:lpstr>Pyridoxalfosfát</vt:lpstr>
      <vt:lpstr>Metabolismus aminokyselin</vt:lpstr>
      <vt:lpstr>Metabolismus NH4+</vt:lpstr>
      <vt:lpstr>Odpadní formy dusíku</vt:lpstr>
      <vt:lpstr>Odpadní formy dusíku</vt:lpstr>
      <vt:lpstr>Odpadní formy dusíku</vt:lpstr>
      <vt:lpstr>Močovinový cyklus</vt:lpstr>
      <vt:lpstr>Močovinový cyklus</vt:lpstr>
      <vt:lpstr>Močovinový cyklus</vt:lpstr>
      <vt:lpstr>Močovinový cyklus</vt:lpstr>
      <vt:lpstr>Močovinový cyklus</vt:lpstr>
      <vt:lpstr>Močovinový cyklus</vt:lpstr>
      <vt:lpstr>Močovinový cyklus</vt:lpstr>
      <vt:lpstr>Bilance cyklu</vt:lpstr>
      <vt:lpstr>Interakce močovinového cyklu</vt:lpstr>
      <vt:lpstr>Odbourávání C-řetězců aminokyselin</vt:lpstr>
      <vt:lpstr>Odbourávání C-řetězců aminokyselin</vt:lpstr>
      <vt:lpstr>Odbourávání C-řetězců aminokyselin</vt:lpstr>
      <vt:lpstr>Katabolismus nukleových kyselin</vt:lpstr>
      <vt:lpstr>Katabolismus nukleových kyselin</vt:lpstr>
      <vt:lpstr>Katabolismus nukleových kyselin</vt:lpstr>
      <vt:lpstr>Štěpení dusíkatých bází</vt:lpstr>
      <vt:lpstr>Štěpení dusíkatých bází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novak</dc:creator>
  <cp:lastModifiedBy>Trogl</cp:lastModifiedBy>
  <cp:revision>201</cp:revision>
  <dcterms:created xsi:type="dcterms:W3CDTF">2012-02-08T08:42:39Z</dcterms:created>
  <dcterms:modified xsi:type="dcterms:W3CDTF">2020-05-17T20:45:44Z</dcterms:modified>
</cp:coreProperties>
</file>