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33"/>
  </p:notesMasterIdLst>
  <p:handoutMasterIdLst>
    <p:handoutMasterId r:id="rId34"/>
  </p:handoutMasterIdLst>
  <p:sldIdLst>
    <p:sldId id="263" r:id="rId2"/>
    <p:sldId id="507" r:id="rId3"/>
    <p:sldId id="598" r:id="rId4"/>
    <p:sldId id="600" r:id="rId5"/>
    <p:sldId id="601" r:id="rId6"/>
    <p:sldId id="602" r:id="rId7"/>
    <p:sldId id="609" r:id="rId8"/>
    <p:sldId id="610" r:id="rId9"/>
    <p:sldId id="603" r:id="rId10"/>
    <p:sldId id="604" r:id="rId11"/>
    <p:sldId id="605" r:id="rId12"/>
    <p:sldId id="606" r:id="rId13"/>
    <p:sldId id="607" r:id="rId14"/>
    <p:sldId id="608" r:id="rId15"/>
    <p:sldId id="612" r:id="rId16"/>
    <p:sldId id="613" r:id="rId17"/>
    <p:sldId id="611" r:id="rId18"/>
    <p:sldId id="614" r:id="rId19"/>
    <p:sldId id="615" r:id="rId20"/>
    <p:sldId id="616" r:id="rId21"/>
    <p:sldId id="617" r:id="rId22"/>
    <p:sldId id="618" r:id="rId23"/>
    <p:sldId id="619" r:id="rId24"/>
    <p:sldId id="620" r:id="rId25"/>
    <p:sldId id="621" r:id="rId26"/>
    <p:sldId id="622" r:id="rId27"/>
    <p:sldId id="623" r:id="rId28"/>
    <p:sldId id="624" r:id="rId29"/>
    <p:sldId id="625" r:id="rId30"/>
    <p:sldId id="626" r:id="rId31"/>
    <p:sldId id="627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00FF"/>
    <a:srgbClr val="FFFFFF"/>
    <a:srgbClr val="0066FF"/>
    <a:srgbClr val="FF0000"/>
    <a:srgbClr val="99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94595" autoAdjust="0"/>
  </p:normalViewPr>
  <p:slideViewPr>
    <p:cSldViewPr>
      <p:cViewPr varScale="1">
        <p:scale>
          <a:sx n="82" d="100"/>
          <a:sy n="82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85AD976-B9A6-4994-889C-6906602CC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42FDBC-B44C-43F9-B777-55111124E9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E119A7-21FA-4E38-A37C-8109EFB85AD0}" type="datetimeFigureOut">
              <a:rPr lang="cs-CZ"/>
              <a:pPr>
                <a:defRPr/>
              </a:pPr>
              <a:t>12.05.2020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43AC20-5E09-4120-A5E4-830270C81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27A63-78F2-4873-A7E3-EBDB7715A9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E0BB4E-D63A-4253-AEDB-EA6606F74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E238D2-FC7C-49E4-BA8B-FBE4652189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DD0AE8-7E1D-4738-8C0E-E233D71A6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1A715-FDC6-4EE5-8544-5F965D60303C}" type="datetimeFigureOut">
              <a:rPr lang="cs-CZ"/>
              <a:pPr>
                <a:defRPr/>
              </a:pPr>
              <a:t>12.05.2020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6C80F6-FC03-499C-AF1E-351D74FE9E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460F2AA-C201-49CA-821E-092FE9DBF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511311-99CF-4751-A89A-0BA1AC726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0EB509-06D8-4EA7-A702-06EF0DC8C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189B86-F2D5-4008-AB63-5B6BCAB9BE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AE2279C-BC73-4051-AE0C-FD97A93CCF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801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0CA3DFB0-3218-44CE-AE05-5BDD357FAA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5748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8B27A72F-03BF-4A33-8A3F-8C23D1CD69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00825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8F318F53-9252-4B99-A3B7-4BC7E21DFE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" y="1072800"/>
            <a:ext cx="8929156" cy="487648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71438" y="71438"/>
            <a:ext cx="7380287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751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5624C4E-291D-4C37-8FB6-B3FE0930C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11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 descr="LOGO_FZP_CZ_RGB_standard.jpg">
            <a:extLst>
              <a:ext uri="{FF2B5EF4-FFF2-40B4-BE49-F238E27FC236}">
                <a16:creationId xmlns:a16="http://schemas.microsoft.com/office/drawing/2014/main" id="{38A08125-909D-47ED-8A7C-09F9E49C2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8"/>
            <a:ext cx="7308881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352956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142984"/>
            <a:ext cx="4281518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180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 descr="LOGO_FZP_CZ_RGB_standard.jpg">
            <a:extLst>
              <a:ext uri="{FF2B5EF4-FFF2-40B4-BE49-F238E27FC236}">
                <a16:creationId xmlns:a16="http://schemas.microsoft.com/office/drawing/2014/main" id="{D76108DA-CBBC-485B-BBC6-695B743E9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38" y="71438"/>
            <a:ext cx="7342188" cy="9286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9768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781F96E7-E90F-475D-B6A9-2DF7D16EB7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313" y="1125538"/>
            <a:ext cx="8893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415881FC-864E-4EC8-BF56-87E24F043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438" y="71438"/>
            <a:ext cx="73802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1028" name="Obrázek 8" descr="LOGO_FZP_CZ_RGB_standard.jpg">
            <a:extLst>
              <a:ext uri="{FF2B5EF4-FFF2-40B4-BE49-F238E27FC236}">
                <a16:creationId xmlns:a16="http://schemas.microsoft.com/office/drawing/2014/main" id="{C6516DED-4434-46E8-B682-D5C783CECA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ED6D86BF-BF08-4427-94C4-109B50E5C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20638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E6C662-1EB3-4EF9-83E2-8BBE0DB47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altLang="cs-CZ" dirty="0"/>
              <a:t>Řešené příklady z biochemie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3F54B0C0-B459-4A49-BB3B-1A530919D6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Josef </a:t>
            </a:r>
            <a:r>
              <a:rPr lang="cs-CZ" dirty="0" err="1"/>
              <a:t>Trögl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97907B1-2F90-466F-9AF2-292A954D5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01F9F64-0D1D-40E6-88C8-D38CE9B03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Velikost lidského genomu je cca 3,2 x 10</a:t>
            </a:r>
            <a:r>
              <a:rPr lang="cs-CZ" altLang="cs-CZ" baseline="30000" dirty="0">
                <a:latin typeface="Arial" charset="0"/>
              </a:rPr>
              <a:t>9</a:t>
            </a:r>
            <a:r>
              <a:rPr lang="cs-CZ" altLang="cs-CZ" dirty="0">
                <a:latin typeface="Arial" charset="0"/>
              </a:rPr>
              <a:t> </a:t>
            </a:r>
            <a:r>
              <a:rPr lang="cs-CZ" altLang="cs-CZ" dirty="0" err="1">
                <a:latin typeface="Arial" charset="0"/>
              </a:rPr>
              <a:t>bp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1 </a:t>
            </a:r>
            <a:r>
              <a:rPr lang="cs-CZ" altLang="cs-CZ" dirty="0" err="1">
                <a:latin typeface="Arial" charset="0"/>
              </a:rPr>
              <a:t>bp</a:t>
            </a:r>
            <a:r>
              <a:rPr lang="cs-CZ" altLang="cs-CZ" dirty="0">
                <a:latin typeface="Arial" charset="0"/>
              </a:rPr>
              <a:t> = 4 možnosti (ATGC)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1 bit = 2 možnosti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1 </a:t>
            </a:r>
            <a:r>
              <a:rPr lang="cs-CZ" altLang="cs-CZ" dirty="0" err="1">
                <a:latin typeface="Arial" charset="0"/>
              </a:rPr>
              <a:t>bp</a:t>
            </a:r>
            <a:r>
              <a:rPr lang="cs-CZ" altLang="cs-CZ" dirty="0">
                <a:latin typeface="Arial" charset="0"/>
              </a:rPr>
              <a:t> tedy odpovídá 2 bitům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1 byte = 8 bitů = 4 </a:t>
            </a:r>
            <a:r>
              <a:rPr lang="cs-CZ" altLang="cs-CZ" dirty="0" err="1">
                <a:latin typeface="Arial" charset="0"/>
              </a:rPr>
              <a:t>bp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Lidský genom odpovídá 3,2 x 10</a:t>
            </a:r>
            <a:r>
              <a:rPr lang="cs-CZ" altLang="cs-CZ" baseline="30000" dirty="0">
                <a:latin typeface="Arial" charset="0"/>
              </a:rPr>
              <a:t>9</a:t>
            </a:r>
            <a:r>
              <a:rPr lang="cs-CZ" altLang="cs-CZ" dirty="0">
                <a:latin typeface="Arial" charset="0"/>
              </a:rPr>
              <a:t> / 4 = 8 x 10</a:t>
            </a:r>
            <a:r>
              <a:rPr lang="cs-CZ" altLang="cs-CZ" baseline="30000" dirty="0">
                <a:latin typeface="Arial" charset="0"/>
              </a:rPr>
              <a:t>8</a:t>
            </a:r>
            <a:r>
              <a:rPr lang="cs-CZ" altLang="cs-CZ" dirty="0">
                <a:latin typeface="Arial" charset="0"/>
              </a:rPr>
              <a:t> bajtů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/ 1024 = 781250 kB = 762 MB = 0,75 GB</a:t>
            </a:r>
          </a:p>
          <a:p>
            <a:pPr marL="457200" indent="-457200"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BC5A9B4-D1F3-4ABD-9022-B25C5E74D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Genetika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4ADD9558-F7D5-492D-9D61-9E0E44041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 dirty="0"/>
              <a:t>Napište komplementární řetězec </a:t>
            </a:r>
            <a:r>
              <a:rPr lang="en-US" altLang="cs-CZ" dirty="0"/>
              <a:t>DNA, </a:t>
            </a:r>
            <a:r>
              <a:rPr lang="cs-CZ" altLang="cs-CZ" dirty="0"/>
              <a:t>zdůrazněte i konce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5’-AGCCTTA-3’</a:t>
            </a:r>
            <a:endParaRPr lang="cs-CZ" altLang="cs-CZ" sz="4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51FCC9C-6BF5-4267-A4FF-DF8513512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99E98F6-2C17-41A1-B429-9BDA80437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Napište komplementární řetězec </a:t>
            </a:r>
            <a:r>
              <a:rPr lang="en-US" altLang="cs-CZ"/>
              <a:t>DNA, </a:t>
            </a:r>
            <a:r>
              <a:rPr lang="cs-CZ" altLang="cs-CZ"/>
              <a:t>zdůrazněte i konce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5’-AGCCTTA-3’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TCGGAAT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DB0A5C4E-1E96-46D5-A424-F5923815E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Genetika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570B88C-6ADB-4B1C-834A-E81788BE9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Napište komplementární řetězec RNA</a:t>
            </a:r>
            <a:r>
              <a:rPr lang="en-US" altLang="cs-CZ"/>
              <a:t>, </a:t>
            </a:r>
            <a:r>
              <a:rPr lang="cs-CZ" altLang="cs-CZ"/>
              <a:t>zdůrazněte i konce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5’-AGCCTTA-3’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718B264A-476E-4917-A155-02FE192D45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11B63AEF-5A15-406C-A8F6-DF91603F8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Napište komplementární řetězec RNA</a:t>
            </a:r>
            <a:r>
              <a:rPr lang="en-US" altLang="cs-CZ"/>
              <a:t>, </a:t>
            </a:r>
            <a:r>
              <a:rPr lang="cs-CZ" altLang="cs-CZ"/>
              <a:t>zdůrazněte i konce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5’-AGCCTTA-3’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UCGGAAU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AE000EC3-6950-4EA7-B8D3-368BEA070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Zadání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216EF2C9-76D5-4BDF-90AE-FA9A2A406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Kolika vodíkovými vazbami se spolu párují následující řetězce?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AAC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AGCCTTA-3’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UUGUCGGAAU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482B149A-C874-41F0-851E-6989DE918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97F59D67-29C7-4A5B-8F61-499E35A716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A=U, A=T</a:t>
            </a:r>
          </a:p>
          <a:p>
            <a:r>
              <a:rPr lang="cs-CZ" altLang="cs-CZ"/>
              <a:t>C≡G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AAC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AGCCTTA-3’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UUGUCGGAAU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cs-CZ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cs-CZ" sz="400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altLang="cs-CZ"/>
              <a:t>C≡G 4 páry, 4x3 = 12 vazeb</a:t>
            </a:r>
          </a:p>
          <a:p>
            <a:r>
              <a:rPr lang="cs-CZ" altLang="cs-CZ"/>
              <a:t>A=U 4 páry, 4x2 = 8 vazeb</a:t>
            </a:r>
          </a:p>
          <a:p>
            <a:r>
              <a:rPr lang="cs-CZ" altLang="cs-CZ"/>
              <a:t>A=T 2 páry, 2x2 =4 vazby</a:t>
            </a:r>
          </a:p>
          <a:p>
            <a:r>
              <a:rPr lang="cs-CZ" altLang="cs-CZ" u="sng">
                <a:solidFill>
                  <a:srgbClr val="0000FF"/>
                </a:solidFill>
              </a:rPr>
              <a:t>Celkem 24 vazeb</a:t>
            </a:r>
          </a:p>
          <a:p>
            <a:endParaRPr lang="cs-CZ" altLang="cs-CZ"/>
          </a:p>
          <a:p>
            <a:pPr algn="ctr">
              <a:buFont typeface="Arial" panose="020B0604020202020204" pitchFamily="34" charset="0"/>
              <a:buNone/>
            </a:pPr>
            <a:endParaRPr lang="cs-CZ" altLang="cs-CZ" sz="4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AE570FD0-FBA7-4DB5-A25A-DA947FCBC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Enzymová aktivita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64FF8BF-8533-4704-8E90-6CB409B1C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61692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Aktivita extracelulárních fosfatáz v půdě byla stanovena jako rychlost produkce fosforečnanů. Navážka 50 mg půdy uvolnila za 10 minut reakce 0,1 mg fosforečných aniontů (</a:t>
            </a:r>
            <a:r>
              <a:rPr lang="cs-CZ" altLang="cs-CZ" dirty="0" err="1"/>
              <a:t>Mr</a:t>
            </a:r>
            <a:r>
              <a:rPr lang="cs-CZ" altLang="cs-CZ" dirty="0"/>
              <a:t>=94,973). Vypočítejte aktivitu fosfatáz v půdě v U/g a dle SI</a:t>
            </a:r>
            <a:endParaRPr lang="cs-CZ" altLang="cs-CZ" dirty="0">
              <a:solidFill>
                <a:srgbClr val="FF0000"/>
              </a:solidFill>
            </a:endParaRP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E19DBCC-E851-4F50-AF2F-3E73C0C21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BF27C55-C411-40B6-863D-CD0C7C9DE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Aktivita extracelulárních fosfatáz v půdě byla stanovena jako rychlost produkce fosforečnanů. Navážka 50 mg půdy uvolnila za 10 minut reakce 0,1 mg fosforečných aniontů (</a:t>
            </a:r>
            <a:r>
              <a:rPr lang="cs-CZ" dirty="0" err="1"/>
              <a:t>Mr</a:t>
            </a:r>
            <a:r>
              <a:rPr lang="cs-CZ" dirty="0"/>
              <a:t>=94,973). Vypočítejte aktivitu fosfatáz v půdě v U/g a dle SI</a:t>
            </a:r>
          </a:p>
          <a:p>
            <a:pPr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Enzymová aktivita = rychlost reakce, v tomto případě hydrolýzy esterových vazeb za uvolnění fosforečných aniontů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Dle SI je jednotkou aktivity 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1 </a:t>
            </a:r>
            <a:r>
              <a:rPr lang="cs-CZ" altLang="cs-CZ" dirty="0" err="1">
                <a:solidFill>
                  <a:srgbClr val="00B050"/>
                </a:solidFill>
                <a:latin typeface="Arial" charset="0"/>
              </a:rPr>
              <a:t>katal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= mol / s</a:t>
            </a:r>
            <a:r>
              <a:rPr lang="cs-CZ" altLang="cs-CZ" dirty="0">
                <a:latin typeface="Arial" charset="0"/>
              </a:rPr>
              <a:t>, v zadaném případě </a:t>
            </a:r>
            <a:r>
              <a:rPr lang="cs-CZ" altLang="cs-CZ" dirty="0" err="1">
                <a:latin typeface="Arial" charset="0"/>
              </a:rPr>
              <a:t>katal</a:t>
            </a:r>
            <a:r>
              <a:rPr lang="cs-CZ" altLang="cs-CZ" dirty="0">
                <a:latin typeface="Arial" charset="0"/>
              </a:rPr>
              <a:t> / kg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Používá se ale častěji jednotka 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U = </a:t>
            </a:r>
            <a:r>
              <a:rPr lang="cs-CZ" altLang="cs-CZ" dirty="0" err="1">
                <a:solidFill>
                  <a:srgbClr val="00B050"/>
                </a:solidFill>
                <a:latin typeface="Symbol" pitchFamily="18" charset="2"/>
              </a:rPr>
              <a:t>m</a:t>
            </a:r>
            <a:r>
              <a:rPr lang="cs-CZ" altLang="cs-CZ" dirty="0" err="1">
                <a:solidFill>
                  <a:srgbClr val="00B050"/>
                </a:solidFill>
                <a:latin typeface="Arial" charset="0"/>
              </a:rPr>
              <a:t>mol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/ min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53CA01D-C56B-4AF8-8895-411CA7EB0C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AFCE435-CEE2-4CE0-8BA5-0EAADEE1A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Aktivita extracelulárních fosfatáz v půdě byla stanovena jako rychlost produkce fosforečnanů. Navážka 50 mg půdy uvolnila za 10 minut reakce 0,1 mg fosforečných aniontů (</a:t>
            </a:r>
            <a:r>
              <a:rPr lang="cs-CZ" dirty="0" err="1"/>
              <a:t>Mr</a:t>
            </a:r>
            <a:r>
              <a:rPr lang="cs-CZ" dirty="0"/>
              <a:t>=94,973). Vypočítejte aktivitu fosfatáz v půdě v U/g a dle SI</a:t>
            </a:r>
          </a:p>
          <a:p>
            <a:pPr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0,1 mg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fosforečnanových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iontů odpovídá 0,0001 g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0,0001 / 94,973 = 1,05.10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-6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mol = 1,05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ymbol" pitchFamily="18" charset="2"/>
              </a:rPr>
              <a:t>m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mol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10 min = 600 s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50 mg = 0,05 g = 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-5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kg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rgbClr val="00B05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7ADE0C7-6AA6-49ED-B390-B5BDA6848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>
                <a:latin typeface="Symbol" panose="05050102010706020507" pitchFamily="18" charset="2"/>
              </a:rPr>
              <a:t>b</a:t>
            </a:r>
            <a:r>
              <a:rPr lang="cs-CZ" altLang="cs-CZ"/>
              <a:t>-oxidace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C31AD5AA-DABE-474B-9FFA-1348925DB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r>
              <a:rPr lang="cs-CZ" altLang="cs-CZ"/>
              <a:t>Vypočítejte množství energie (v ATP) vzniklé aerobní </a:t>
            </a:r>
            <a:r>
              <a:rPr lang="cs-CZ" altLang="cs-CZ">
                <a:latin typeface="Symbol" panose="05050102010706020507" pitchFamily="18" charset="2"/>
              </a:rPr>
              <a:t>b</a:t>
            </a:r>
            <a:r>
              <a:rPr lang="cs-CZ" altLang="cs-CZ"/>
              <a:t>-oxidací kyseliny dekanové</a:t>
            </a:r>
            <a:endParaRPr lang="cs-CZ" altLang="cs-CZ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DE413C17-9C36-4602-9062-6674B5A3F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CA12F4CF-A1B1-4420-8429-DEC886217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0,1 mg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fosforečnanových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iontů odpovídá 0,0001 g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0,0001 / 94,973 = 1,05.10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-6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mol = 1,05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ymbol" pitchFamily="18" charset="2"/>
              </a:rPr>
              <a:t>m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mol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10 min = 600 s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50 mg = 0,05 g = 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-5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kg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V jednotkách U / g</a:t>
            </a:r>
          </a:p>
          <a:p>
            <a:pPr algn="ctr"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aktivita = 1,05 / 10 / 0,05 = 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2,1 U / g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V jednotkách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katal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/ kg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aktivita = 1,05.10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-6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/ 600 / 5.10</a:t>
            </a:r>
            <a:r>
              <a:rPr lang="cs-CZ" altLang="cs-CZ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-5 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= 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3,5 .10</a:t>
            </a:r>
            <a:r>
              <a:rPr lang="cs-CZ" altLang="cs-CZ" baseline="30000" dirty="0">
                <a:solidFill>
                  <a:srgbClr val="00B050"/>
                </a:solidFill>
                <a:latin typeface="Arial" charset="0"/>
              </a:rPr>
              <a:t>-5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cs-CZ" altLang="cs-CZ" dirty="0" err="1">
                <a:solidFill>
                  <a:srgbClr val="00B050"/>
                </a:solidFill>
                <a:latin typeface="Arial" charset="0"/>
              </a:rPr>
              <a:t>katal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/ kg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93167972-9CA3-4C8E-8E03-9C57946C88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/>
              <a:t>Rovnice Michaelise a Mentenové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277068F-FE93-4F18-AC2D-30F43912A9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r>
              <a:rPr lang="cs-CZ" altLang="cs-CZ"/>
              <a:t>Pokuste se z následujícího grafu odhadnout parametry rovnice Michaelise a Mentenové, nezapomeňte na jednotky</a:t>
            </a:r>
            <a:endParaRPr lang="cs-CZ" altLang="cs-CZ">
              <a:solidFill>
                <a:srgbClr val="00B050"/>
              </a:solidFill>
            </a:endParaRPr>
          </a:p>
        </p:txBody>
      </p:sp>
      <p:pic>
        <p:nvPicPr>
          <p:cNvPr id="90116" name="Picture 2">
            <a:extLst>
              <a:ext uri="{FF2B5EF4-FFF2-40B4-BE49-F238E27FC236}">
                <a16:creationId xmlns:a16="http://schemas.microsoft.com/office/drawing/2014/main" id="{A1806E76-703D-4419-AC5D-800005D04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276475"/>
            <a:ext cx="5688012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DA059A12-1B79-42DE-AF4D-116248F3E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CB8364E9-280E-4CDF-BDDB-2744041AF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r>
              <a:rPr lang="cs-CZ" altLang="cs-CZ">
                <a:solidFill>
                  <a:srgbClr val="00B050"/>
                </a:solidFill>
              </a:rPr>
              <a:t>v</a:t>
            </a:r>
            <a:r>
              <a:rPr lang="cs-CZ" altLang="cs-CZ" baseline="-25000">
                <a:solidFill>
                  <a:srgbClr val="00B050"/>
                </a:solidFill>
              </a:rPr>
              <a:t>lim</a:t>
            </a:r>
            <a:r>
              <a:rPr lang="cs-CZ" altLang="cs-CZ">
                <a:solidFill>
                  <a:srgbClr val="00B050"/>
                </a:solidFill>
              </a:rPr>
              <a:t> = cca 280 mU</a:t>
            </a:r>
          </a:p>
          <a:p>
            <a:r>
              <a:rPr lang="cs-CZ" altLang="cs-CZ">
                <a:solidFill>
                  <a:srgbClr val="C00000"/>
                </a:solidFill>
              </a:rPr>
              <a:t>K</a:t>
            </a:r>
            <a:r>
              <a:rPr lang="cs-CZ" altLang="cs-CZ" baseline="-25000">
                <a:solidFill>
                  <a:srgbClr val="C00000"/>
                </a:solidFill>
              </a:rPr>
              <a:t>M</a:t>
            </a:r>
            <a:r>
              <a:rPr lang="cs-CZ" altLang="cs-CZ">
                <a:solidFill>
                  <a:srgbClr val="C00000"/>
                </a:solidFill>
              </a:rPr>
              <a:t> odpovídá koncentraci, kdy v = ½ v</a:t>
            </a:r>
            <a:r>
              <a:rPr lang="cs-CZ" altLang="cs-CZ" baseline="-25000">
                <a:solidFill>
                  <a:srgbClr val="C00000"/>
                </a:solidFill>
              </a:rPr>
              <a:t>lim</a:t>
            </a:r>
            <a:r>
              <a:rPr lang="cs-CZ" altLang="cs-CZ">
                <a:solidFill>
                  <a:srgbClr val="C00000"/>
                </a:solidFill>
              </a:rPr>
              <a:t> (140)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>
                <a:solidFill>
                  <a:srgbClr val="C00000"/>
                </a:solidFill>
              </a:rPr>
              <a:t>= cca 4 mmol/l</a:t>
            </a:r>
          </a:p>
          <a:p>
            <a:endParaRPr lang="cs-CZ" altLang="cs-CZ">
              <a:solidFill>
                <a:srgbClr val="00B050"/>
              </a:solidFill>
            </a:endParaRPr>
          </a:p>
        </p:txBody>
      </p:sp>
      <p:pic>
        <p:nvPicPr>
          <p:cNvPr id="91140" name="Picture 2">
            <a:extLst>
              <a:ext uri="{FF2B5EF4-FFF2-40B4-BE49-F238E27FC236}">
                <a16:creationId xmlns:a16="http://schemas.microsoft.com/office/drawing/2014/main" id="{FC56EAD1-8D92-4B0E-BBBF-1EF0CC452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276475"/>
            <a:ext cx="5688012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F25E4220-3AD3-4DF6-8063-46F282FC625C}"/>
              </a:ext>
            </a:extLst>
          </p:cNvPr>
          <p:cNvCxnSpPr/>
          <p:nvPr/>
        </p:nvCxnSpPr>
        <p:spPr>
          <a:xfrm flipH="1">
            <a:off x="2195513" y="2565400"/>
            <a:ext cx="4897437" cy="7143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>
            <a:extLst>
              <a:ext uri="{FF2B5EF4-FFF2-40B4-BE49-F238E27FC236}">
                <a16:creationId xmlns:a16="http://schemas.microsoft.com/office/drawing/2014/main" id="{D729B8D9-704D-4776-B912-AD6E8B18C37E}"/>
              </a:ext>
            </a:extLst>
          </p:cNvPr>
          <p:cNvCxnSpPr/>
          <p:nvPr/>
        </p:nvCxnSpPr>
        <p:spPr>
          <a:xfrm>
            <a:off x="2484438" y="3860800"/>
            <a:ext cx="0" cy="122396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A63E515-37B1-4503-8BE6-8FA0E7241F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1500F42-4F7D-422C-B9F1-91F2648D2B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Nakreslete vzorec peptidu Ser-</a:t>
            </a:r>
            <a:r>
              <a:rPr lang="cs-CZ" altLang="cs-CZ" dirty="0" err="1">
                <a:latin typeface="Arial" charset="0"/>
              </a:rPr>
              <a:t>Glu</a:t>
            </a:r>
            <a:r>
              <a:rPr lang="cs-CZ" altLang="cs-CZ" dirty="0">
                <a:latin typeface="Arial" charset="0"/>
              </a:rPr>
              <a:t>-</a:t>
            </a:r>
            <a:r>
              <a:rPr lang="cs-CZ" altLang="cs-CZ" dirty="0" err="1">
                <a:latin typeface="Arial" charset="0"/>
              </a:rPr>
              <a:t>Gly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33918A47-E0D2-469B-A9A5-FC8E39666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121FE0B0-1A1E-4267-82C8-FC3C91859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Nakreslete vzorec peptidu Ser-</a:t>
            </a:r>
            <a:r>
              <a:rPr lang="cs-CZ" altLang="cs-CZ" dirty="0" err="1">
                <a:latin typeface="Arial" charset="0"/>
              </a:rPr>
              <a:t>Asp</a:t>
            </a:r>
            <a:r>
              <a:rPr lang="cs-CZ" altLang="cs-CZ" dirty="0">
                <a:latin typeface="Arial" charset="0"/>
              </a:rPr>
              <a:t>-</a:t>
            </a:r>
            <a:r>
              <a:rPr lang="cs-CZ" altLang="cs-CZ" dirty="0" err="1">
                <a:latin typeface="Arial" charset="0"/>
              </a:rPr>
              <a:t>Gly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	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grpSp>
        <p:nvGrpSpPr>
          <p:cNvPr id="93188" name="Group 5">
            <a:extLst>
              <a:ext uri="{FF2B5EF4-FFF2-40B4-BE49-F238E27FC236}">
                <a16:creationId xmlns:a16="http://schemas.microsoft.com/office/drawing/2014/main" id="{AB50A702-942D-4CF5-953C-D672D1A486B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57389" name="AutoShape 6">
              <a:extLst>
                <a:ext uri="{FF2B5EF4-FFF2-40B4-BE49-F238E27FC236}">
                  <a16:creationId xmlns:a16="http://schemas.microsoft.com/office/drawing/2014/main" id="{F674D4E8-09E4-4FDD-9B5B-6CAFE4FA6D1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0" name="Line 7">
              <a:extLst>
                <a:ext uri="{FF2B5EF4-FFF2-40B4-BE49-F238E27FC236}">
                  <a16:creationId xmlns:a16="http://schemas.microsoft.com/office/drawing/2014/main" id="{297D6812-3CF3-4078-81D4-74A4B9A96C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1" name="Line 8">
              <a:extLst>
                <a:ext uri="{FF2B5EF4-FFF2-40B4-BE49-F238E27FC236}">
                  <a16:creationId xmlns:a16="http://schemas.microsoft.com/office/drawing/2014/main" id="{6105141B-3805-4ABF-9918-D853945C6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2" name="Line 9">
              <a:extLst>
                <a:ext uri="{FF2B5EF4-FFF2-40B4-BE49-F238E27FC236}">
                  <a16:creationId xmlns:a16="http://schemas.microsoft.com/office/drawing/2014/main" id="{3B67F535-7A21-454C-AFD2-F5AB0B8C60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3" name="Line 10">
              <a:extLst>
                <a:ext uri="{FF2B5EF4-FFF2-40B4-BE49-F238E27FC236}">
                  <a16:creationId xmlns:a16="http://schemas.microsoft.com/office/drawing/2014/main" id="{7D590F34-0CD7-4BC4-BBE6-2128F58A53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4" name="Line 11">
              <a:extLst>
                <a:ext uri="{FF2B5EF4-FFF2-40B4-BE49-F238E27FC236}">
                  <a16:creationId xmlns:a16="http://schemas.microsoft.com/office/drawing/2014/main" id="{069E31FA-AF48-4DD1-99EE-1F92F6E92C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5" name="Line 12">
              <a:extLst>
                <a:ext uri="{FF2B5EF4-FFF2-40B4-BE49-F238E27FC236}">
                  <a16:creationId xmlns:a16="http://schemas.microsoft.com/office/drawing/2014/main" id="{3F98FCC4-12AA-415F-8FE2-766FCFFCA8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6" name="Rectangle 13">
              <a:extLst>
                <a:ext uri="{FF2B5EF4-FFF2-40B4-BE49-F238E27FC236}">
                  <a16:creationId xmlns:a16="http://schemas.microsoft.com/office/drawing/2014/main" id="{9472F709-7FE5-4197-A83F-C52010C35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7" name="Rectangle 14">
              <a:extLst>
                <a:ext uri="{FF2B5EF4-FFF2-40B4-BE49-F238E27FC236}">
                  <a16:creationId xmlns:a16="http://schemas.microsoft.com/office/drawing/2014/main" id="{A807EA6D-4255-4825-94C1-B1C24F4C2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00800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8" name="Rectangle 15">
              <a:extLst>
                <a:ext uri="{FF2B5EF4-FFF2-40B4-BE49-F238E27FC236}">
                  <a16:creationId xmlns:a16="http://schemas.microsoft.com/office/drawing/2014/main" id="{EF003B9B-41F4-4731-A384-C325971A20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99" name="Rectangle 16">
              <a:extLst>
                <a:ext uri="{FF2B5EF4-FFF2-40B4-BE49-F238E27FC236}">
                  <a16:creationId xmlns:a16="http://schemas.microsoft.com/office/drawing/2014/main" id="{FA381543-150D-4C6E-A6E4-23B22AD5B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0" name="Rectangle 17">
              <a:extLst>
                <a:ext uri="{FF2B5EF4-FFF2-40B4-BE49-F238E27FC236}">
                  <a16:creationId xmlns:a16="http://schemas.microsoft.com/office/drawing/2014/main" id="{1392296F-A455-47C5-BD76-046A91A6E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1" name="Rectangle 18">
              <a:extLst>
                <a:ext uri="{FF2B5EF4-FFF2-40B4-BE49-F238E27FC236}">
                  <a16:creationId xmlns:a16="http://schemas.microsoft.com/office/drawing/2014/main" id="{BDD80259-05DE-4E13-9F7C-F3EE077AA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2" name="Rectangle 19">
              <a:extLst>
                <a:ext uri="{FF2B5EF4-FFF2-40B4-BE49-F238E27FC236}">
                  <a16:creationId xmlns:a16="http://schemas.microsoft.com/office/drawing/2014/main" id="{2FCE8D70-20C2-4F08-9043-54894B49C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3" name="Rectangle 20">
              <a:extLst>
                <a:ext uri="{FF2B5EF4-FFF2-40B4-BE49-F238E27FC236}">
                  <a16:creationId xmlns:a16="http://schemas.microsoft.com/office/drawing/2014/main" id="{697B7B65-F462-473A-8360-C15C73EF9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4" name="Rectangle 21">
              <a:extLst>
                <a:ext uri="{FF2B5EF4-FFF2-40B4-BE49-F238E27FC236}">
                  <a16:creationId xmlns:a16="http://schemas.microsoft.com/office/drawing/2014/main" id="{75D64F36-22E1-4B87-A36D-E1E99FDCC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5" name="Rectangle 22">
              <a:extLst>
                <a:ext uri="{FF2B5EF4-FFF2-40B4-BE49-F238E27FC236}">
                  <a16:creationId xmlns:a16="http://schemas.microsoft.com/office/drawing/2014/main" id="{37900F34-1902-4DBB-B322-354E4B90B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6" name="Rectangle 23">
              <a:extLst>
                <a:ext uri="{FF2B5EF4-FFF2-40B4-BE49-F238E27FC236}">
                  <a16:creationId xmlns:a16="http://schemas.microsoft.com/office/drawing/2014/main" id="{9AD9A80A-ABA1-46C6-A576-4ABDB0545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407" name="Rectangle 24">
              <a:extLst>
                <a:ext uri="{FF2B5EF4-FFF2-40B4-BE49-F238E27FC236}">
                  <a16:creationId xmlns:a16="http://schemas.microsoft.com/office/drawing/2014/main" id="{BE78192D-21A0-4826-98CE-5E3F9975D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3189" name="Group 5">
            <a:extLst>
              <a:ext uri="{FF2B5EF4-FFF2-40B4-BE49-F238E27FC236}">
                <a16:creationId xmlns:a16="http://schemas.microsoft.com/office/drawing/2014/main" id="{D3ACFADE-D97F-4626-8CA5-7224A693715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627313" y="3213100"/>
            <a:ext cx="2160587" cy="1287463"/>
            <a:chOff x="1927" y="1564"/>
            <a:chExt cx="1607" cy="958"/>
          </a:xfrm>
        </p:grpSpPr>
        <p:sp>
          <p:nvSpPr>
            <p:cNvPr id="57370" name="AutoShape 6">
              <a:extLst>
                <a:ext uri="{FF2B5EF4-FFF2-40B4-BE49-F238E27FC236}">
                  <a16:creationId xmlns:a16="http://schemas.microsoft.com/office/drawing/2014/main" id="{70908A4C-38AC-401F-AD34-A2B72A9DA47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1" name="Line 7">
              <a:extLst>
                <a:ext uri="{FF2B5EF4-FFF2-40B4-BE49-F238E27FC236}">
                  <a16:creationId xmlns:a16="http://schemas.microsoft.com/office/drawing/2014/main" id="{8B2DD169-AC83-4B56-8439-7144E534E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2" name="Line 8">
              <a:extLst>
                <a:ext uri="{FF2B5EF4-FFF2-40B4-BE49-F238E27FC236}">
                  <a16:creationId xmlns:a16="http://schemas.microsoft.com/office/drawing/2014/main" id="{14140800-8EA4-4EEB-81D8-5D9BD98F7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3" name="Line 9">
              <a:extLst>
                <a:ext uri="{FF2B5EF4-FFF2-40B4-BE49-F238E27FC236}">
                  <a16:creationId xmlns:a16="http://schemas.microsoft.com/office/drawing/2014/main" id="{62261593-19DF-48FB-8E28-229F69B8A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4" name="Line 10">
              <a:extLst>
                <a:ext uri="{FF2B5EF4-FFF2-40B4-BE49-F238E27FC236}">
                  <a16:creationId xmlns:a16="http://schemas.microsoft.com/office/drawing/2014/main" id="{8256ACBA-CFB8-4693-80D4-76E20E1737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5" name="Line 11">
              <a:extLst>
                <a:ext uri="{FF2B5EF4-FFF2-40B4-BE49-F238E27FC236}">
                  <a16:creationId xmlns:a16="http://schemas.microsoft.com/office/drawing/2014/main" id="{8F7C03F4-77A7-4F59-A9CA-AD0319113D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6" name="Line 12">
              <a:extLst>
                <a:ext uri="{FF2B5EF4-FFF2-40B4-BE49-F238E27FC236}">
                  <a16:creationId xmlns:a16="http://schemas.microsoft.com/office/drawing/2014/main" id="{66356AAC-8D28-46A2-857D-8B20BC6A4D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7" name="Rectangle 13">
              <a:extLst>
                <a:ext uri="{FF2B5EF4-FFF2-40B4-BE49-F238E27FC236}">
                  <a16:creationId xmlns:a16="http://schemas.microsoft.com/office/drawing/2014/main" id="{AEED5E58-B4AA-40CC-8525-F5A409966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8" name="Rectangle 14">
              <a:extLst>
                <a:ext uri="{FF2B5EF4-FFF2-40B4-BE49-F238E27FC236}">
                  <a16:creationId xmlns:a16="http://schemas.microsoft.com/office/drawing/2014/main" id="{8036C232-9416-43B3-990D-05D2D9407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00800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79" name="Rectangle 15">
              <a:extLst>
                <a:ext uri="{FF2B5EF4-FFF2-40B4-BE49-F238E27FC236}">
                  <a16:creationId xmlns:a16="http://schemas.microsoft.com/office/drawing/2014/main" id="{1A0BAC37-82C4-4495-B7E5-619DB07D5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0" name="Rectangle 16">
              <a:extLst>
                <a:ext uri="{FF2B5EF4-FFF2-40B4-BE49-F238E27FC236}">
                  <a16:creationId xmlns:a16="http://schemas.microsoft.com/office/drawing/2014/main" id="{623A9F15-F04B-4106-9917-F5C05A40A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1" name="Rectangle 17">
              <a:extLst>
                <a:ext uri="{FF2B5EF4-FFF2-40B4-BE49-F238E27FC236}">
                  <a16:creationId xmlns:a16="http://schemas.microsoft.com/office/drawing/2014/main" id="{88D4E6C8-58C6-4605-A004-ACECAB86E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2" name="Rectangle 18">
              <a:extLst>
                <a:ext uri="{FF2B5EF4-FFF2-40B4-BE49-F238E27FC236}">
                  <a16:creationId xmlns:a16="http://schemas.microsoft.com/office/drawing/2014/main" id="{BB1DCBDC-333E-440F-8F72-ACB00F0FC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3" name="Rectangle 19">
              <a:extLst>
                <a:ext uri="{FF2B5EF4-FFF2-40B4-BE49-F238E27FC236}">
                  <a16:creationId xmlns:a16="http://schemas.microsoft.com/office/drawing/2014/main" id="{6EC4BCF1-7D1D-4CC7-93B7-5CE716AE31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85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COOH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4" name="Rectangle 20">
              <a:extLst>
                <a:ext uri="{FF2B5EF4-FFF2-40B4-BE49-F238E27FC236}">
                  <a16:creationId xmlns:a16="http://schemas.microsoft.com/office/drawing/2014/main" id="{24937A58-4F66-4CDB-851C-966F89600C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5" name="Rectangle 21">
              <a:extLst>
                <a:ext uri="{FF2B5EF4-FFF2-40B4-BE49-F238E27FC236}">
                  <a16:creationId xmlns:a16="http://schemas.microsoft.com/office/drawing/2014/main" id="{C9B1B34B-C569-4296-A745-900AC3EAA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6" name="Rectangle 22">
              <a:extLst>
                <a:ext uri="{FF2B5EF4-FFF2-40B4-BE49-F238E27FC236}">
                  <a16:creationId xmlns:a16="http://schemas.microsoft.com/office/drawing/2014/main" id="{706A6B32-769A-42D2-8696-8B674518A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7" name="Rectangle 23">
              <a:extLst>
                <a:ext uri="{FF2B5EF4-FFF2-40B4-BE49-F238E27FC236}">
                  <a16:creationId xmlns:a16="http://schemas.microsoft.com/office/drawing/2014/main" id="{946C146C-3A1F-4C3E-AE45-E72A317B6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88" name="Rectangle 24">
              <a:extLst>
                <a:ext uri="{FF2B5EF4-FFF2-40B4-BE49-F238E27FC236}">
                  <a16:creationId xmlns:a16="http://schemas.microsoft.com/office/drawing/2014/main" id="{C46983DC-47F2-4457-9500-9C663DA69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3190" name="Group 5">
            <a:extLst>
              <a:ext uri="{FF2B5EF4-FFF2-40B4-BE49-F238E27FC236}">
                <a16:creationId xmlns:a16="http://schemas.microsoft.com/office/drawing/2014/main" id="{94BE20CC-C4BE-4D07-9383-01A9B4E4B7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03800" y="3213100"/>
            <a:ext cx="2160588" cy="1287463"/>
            <a:chOff x="1927" y="1564"/>
            <a:chExt cx="1607" cy="958"/>
          </a:xfrm>
        </p:grpSpPr>
        <p:sp>
          <p:nvSpPr>
            <p:cNvPr id="57351" name="AutoShape 6">
              <a:extLst>
                <a:ext uri="{FF2B5EF4-FFF2-40B4-BE49-F238E27FC236}">
                  <a16:creationId xmlns:a16="http://schemas.microsoft.com/office/drawing/2014/main" id="{8EF8DD7B-A5A4-4E58-91DC-07532EE4D1E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2" name="Line 7">
              <a:extLst>
                <a:ext uri="{FF2B5EF4-FFF2-40B4-BE49-F238E27FC236}">
                  <a16:creationId xmlns:a16="http://schemas.microsoft.com/office/drawing/2014/main" id="{B8C07145-DF82-4502-BC4E-11B6F294FC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3" name="Line 8">
              <a:extLst>
                <a:ext uri="{FF2B5EF4-FFF2-40B4-BE49-F238E27FC236}">
                  <a16:creationId xmlns:a16="http://schemas.microsoft.com/office/drawing/2014/main" id="{DCBC9113-57CA-4AF8-A3E7-D094DE7854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4" name="Line 9">
              <a:extLst>
                <a:ext uri="{FF2B5EF4-FFF2-40B4-BE49-F238E27FC236}">
                  <a16:creationId xmlns:a16="http://schemas.microsoft.com/office/drawing/2014/main" id="{D8DB1C61-F4C2-4A9D-AFC3-F24D5069FB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5" name="Line 10">
              <a:extLst>
                <a:ext uri="{FF2B5EF4-FFF2-40B4-BE49-F238E27FC236}">
                  <a16:creationId xmlns:a16="http://schemas.microsoft.com/office/drawing/2014/main" id="{BDE0BA96-FC9F-4996-99A1-0773036D1F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6" name="Line 11">
              <a:extLst>
                <a:ext uri="{FF2B5EF4-FFF2-40B4-BE49-F238E27FC236}">
                  <a16:creationId xmlns:a16="http://schemas.microsoft.com/office/drawing/2014/main" id="{58743172-AF98-421F-8CB1-4F41B9329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7" name="Line 12">
              <a:extLst>
                <a:ext uri="{FF2B5EF4-FFF2-40B4-BE49-F238E27FC236}">
                  <a16:creationId xmlns:a16="http://schemas.microsoft.com/office/drawing/2014/main" id="{9171B6C2-B60F-4544-82DE-60EEB86B33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8" name="Rectangle 13">
              <a:extLst>
                <a:ext uri="{FF2B5EF4-FFF2-40B4-BE49-F238E27FC236}">
                  <a16:creationId xmlns:a16="http://schemas.microsoft.com/office/drawing/2014/main" id="{EDA8F0CE-E1D7-4002-88AA-D4621BAE6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59" name="Rectangle 14">
              <a:extLst>
                <a:ext uri="{FF2B5EF4-FFF2-40B4-BE49-F238E27FC236}">
                  <a16:creationId xmlns:a16="http://schemas.microsoft.com/office/drawing/2014/main" id="{B2DDE31A-2C7D-42DD-87B9-7FE7EC1F7C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00800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0" name="Rectangle 15">
              <a:extLst>
                <a:ext uri="{FF2B5EF4-FFF2-40B4-BE49-F238E27FC236}">
                  <a16:creationId xmlns:a16="http://schemas.microsoft.com/office/drawing/2014/main" id="{F03596EC-B194-4F62-8090-B6D6B3B05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1" name="Rectangle 16">
              <a:extLst>
                <a:ext uri="{FF2B5EF4-FFF2-40B4-BE49-F238E27FC236}">
                  <a16:creationId xmlns:a16="http://schemas.microsoft.com/office/drawing/2014/main" id="{C97AE377-B2FD-44C0-A624-EC766BB11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2" name="Rectangle 17">
              <a:extLst>
                <a:ext uri="{FF2B5EF4-FFF2-40B4-BE49-F238E27FC236}">
                  <a16:creationId xmlns:a16="http://schemas.microsoft.com/office/drawing/2014/main" id="{8B9E6399-16BC-4E2F-A451-9B119D4F8D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3" name="Rectangle 18">
              <a:extLst>
                <a:ext uri="{FF2B5EF4-FFF2-40B4-BE49-F238E27FC236}">
                  <a16:creationId xmlns:a16="http://schemas.microsoft.com/office/drawing/2014/main" id="{63814E1E-DBD3-4CA0-8244-4173E1D52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4" name="Rectangle 19">
              <a:extLst>
                <a:ext uri="{FF2B5EF4-FFF2-40B4-BE49-F238E27FC236}">
                  <a16:creationId xmlns:a16="http://schemas.microsoft.com/office/drawing/2014/main" id="{4467DB24-6B49-4F5E-989F-2F1EFFDE0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5" name="Rectangle 20">
              <a:extLst>
                <a:ext uri="{FF2B5EF4-FFF2-40B4-BE49-F238E27FC236}">
                  <a16:creationId xmlns:a16="http://schemas.microsoft.com/office/drawing/2014/main" id="{5C7AD2BC-18C4-49B9-BBF7-A9F14639D6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6" name="Rectangle 21">
              <a:extLst>
                <a:ext uri="{FF2B5EF4-FFF2-40B4-BE49-F238E27FC236}">
                  <a16:creationId xmlns:a16="http://schemas.microsoft.com/office/drawing/2014/main" id="{B7FE4498-20CF-435A-AE77-85E8D39A3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7" name="Rectangle 22">
              <a:extLst>
                <a:ext uri="{FF2B5EF4-FFF2-40B4-BE49-F238E27FC236}">
                  <a16:creationId xmlns:a16="http://schemas.microsoft.com/office/drawing/2014/main" id="{E3F357AF-745C-489F-B42F-6573AB9E5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8" name="Rectangle 23">
              <a:extLst>
                <a:ext uri="{FF2B5EF4-FFF2-40B4-BE49-F238E27FC236}">
                  <a16:creationId xmlns:a16="http://schemas.microsoft.com/office/drawing/2014/main" id="{2094FEDB-C1ED-4E4E-B408-5AD14D31A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7369" name="Rectangle 24">
              <a:extLst>
                <a:ext uri="{FF2B5EF4-FFF2-40B4-BE49-F238E27FC236}">
                  <a16:creationId xmlns:a16="http://schemas.microsoft.com/office/drawing/2014/main" id="{F45E1618-C133-4CAD-92B2-9E71189AF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sah 1">
            <a:extLst>
              <a:ext uri="{FF2B5EF4-FFF2-40B4-BE49-F238E27FC236}">
                <a16:creationId xmlns:a16="http://schemas.microsoft.com/office/drawing/2014/main" id="{E1B2C8D8-ECD7-4458-93F4-B308FD21EFA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0813" y="1074738"/>
            <a:ext cx="8929687" cy="1330325"/>
          </a:xfrm>
        </p:spPr>
        <p:txBody>
          <a:bodyPr/>
          <a:lstStyle/>
          <a:p>
            <a:r>
              <a:rPr lang="cs-CZ" altLang="cs-CZ" dirty="0"/>
              <a:t>Biopolymery s rozmanitou strukturou a funkcí</a:t>
            </a:r>
          </a:p>
          <a:p>
            <a:r>
              <a:rPr lang="cs-CZ" altLang="cs-CZ" dirty="0"/>
              <a:t>Strukturním základem </a:t>
            </a:r>
            <a:r>
              <a:rPr lang="cs-CZ" altLang="cs-CZ" dirty="0">
                <a:solidFill>
                  <a:schemeClr val="accent2"/>
                </a:solidFill>
              </a:rPr>
              <a:t>peptidy</a:t>
            </a:r>
            <a:r>
              <a:rPr lang="cs-CZ" altLang="cs-CZ" dirty="0"/>
              <a:t> – řetězce alespoň dvou aminokyselin spojených </a:t>
            </a:r>
            <a:r>
              <a:rPr lang="cs-CZ" altLang="cs-CZ" dirty="0">
                <a:solidFill>
                  <a:schemeClr val="accent2"/>
                </a:solidFill>
              </a:rPr>
              <a:t>peptidovou vazbou</a:t>
            </a:r>
            <a:endParaRPr lang="cs-CZ" altLang="cs-CZ" dirty="0">
              <a:solidFill>
                <a:srgbClr val="0066FF"/>
              </a:solidFill>
            </a:endParaRPr>
          </a:p>
          <a:p>
            <a:pPr lvl="1"/>
            <a:endParaRPr lang="cs-CZ" altLang="cs-CZ" dirty="0">
              <a:solidFill>
                <a:srgbClr val="0066FF"/>
              </a:solidFill>
            </a:endParaRPr>
          </a:p>
          <a:p>
            <a:pPr lvl="1"/>
            <a:endParaRPr lang="cs-CZ" altLang="cs-CZ" dirty="0">
              <a:solidFill>
                <a:srgbClr val="0066FF"/>
              </a:solidFill>
            </a:endParaRPr>
          </a:p>
          <a:p>
            <a:endParaRPr lang="cs-CZ" altLang="cs-CZ" dirty="0">
              <a:solidFill>
                <a:srgbClr val="0066FF"/>
              </a:solidFill>
            </a:endParaRPr>
          </a:p>
          <a:p>
            <a:endParaRPr lang="cs-CZ" altLang="cs-CZ" dirty="0">
              <a:solidFill>
                <a:srgbClr val="0066FF"/>
              </a:solidFill>
            </a:endParaRPr>
          </a:p>
        </p:txBody>
      </p:sp>
      <p:sp>
        <p:nvSpPr>
          <p:cNvPr id="94211" name="Nadpis 2">
            <a:extLst>
              <a:ext uri="{FF2B5EF4-FFF2-40B4-BE49-F238E27FC236}">
                <a16:creationId xmlns:a16="http://schemas.microsoft.com/office/drawing/2014/main" id="{7AFE7266-B391-4966-A554-856AD26F6BEB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/>
              <a:t>Peptidy a bílkoviny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BD03E2-1F47-4676-A1D6-817C2379E96C}"/>
              </a:ext>
            </a:extLst>
          </p:cNvPr>
          <p:cNvSpPr txBox="1">
            <a:spLocks noGrp="1"/>
          </p:cNvSpPr>
          <p:nvPr/>
        </p:nvSpPr>
        <p:spPr>
          <a:xfrm>
            <a:off x="8388350" y="6453188"/>
            <a:ext cx="576263" cy="285750"/>
          </a:xfrm>
          <a:prstGeom prst="rect">
            <a:avLst/>
          </a:prstGeo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8EF7D1A2-DAD6-4A9E-8D55-69AE8DD3E1AF}" type="slidenum">
              <a:rPr lang="cs-CZ" altLang="cs-CZ" sz="1200">
                <a:solidFill>
                  <a:srgbClr val="595959"/>
                </a:solidFill>
                <a:latin typeface="Calibri" panose="020F0502020204030204" pitchFamily="34" charset="0"/>
              </a:rPr>
              <a:pPr algn="r" eaLnBrk="1" hangingPunct="1"/>
              <a:t>25</a:t>
            </a:fld>
            <a:endParaRPr lang="cs-CZ" altLang="cs-CZ" sz="1200">
              <a:solidFill>
                <a:srgbClr val="595959"/>
              </a:solidFill>
              <a:latin typeface="Calibri" panose="020F0502020204030204" pitchFamily="34" charset="0"/>
            </a:endParaRPr>
          </a:p>
        </p:txBody>
      </p:sp>
      <p:grpSp>
        <p:nvGrpSpPr>
          <p:cNvPr id="94213" name="Skupina 258047">
            <a:extLst>
              <a:ext uri="{FF2B5EF4-FFF2-40B4-BE49-F238E27FC236}">
                <a16:creationId xmlns:a16="http://schemas.microsoft.com/office/drawing/2014/main" id="{B8B2631D-48A5-4E59-8795-86E775CA8911}"/>
              </a:ext>
            </a:extLst>
          </p:cNvPr>
          <p:cNvGrpSpPr>
            <a:grpSpLocks/>
          </p:cNvGrpSpPr>
          <p:nvPr/>
        </p:nvGrpSpPr>
        <p:grpSpPr bwMode="auto">
          <a:xfrm>
            <a:off x="101600" y="2352065"/>
            <a:ext cx="7029450" cy="1970698"/>
            <a:chOff x="192329" y="2746693"/>
            <a:chExt cx="7028863" cy="1970701"/>
          </a:xfrm>
        </p:grpSpPr>
        <p:sp>
          <p:nvSpPr>
            <p:cNvPr id="58419" name="TextovéPole 2">
              <a:extLst>
                <a:ext uri="{FF2B5EF4-FFF2-40B4-BE49-F238E27FC236}">
                  <a16:creationId xmlns:a16="http://schemas.microsoft.com/office/drawing/2014/main" id="{9ABC6F9A-0BB8-422E-8F3E-CEA61699DE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4025" y="3334679"/>
              <a:ext cx="1423868" cy="72072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en-US" altLang="cs-CZ" sz="4000" dirty="0">
                  <a:solidFill>
                    <a:prstClr val="black"/>
                  </a:solidFill>
                  <a:latin typeface="Arial" charset="0"/>
                  <a:cs typeface="+mn-cs"/>
                </a:rPr>
                <a:t>  </a:t>
              </a:r>
              <a:r>
                <a:rPr lang="cs-CZ" altLang="cs-CZ" sz="4000" dirty="0">
                  <a:solidFill>
                    <a:prstClr val="black"/>
                  </a:solidFill>
                  <a:latin typeface="Arial" charset="0"/>
                  <a:cs typeface="+mn-cs"/>
                </a:rPr>
                <a:t>+</a:t>
              </a:r>
            </a:p>
          </p:txBody>
        </p:sp>
        <p:grpSp>
          <p:nvGrpSpPr>
            <p:cNvPr id="94257" name="Group 5">
              <a:extLst>
                <a:ext uri="{FF2B5EF4-FFF2-40B4-BE49-F238E27FC236}">
                  <a16:creationId xmlns:a16="http://schemas.microsoft.com/office/drawing/2014/main" id="{F325FF0E-09EB-41BE-8782-814423BE82C5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92329" y="2746693"/>
              <a:ext cx="3240089" cy="1918310"/>
              <a:chOff x="1927" y="1570"/>
              <a:chExt cx="1607" cy="952"/>
            </a:xfrm>
          </p:grpSpPr>
          <p:sp>
            <p:nvSpPr>
              <p:cNvPr id="58439" name="AutoShape 6">
                <a:extLst>
                  <a:ext uri="{FF2B5EF4-FFF2-40B4-BE49-F238E27FC236}">
                    <a16:creationId xmlns:a16="http://schemas.microsoft.com/office/drawing/2014/main" id="{CB4464D3-0B8A-4B4D-9A99-345FDB9AE157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927" y="1570"/>
                <a:ext cx="1607" cy="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0" name="Line 7">
                <a:extLst>
                  <a:ext uri="{FF2B5EF4-FFF2-40B4-BE49-F238E27FC236}">
                    <a16:creationId xmlns:a16="http://schemas.microsoft.com/office/drawing/2014/main" id="{FA8921E9-58C6-47CA-AC46-715CAED4C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020"/>
                <a:ext cx="199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1" name="Line 8">
                <a:extLst>
                  <a:ext uri="{FF2B5EF4-FFF2-40B4-BE49-F238E27FC236}">
                    <a16:creationId xmlns:a16="http://schemas.microsoft.com/office/drawing/2014/main" id="{2107256A-AECB-4D6F-A8D6-32B7F4FE82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6" y="2020"/>
                <a:ext cx="6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2" name="Line 9">
                <a:extLst>
                  <a:ext uri="{FF2B5EF4-FFF2-40B4-BE49-F238E27FC236}">
                    <a16:creationId xmlns:a16="http://schemas.microsoft.com/office/drawing/2014/main" id="{50312FB7-312B-4DA2-BE77-342D18D0EF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9" y="2118"/>
                <a:ext cx="1" cy="1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3" name="Line 10">
                <a:extLst>
                  <a:ext uri="{FF2B5EF4-FFF2-40B4-BE49-F238E27FC236}">
                    <a16:creationId xmlns:a16="http://schemas.microsoft.com/office/drawing/2014/main" id="{2B7A3E6C-052F-491E-8392-8DF34150D9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9" y="2020"/>
                <a:ext cx="191" cy="1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4" name="Line 11">
                <a:extLst>
                  <a:ext uri="{FF2B5EF4-FFF2-40B4-BE49-F238E27FC236}">
                    <a16:creationId xmlns:a16="http://schemas.microsoft.com/office/drawing/2014/main" id="{94474844-60AA-406D-BAAB-827880BC7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7" y="1760"/>
                <a:ext cx="1" cy="17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5" name="Line 12">
                <a:extLst>
                  <a:ext uri="{FF2B5EF4-FFF2-40B4-BE49-F238E27FC236}">
                    <a16:creationId xmlns:a16="http://schemas.microsoft.com/office/drawing/2014/main" id="{CE2EC21D-8C05-454F-907E-8963196F7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1760"/>
                <a:ext cx="1" cy="17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6" name="Rectangle 13">
                <a:extLst>
                  <a:ext uri="{FF2B5EF4-FFF2-40B4-BE49-F238E27FC236}">
                    <a16:creationId xmlns:a16="http://schemas.microsoft.com/office/drawing/2014/main" id="{31A96AA4-6951-4F82-98D1-A6FEC7D80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008000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7" name="Rectangle 14">
                <a:extLst>
                  <a:ext uri="{FF2B5EF4-FFF2-40B4-BE49-F238E27FC236}">
                    <a16:creationId xmlns:a16="http://schemas.microsoft.com/office/drawing/2014/main" id="{B9D42DB2-9D68-4408-AA09-4259F64ED1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5" y="1997"/>
                <a:ext cx="67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1900">
                    <a:solidFill>
                      <a:srgbClr val="008000"/>
                    </a:solidFill>
                    <a:latin typeface="Arial" charset="0"/>
                    <a:cs typeface="+mn-cs"/>
                  </a:rPr>
                  <a:t>2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8" name="Rectangle 15">
                <a:extLst>
                  <a:ext uri="{FF2B5EF4-FFF2-40B4-BE49-F238E27FC236}">
                    <a16:creationId xmlns:a16="http://schemas.microsoft.com/office/drawing/2014/main" id="{0B1A6211-5C86-4E2B-8267-877150EE03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2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008000"/>
                    </a:solidFill>
                    <a:latin typeface="Arial" charset="0"/>
                    <a:cs typeface="+mn-cs"/>
                  </a:rPr>
                  <a:t>N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49" name="Rectangle 16">
                <a:extLst>
                  <a:ext uri="{FF2B5EF4-FFF2-40B4-BE49-F238E27FC236}">
                    <a16:creationId xmlns:a16="http://schemas.microsoft.com/office/drawing/2014/main" id="{98FFDA22-32B5-418E-9399-68889E4CE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C</a:t>
                </a:r>
                <a:endParaRPr lang="en-US" alt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0" name="Rectangle 17">
                <a:extLst>
                  <a:ext uri="{FF2B5EF4-FFF2-40B4-BE49-F238E27FC236}">
                    <a16:creationId xmlns:a16="http://schemas.microsoft.com/office/drawing/2014/main" id="{A1627844-D27B-49B3-B1EB-EA6067C0E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1924"/>
                <a:ext cx="13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1" name="Rectangle 18">
                <a:extLst>
                  <a:ext uri="{FF2B5EF4-FFF2-40B4-BE49-F238E27FC236}">
                    <a16:creationId xmlns:a16="http://schemas.microsoft.com/office/drawing/2014/main" id="{6681FBF2-05FE-4D50-91A9-9F3ECF2C6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1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C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2" name="Rectangle 19">
                <a:extLst>
                  <a:ext uri="{FF2B5EF4-FFF2-40B4-BE49-F238E27FC236}">
                    <a16:creationId xmlns:a16="http://schemas.microsoft.com/office/drawing/2014/main" id="{2759B1F9-8306-49E6-994B-BBA3511A68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2282"/>
                <a:ext cx="16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cs-CZ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R</a:t>
                </a:r>
                <a:r>
                  <a:rPr lang="cs-CZ" altLang="cs-CZ" sz="2400" baseline="-25000">
                    <a:solidFill>
                      <a:prstClr val="black"/>
                    </a:solidFill>
                    <a:latin typeface="Arial" charset="0"/>
                    <a:cs typeface="+mn-cs"/>
                  </a:rPr>
                  <a:t>1</a:t>
                </a:r>
                <a:endParaRPr lang="en-US" altLang="cs-CZ" baseline="-25000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3" name="Rectangle 20">
                <a:extLst>
                  <a:ext uri="{FF2B5EF4-FFF2-40B4-BE49-F238E27FC236}">
                    <a16:creationId xmlns:a16="http://schemas.microsoft.com/office/drawing/2014/main" id="{985FEF94-270F-4EC7-8F1B-B059D3300E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2282"/>
                <a:ext cx="2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endParaRPr lang="en-US" altLang="cs-CZ">
                  <a:solidFill>
                    <a:srgbClr val="0C01E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4" name="Rectangle 21">
                <a:extLst>
                  <a:ext uri="{FF2B5EF4-FFF2-40B4-BE49-F238E27FC236}">
                    <a16:creationId xmlns:a16="http://schemas.microsoft.com/office/drawing/2014/main" id="{742F26EC-9CA3-49E7-8FC3-813FB091E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" y="2357"/>
                <a:ext cx="2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endParaRPr lang="en-US" altLang="cs-CZ">
                  <a:solidFill>
                    <a:srgbClr val="0C01E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5" name="Rectangle 22">
                <a:extLst>
                  <a:ext uri="{FF2B5EF4-FFF2-40B4-BE49-F238E27FC236}">
                    <a16:creationId xmlns:a16="http://schemas.microsoft.com/office/drawing/2014/main" id="{9D4B030B-5B49-49B5-BBB0-BCDAF3172C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3" y="1923"/>
                <a:ext cx="258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O</a:t>
                </a:r>
                <a:r>
                  <a:rPr lang="cs-CZ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                    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6" name="Rectangle 23">
                <a:extLst>
                  <a:ext uri="{FF2B5EF4-FFF2-40B4-BE49-F238E27FC236}">
                    <a16:creationId xmlns:a16="http://schemas.microsoft.com/office/drawing/2014/main" id="{E571D8AB-A1CD-44F3-848D-96BC37167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3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57" name="Rectangle 24">
                <a:extLst>
                  <a:ext uri="{FF2B5EF4-FFF2-40B4-BE49-F238E27FC236}">
                    <a16:creationId xmlns:a16="http://schemas.microsoft.com/office/drawing/2014/main" id="{FCE30625-2DC9-4CE8-AD8E-CA4F2AA04A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5" y="1573"/>
                <a:ext cx="117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O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94258" name="Group 5">
              <a:extLst>
                <a:ext uri="{FF2B5EF4-FFF2-40B4-BE49-F238E27FC236}">
                  <a16:creationId xmlns:a16="http://schemas.microsoft.com/office/drawing/2014/main" id="{73F2A700-420B-4B2F-8DAE-44A427606A7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981103" y="2799084"/>
              <a:ext cx="3240089" cy="1918310"/>
              <a:chOff x="1927" y="1570"/>
              <a:chExt cx="1607" cy="952"/>
            </a:xfrm>
          </p:grpSpPr>
          <p:sp>
            <p:nvSpPr>
              <p:cNvPr id="58420" name="AutoShape 6">
                <a:extLst>
                  <a:ext uri="{FF2B5EF4-FFF2-40B4-BE49-F238E27FC236}">
                    <a16:creationId xmlns:a16="http://schemas.microsoft.com/office/drawing/2014/main" id="{60F8B06F-A9DF-4616-A46B-42E140C07B30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927" y="1570"/>
                <a:ext cx="1607" cy="9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1" name="Line 7">
                <a:extLst>
                  <a:ext uri="{FF2B5EF4-FFF2-40B4-BE49-F238E27FC236}">
                    <a16:creationId xmlns:a16="http://schemas.microsoft.com/office/drawing/2014/main" id="{BB92265F-7E4C-4CFE-B06A-6764015003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8" y="2020"/>
                <a:ext cx="199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2" name="Line 8">
                <a:extLst>
                  <a:ext uri="{FF2B5EF4-FFF2-40B4-BE49-F238E27FC236}">
                    <a16:creationId xmlns:a16="http://schemas.microsoft.com/office/drawing/2014/main" id="{F9DB2017-CCBE-4A3F-8153-D5CDEF8B01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06" y="2020"/>
                <a:ext cx="61" cy="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3" name="Line 9">
                <a:extLst>
                  <a:ext uri="{FF2B5EF4-FFF2-40B4-BE49-F238E27FC236}">
                    <a16:creationId xmlns:a16="http://schemas.microsoft.com/office/drawing/2014/main" id="{4A5E8C3D-3AA8-4DE1-BA4A-EA779EA09F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9" y="2118"/>
                <a:ext cx="1" cy="1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4" name="Line 10">
                <a:extLst>
                  <a:ext uri="{FF2B5EF4-FFF2-40B4-BE49-F238E27FC236}">
                    <a16:creationId xmlns:a16="http://schemas.microsoft.com/office/drawing/2014/main" id="{36D3BAEF-AA79-4425-B245-FE0B1DD04C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9" y="2020"/>
                <a:ext cx="191" cy="1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5" name="Line 11">
                <a:extLst>
                  <a:ext uri="{FF2B5EF4-FFF2-40B4-BE49-F238E27FC236}">
                    <a16:creationId xmlns:a16="http://schemas.microsoft.com/office/drawing/2014/main" id="{733DB639-BD6F-437C-837B-952A08D463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7" y="1760"/>
                <a:ext cx="1" cy="17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6" name="Line 12">
                <a:extLst>
                  <a:ext uri="{FF2B5EF4-FFF2-40B4-BE49-F238E27FC236}">
                    <a16:creationId xmlns:a16="http://schemas.microsoft.com/office/drawing/2014/main" id="{14EC970F-45BD-4047-855C-52290C8AF5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70" y="1760"/>
                <a:ext cx="1" cy="170"/>
              </a:xfrm>
              <a:prstGeom prst="line">
                <a:avLst/>
              </a:prstGeom>
              <a:noFill/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endParaRPr 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7" name="Rectangle 13">
                <a:extLst>
                  <a:ext uri="{FF2B5EF4-FFF2-40B4-BE49-F238E27FC236}">
                    <a16:creationId xmlns:a16="http://schemas.microsoft.com/office/drawing/2014/main" id="{F5A7BA43-C919-463D-B255-6F64E1691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37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008000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8" name="Rectangle 14">
                <a:extLst>
                  <a:ext uri="{FF2B5EF4-FFF2-40B4-BE49-F238E27FC236}">
                    <a16:creationId xmlns:a16="http://schemas.microsoft.com/office/drawing/2014/main" id="{105041D0-0805-405F-81D6-38B9C87F87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5" y="1997"/>
                <a:ext cx="67" cy="1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1900">
                    <a:solidFill>
                      <a:srgbClr val="008000"/>
                    </a:solidFill>
                    <a:latin typeface="Arial" charset="0"/>
                    <a:cs typeface="+mn-cs"/>
                  </a:rPr>
                  <a:t>2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29" name="Rectangle 15">
                <a:extLst>
                  <a:ext uri="{FF2B5EF4-FFF2-40B4-BE49-F238E27FC236}">
                    <a16:creationId xmlns:a16="http://schemas.microsoft.com/office/drawing/2014/main" id="{173DE76B-1B0A-438F-9C14-4C1C63ADA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2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008000"/>
                    </a:solidFill>
                    <a:latin typeface="Arial" charset="0"/>
                    <a:cs typeface="+mn-cs"/>
                  </a:rPr>
                  <a:t>N</a:t>
                </a:r>
                <a:endParaRPr lang="en-US" altLang="cs-CZ">
                  <a:solidFill>
                    <a:srgbClr val="008000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0" name="Rectangle 16">
                <a:extLst>
                  <a:ext uri="{FF2B5EF4-FFF2-40B4-BE49-F238E27FC236}">
                    <a16:creationId xmlns:a16="http://schemas.microsoft.com/office/drawing/2014/main" id="{6DE77AB1-1467-454F-937D-79AD06F8B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C</a:t>
                </a:r>
                <a:endParaRPr lang="en-US" alt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1" name="Rectangle 17">
                <a:extLst>
                  <a:ext uri="{FF2B5EF4-FFF2-40B4-BE49-F238E27FC236}">
                    <a16:creationId xmlns:a16="http://schemas.microsoft.com/office/drawing/2014/main" id="{B188CC2D-3D11-435E-8CF3-01C0B49501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1924"/>
                <a:ext cx="13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2" name="Rectangle 18">
                <a:extLst>
                  <a:ext uri="{FF2B5EF4-FFF2-40B4-BE49-F238E27FC236}">
                    <a16:creationId xmlns:a16="http://schemas.microsoft.com/office/drawing/2014/main" id="{A93F56B7-A872-4DC5-A702-E33451971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1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FF00FF"/>
                    </a:solidFill>
                    <a:latin typeface="Arial" charset="0"/>
                    <a:cs typeface="+mn-cs"/>
                  </a:rPr>
                  <a:t>C</a:t>
                </a:r>
                <a:endParaRPr lang="en-US" altLang="cs-CZ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3" name="Rectangle 19">
                <a:extLst>
                  <a:ext uri="{FF2B5EF4-FFF2-40B4-BE49-F238E27FC236}">
                    <a16:creationId xmlns:a16="http://schemas.microsoft.com/office/drawing/2014/main" id="{74000B0F-C272-4FB7-87C0-21BBE9A49F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21" y="2282"/>
                <a:ext cx="168" cy="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cs-CZ" altLang="cs-CZ" sz="2400">
                    <a:solidFill>
                      <a:prstClr val="black"/>
                    </a:solidFill>
                    <a:latin typeface="Arial" charset="0"/>
                    <a:cs typeface="+mn-cs"/>
                  </a:rPr>
                  <a:t>R</a:t>
                </a:r>
                <a:r>
                  <a:rPr lang="cs-CZ" altLang="cs-CZ" sz="2400" baseline="-25000">
                    <a:solidFill>
                      <a:prstClr val="black"/>
                    </a:solidFill>
                    <a:latin typeface="Arial" charset="0"/>
                    <a:cs typeface="+mn-cs"/>
                  </a:rPr>
                  <a:t>2</a:t>
                </a:r>
                <a:endParaRPr lang="en-US" altLang="cs-CZ" baseline="-25000">
                  <a:solidFill>
                    <a:prstClr val="black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4" name="Rectangle 20">
                <a:extLst>
                  <a:ext uri="{FF2B5EF4-FFF2-40B4-BE49-F238E27FC236}">
                    <a16:creationId xmlns:a16="http://schemas.microsoft.com/office/drawing/2014/main" id="{317B91F4-3892-47D5-A311-21571D7526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61" y="2282"/>
                <a:ext cx="2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endParaRPr lang="en-US" altLang="cs-CZ">
                  <a:solidFill>
                    <a:srgbClr val="0C01E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5" name="Rectangle 21">
                <a:extLst>
                  <a:ext uri="{FF2B5EF4-FFF2-40B4-BE49-F238E27FC236}">
                    <a16:creationId xmlns:a16="http://schemas.microsoft.com/office/drawing/2014/main" id="{C7FB2606-7A9F-454A-9096-6194425C2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9" y="2357"/>
                <a:ext cx="2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endParaRPr lang="en-US" altLang="cs-CZ">
                  <a:solidFill>
                    <a:srgbClr val="0C01E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6" name="Rectangle 22">
                <a:extLst>
                  <a:ext uri="{FF2B5EF4-FFF2-40B4-BE49-F238E27FC236}">
                    <a16:creationId xmlns:a16="http://schemas.microsoft.com/office/drawing/2014/main" id="{3FFB1BDE-5A87-49DE-8EBA-7BF374E9C6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8" y="1924"/>
                <a:ext cx="258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O</a:t>
                </a:r>
                <a:r>
                  <a:rPr lang="cs-CZ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                    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7" name="Rectangle 23">
                <a:extLst>
                  <a:ext uri="{FF2B5EF4-FFF2-40B4-BE49-F238E27FC236}">
                    <a16:creationId xmlns:a16="http://schemas.microsoft.com/office/drawing/2014/main" id="{F6D4239C-D07D-4E1A-A0AB-C5AC19A54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4" y="1924"/>
                <a:ext cx="109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>
                    <a:solidFill>
                      <a:srgbClr val="FF00FF"/>
                    </a:solidFill>
                    <a:latin typeface="Arial" charset="0"/>
                    <a:cs typeface="+mn-cs"/>
                  </a:rPr>
                  <a:t>H</a:t>
                </a:r>
                <a:endParaRPr lang="en-US" altLang="cs-CZ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58438" name="Rectangle 24">
                <a:extLst>
                  <a:ext uri="{FF2B5EF4-FFF2-40B4-BE49-F238E27FC236}">
                    <a16:creationId xmlns:a16="http://schemas.microsoft.com/office/drawing/2014/main" id="{EF27BA8B-3C26-441E-A4B3-5B60C981B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92" y="1587"/>
                <a:ext cx="117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defRPr/>
                </a:pPr>
                <a:r>
                  <a:rPr lang="en-US" altLang="cs-CZ" sz="2400" dirty="0">
                    <a:solidFill>
                      <a:srgbClr val="FF00FF"/>
                    </a:solidFill>
                    <a:latin typeface="Arial" charset="0"/>
                    <a:cs typeface="+mn-cs"/>
                  </a:rPr>
                  <a:t>O</a:t>
                </a:r>
                <a:endParaRPr lang="en-US" altLang="cs-CZ" dirty="0">
                  <a:solidFill>
                    <a:srgbClr val="FF00FF"/>
                  </a:solidFill>
                  <a:latin typeface="Arial" charset="0"/>
                  <a:cs typeface="+mn-cs"/>
                </a:endParaRPr>
              </a:p>
            </p:txBody>
          </p:sp>
        </p:grpSp>
      </p:grpSp>
      <p:grpSp>
        <p:nvGrpSpPr>
          <p:cNvPr id="94214" name="Group 5">
            <a:extLst>
              <a:ext uri="{FF2B5EF4-FFF2-40B4-BE49-F238E27FC236}">
                <a16:creationId xmlns:a16="http://schemas.microsoft.com/office/drawing/2014/main" id="{C0D9846A-2F11-450D-AEE7-EA3A2648A95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35138" y="4020528"/>
            <a:ext cx="3240087" cy="1918310"/>
            <a:chOff x="1927" y="1570"/>
            <a:chExt cx="1607" cy="952"/>
          </a:xfrm>
        </p:grpSpPr>
        <p:sp>
          <p:nvSpPr>
            <p:cNvPr id="58398" name="AutoShape 6">
              <a:extLst>
                <a:ext uri="{FF2B5EF4-FFF2-40B4-BE49-F238E27FC236}">
                  <a16:creationId xmlns:a16="http://schemas.microsoft.com/office/drawing/2014/main" id="{8BF0EEA4-D8AA-4322-BF73-9B8B7FB1F75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9" name="Line 7">
              <a:extLst>
                <a:ext uri="{FF2B5EF4-FFF2-40B4-BE49-F238E27FC236}">
                  <a16:creationId xmlns:a16="http://schemas.microsoft.com/office/drawing/2014/main" id="{FAED5A2C-1CBB-4EF7-88B3-2E64B19B3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0" name="Line 8">
              <a:extLst>
                <a:ext uri="{FF2B5EF4-FFF2-40B4-BE49-F238E27FC236}">
                  <a16:creationId xmlns:a16="http://schemas.microsoft.com/office/drawing/2014/main" id="{A8C92F10-42CE-4781-B712-2024A66244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1" name="Line 9">
              <a:extLst>
                <a:ext uri="{FF2B5EF4-FFF2-40B4-BE49-F238E27FC236}">
                  <a16:creationId xmlns:a16="http://schemas.microsoft.com/office/drawing/2014/main" id="{E11595EA-6343-4E5B-9647-37638C03EE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2" name="Line 10">
              <a:extLst>
                <a:ext uri="{FF2B5EF4-FFF2-40B4-BE49-F238E27FC236}">
                  <a16:creationId xmlns:a16="http://schemas.microsoft.com/office/drawing/2014/main" id="{F76C0C66-34C0-4FE2-9DE4-25520BA7C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3" name="Line 11">
              <a:extLst>
                <a:ext uri="{FF2B5EF4-FFF2-40B4-BE49-F238E27FC236}">
                  <a16:creationId xmlns:a16="http://schemas.microsoft.com/office/drawing/2014/main" id="{A9769275-F864-43E5-8CCF-661F1420F4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4" name="Line 12">
              <a:extLst>
                <a:ext uri="{FF2B5EF4-FFF2-40B4-BE49-F238E27FC236}">
                  <a16:creationId xmlns:a16="http://schemas.microsoft.com/office/drawing/2014/main" id="{CA98285A-A7D7-4D08-BB37-7921E2A55E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5" name="Rectangle 13">
              <a:extLst>
                <a:ext uri="{FF2B5EF4-FFF2-40B4-BE49-F238E27FC236}">
                  <a16:creationId xmlns:a16="http://schemas.microsoft.com/office/drawing/2014/main" id="{BE375C78-DB75-42EA-A248-0925F37E6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7" y="1924"/>
              <a:ext cx="11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6" name="Rectangle 14">
              <a:extLst>
                <a:ext uri="{FF2B5EF4-FFF2-40B4-BE49-F238E27FC236}">
                  <a16:creationId xmlns:a16="http://schemas.microsoft.com/office/drawing/2014/main" id="{7035DD29-EEBA-424A-96B0-BBFBF9268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1997"/>
              <a:ext cx="67" cy="1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900">
                  <a:solidFill>
                    <a:prstClr val="black"/>
                  </a:solidFill>
                  <a:latin typeface="Arial" charset="0"/>
                  <a:cs typeface="+mn-cs"/>
                </a:rPr>
                <a:t>2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7" name="Rectangle 15">
              <a:extLst>
                <a:ext uri="{FF2B5EF4-FFF2-40B4-BE49-F238E27FC236}">
                  <a16:creationId xmlns:a16="http://schemas.microsoft.com/office/drawing/2014/main" id="{C67D025C-F690-4DE6-BCB7-2C80B50BB7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" y="1924"/>
              <a:ext cx="11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N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8" name="Rectangle 16">
              <a:extLst>
                <a:ext uri="{FF2B5EF4-FFF2-40B4-BE49-F238E27FC236}">
                  <a16:creationId xmlns:a16="http://schemas.microsoft.com/office/drawing/2014/main" id="{B8EEA3FD-E06C-4C1F-814E-2604F25BB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" y="1924"/>
              <a:ext cx="10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09" name="Rectangle 17">
              <a:extLst>
                <a:ext uri="{FF2B5EF4-FFF2-40B4-BE49-F238E27FC236}">
                  <a16:creationId xmlns:a16="http://schemas.microsoft.com/office/drawing/2014/main" id="{4C7E79CF-D48D-45AE-BCCA-BC74882D9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0" name="Rectangle 18">
              <a:extLst>
                <a:ext uri="{FF2B5EF4-FFF2-40B4-BE49-F238E27FC236}">
                  <a16:creationId xmlns:a16="http://schemas.microsoft.com/office/drawing/2014/main" id="{040B5294-48D4-4F41-A229-F18E9B909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1924"/>
              <a:ext cx="10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1" name="Rectangle 19">
              <a:extLst>
                <a:ext uri="{FF2B5EF4-FFF2-40B4-BE49-F238E27FC236}">
                  <a16:creationId xmlns:a16="http://schemas.microsoft.com/office/drawing/2014/main" id="{6467FB75-68C8-45C2-96F8-A3A5E189B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" y="2282"/>
              <a:ext cx="16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R</a:t>
              </a:r>
              <a:r>
                <a:rPr lang="cs-CZ" altLang="cs-CZ" sz="2400" baseline="-25000">
                  <a:solidFill>
                    <a:prstClr val="black"/>
                  </a:solidFill>
                  <a:latin typeface="Arial" charset="0"/>
                  <a:cs typeface="+mn-cs"/>
                </a:rPr>
                <a:t>1</a:t>
              </a:r>
              <a:endParaRPr lang="en-US" altLang="cs-CZ" baseline="-250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2" name="Rectangle 20">
              <a:extLst>
                <a:ext uri="{FF2B5EF4-FFF2-40B4-BE49-F238E27FC236}">
                  <a16:creationId xmlns:a16="http://schemas.microsoft.com/office/drawing/2014/main" id="{83C16229-2077-4A21-9428-210C33FE7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3" name="Rectangle 21">
              <a:extLst>
                <a:ext uri="{FF2B5EF4-FFF2-40B4-BE49-F238E27FC236}">
                  <a16:creationId xmlns:a16="http://schemas.microsoft.com/office/drawing/2014/main" id="{A0A3E5A0-DAD1-4DB0-B449-370563117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4" name="Rectangle 22">
              <a:extLst>
                <a:ext uri="{FF2B5EF4-FFF2-40B4-BE49-F238E27FC236}">
                  <a16:creationId xmlns:a16="http://schemas.microsoft.com/office/drawing/2014/main" id="{3A0D9475-0BD7-40DD-A5CE-FBB0024A8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5" y="1924"/>
              <a:ext cx="2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2400">
                  <a:solidFill>
                    <a:srgbClr val="00B050"/>
                  </a:solidFill>
                  <a:latin typeface="Arial" charset="0"/>
                  <a:cs typeface="+mn-cs"/>
                </a:rPr>
                <a:t>N                    </a:t>
              </a:r>
              <a:endParaRPr lang="en-US" altLang="cs-CZ">
                <a:solidFill>
                  <a:srgbClr val="00B05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5" name="Rectangle 23">
              <a:extLst>
                <a:ext uri="{FF2B5EF4-FFF2-40B4-BE49-F238E27FC236}">
                  <a16:creationId xmlns:a16="http://schemas.microsoft.com/office/drawing/2014/main" id="{7EC212A8-349B-4107-8FD4-2DF5CFE41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1924"/>
              <a:ext cx="11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srgbClr val="00B050"/>
                  </a:solidFill>
                  <a:latin typeface="Arial" charset="0"/>
                  <a:cs typeface="+mn-cs"/>
                </a:rPr>
                <a:t>H</a:t>
              </a:r>
              <a:endParaRPr lang="en-US" altLang="cs-CZ">
                <a:solidFill>
                  <a:srgbClr val="00B05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416" name="Rectangle 24">
              <a:extLst>
                <a:ext uri="{FF2B5EF4-FFF2-40B4-BE49-F238E27FC236}">
                  <a16:creationId xmlns:a16="http://schemas.microsoft.com/office/drawing/2014/main" id="{6F2E8B02-18D0-493B-9F4E-819A61D274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7" y="1585"/>
              <a:ext cx="15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 dirty="0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dirty="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4215" name="Group 5">
            <a:extLst>
              <a:ext uri="{FF2B5EF4-FFF2-40B4-BE49-F238E27FC236}">
                <a16:creationId xmlns:a16="http://schemas.microsoft.com/office/drawing/2014/main" id="{23CF73B4-3A33-465B-A41B-E1236A6A503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92588" y="4034815"/>
            <a:ext cx="3240087" cy="1918310"/>
            <a:chOff x="1927" y="1570"/>
            <a:chExt cx="1607" cy="952"/>
          </a:xfrm>
        </p:grpSpPr>
        <p:sp>
          <p:nvSpPr>
            <p:cNvPr id="58379" name="AutoShape 6">
              <a:extLst>
                <a:ext uri="{FF2B5EF4-FFF2-40B4-BE49-F238E27FC236}">
                  <a16:creationId xmlns:a16="http://schemas.microsoft.com/office/drawing/2014/main" id="{A4E30632-D65B-460E-8006-1693B1EF520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0" name="Line 7">
              <a:extLst>
                <a:ext uri="{FF2B5EF4-FFF2-40B4-BE49-F238E27FC236}">
                  <a16:creationId xmlns:a16="http://schemas.microsoft.com/office/drawing/2014/main" id="{87505B53-FC7F-44EE-BC2A-A92A65A22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1" name="Line 8">
              <a:extLst>
                <a:ext uri="{FF2B5EF4-FFF2-40B4-BE49-F238E27FC236}">
                  <a16:creationId xmlns:a16="http://schemas.microsoft.com/office/drawing/2014/main" id="{1F03835F-9552-4303-8361-456D26B1C7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1993"/>
              <a:ext cx="6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2" name="Line 9">
              <a:extLst>
                <a:ext uri="{FF2B5EF4-FFF2-40B4-BE49-F238E27FC236}">
                  <a16:creationId xmlns:a16="http://schemas.microsoft.com/office/drawing/2014/main" id="{528E68AF-AF4E-475D-ACF2-CD6A0A82C4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3" name="Line 10">
              <a:extLst>
                <a:ext uri="{FF2B5EF4-FFF2-40B4-BE49-F238E27FC236}">
                  <a16:creationId xmlns:a16="http://schemas.microsoft.com/office/drawing/2014/main" id="{8BEDD4C9-9B1E-402E-B302-082F694CA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4" name="Line 11">
              <a:extLst>
                <a:ext uri="{FF2B5EF4-FFF2-40B4-BE49-F238E27FC236}">
                  <a16:creationId xmlns:a16="http://schemas.microsoft.com/office/drawing/2014/main" id="{2DF2F773-76F4-4129-BD37-02E49DE6E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5" name="Line 12">
              <a:extLst>
                <a:ext uri="{FF2B5EF4-FFF2-40B4-BE49-F238E27FC236}">
                  <a16:creationId xmlns:a16="http://schemas.microsoft.com/office/drawing/2014/main" id="{E31F1921-0297-4D23-9311-0643B0727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6" name="Rectangle 13">
              <a:extLst>
                <a:ext uri="{FF2B5EF4-FFF2-40B4-BE49-F238E27FC236}">
                  <a16:creationId xmlns:a16="http://schemas.microsoft.com/office/drawing/2014/main" id="{25D70904-51C7-4281-B3D4-2CB7913B9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7" y="1924"/>
              <a:ext cx="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7" name="Rectangle 14">
              <a:extLst>
                <a:ext uri="{FF2B5EF4-FFF2-40B4-BE49-F238E27FC236}">
                  <a16:creationId xmlns:a16="http://schemas.microsoft.com/office/drawing/2014/main" id="{CF726891-1A24-49E6-9126-285043548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5" y="1997"/>
              <a:ext cx="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8" name="Rectangle 15">
              <a:extLst>
                <a:ext uri="{FF2B5EF4-FFF2-40B4-BE49-F238E27FC236}">
                  <a16:creationId xmlns:a16="http://schemas.microsoft.com/office/drawing/2014/main" id="{F28A60D9-72B9-47A2-AFD4-595171F6B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2" y="1924"/>
              <a:ext cx="0" cy="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89" name="Rectangle 16">
              <a:extLst>
                <a:ext uri="{FF2B5EF4-FFF2-40B4-BE49-F238E27FC236}">
                  <a16:creationId xmlns:a16="http://schemas.microsoft.com/office/drawing/2014/main" id="{A25A44F5-137D-40CD-B083-8E81A0A943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" y="1924"/>
              <a:ext cx="10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0" name="Rectangle 17">
              <a:extLst>
                <a:ext uri="{FF2B5EF4-FFF2-40B4-BE49-F238E27FC236}">
                  <a16:creationId xmlns:a16="http://schemas.microsoft.com/office/drawing/2014/main" id="{E9FD2926-E520-4431-AF93-FA80A3DA8C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1" name="Rectangle 18">
              <a:extLst>
                <a:ext uri="{FF2B5EF4-FFF2-40B4-BE49-F238E27FC236}">
                  <a16:creationId xmlns:a16="http://schemas.microsoft.com/office/drawing/2014/main" id="{ABFD6F94-B45A-4F55-AC02-2DB2D6275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1" y="1924"/>
              <a:ext cx="11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2" name="Rectangle 19">
              <a:extLst>
                <a:ext uri="{FF2B5EF4-FFF2-40B4-BE49-F238E27FC236}">
                  <a16:creationId xmlns:a16="http://schemas.microsoft.com/office/drawing/2014/main" id="{9DEC5ACC-CFD6-4DC9-80E9-940662CB5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1" y="2282"/>
              <a:ext cx="168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R</a:t>
              </a:r>
              <a:r>
                <a:rPr lang="cs-CZ" altLang="cs-CZ" sz="2400" baseline="-25000">
                  <a:solidFill>
                    <a:prstClr val="black"/>
                  </a:solidFill>
                  <a:latin typeface="Arial" charset="0"/>
                  <a:cs typeface="+mn-cs"/>
                </a:rPr>
                <a:t>2</a:t>
              </a:r>
              <a:endParaRPr lang="en-US" altLang="cs-CZ" baseline="-250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3" name="Rectangle 20">
              <a:extLst>
                <a:ext uri="{FF2B5EF4-FFF2-40B4-BE49-F238E27FC236}">
                  <a16:creationId xmlns:a16="http://schemas.microsoft.com/office/drawing/2014/main" id="{07EF899C-D554-428A-BD7A-86DEE0742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4" name="Rectangle 21">
              <a:extLst>
                <a:ext uri="{FF2B5EF4-FFF2-40B4-BE49-F238E27FC236}">
                  <a16:creationId xmlns:a16="http://schemas.microsoft.com/office/drawing/2014/main" id="{4750D647-BED0-471E-A121-0E653556D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5" name="Rectangle 22">
              <a:extLst>
                <a:ext uri="{FF2B5EF4-FFF2-40B4-BE49-F238E27FC236}">
                  <a16:creationId xmlns:a16="http://schemas.microsoft.com/office/drawing/2014/main" id="{290BD40E-01B0-4EB5-9A5E-A48812C5C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" y="1923"/>
              <a:ext cx="32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 dirty="0">
                  <a:solidFill>
                    <a:prstClr val="black"/>
                  </a:solidFill>
                  <a:latin typeface="Arial" charset="0"/>
                  <a:cs typeface="+mn-cs"/>
                </a:rPr>
                <a:t>O</a:t>
              </a:r>
              <a:r>
                <a:rPr lang="cs-CZ" altLang="cs-CZ" sz="2400" dirty="0">
                  <a:solidFill>
                    <a:prstClr val="black"/>
                  </a:solidFill>
                  <a:latin typeface="Arial" charset="0"/>
                  <a:cs typeface="+mn-cs"/>
                </a:rPr>
                <a:t>                    </a:t>
              </a:r>
              <a:endParaRPr lang="en-US" altLang="cs-CZ" dirty="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6" name="Rectangle 23">
              <a:extLst>
                <a:ext uri="{FF2B5EF4-FFF2-40B4-BE49-F238E27FC236}">
                  <a16:creationId xmlns:a16="http://schemas.microsoft.com/office/drawing/2014/main" id="{8DE51B11-4A14-4ADD-9710-A9A28554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1924"/>
              <a:ext cx="111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8397" name="Rectangle 24">
              <a:extLst>
                <a:ext uri="{FF2B5EF4-FFF2-40B4-BE49-F238E27FC236}">
                  <a16:creationId xmlns:a16="http://schemas.microsoft.com/office/drawing/2014/main" id="{2CC6197B-E8D7-4C94-B141-27B89C22E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" y="1573"/>
              <a:ext cx="117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2400" dirty="0">
                  <a:solidFill>
                    <a:prstClr val="black"/>
                  </a:solidFill>
                  <a:latin typeface="Arial" charset="0"/>
                  <a:cs typeface="+mn-cs"/>
                </a:rPr>
                <a:t>O</a:t>
              </a:r>
              <a:endParaRPr lang="en-US" altLang="cs-CZ" dirty="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58376" name="TextovéPole 126">
            <a:extLst>
              <a:ext uri="{FF2B5EF4-FFF2-40B4-BE49-F238E27FC236}">
                <a16:creationId xmlns:a16="http://schemas.microsoft.com/office/drawing/2014/main" id="{EB71FD72-488C-4777-9929-467EC8F8D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713" y="2887663"/>
            <a:ext cx="1876425" cy="720725"/>
          </a:xfrm>
          <a:prstGeom prst="rect">
            <a:avLst/>
          </a:prstGeom>
          <a:noFill/>
          <a:ln w="0">
            <a:noFill/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altLang="cs-CZ" sz="4000">
                <a:solidFill>
                  <a:prstClr val="black"/>
                </a:solidFill>
                <a:latin typeface="Arial" charset="0"/>
                <a:cs typeface="+mn-cs"/>
                <a:sym typeface="Wingdings" pitchFamily="2" charset="2"/>
              </a:rPr>
              <a:t></a:t>
            </a:r>
            <a:endParaRPr lang="cs-CZ" altLang="cs-CZ" sz="400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72" name="Zástupný symbol pro obsah 1">
            <a:extLst>
              <a:ext uri="{FF2B5EF4-FFF2-40B4-BE49-F238E27FC236}">
                <a16:creationId xmlns:a16="http://schemas.microsoft.com/office/drawing/2014/main" id="{15297A7A-FF86-4168-8060-8B14D19E421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74638" y="5243513"/>
            <a:ext cx="2241550" cy="582612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4000" b="1" dirty="0">
                <a:solidFill>
                  <a:schemeClr val="accent2"/>
                </a:solidFill>
                <a:latin typeface="Arial" charset="0"/>
              </a:rPr>
              <a:t>N-konec</a:t>
            </a:r>
            <a:endParaRPr lang="cs-CZ" sz="4000" b="1" dirty="0">
              <a:solidFill>
                <a:srgbClr val="0066FF"/>
              </a:solidFill>
              <a:latin typeface="Arial" charset="0"/>
            </a:endParaRPr>
          </a:p>
          <a:p>
            <a:pPr lvl="1">
              <a:buFont typeface="Arial" charset="0"/>
              <a:buChar char="–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 lvl="1">
              <a:buFont typeface="Arial" charset="0"/>
              <a:buChar char="–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173" name="Zástupný symbol pro obsah 1">
            <a:extLst>
              <a:ext uri="{FF2B5EF4-FFF2-40B4-BE49-F238E27FC236}">
                <a16:creationId xmlns:a16="http://schemas.microsoft.com/office/drawing/2014/main" id="{1AF0A2FF-943D-48D1-A866-21AB402FAB7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57988" y="5124450"/>
            <a:ext cx="2262187" cy="75882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sz="4000" b="1" dirty="0">
                <a:solidFill>
                  <a:schemeClr val="accent2"/>
                </a:solidFill>
                <a:latin typeface="Arial" charset="0"/>
              </a:rPr>
              <a:t>C-konec</a:t>
            </a:r>
            <a:endParaRPr lang="cs-CZ" sz="4000" b="1" dirty="0">
              <a:solidFill>
                <a:srgbClr val="0066FF"/>
              </a:solidFill>
              <a:latin typeface="Arial" charset="0"/>
            </a:endParaRPr>
          </a:p>
          <a:p>
            <a:pPr lvl="1">
              <a:buFont typeface="Arial" charset="0"/>
              <a:buChar char="–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 lvl="1">
              <a:buFont typeface="Arial" charset="0"/>
              <a:buChar char="–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sz="40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build="p"/>
      <p:bldP spid="17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AB0466A9-AC1F-441C-934F-0868E85A66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6558406-A411-4519-B252-93A717C7A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Nakreslete vzorec peptidu Ser-</a:t>
            </a:r>
            <a:r>
              <a:rPr lang="cs-CZ" altLang="cs-CZ" dirty="0" err="1">
                <a:latin typeface="Arial" charset="0"/>
              </a:rPr>
              <a:t>Asp</a:t>
            </a:r>
            <a:r>
              <a:rPr lang="cs-CZ" altLang="cs-CZ" dirty="0">
                <a:latin typeface="Arial" charset="0"/>
              </a:rPr>
              <a:t>-</a:t>
            </a:r>
            <a:r>
              <a:rPr lang="cs-CZ" altLang="cs-CZ" dirty="0" err="1">
                <a:latin typeface="Arial" charset="0"/>
              </a:rPr>
              <a:t>Gly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grpSp>
        <p:nvGrpSpPr>
          <p:cNvPr id="95236" name="Group 5">
            <a:extLst>
              <a:ext uri="{FF2B5EF4-FFF2-40B4-BE49-F238E27FC236}">
                <a16:creationId xmlns:a16="http://schemas.microsoft.com/office/drawing/2014/main" id="{2282D7FE-FD58-4F29-B21A-701F8C7FA6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59437" name="AutoShape 6">
              <a:extLst>
                <a:ext uri="{FF2B5EF4-FFF2-40B4-BE49-F238E27FC236}">
                  <a16:creationId xmlns:a16="http://schemas.microsoft.com/office/drawing/2014/main" id="{7EE6895C-5F10-4E70-AF2A-2ED874C7369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8" name="Line 7">
              <a:extLst>
                <a:ext uri="{FF2B5EF4-FFF2-40B4-BE49-F238E27FC236}">
                  <a16:creationId xmlns:a16="http://schemas.microsoft.com/office/drawing/2014/main" id="{EE0F1253-C6F8-4E6E-A595-D691BBC8AD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9" name="Line 8">
              <a:extLst>
                <a:ext uri="{FF2B5EF4-FFF2-40B4-BE49-F238E27FC236}">
                  <a16:creationId xmlns:a16="http://schemas.microsoft.com/office/drawing/2014/main" id="{EE4FAF69-5D4B-4892-80B5-128713C56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0" name="Line 9">
              <a:extLst>
                <a:ext uri="{FF2B5EF4-FFF2-40B4-BE49-F238E27FC236}">
                  <a16:creationId xmlns:a16="http://schemas.microsoft.com/office/drawing/2014/main" id="{34FE2981-42FE-4F18-85BF-164D345CB3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1" name="Line 10">
              <a:extLst>
                <a:ext uri="{FF2B5EF4-FFF2-40B4-BE49-F238E27FC236}">
                  <a16:creationId xmlns:a16="http://schemas.microsoft.com/office/drawing/2014/main" id="{6A320187-97D4-405A-A81E-C037A7476F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2" name="Line 11">
              <a:extLst>
                <a:ext uri="{FF2B5EF4-FFF2-40B4-BE49-F238E27FC236}">
                  <a16:creationId xmlns:a16="http://schemas.microsoft.com/office/drawing/2014/main" id="{68BBDADC-FD2C-4D3F-90C1-CDA7649A28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3" name="Line 12">
              <a:extLst>
                <a:ext uri="{FF2B5EF4-FFF2-40B4-BE49-F238E27FC236}">
                  <a16:creationId xmlns:a16="http://schemas.microsoft.com/office/drawing/2014/main" id="{5D05612B-70CE-41FF-BD02-5C8D4B624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4" name="Rectangle 13">
              <a:extLst>
                <a:ext uri="{FF2B5EF4-FFF2-40B4-BE49-F238E27FC236}">
                  <a16:creationId xmlns:a16="http://schemas.microsoft.com/office/drawing/2014/main" id="{1C4EFB40-D178-4BEC-8FCC-B13A1BB88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5" name="Rectangle 14">
              <a:extLst>
                <a:ext uri="{FF2B5EF4-FFF2-40B4-BE49-F238E27FC236}">
                  <a16:creationId xmlns:a16="http://schemas.microsoft.com/office/drawing/2014/main" id="{CA07AA2A-7F4B-44A8-8D3F-673A4E0A7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00800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6" name="Rectangle 15">
              <a:extLst>
                <a:ext uri="{FF2B5EF4-FFF2-40B4-BE49-F238E27FC236}">
                  <a16:creationId xmlns:a16="http://schemas.microsoft.com/office/drawing/2014/main" id="{22081417-5577-485A-AD43-95F6887F3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7" name="Rectangle 16">
              <a:extLst>
                <a:ext uri="{FF2B5EF4-FFF2-40B4-BE49-F238E27FC236}">
                  <a16:creationId xmlns:a16="http://schemas.microsoft.com/office/drawing/2014/main" id="{EFD771B1-B11A-4463-989A-0D747280C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8" name="Rectangle 17">
              <a:extLst>
                <a:ext uri="{FF2B5EF4-FFF2-40B4-BE49-F238E27FC236}">
                  <a16:creationId xmlns:a16="http://schemas.microsoft.com/office/drawing/2014/main" id="{EE2696D0-072D-41A5-9D41-FC1982ED7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49" name="Rectangle 18">
              <a:extLst>
                <a:ext uri="{FF2B5EF4-FFF2-40B4-BE49-F238E27FC236}">
                  <a16:creationId xmlns:a16="http://schemas.microsoft.com/office/drawing/2014/main" id="{027D89A4-51C0-498E-B4BB-42D980F60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0" name="Rectangle 19">
              <a:extLst>
                <a:ext uri="{FF2B5EF4-FFF2-40B4-BE49-F238E27FC236}">
                  <a16:creationId xmlns:a16="http://schemas.microsoft.com/office/drawing/2014/main" id="{89F48008-7247-49D1-9104-CD92C8165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1" name="Rectangle 20">
              <a:extLst>
                <a:ext uri="{FF2B5EF4-FFF2-40B4-BE49-F238E27FC236}">
                  <a16:creationId xmlns:a16="http://schemas.microsoft.com/office/drawing/2014/main" id="{0EC3C000-2BC2-457C-ACA9-42DEA78A7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2" name="Rectangle 21">
              <a:extLst>
                <a:ext uri="{FF2B5EF4-FFF2-40B4-BE49-F238E27FC236}">
                  <a16:creationId xmlns:a16="http://schemas.microsoft.com/office/drawing/2014/main" id="{51B40C4B-C7C7-41DF-BA69-C6A43176A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3" name="Rectangle 22">
              <a:extLst>
                <a:ext uri="{FF2B5EF4-FFF2-40B4-BE49-F238E27FC236}">
                  <a16:creationId xmlns:a16="http://schemas.microsoft.com/office/drawing/2014/main" id="{0089DAF0-BBEF-4DF9-B8F3-578C4A58E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4" name="Rectangle 23">
              <a:extLst>
                <a:ext uri="{FF2B5EF4-FFF2-40B4-BE49-F238E27FC236}">
                  <a16:creationId xmlns:a16="http://schemas.microsoft.com/office/drawing/2014/main" id="{ABD476B9-52C1-4B23-AD41-6BCE1A5483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55" name="Rectangle 24">
              <a:extLst>
                <a:ext uri="{FF2B5EF4-FFF2-40B4-BE49-F238E27FC236}">
                  <a16:creationId xmlns:a16="http://schemas.microsoft.com/office/drawing/2014/main" id="{873BC941-542A-4FB0-8694-1A8C80529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5237" name="Group 5">
            <a:extLst>
              <a:ext uri="{FF2B5EF4-FFF2-40B4-BE49-F238E27FC236}">
                <a16:creationId xmlns:a16="http://schemas.microsoft.com/office/drawing/2014/main" id="{FE770E88-59C5-4A83-BDB6-8274AA9B3AA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59418" name="AutoShape 6">
              <a:extLst>
                <a:ext uri="{FF2B5EF4-FFF2-40B4-BE49-F238E27FC236}">
                  <a16:creationId xmlns:a16="http://schemas.microsoft.com/office/drawing/2014/main" id="{59459E4D-0048-4ED9-93B6-E26826CE923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9" name="Line 7">
              <a:extLst>
                <a:ext uri="{FF2B5EF4-FFF2-40B4-BE49-F238E27FC236}">
                  <a16:creationId xmlns:a16="http://schemas.microsoft.com/office/drawing/2014/main" id="{7B21BECF-0827-457C-8CE3-1DE2807D98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0" name="Line 8">
              <a:extLst>
                <a:ext uri="{FF2B5EF4-FFF2-40B4-BE49-F238E27FC236}">
                  <a16:creationId xmlns:a16="http://schemas.microsoft.com/office/drawing/2014/main" id="{4D1EE68B-B7A5-4482-89C5-60873BD685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1" name="Line 9">
              <a:extLst>
                <a:ext uri="{FF2B5EF4-FFF2-40B4-BE49-F238E27FC236}">
                  <a16:creationId xmlns:a16="http://schemas.microsoft.com/office/drawing/2014/main" id="{16615E4A-6E2D-4357-9BBE-EC7BAEB75E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2" name="Line 10">
              <a:extLst>
                <a:ext uri="{FF2B5EF4-FFF2-40B4-BE49-F238E27FC236}">
                  <a16:creationId xmlns:a16="http://schemas.microsoft.com/office/drawing/2014/main" id="{0438E903-A0D9-4D2D-A848-0A6192F357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3" name="Line 11">
              <a:extLst>
                <a:ext uri="{FF2B5EF4-FFF2-40B4-BE49-F238E27FC236}">
                  <a16:creationId xmlns:a16="http://schemas.microsoft.com/office/drawing/2014/main" id="{40EDD8C4-57DE-463D-ABF9-7AF508CC8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4" name="Line 12">
              <a:extLst>
                <a:ext uri="{FF2B5EF4-FFF2-40B4-BE49-F238E27FC236}">
                  <a16:creationId xmlns:a16="http://schemas.microsoft.com/office/drawing/2014/main" id="{A7CB26CF-D6C1-4F8B-B60D-5A2FCE6754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5" name="Rectangle 13">
              <a:extLst>
                <a:ext uri="{FF2B5EF4-FFF2-40B4-BE49-F238E27FC236}">
                  <a16:creationId xmlns:a16="http://schemas.microsoft.com/office/drawing/2014/main" id="{5DE0B297-C8A4-486E-9D97-1D8AB3AD4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6" name="Rectangle 14">
              <a:extLst>
                <a:ext uri="{FF2B5EF4-FFF2-40B4-BE49-F238E27FC236}">
                  <a16:creationId xmlns:a16="http://schemas.microsoft.com/office/drawing/2014/main" id="{88997A8B-405B-44BA-81C7-61BC6EFBE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7" name="Rectangle 15">
              <a:extLst>
                <a:ext uri="{FF2B5EF4-FFF2-40B4-BE49-F238E27FC236}">
                  <a16:creationId xmlns:a16="http://schemas.microsoft.com/office/drawing/2014/main" id="{2CAD859B-99C2-4328-9395-221393271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8" name="Rectangle 16">
              <a:extLst>
                <a:ext uri="{FF2B5EF4-FFF2-40B4-BE49-F238E27FC236}">
                  <a16:creationId xmlns:a16="http://schemas.microsoft.com/office/drawing/2014/main" id="{09A2CA01-63C7-467D-8E69-213A22AE23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29" name="Rectangle 17">
              <a:extLst>
                <a:ext uri="{FF2B5EF4-FFF2-40B4-BE49-F238E27FC236}">
                  <a16:creationId xmlns:a16="http://schemas.microsoft.com/office/drawing/2014/main" id="{8E38CCF6-2DE9-4961-85D2-83FE66EE9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0" name="Rectangle 18">
              <a:extLst>
                <a:ext uri="{FF2B5EF4-FFF2-40B4-BE49-F238E27FC236}">
                  <a16:creationId xmlns:a16="http://schemas.microsoft.com/office/drawing/2014/main" id="{F15CEB80-ADA7-4E7B-8DE0-3C348AE151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1" name="Rectangle 19">
              <a:extLst>
                <a:ext uri="{FF2B5EF4-FFF2-40B4-BE49-F238E27FC236}">
                  <a16:creationId xmlns:a16="http://schemas.microsoft.com/office/drawing/2014/main" id="{C66065A2-A705-43FC-AA22-62C8DC53B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85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COOH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2" name="Rectangle 20">
              <a:extLst>
                <a:ext uri="{FF2B5EF4-FFF2-40B4-BE49-F238E27FC236}">
                  <a16:creationId xmlns:a16="http://schemas.microsoft.com/office/drawing/2014/main" id="{E489E82C-CE25-48C3-A556-6C3BDA725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3" name="Rectangle 21">
              <a:extLst>
                <a:ext uri="{FF2B5EF4-FFF2-40B4-BE49-F238E27FC236}">
                  <a16:creationId xmlns:a16="http://schemas.microsoft.com/office/drawing/2014/main" id="{DA8FB01C-E38A-4081-989D-07F97AB8B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4" name="Rectangle 22">
              <a:extLst>
                <a:ext uri="{FF2B5EF4-FFF2-40B4-BE49-F238E27FC236}">
                  <a16:creationId xmlns:a16="http://schemas.microsoft.com/office/drawing/2014/main" id="{EC86A467-FD3B-4D36-8327-BB3BACE53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5" name="Rectangle 23">
              <a:extLst>
                <a:ext uri="{FF2B5EF4-FFF2-40B4-BE49-F238E27FC236}">
                  <a16:creationId xmlns:a16="http://schemas.microsoft.com/office/drawing/2014/main" id="{EE22D851-44B5-4C2D-B29F-BCC71AB94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36" name="Rectangle 24">
              <a:extLst>
                <a:ext uri="{FF2B5EF4-FFF2-40B4-BE49-F238E27FC236}">
                  <a16:creationId xmlns:a16="http://schemas.microsoft.com/office/drawing/2014/main" id="{342068E5-B83D-46EF-A6DC-9EEEEF6F7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5238" name="Group 5">
            <a:extLst>
              <a:ext uri="{FF2B5EF4-FFF2-40B4-BE49-F238E27FC236}">
                <a16:creationId xmlns:a16="http://schemas.microsoft.com/office/drawing/2014/main" id="{BD7939F9-D03C-41CA-9151-FE6C47F7C08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59399" name="AutoShape 6">
              <a:extLst>
                <a:ext uri="{FF2B5EF4-FFF2-40B4-BE49-F238E27FC236}">
                  <a16:creationId xmlns:a16="http://schemas.microsoft.com/office/drawing/2014/main" id="{00B3ECC9-1166-4C0C-9435-D1320395B2C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0" name="Line 7">
              <a:extLst>
                <a:ext uri="{FF2B5EF4-FFF2-40B4-BE49-F238E27FC236}">
                  <a16:creationId xmlns:a16="http://schemas.microsoft.com/office/drawing/2014/main" id="{6C2B5FF8-0FE1-4857-BADF-8D572AC17F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1" name="Line 8">
              <a:extLst>
                <a:ext uri="{FF2B5EF4-FFF2-40B4-BE49-F238E27FC236}">
                  <a16:creationId xmlns:a16="http://schemas.microsoft.com/office/drawing/2014/main" id="{63635499-40ED-4B6E-AEBF-4E82302C3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2" name="Line 9">
              <a:extLst>
                <a:ext uri="{FF2B5EF4-FFF2-40B4-BE49-F238E27FC236}">
                  <a16:creationId xmlns:a16="http://schemas.microsoft.com/office/drawing/2014/main" id="{3895396D-B1CE-4417-8AA2-2C1D8A179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3" name="Line 10">
              <a:extLst>
                <a:ext uri="{FF2B5EF4-FFF2-40B4-BE49-F238E27FC236}">
                  <a16:creationId xmlns:a16="http://schemas.microsoft.com/office/drawing/2014/main" id="{3C9B3E50-E681-45FB-89CD-9BA42F8AA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4" name="Line 11">
              <a:extLst>
                <a:ext uri="{FF2B5EF4-FFF2-40B4-BE49-F238E27FC236}">
                  <a16:creationId xmlns:a16="http://schemas.microsoft.com/office/drawing/2014/main" id="{CDA28B07-3954-4F2D-B331-4122AEF1DE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5" name="Line 12">
              <a:extLst>
                <a:ext uri="{FF2B5EF4-FFF2-40B4-BE49-F238E27FC236}">
                  <a16:creationId xmlns:a16="http://schemas.microsoft.com/office/drawing/2014/main" id="{911D0619-CE64-43B6-879C-CD407156BB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6" name="Rectangle 13">
              <a:extLst>
                <a:ext uri="{FF2B5EF4-FFF2-40B4-BE49-F238E27FC236}">
                  <a16:creationId xmlns:a16="http://schemas.microsoft.com/office/drawing/2014/main" id="{375A1252-48C5-421D-B89D-E772A6B06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7" name="Rectangle 14">
              <a:extLst>
                <a:ext uri="{FF2B5EF4-FFF2-40B4-BE49-F238E27FC236}">
                  <a16:creationId xmlns:a16="http://schemas.microsoft.com/office/drawing/2014/main" id="{9CF931C6-3CB0-4209-B2E1-E1B83A8C1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8" name="Rectangle 15">
              <a:extLst>
                <a:ext uri="{FF2B5EF4-FFF2-40B4-BE49-F238E27FC236}">
                  <a16:creationId xmlns:a16="http://schemas.microsoft.com/office/drawing/2014/main" id="{49B2701E-21D0-419C-B7FE-114ABD2E11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09" name="Rectangle 16">
              <a:extLst>
                <a:ext uri="{FF2B5EF4-FFF2-40B4-BE49-F238E27FC236}">
                  <a16:creationId xmlns:a16="http://schemas.microsoft.com/office/drawing/2014/main" id="{860B75E5-4AD5-4C7E-9D0E-7B436327F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0" name="Rectangle 17">
              <a:extLst>
                <a:ext uri="{FF2B5EF4-FFF2-40B4-BE49-F238E27FC236}">
                  <a16:creationId xmlns:a16="http://schemas.microsoft.com/office/drawing/2014/main" id="{D3E5C999-264F-4737-A1EE-98421843C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1" name="Rectangle 18">
              <a:extLst>
                <a:ext uri="{FF2B5EF4-FFF2-40B4-BE49-F238E27FC236}">
                  <a16:creationId xmlns:a16="http://schemas.microsoft.com/office/drawing/2014/main" id="{626D9C6B-EC4A-4572-A443-4C061A5F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2" name="Rectangle 19">
              <a:extLst>
                <a:ext uri="{FF2B5EF4-FFF2-40B4-BE49-F238E27FC236}">
                  <a16:creationId xmlns:a16="http://schemas.microsoft.com/office/drawing/2014/main" id="{C24CAF2F-3D21-44D3-88C3-80EE41013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3" name="Rectangle 20">
              <a:extLst>
                <a:ext uri="{FF2B5EF4-FFF2-40B4-BE49-F238E27FC236}">
                  <a16:creationId xmlns:a16="http://schemas.microsoft.com/office/drawing/2014/main" id="{3CFAFAFF-ACB1-4DC4-9577-53EE8A078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4" name="Rectangle 21">
              <a:extLst>
                <a:ext uri="{FF2B5EF4-FFF2-40B4-BE49-F238E27FC236}">
                  <a16:creationId xmlns:a16="http://schemas.microsoft.com/office/drawing/2014/main" id="{D6FE4B0E-E583-4295-931D-6C1DA4DD8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5" name="Rectangle 22">
              <a:extLst>
                <a:ext uri="{FF2B5EF4-FFF2-40B4-BE49-F238E27FC236}">
                  <a16:creationId xmlns:a16="http://schemas.microsoft.com/office/drawing/2014/main" id="{F48BC3FD-12A1-41BA-B2A1-635FAF80D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6" name="Rectangle 23">
              <a:extLst>
                <a:ext uri="{FF2B5EF4-FFF2-40B4-BE49-F238E27FC236}">
                  <a16:creationId xmlns:a16="http://schemas.microsoft.com/office/drawing/2014/main" id="{BF8BFEB2-0815-4AFF-A150-3EB615F1B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59417" name="Rectangle 24">
              <a:extLst>
                <a:ext uri="{FF2B5EF4-FFF2-40B4-BE49-F238E27FC236}">
                  <a16:creationId xmlns:a16="http://schemas.microsoft.com/office/drawing/2014/main" id="{798301B3-809F-48F2-BA26-E12982568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92EC7F7C-306E-4BDC-8705-F5317CF16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7609B5F-9863-467D-A019-2D71A15D1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náboje při pH = 1, 5, 7, 11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7030A0"/>
                </a:solidFill>
                <a:latin typeface="Arial" charset="0"/>
              </a:rPr>
              <a:t>pKb</a:t>
            </a:r>
            <a:r>
              <a:rPr lang="cs-CZ" altLang="cs-CZ" dirty="0">
                <a:solidFill>
                  <a:srgbClr val="7030A0"/>
                </a:solidFill>
                <a:latin typeface="Arial" charset="0"/>
              </a:rPr>
              <a:t> (Ser) = 9,05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, R) = 3,87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Gly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) = 2,4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grpSp>
        <p:nvGrpSpPr>
          <p:cNvPr id="96260" name="Group 5">
            <a:extLst>
              <a:ext uri="{FF2B5EF4-FFF2-40B4-BE49-F238E27FC236}">
                <a16:creationId xmlns:a16="http://schemas.microsoft.com/office/drawing/2014/main" id="{5D6CE133-F61D-46A5-9963-B67E03496D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60461" name="AutoShape 6">
              <a:extLst>
                <a:ext uri="{FF2B5EF4-FFF2-40B4-BE49-F238E27FC236}">
                  <a16:creationId xmlns:a16="http://schemas.microsoft.com/office/drawing/2014/main" id="{D9C574AC-45A3-4B53-9969-D2C2C775DCB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2" name="Line 7">
              <a:extLst>
                <a:ext uri="{FF2B5EF4-FFF2-40B4-BE49-F238E27FC236}">
                  <a16:creationId xmlns:a16="http://schemas.microsoft.com/office/drawing/2014/main" id="{84B1DF71-E79B-4452-840F-08B57D8F96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3" name="Line 8">
              <a:extLst>
                <a:ext uri="{FF2B5EF4-FFF2-40B4-BE49-F238E27FC236}">
                  <a16:creationId xmlns:a16="http://schemas.microsoft.com/office/drawing/2014/main" id="{88FE1701-8CB4-486D-89B4-3D1248A8C9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4" name="Line 9">
              <a:extLst>
                <a:ext uri="{FF2B5EF4-FFF2-40B4-BE49-F238E27FC236}">
                  <a16:creationId xmlns:a16="http://schemas.microsoft.com/office/drawing/2014/main" id="{C6060416-1DA7-4040-81D9-4A7DF7E387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5" name="Line 10">
              <a:extLst>
                <a:ext uri="{FF2B5EF4-FFF2-40B4-BE49-F238E27FC236}">
                  <a16:creationId xmlns:a16="http://schemas.microsoft.com/office/drawing/2014/main" id="{6E6B128A-D145-498A-8A1D-5E442C4C1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6" name="Line 11">
              <a:extLst>
                <a:ext uri="{FF2B5EF4-FFF2-40B4-BE49-F238E27FC236}">
                  <a16:creationId xmlns:a16="http://schemas.microsoft.com/office/drawing/2014/main" id="{9B4781F8-D9C5-4AAD-9761-FB6C41D4B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7" name="Line 12">
              <a:extLst>
                <a:ext uri="{FF2B5EF4-FFF2-40B4-BE49-F238E27FC236}">
                  <a16:creationId xmlns:a16="http://schemas.microsoft.com/office/drawing/2014/main" id="{AB4F4A71-5EDB-43D2-B901-749D93813C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8" name="Rectangle 13">
              <a:extLst>
                <a:ext uri="{FF2B5EF4-FFF2-40B4-BE49-F238E27FC236}">
                  <a16:creationId xmlns:a16="http://schemas.microsoft.com/office/drawing/2014/main" id="{D4EC10CA-1019-4440-A67A-3DC4675804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9" name="Rectangle 14">
              <a:extLst>
                <a:ext uri="{FF2B5EF4-FFF2-40B4-BE49-F238E27FC236}">
                  <a16:creationId xmlns:a16="http://schemas.microsoft.com/office/drawing/2014/main" id="{FCF89717-CB17-4AF9-94DD-CC3A847853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7030A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0" name="Rectangle 15">
              <a:extLst>
                <a:ext uri="{FF2B5EF4-FFF2-40B4-BE49-F238E27FC236}">
                  <a16:creationId xmlns:a16="http://schemas.microsoft.com/office/drawing/2014/main" id="{1FB23620-8595-4A95-A21E-EE83E3C00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1" name="Rectangle 16">
              <a:extLst>
                <a:ext uri="{FF2B5EF4-FFF2-40B4-BE49-F238E27FC236}">
                  <a16:creationId xmlns:a16="http://schemas.microsoft.com/office/drawing/2014/main" id="{14BC6CEC-F201-416C-8995-29FFB210A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2" name="Rectangle 17">
              <a:extLst>
                <a:ext uri="{FF2B5EF4-FFF2-40B4-BE49-F238E27FC236}">
                  <a16:creationId xmlns:a16="http://schemas.microsoft.com/office/drawing/2014/main" id="{EC57B3BD-7540-4427-AA51-2EC3CB9D5A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3" name="Rectangle 18">
              <a:extLst>
                <a:ext uri="{FF2B5EF4-FFF2-40B4-BE49-F238E27FC236}">
                  <a16:creationId xmlns:a16="http://schemas.microsoft.com/office/drawing/2014/main" id="{006A74AA-3BFF-4A0D-A133-04073B22A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4" name="Rectangle 19">
              <a:extLst>
                <a:ext uri="{FF2B5EF4-FFF2-40B4-BE49-F238E27FC236}">
                  <a16:creationId xmlns:a16="http://schemas.microsoft.com/office/drawing/2014/main" id="{16E4F92A-72C9-46E2-A473-63549131B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5" name="Rectangle 20">
              <a:extLst>
                <a:ext uri="{FF2B5EF4-FFF2-40B4-BE49-F238E27FC236}">
                  <a16:creationId xmlns:a16="http://schemas.microsoft.com/office/drawing/2014/main" id="{5293BA35-7E19-4819-B292-7F613C4DB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6" name="Rectangle 21">
              <a:extLst>
                <a:ext uri="{FF2B5EF4-FFF2-40B4-BE49-F238E27FC236}">
                  <a16:creationId xmlns:a16="http://schemas.microsoft.com/office/drawing/2014/main" id="{0C2C5473-B62D-4657-8805-42ACB4C28D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7" name="Rectangle 22">
              <a:extLst>
                <a:ext uri="{FF2B5EF4-FFF2-40B4-BE49-F238E27FC236}">
                  <a16:creationId xmlns:a16="http://schemas.microsoft.com/office/drawing/2014/main" id="{0A9E4CCC-8DC6-43F3-B76E-5D05159DA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8" name="Rectangle 23">
              <a:extLst>
                <a:ext uri="{FF2B5EF4-FFF2-40B4-BE49-F238E27FC236}">
                  <a16:creationId xmlns:a16="http://schemas.microsoft.com/office/drawing/2014/main" id="{61787069-E393-4502-9C58-DC08B5598F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79" name="Rectangle 24">
              <a:extLst>
                <a:ext uri="{FF2B5EF4-FFF2-40B4-BE49-F238E27FC236}">
                  <a16:creationId xmlns:a16="http://schemas.microsoft.com/office/drawing/2014/main" id="{102598FB-1771-4BE6-A3CB-A26E93195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6261" name="Group 5">
            <a:extLst>
              <a:ext uri="{FF2B5EF4-FFF2-40B4-BE49-F238E27FC236}">
                <a16:creationId xmlns:a16="http://schemas.microsoft.com/office/drawing/2014/main" id="{5C88C339-FAE7-4D2D-BD3A-FCB84365400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60442" name="AutoShape 6">
              <a:extLst>
                <a:ext uri="{FF2B5EF4-FFF2-40B4-BE49-F238E27FC236}">
                  <a16:creationId xmlns:a16="http://schemas.microsoft.com/office/drawing/2014/main" id="{73728578-E0F0-4208-8BC3-6B040DD94B8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3" name="Line 7">
              <a:extLst>
                <a:ext uri="{FF2B5EF4-FFF2-40B4-BE49-F238E27FC236}">
                  <a16:creationId xmlns:a16="http://schemas.microsoft.com/office/drawing/2014/main" id="{4A135B7B-7387-4FCE-BAFF-ACEF11EC0C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4" name="Line 8">
              <a:extLst>
                <a:ext uri="{FF2B5EF4-FFF2-40B4-BE49-F238E27FC236}">
                  <a16:creationId xmlns:a16="http://schemas.microsoft.com/office/drawing/2014/main" id="{4B942FD3-C8FB-480B-B287-1D0DF2FD6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5" name="Line 9">
              <a:extLst>
                <a:ext uri="{FF2B5EF4-FFF2-40B4-BE49-F238E27FC236}">
                  <a16:creationId xmlns:a16="http://schemas.microsoft.com/office/drawing/2014/main" id="{F5CCF963-2C3F-4ACC-A20F-E433925AE2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6" name="Line 10">
              <a:extLst>
                <a:ext uri="{FF2B5EF4-FFF2-40B4-BE49-F238E27FC236}">
                  <a16:creationId xmlns:a16="http://schemas.microsoft.com/office/drawing/2014/main" id="{BBAF4618-E423-4366-99EA-C79C90D865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7" name="Line 11">
              <a:extLst>
                <a:ext uri="{FF2B5EF4-FFF2-40B4-BE49-F238E27FC236}">
                  <a16:creationId xmlns:a16="http://schemas.microsoft.com/office/drawing/2014/main" id="{08A51976-2DB8-4693-8CBB-56749077BC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8" name="Line 12">
              <a:extLst>
                <a:ext uri="{FF2B5EF4-FFF2-40B4-BE49-F238E27FC236}">
                  <a16:creationId xmlns:a16="http://schemas.microsoft.com/office/drawing/2014/main" id="{7FEAD26C-DE5A-42EE-82C4-89381C6B6A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9" name="Rectangle 13">
              <a:extLst>
                <a:ext uri="{FF2B5EF4-FFF2-40B4-BE49-F238E27FC236}">
                  <a16:creationId xmlns:a16="http://schemas.microsoft.com/office/drawing/2014/main" id="{330D1552-6796-46E6-9EB2-AAB41D111E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0" name="Rectangle 14">
              <a:extLst>
                <a:ext uri="{FF2B5EF4-FFF2-40B4-BE49-F238E27FC236}">
                  <a16:creationId xmlns:a16="http://schemas.microsoft.com/office/drawing/2014/main" id="{CD6EE134-A6FA-4A0F-8336-04AEC4393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1" name="Rectangle 15">
              <a:extLst>
                <a:ext uri="{FF2B5EF4-FFF2-40B4-BE49-F238E27FC236}">
                  <a16:creationId xmlns:a16="http://schemas.microsoft.com/office/drawing/2014/main" id="{D28D832D-47F4-4569-A618-75BC713A5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2" name="Rectangle 16">
              <a:extLst>
                <a:ext uri="{FF2B5EF4-FFF2-40B4-BE49-F238E27FC236}">
                  <a16:creationId xmlns:a16="http://schemas.microsoft.com/office/drawing/2014/main" id="{8C849A2D-BB5D-438F-B4C2-E737B3423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3" name="Rectangle 17">
              <a:extLst>
                <a:ext uri="{FF2B5EF4-FFF2-40B4-BE49-F238E27FC236}">
                  <a16:creationId xmlns:a16="http://schemas.microsoft.com/office/drawing/2014/main" id="{8F2289F2-DD77-479E-AC13-0BE19D964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4" name="Rectangle 18">
              <a:extLst>
                <a:ext uri="{FF2B5EF4-FFF2-40B4-BE49-F238E27FC236}">
                  <a16:creationId xmlns:a16="http://schemas.microsoft.com/office/drawing/2014/main" id="{CF4635E4-305B-4418-B573-F7EADAEC5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5" name="Rectangle 19">
              <a:extLst>
                <a:ext uri="{FF2B5EF4-FFF2-40B4-BE49-F238E27FC236}">
                  <a16:creationId xmlns:a16="http://schemas.microsoft.com/office/drawing/2014/main" id="{1561BF88-F1FE-47F2-AFBB-F1EFA6C57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85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FF0000"/>
                  </a:solidFill>
                  <a:latin typeface="Arial" charset="0"/>
                  <a:cs typeface="+mn-cs"/>
                </a:rPr>
                <a:t>COOH</a:t>
              </a:r>
              <a:endParaRPr lang="en-US" altLang="cs-CZ" sz="140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6" name="Rectangle 20">
              <a:extLst>
                <a:ext uri="{FF2B5EF4-FFF2-40B4-BE49-F238E27FC236}">
                  <a16:creationId xmlns:a16="http://schemas.microsoft.com/office/drawing/2014/main" id="{6B7DD59B-E015-4B7A-99BF-587C5050A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7" name="Rectangle 21">
              <a:extLst>
                <a:ext uri="{FF2B5EF4-FFF2-40B4-BE49-F238E27FC236}">
                  <a16:creationId xmlns:a16="http://schemas.microsoft.com/office/drawing/2014/main" id="{9FF28AE6-48A4-4DC5-A0DD-2AA6B6384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8" name="Rectangle 22">
              <a:extLst>
                <a:ext uri="{FF2B5EF4-FFF2-40B4-BE49-F238E27FC236}">
                  <a16:creationId xmlns:a16="http://schemas.microsoft.com/office/drawing/2014/main" id="{4BCA549E-617E-42BB-B98C-A83679CDE8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59" name="Rectangle 23">
              <a:extLst>
                <a:ext uri="{FF2B5EF4-FFF2-40B4-BE49-F238E27FC236}">
                  <a16:creationId xmlns:a16="http://schemas.microsoft.com/office/drawing/2014/main" id="{5F8829A8-4C25-4293-8580-810E857A8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60" name="Rectangle 24">
              <a:extLst>
                <a:ext uri="{FF2B5EF4-FFF2-40B4-BE49-F238E27FC236}">
                  <a16:creationId xmlns:a16="http://schemas.microsoft.com/office/drawing/2014/main" id="{BF97E861-7548-484C-9094-CEFAEEDD3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6262" name="Group 5">
            <a:extLst>
              <a:ext uri="{FF2B5EF4-FFF2-40B4-BE49-F238E27FC236}">
                <a16:creationId xmlns:a16="http://schemas.microsoft.com/office/drawing/2014/main" id="{66E3FF82-065E-4E8F-A59C-D5B90F1E7FE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60423" name="AutoShape 6">
              <a:extLst>
                <a:ext uri="{FF2B5EF4-FFF2-40B4-BE49-F238E27FC236}">
                  <a16:creationId xmlns:a16="http://schemas.microsoft.com/office/drawing/2014/main" id="{C0DB341C-587B-4809-AAE2-CC4F99D7236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4" name="Line 7">
              <a:extLst>
                <a:ext uri="{FF2B5EF4-FFF2-40B4-BE49-F238E27FC236}">
                  <a16:creationId xmlns:a16="http://schemas.microsoft.com/office/drawing/2014/main" id="{23098A29-101D-4706-9FA4-6C644201FB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5" name="Line 8">
              <a:extLst>
                <a:ext uri="{FF2B5EF4-FFF2-40B4-BE49-F238E27FC236}">
                  <a16:creationId xmlns:a16="http://schemas.microsoft.com/office/drawing/2014/main" id="{DAEC5A9C-0318-45A3-8FCF-39A3164B22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6" name="Line 9">
              <a:extLst>
                <a:ext uri="{FF2B5EF4-FFF2-40B4-BE49-F238E27FC236}">
                  <a16:creationId xmlns:a16="http://schemas.microsoft.com/office/drawing/2014/main" id="{8E51ACFE-1EAC-409F-A99E-0079FA9F77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7" name="Line 10">
              <a:extLst>
                <a:ext uri="{FF2B5EF4-FFF2-40B4-BE49-F238E27FC236}">
                  <a16:creationId xmlns:a16="http://schemas.microsoft.com/office/drawing/2014/main" id="{C014B5BE-DE92-43B4-B840-E199501F8F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8" name="Line 11">
              <a:extLst>
                <a:ext uri="{FF2B5EF4-FFF2-40B4-BE49-F238E27FC236}">
                  <a16:creationId xmlns:a16="http://schemas.microsoft.com/office/drawing/2014/main" id="{C69AFE30-D866-4A06-97C5-F5A2E25185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29" name="Line 12">
              <a:extLst>
                <a:ext uri="{FF2B5EF4-FFF2-40B4-BE49-F238E27FC236}">
                  <a16:creationId xmlns:a16="http://schemas.microsoft.com/office/drawing/2014/main" id="{9DA46461-A053-4F6A-B6D9-A34605F0A1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0" name="Rectangle 13">
              <a:extLst>
                <a:ext uri="{FF2B5EF4-FFF2-40B4-BE49-F238E27FC236}">
                  <a16:creationId xmlns:a16="http://schemas.microsoft.com/office/drawing/2014/main" id="{1C460E17-D36B-42DE-BF79-8ADEB5394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1" name="Rectangle 14">
              <a:extLst>
                <a:ext uri="{FF2B5EF4-FFF2-40B4-BE49-F238E27FC236}">
                  <a16:creationId xmlns:a16="http://schemas.microsoft.com/office/drawing/2014/main" id="{9E9ACBDC-F842-4664-ACD0-CC4DD9CFC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2" name="Rectangle 15">
              <a:extLst>
                <a:ext uri="{FF2B5EF4-FFF2-40B4-BE49-F238E27FC236}">
                  <a16:creationId xmlns:a16="http://schemas.microsoft.com/office/drawing/2014/main" id="{39EA1BF8-5E47-4381-B1D8-478E111E0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3" name="Rectangle 16">
              <a:extLst>
                <a:ext uri="{FF2B5EF4-FFF2-40B4-BE49-F238E27FC236}">
                  <a16:creationId xmlns:a16="http://schemas.microsoft.com/office/drawing/2014/main" id="{0CAEE659-9134-4802-A2AC-C2456C3D1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4" name="Rectangle 17">
              <a:extLst>
                <a:ext uri="{FF2B5EF4-FFF2-40B4-BE49-F238E27FC236}">
                  <a16:creationId xmlns:a16="http://schemas.microsoft.com/office/drawing/2014/main" id="{A430E45D-F5FE-469C-BAF5-452E357CD2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5" name="Rectangle 18">
              <a:extLst>
                <a:ext uri="{FF2B5EF4-FFF2-40B4-BE49-F238E27FC236}">
                  <a16:creationId xmlns:a16="http://schemas.microsoft.com/office/drawing/2014/main" id="{1DBF8662-918F-4892-8F84-11A226F41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6" name="Rectangle 19">
              <a:extLst>
                <a:ext uri="{FF2B5EF4-FFF2-40B4-BE49-F238E27FC236}">
                  <a16:creationId xmlns:a16="http://schemas.microsoft.com/office/drawing/2014/main" id="{9BB1FC21-55C2-40CC-90E3-BDCDCEC5E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7" name="Rectangle 20">
              <a:extLst>
                <a:ext uri="{FF2B5EF4-FFF2-40B4-BE49-F238E27FC236}">
                  <a16:creationId xmlns:a16="http://schemas.microsoft.com/office/drawing/2014/main" id="{3BC92F66-B094-478A-B8DF-E72E48B97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8" name="Rectangle 21">
              <a:extLst>
                <a:ext uri="{FF2B5EF4-FFF2-40B4-BE49-F238E27FC236}">
                  <a16:creationId xmlns:a16="http://schemas.microsoft.com/office/drawing/2014/main" id="{10A92D7C-837B-4603-A7C4-FCF9B3463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39" name="Rectangle 22">
              <a:extLst>
                <a:ext uri="{FF2B5EF4-FFF2-40B4-BE49-F238E27FC236}">
                  <a16:creationId xmlns:a16="http://schemas.microsoft.com/office/drawing/2014/main" id="{784DA9D7-B427-4ABA-99B5-A9C3FFA73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0" name="Rectangle 23">
              <a:extLst>
                <a:ext uri="{FF2B5EF4-FFF2-40B4-BE49-F238E27FC236}">
                  <a16:creationId xmlns:a16="http://schemas.microsoft.com/office/drawing/2014/main" id="{40ACC3AB-4CC2-42CD-9C12-7C1BC1F0A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0441" name="Rectangle 24">
              <a:extLst>
                <a:ext uri="{FF2B5EF4-FFF2-40B4-BE49-F238E27FC236}">
                  <a16:creationId xmlns:a16="http://schemas.microsoft.com/office/drawing/2014/main" id="{3B3CD90E-FB31-4DF5-B0E3-DD0A4BBA8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E5DE0814-3CEB-4E66-90C6-26CD3CCF4C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F78B900-9E1C-4A3C-9E9A-DD7511B47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náboje při pH = 1, 5, 7, 11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7030A0"/>
                </a:solidFill>
                <a:latin typeface="Arial" charset="0"/>
              </a:rPr>
              <a:t>pKb</a:t>
            </a:r>
            <a:r>
              <a:rPr lang="cs-CZ" altLang="cs-CZ" dirty="0">
                <a:solidFill>
                  <a:srgbClr val="7030A0"/>
                </a:solidFill>
                <a:latin typeface="Arial" charset="0"/>
              </a:rPr>
              <a:t> (Ser) = 9,05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, R) = 3,87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Gly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) = 2,4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rgbClr val="FFC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pH = 1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 v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šechny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skupiny s 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pKa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&gt; 1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 „zásady“ a přijmou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 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náboj = +1</a:t>
            </a:r>
            <a:endParaRPr lang="cs-CZ" altLang="cs-CZ" u="sng" dirty="0">
              <a:solidFill>
                <a:srgbClr val="0070C0"/>
              </a:solidFill>
              <a:latin typeface="Arial" charset="0"/>
            </a:endParaRPr>
          </a:p>
        </p:txBody>
      </p:sp>
      <p:grpSp>
        <p:nvGrpSpPr>
          <p:cNvPr id="97284" name="Group 5">
            <a:extLst>
              <a:ext uri="{FF2B5EF4-FFF2-40B4-BE49-F238E27FC236}">
                <a16:creationId xmlns:a16="http://schemas.microsoft.com/office/drawing/2014/main" id="{102415AF-044B-42AF-B245-0B3562CB59F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61486" name="AutoShape 6">
              <a:extLst>
                <a:ext uri="{FF2B5EF4-FFF2-40B4-BE49-F238E27FC236}">
                  <a16:creationId xmlns:a16="http://schemas.microsoft.com/office/drawing/2014/main" id="{47E8AC50-9E71-4AC5-9D05-1DCC341A9FE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7" name="Line 7">
              <a:extLst>
                <a:ext uri="{FF2B5EF4-FFF2-40B4-BE49-F238E27FC236}">
                  <a16:creationId xmlns:a16="http://schemas.microsoft.com/office/drawing/2014/main" id="{4698E4B3-569D-47E7-8D77-6AFFB0050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8" name="Line 8">
              <a:extLst>
                <a:ext uri="{FF2B5EF4-FFF2-40B4-BE49-F238E27FC236}">
                  <a16:creationId xmlns:a16="http://schemas.microsoft.com/office/drawing/2014/main" id="{25DB5723-3CEE-4C40-B743-56923C90A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9" name="Line 9">
              <a:extLst>
                <a:ext uri="{FF2B5EF4-FFF2-40B4-BE49-F238E27FC236}">
                  <a16:creationId xmlns:a16="http://schemas.microsoft.com/office/drawing/2014/main" id="{ABB7F7FA-0079-4944-979C-0AA62B9A0F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0" name="Line 10">
              <a:extLst>
                <a:ext uri="{FF2B5EF4-FFF2-40B4-BE49-F238E27FC236}">
                  <a16:creationId xmlns:a16="http://schemas.microsoft.com/office/drawing/2014/main" id="{683AB2BF-FE76-43CB-8BC0-EC58F937BC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1" name="Line 11">
              <a:extLst>
                <a:ext uri="{FF2B5EF4-FFF2-40B4-BE49-F238E27FC236}">
                  <a16:creationId xmlns:a16="http://schemas.microsoft.com/office/drawing/2014/main" id="{299DAC20-7C96-4F66-89B1-59F1CE324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2" name="Line 12">
              <a:extLst>
                <a:ext uri="{FF2B5EF4-FFF2-40B4-BE49-F238E27FC236}">
                  <a16:creationId xmlns:a16="http://schemas.microsoft.com/office/drawing/2014/main" id="{1CFB4E4B-6F48-4259-91C3-78CF43397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3" name="Rectangle 13">
              <a:extLst>
                <a:ext uri="{FF2B5EF4-FFF2-40B4-BE49-F238E27FC236}">
                  <a16:creationId xmlns:a16="http://schemas.microsoft.com/office/drawing/2014/main" id="{1E5F9676-ED26-46CB-880C-6FC0C11D8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4" name="Rectangle 14">
              <a:extLst>
                <a:ext uri="{FF2B5EF4-FFF2-40B4-BE49-F238E27FC236}">
                  <a16:creationId xmlns:a16="http://schemas.microsoft.com/office/drawing/2014/main" id="{5965320F-A3CA-4F48-B07A-C4725132E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1600">
                  <a:solidFill>
                    <a:srgbClr val="7030A0"/>
                  </a:solidFill>
                  <a:latin typeface="Arial" charset="0"/>
                  <a:cs typeface="+mn-cs"/>
                </a:rPr>
                <a:t>3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5" name="Rectangle 15">
              <a:extLst>
                <a:ext uri="{FF2B5EF4-FFF2-40B4-BE49-F238E27FC236}">
                  <a16:creationId xmlns:a16="http://schemas.microsoft.com/office/drawing/2014/main" id="{87D9E2AD-2A84-424D-A5D0-418928D31B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6" name="Rectangle 16">
              <a:extLst>
                <a:ext uri="{FF2B5EF4-FFF2-40B4-BE49-F238E27FC236}">
                  <a16:creationId xmlns:a16="http://schemas.microsoft.com/office/drawing/2014/main" id="{689F0CB9-1D10-422A-9DBF-345C90D28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7" name="Rectangle 17">
              <a:extLst>
                <a:ext uri="{FF2B5EF4-FFF2-40B4-BE49-F238E27FC236}">
                  <a16:creationId xmlns:a16="http://schemas.microsoft.com/office/drawing/2014/main" id="{A0B490C2-D41F-45DF-9069-D5BAEF038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8" name="Rectangle 18">
              <a:extLst>
                <a:ext uri="{FF2B5EF4-FFF2-40B4-BE49-F238E27FC236}">
                  <a16:creationId xmlns:a16="http://schemas.microsoft.com/office/drawing/2014/main" id="{388E250A-6B11-428A-9FAA-F1CC18AD7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99" name="Rectangle 19">
              <a:extLst>
                <a:ext uri="{FF2B5EF4-FFF2-40B4-BE49-F238E27FC236}">
                  <a16:creationId xmlns:a16="http://schemas.microsoft.com/office/drawing/2014/main" id="{91BF4E12-42F1-436D-8EA8-CE4F8BC95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500" name="Rectangle 20">
              <a:extLst>
                <a:ext uri="{FF2B5EF4-FFF2-40B4-BE49-F238E27FC236}">
                  <a16:creationId xmlns:a16="http://schemas.microsoft.com/office/drawing/2014/main" id="{45888C7E-CBEF-4F62-8A7E-5A1DAEE3B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501" name="Rectangle 21">
              <a:extLst>
                <a:ext uri="{FF2B5EF4-FFF2-40B4-BE49-F238E27FC236}">
                  <a16:creationId xmlns:a16="http://schemas.microsoft.com/office/drawing/2014/main" id="{B6F9A493-4B24-4559-A908-0AFFBE249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502" name="Rectangle 22">
              <a:extLst>
                <a:ext uri="{FF2B5EF4-FFF2-40B4-BE49-F238E27FC236}">
                  <a16:creationId xmlns:a16="http://schemas.microsoft.com/office/drawing/2014/main" id="{D187C6A8-B77C-49DE-97BB-5292E57478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503" name="Rectangle 23">
              <a:extLst>
                <a:ext uri="{FF2B5EF4-FFF2-40B4-BE49-F238E27FC236}">
                  <a16:creationId xmlns:a16="http://schemas.microsoft.com/office/drawing/2014/main" id="{7A4BAF24-D1F5-4901-8891-CC7B56571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504" name="Rectangle 24">
              <a:extLst>
                <a:ext uri="{FF2B5EF4-FFF2-40B4-BE49-F238E27FC236}">
                  <a16:creationId xmlns:a16="http://schemas.microsoft.com/office/drawing/2014/main" id="{616803B8-1CDA-4E65-8473-D37E1B659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7285" name="Group 5">
            <a:extLst>
              <a:ext uri="{FF2B5EF4-FFF2-40B4-BE49-F238E27FC236}">
                <a16:creationId xmlns:a16="http://schemas.microsoft.com/office/drawing/2014/main" id="{A56AA4DC-EF63-4201-9990-FC72F0B5D0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61467" name="AutoShape 6">
              <a:extLst>
                <a:ext uri="{FF2B5EF4-FFF2-40B4-BE49-F238E27FC236}">
                  <a16:creationId xmlns:a16="http://schemas.microsoft.com/office/drawing/2014/main" id="{7E09B3C5-7647-4880-BCBB-2B3D7A9B703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8" name="Line 7">
              <a:extLst>
                <a:ext uri="{FF2B5EF4-FFF2-40B4-BE49-F238E27FC236}">
                  <a16:creationId xmlns:a16="http://schemas.microsoft.com/office/drawing/2014/main" id="{E99C35B0-D51D-4437-A861-20B4F99919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9" name="Line 8">
              <a:extLst>
                <a:ext uri="{FF2B5EF4-FFF2-40B4-BE49-F238E27FC236}">
                  <a16:creationId xmlns:a16="http://schemas.microsoft.com/office/drawing/2014/main" id="{75839F20-848A-4E38-8220-BFEA8FD89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0" name="Line 9">
              <a:extLst>
                <a:ext uri="{FF2B5EF4-FFF2-40B4-BE49-F238E27FC236}">
                  <a16:creationId xmlns:a16="http://schemas.microsoft.com/office/drawing/2014/main" id="{CA4A7B90-530C-4408-BEC4-643A1D88E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1" name="Line 10">
              <a:extLst>
                <a:ext uri="{FF2B5EF4-FFF2-40B4-BE49-F238E27FC236}">
                  <a16:creationId xmlns:a16="http://schemas.microsoft.com/office/drawing/2014/main" id="{319CB1E9-1602-47C0-94E5-B60DBD97AD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2" name="Line 11">
              <a:extLst>
                <a:ext uri="{FF2B5EF4-FFF2-40B4-BE49-F238E27FC236}">
                  <a16:creationId xmlns:a16="http://schemas.microsoft.com/office/drawing/2014/main" id="{956C4740-FCAA-41D9-83BA-D7F84F3C3F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3" name="Line 12">
              <a:extLst>
                <a:ext uri="{FF2B5EF4-FFF2-40B4-BE49-F238E27FC236}">
                  <a16:creationId xmlns:a16="http://schemas.microsoft.com/office/drawing/2014/main" id="{26757FF2-DD72-4DC2-AF05-861DD88300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4" name="Rectangle 13">
              <a:extLst>
                <a:ext uri="{FF2B5EF4-FFF2-40B4-BE49-F238E27FC236}">
                  <a16:creationId xmlns:a16="http://schemas.microsoft.com/office/drawing/2014/main" id="{A36AAFD6-3F61-45DA-ADE6-53070B3F5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5" name="Rectangle 14">
              <a:extLst>
                <a:ext uri="{FF2B5EF4-FFF2-40B4-BE49-F238E27FC236}">
                  <a16:creationId xmlns:a16="http://schemas.microsoft.com/office/drawing/2014/main" id="{8D8E0057-4912-4FD6-9031-8A5BC9AF1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6" name="Rectangle 15">
              <a:extLst>
                <a:ext uri="{FF2B5EF4-FFF2-40B4-BE49-F238E27FC236}">
                  <a16:creationId xmlns:a16="http://schemas.microsoft.com/office/drawing/2014/main" id="{70FDCC87-10C1-4CA2-9158-7725A3BD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7" name="Rectangle 16">
              <a:extLst>
                <a:ext uri="{FF2B5EF4-FFF2-40B4-BE49-F238E27FC236}">
                  <a16:creationId xmlns:a16="http://schemas.microsoft.com/office/drawing/2014/main" id="{C7EA8CAC-D769-4F4A-ADA9-83A2AA40E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8" name="Rectangle 17">
              <a:extLst>
                <a:ext uri="{FF2B5EF4-FFF2-40B4-BE49-F238E27FC236}">
                  <a16:creationId xmlns:a16="http://schemas.microsoft.com/office/drawing/2014/main" id="{F98DCD38-5808-4F46-9CFE-4F0E9DC57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79" name="Rectangle 18">
              <a:extLst>
                <a:ext uri="{FF2B5EF4-FFF2-40B4-BE49-F238E27FC236}">
                  <a16:creationId xmlns:a16="http://schemas.microsoft.com/office/drawing/2014/main" id="{F8C7AEC9-4234-4354-8ECB-6D4FF3041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0" name="Rectangle 19">
              <a:extLst>
                <a:ext uri="{FF2B5EF4-FFF2-40B4-BE49-F238E27FC236}">
                  <a16:creationId xmlns:a16="http://schemas.microsoft.com/office/drawing/2014/main" id="{ACA8FC40-0549-4328-976E-BCA6C6A426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85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FF0000"/>
                  </a:solidFill>
                  <a:latin typeface="Arial" charset="0"/>
                  <a:cs typeface="+mn-cs"/>
                </a:rPr>
                <a:t>COOH</a:t>
              </a:r>
              <a:endParaRPr lang="en-US" altLang="cs-CZ" sz="140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1" name="Rectangle 20">
              <a:extLst>
                <a:ext uri="{FF2B5EF4-FFF2-40B4-BE49-F238E27FC236}">
                  <a16:creationId xmlns:a16="http://schemas.microsoft.com/office/drawing/2014/main" id="{DF7EC5EF-F2D0-462B-BC6F-C1C219EF0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2" name="Rectangle 21">
              <a:extLst>
                <a:ext uri="{FF2B5EF4-FFF2-40B4-BE49-F238E27FC236}">
                  <a16:creationId xmlns:a16="http://schemas.microsoft.com/office/drawing/2014/main" id="{AAAF8574-8178-4E62-909A-38EF61CFA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3" name="Rectangle 22">
              <a:extLst>
                <a:ext uri="{FF2B5EF4-FFF2-40B4-BE49-F238E27FC236}">
                  <a16:creationId xmlns:a16="http://schemas.microsoft.com/office/drawing/2014/main" id="{2C275AB8-5373-4424-B05D-4110F9275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4" name="Rectangle 23">
              <a:extLst>
                <a:ext uri="{FF2B5EF4-FFF2-40B4-BE49-F238E27FC236}">
                  <a16:creationId xmlns:a16="http://schemas.microsoft.com/office/drawing/2014/main" id="{817724D2-933F-4579-A96B-789A53D6C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85" name="Rectangle 24">
              <a:extLst>
                <a:ext uri="{FF2B5EF4-FFF2-40B4-BE49-F238E27FC236}">
                  <a16:creationId xmlns:a16="http://schemas.microsoft.com/office/drawing/2014/main" id="{9183657E-6F16-45EF-AB5B-F7DE2C6A2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7286" name="Group 5">
            <a:extLst>
              <a:ext uri="{FF2B5EF4-FFF2-40B4-BE49-F238E27FC236}">
                <a16:creationId xmlns:a16="http://schemas.microsoft.com/office/drawing/2014/main" id="{1E98D052-B2BB-4B36-8E25-F72F3E6C2CB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61448" name="AutoShape 6">
              <a:extLst>
                <a:ext uri="{FF2B5EF4-FFF2-40B4-BE49-F238E27FC236}">
                  <a16:creationId xmlns:a16="http://schemas.microsoft.com/office/drawing/2014/main" id="{1CAA87F9-305B-43B2-8EFC-FDF9AAF6F5B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49" name="Line 7">
              <a:extLst>
                <a:ext uri="{FF2B5EF4-FFF2-40B4-BE49-F238E27FC236}">
                  <a16:creationId xmlns:a16="http://schemas.microsoft.com/office/drawing/2014/main" id="{337E5FE1-821A-4D91-B0A6-700A1050E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0" name="Line 8">
              <a:extLst>
                <a:ext uri="{FF2B5EF4-FFF2-40B4-BE49-F238E27FC236}">
                  <a16:creationId xmlns:a16="http://schemas.microsoft.com/office/drawing/2014/main" id="{DAD3C57D-819D-482E-85A3-E6EAFFB27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1" name="Line 9">
              <a:extLst>
                <a:ext uri="{FF2B5EF4-FFF2-40B4-BE49-F238E27FC236}">
                  <a16:creationId xmlns:a16="http://schemas.microsoft.com/office/drawing/2014/main" id="{BD207EC7-E730-4217-9AAB-CAA782E257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2" name="Line 10">
              <a:extLst>
                <a:ext uri="{FF2B5EF4-FFF2-40B4-BE49-F238E27FC236}">
                  <a16:creationId xmlns:a16="http://schemas.microsoft.com/office/drawing/2014/main" id="{75EF68C0-A938-413E-ADA5-169C46AF3A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3" name="Line 11">
              <a:extLst>
                <a:ext uri="{FF2B5EF4-FFF2-40B4-BE49-F238E27FC236}">
                  <a16:creationId xmlns:a16="http://schemas.microsoft.com/office/drawing/2014/main" id="{BB7215EB-8583-4F0B-9C73-FFC3F0A9D2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4" name="Line 12">
              <a:extLst>
                <a:ext uri="{FF2B5EF4-FFF2-40B4-BE49-F238E27FC236}">
                  <a16:creationId xmlns:a16="http://schemas.microsoft.com/office/drawing/2014/main" id="{002ABD96-32C7-47AF-B44C-F50A6A1935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5" name="Rectangle 13">
              <a:extLst>
                <a:ext uri="{FF2B5EF4-FFF2-40B4-BE49-F238E27FC236}">
                  <a16:creationId xmlns:a16="http://schemas.microsoft.com/office/drawing/2014/main" id="{8D16F9B8-9C93-464C-93DB-902378856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6" name="Rectangle 14">
              <a:extLst>
                <a:ext uri="{FF2B5EF4-FFF2-40B4-BE49-F238E27FC236}">
                  <a16:creationId xmlns:a16="http://schemas.microsoft.com/office/drawing/2014/main" id="{AA2CD293-8933-4682-9409-F2E91C290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7" name="Rectangle 15">
              <a:extLst>
                <a:ext uri="{FF2B5EF4-FFF2-40B4-BE49-F238E27FC236}">
                  <a16:creationId xmlns:a16="http://schemas.microsoft.com/office/drawing/2014/main" id="{F12532A6-FE44-49FD-9E2C-23398EC69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8" name="Rectangle 16">
              <a:extLst>
                <a:ext uri="{FF2B5EF4-FFF2-40B4-BE49-F238E27FC236}">
                  <a16:creationId xmlns:a16="http://schemas.microsoft.com/office/drawing/2014/main" id="{BC6AA7B5-5124-4C68-85C1-5F6229059E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59" name="Rectangle 17">
              <a:extLst>
                <a:ext uri="{FF2B5EF4-FFF2-40B4-BE49-F238E27FC236}">
                  <a16:creationId xmlns:a16="http://schemas.microsoft.com/office/drawing/2014/main" id="{506C8921-A42A-4063-A008-4E22CF56A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0" name="Rectangle 18">
              <a:extLst>
                <a:ext uri="{FF2B5EF4-FFF2-40B4-BE49-F238E27FC236}">
                  <a16:creationId xmlns:a16="http://schemas.microsoft.com/office/drawing/2014/main" id="{71EA5D30-1220-44A2-9CBF-0E10242B6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1" name="Rectangle 19">
              <a:extLst>
                <a:ext uri="{FF2B5EF4-FFF2-40B4-BE49-F238E27FC236}">
                  <a16:creationId xmlns:a16="http://schemas.microsoft.com/office/drawing/2014/main" id="{E358F093-F313-4FE5-A647-4BE5F39D6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2" name="Rectangle 20">
              <a:extLst>
                <a:ext uri="{FF2B5EF4-FFF2-40B4-BE49-F238E27FC236}">
                  <a16:creationId xmlns:a16="http://schemas.microsoft.com/office/drawing/2014/main" id="{25E201D0-F072-405B-8BC7-285845D5B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3" name="Rectangle 21">
              <a:extLst>
                <a:ext uri="{FF2B5EF4-FFF2-40B4-BE49-F238E27FC236}">
                  <a16:creationId xmlns:a16="http://schemas.microsoft.com/office/drawing/2014/main" id="{6590B211-7005-493E-9EFF-C26426ACD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4" name="Rectangle 22">
              <a:extLst>
                <a:ext uri="{FF2B5EF4-FFF2-40B4-BE49-F238E27FC236}">
                  <a16:creationId xmlns:a16="http://schemas.microsoft.com/office/drawing/2014/main" id="{E34462D4-6D60-4E3C-88EE-E7A99E873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5" name="Rectangle 23">
              <a:extLst>
                <a:ext uri="{FF2B5EF4-FFF2-40B4-BE49-F238E27FC236}">
                  <a16:creationId xmlns:a16="http://schemas.microsoft.com/office/drawing/2014/main" id="{E0E8BD11-7EBF-4451-902E-4BCB9223C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6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1466" name="Rectangle 24">
              <a:extLst>
                <a:ext uri="{FF2B5EF4-FFF2-40B4-BE49-F238E27FC236}">
                  <a16:creationId xmlns:a16="http://schemas.microsoft.com/office/drawing/2014/main" id="{9F9EC59E-3897-4292-9601-438C9E613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61447" name="TextovéPole 65">
            <a:extLst>
              <a:ext uri="{FF2B5EF4-FFF2-40B4-BE49-F238E27FC236}">
                <a16:creationId xmlns:a16="http://schemas.microsoft.com/office/drawing/2014/main" id="{64BFC3AE-7CB3-4C01-AD2E-5D551C0F1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573463"/>
            <a:ext cx="319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7030A0"/>
                </a:solidFill>
                <a:latin typeface="Arial" charset="0"/>
                <a:cs typeface="+mn-cs"/>
              </a:rPr>
              <a:t>+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73B6C68B-2770-4D9E-BAC0-C85DF1CD7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EED63E7A-7E4D-4217-A3E0-0BC751A43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náboje při pH = 1, 5, 7, 11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7030A0"/>
                </a:solidFill>
                <a:latin typeface="Arial" charset="0"/>
              </a:rPr>
              <a:t>pKb</a:t>
            </a:r>
            <a:r>
              <a:rPr lang="cs-CZ" altLang="cs-CZ" dirty="0">
                <a:solidFill>
                  <a:srgbClr val="7030A0"/>
                </a:solidFill>
                <a:latin typeface="Arial" charset="0"/>
              </a:rPr>
              <a:t> (Ser) = 9,05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, R) = 3,87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Gly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) = 2,4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rgbClr val="FFC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pH = 5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 v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šechny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skupiny s 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pKa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&gt;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5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 „zásady“ a přijmou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 s p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&lt; 5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bez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náboj = </a:t>
            </a:r>
            <a:r>
              <a:rPr lang="en-US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-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1</a:t>
            </a:r>
            <a:endParaRPr lang="cs-CZ" altLang="cs-CZ" u="sng" dirty="0">
              <a:solidFill>
                <a:srgbClr val="0070C0"/>
              </a:solidFill>
              <a:latin typeface="Arial" charset="0"/>
            </a:endParaRPr>
          </a:p>
        </p:txBody>
      </p:sp>
      <p:grpSp>
        <p:nvGrpSpPr>
          <p:cNvPr id="98308" name="Group 5">
            <a:extLst>
              <a:ext uri="{FF2B5EF4-FFF2-40B4-BE49-F238E27FC236}">
                <a16:creationId xmlns:a16="http://schemas.microsoft.com/office/drawing/2014/main" id="{17DEAB5F-397B-4498-8F3D-7B6BF1E5B1B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62512" name="AutoShape 6">
              <a:extLst>
                <a:ext uri="{FF2B5EF4-FFF2-40B4-BE49-F238E27FC236}">
                  <a16:creationId xmlns:a16="http://schemas.microsoft.com/office/drawing/2014/main" id="{1275FCC2-B6C8-43A2-B19A-28B4E40F341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3" name="Line 7">
              <a:extLst>
                <a:ext uri="{FF2B5EF4-FFF2-40B4-BE49-F238E27FC236}">
                  <a16:creationId xmlns:a16="http://schemas.microsoft.com/office/drawing/2014/main" id="{D255229C-1B3F-4DB6-B9EF-A41EC5163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4" name="Line 8">
              <a:extLst>
                <a:ext uri="{FF2B5EF4-FFF2-40B4-BE49-F238E27FC236}">
                  <a16:creationId xmlns:a16="http://schemas.microsoft.com/office/drawing/2014/main" id="{3EBC2292-0075-4FFE-A6D2-5DFBCC96B8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5" name="Line 9">
              <a:extLst>
                <a:ext uri="{FF2B5EF4-FFF2-40B4-BE49-F238E27FC236}">
                  <a16:creationId xmlns:a16="http://schemas.microsoft.com/office/drawing/2014/main" id="{C7A84D8E-6BF8-4C7E-AEA0-C02FA52346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6" name="Line 10">
              <a:extLst>
                <a:ext uri="{FF2B5EF4-FFF2-40B4-BE49-F238E27FC236}">
                  <a16:creationId xmlns:a16="http://schemas.microsoft.com/office/drawing/2014/main" id="{96BD442B-5CFF-4AB1-9060-97A1CE90E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7" name="Line 11">
              <a:extLst>
                <a:ext uri="{FF2B5EF4-FFF2-40B4-BE49-F238E27FC236}">
                  <a16:creationId xmlns:a16="http://schemas.microsoft.com/office/drawing/2014/main" id="{C96DFADC-E1E2-4AC9-BA89-9AFC88D35F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8" name="Line 12">
              <a:extLst>
                <a:ext uri="{FF2B5EF4-FFF2-40B4-BE49-F238E27FC236}">
                  <a16:creationId xmlns:a16="http://schemas.microsoft.com/office/drawing/2014/main" id="{5BDB14AC-E400-467A-9C11-115A398032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9" name="Rectangle 13">
              <a:extLst>
                <a:ext uri="{FF2B5EF4-FFF2-40B4-BE49-F238E27FC236}">
                  <a16:creationId xmlns:a16="http://schemas.microsoft.com/office/drawing/2014/main" id="{A1E1AF5B-9D8F-4E77-9A8A-6E3668EA7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0" name="Rectangle 14">
              <a:extLst>
                <a:ext uri="{FF2B5EF4-FFF2-40B4-BE49-F238E27FC236}">
                  <a16:creationId xmlns:a16="http://schemas.microsoft.com/office/drawing/2014/main" id="{41A68C06-B50F-47DF-A958-1DC24DC22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1600">
                  <a:solidFill>
                    <a:srgbClr val="7030A0"/>
                  </a:solidFill>
                  <a:latin typeface="Arial" charset="0"/>
                  <a:cs typeface="+mn-cs"/>
                </a:rPr>
                <a:t>3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1" name="Rectangle 15">
              <a:extLst>
                <a:ext uri="{FF2B5EF4-FFF2-40B4-BE49-F238E27FC236}">
                  <a16:creationId xmlns:a16="http://schemas.microsoft.com/office/drawing/2014/main" id="{E1B86187-DB43-4D2B-875D-0811D1A9F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2" name="Rectangle 16">
              <a:extLst>
                <a:ext uri="{FF2B5EF4-FFF2-40B4-BE49-F238E27FC236}">
                  <a16:creationId xmlns:a16="http://schemas.microsoft.com/office/drawing/2014/main" id="{9DEFB613-FBC4-4C1E-979B-68769A1630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3" name="Rectangle 17">
              <a:extLst>
                <a:ext uri="{FF2B5EF4-FFF2-40B4-BE49-F238E27FC236}">
                  <a16:creationId xmlns:a16="http://schemas.microsoft.com/office/drawing/2014/main" id="{D01E8F55-2147-4CD1-891D-720F226E9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4" name="Rectangle 18">
              <a:extLst>
                <a:ext uri="{FF2B5EF4-FFF2-40B4-BE49-F238E27FC236}">
                  <a16:creationId xmlns:a16="http://schemas.microsoft.com/office/drawing/2014/main" id="{375770C6-A02B-439E-B548-5FD42B132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5" name="Rectangle 19">
              <a:extLst>
                <a:ext uri="{FF2B5EF4-FFF2-40B4-BE49-F238E27FC236}">
                  <a16:creationId xmlns:a16="http://schemas.microsoft.com/office/drawing/2014/main" id="{55411D4A-68B9-4F7D-9A58-364518D23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6" name="Rectangle 20">
              <a:extLst>
                <a:ext uri="{FF2B5EF4-FFF2-40B4-BE49-F238E27FC236}">
                  <a16:creationId xmlns:a16="http://schemas.microsoft.com/office/drawing/2014/main" id="{D53BA890-A619-4F70-B1B4-862BF1C50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7" name="Rectangle 21">
              <a:extLst>
                <a:ext uri="{FF2B5EF4-FFF2-40B4-BE49-F238E27FC236}">
                  <a16:creationId xmlns:a16="http://schemas.microsoft.com/office/drawing/2014/main" id="{727C9B26-13FF-4B8A-9341-8813572D9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8" name="Rectangle 22">
              <a:extLst>
                <a:ext uri="{FF2B5EF4-FFF2-40B4-BE49-F238E27FC236}">
                  <a16:creationId xmlns:a16="http://schemas.microsoft.com/office/drawing/2014/main" id="{4332A932-D7D9-4385-904C-286AE52CD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29" name="Rectangle 23">
              <a:extLst>
                <a:ext uri="{FF2B5EF4-FFF2-40B4-BE49-F238E27FC236}">
                  <a16:creationId xmlns:a16="http://schemas.microsoft.com/office/drawing/2014/main" id="{81D1710C-AE64-4689-A6FD-5770D76BF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30" name="Rectangle 24">
              <a:extLst>
                <a:ext uri="{FF2B5EF4-FFF2-40B4-BE49-F238E27FC236}">
                  <a16:creationId xmlns:a16="http://schemas.microsoft.com/office/drawing/2014/main" id="{8EBBD9DE-6B11-4571-861A-CF02C2F3F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8309" name="Group 5">
            <a:extLst>
              <a:ext uri="{FF2B5EF4-FFF2-40B4-BE49-F238E27FC236}">
                <a16:creationId xmlns:a16="http://schemas.microsoft.com/office/drawing/2014/main" id="{BCAF2258-AD33-4F82-91EB-764C4CB0DCF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62493" name="AutoShape 6">
              <a:extLst>
                <a:ext uri="{FF2B5EF4-FFF2-40B4-BE49-F238E27FC236}">
                  <a16:creationId xmlns:a16="http://schemas.microsoft.com/office/drawing/2014/main" id="{F5BE9922-242E-4EE6-AAC9-A872974224D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4" name="Line 7">
              <a:extLst>
                <a:ext uri="{FF2B5EF4-FFF2-40B4-BE49-F238E27FC236}">
                  <a16:creationId xmlns:a16="http://schemas.microsoft.com/office/drawing/2014/main" id="{744D7393-4013-464E-903D-DFD7E9657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5" name="Line 8">
              <a:extLst>
                <a:ext uri="{FF2B5EF4-FFF2-40B4-BE49-F238E27FC236}">
                  <a16:creationId xmlns:a16="http://schemas.microsoft.com/office/drawing/2014/main" id="{E8441B74-130E-4560-A50E-BABA7FF40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6" name="Line 9">
              <a:extLst>
                <a:ext uri="{FF2B5EF4-FFF2-40B4-BE49-F238E27FC236}">
                  <a16:creationId xmlns:a16="http://schemas.microsoft.com/office/drawing/2014/main" id="{29240B26-EE03-458B-9C33-F59D6B73FB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7" name="Line 10">
              <a:extLst>
                <a:ext uri="{FF2B5EF4-FFF2-40B4-BE49-F238E27FC236}">
                  <a16:creationId xmlns:a16="http://schemas.microsoft.com/office/drawing/2014/main" id="{9EA47E32-0325-4C26-9866-33A4F72ABC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8" name="Line 11">
              <a:extLst>
                <a:ext uri="{FF2B5EF4-FFF2-40B4-BE49-F238E27FC236}">
                  <a16:creationId xmlns:a16="http://schemas.microsoft.com/office/drawing/2014/main" id="{13722457-07E4-45C8-8F3B-194659CED7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9" name="Line 12">
              <a:extLst>
                <a:ext uri="{FF2B5EF4-FFF2-40B4-BE49-F238E27FC236}">
                  <a16:creationId xmlns:a16="http://schemas.microsoft.com/office/drawing/2014/main" id="{FC063661-1FD2-4744-969A-3EFA75A134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0" name="Rectangle 13">
              <a:extLst>
                <a:ext uri="{FF2B5EF4-FFF2-40B4-BE49-F238E27FC236}">
                  <a16:creationId xmlns:a16="http://schemas.microsoft.com/office/drawing/2014/main" id="{BD804FA4-0DDE-4019-B9FF-02EAEA5AF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1" name="Rectangle 14">
              <a:extLst>
                <a:ext uri="{FF2B5EF4-FFF2-40B4-BE49-F238E27FC236}">
                  <a16:creationId xmlns:a16="http://schemas.microsoft.com/office/drawing/2014/main" id="{5F0373EF-BEA3-4D36-8FFA-5DDD1027B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2" name="Rectangle 15">
              <a:extLst>
                <a:ext uri="{FF2B5EF4-FFF2-40B4-BE49-F238E27FC236}">
                  <a16:creationId xmlns:a16="http://schemas.microsoft.com/office/drawing/2014/main" id="{5753E3C5-0AD0-470C-878B-3C40287EE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3" name="Rectangle 16">
              <a:extLst>
                <a:ext uri="{FF2B5EF4-FFF2-40B4-BE49-F238E27FC236}">
                  <a16:creationId xmlns:a16="http://schemas.microsoft.com/office/drawing/2014/main" id="{9804BB62-EE70-4999-B915-AABAA10C7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4" name="Rectangle 17">
              <a:extLst>
                <a:ext uri="{FF2B5EF4-FFF2-40B4-BE49-F238E27FC236}">
                  <a16:creationId xmlns:a16="http://schemas.microsoft.com/office/drawing/2014/main" id="{3EFF99C4-7719-49FA-AA01-061E7EF33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5" name="Rectangle 18">
              <a:extLst>
                <a:ext uri="{FF2B5EF4-FFF2-40B4-BE49-F238E27FC236}">
                  <a16:creationId xmlns:a16="http://schemas.microsoft.com/office/drawing/2014/main" id="{CDE8B041-CB2D-4E42-9589-AC0D63CBD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6" name="Rectangle 19">
              <a:extLst>
                <a:ext uri="{FF2B5EF4-FFF2-40B4-BE49-F238E27FC236}">
                  <a16:creationId xmlns:a16="http://schemas.microsoft.com/office/drawing/2014/main" id="{41ABC00C-1712-4511-8BDD-4A037C85D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70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FF0000"/>
                  </a:solidFill>
                  <a:latin typeface="Arial" charset="0"/>
                  <a:cs typeface="+mn-cs"/>
                </a:rPr>
                <a:t>COO</a:t>
              </a:r>
              <a:endParaRPr lang="en-US" altLang="cs-CZ" sz="140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7" name="Rectangle 20">
              <a:extLst>
                <a:ext uri="{FF2B5EF4-FFF2-40B4-BE49-F238E27FC236}">
                  <a16:creationId xmlns:a16="http://schemas.microsoft.com/office/drawing/2014/main" id="{D7E6BBD6-5F3D-4BE3-A4F3-3D5C9B2BB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8" name="Rectangle 21">
              <a:extLst>
                <a:ext uri="{FF2B5EF4-FFF2-40B4-BE49-F238E27FC236}">
                  <a16:creationId xmlns:a16="http://schemas.microsoft.com/office/drawing/2014/main" id="{3C2FC1E1-13F1-45EC-8C1F-38A15E8F0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09" name="Rectangle 22">
              <a:extLst>
                <a:ext uri="{FF2B5EF4-FFF2-40B4-BE49-F238E27FC236}">
                  <a16:creationId xmlns:a16="http://schemas.microsoft.com/office/drawing/2014/main" id="{2471BBC5-F1CE-4A12-8950-1405C8056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0" name="Rectangle 23">
              <a:extLst>
                <a:ext uri="{FF2B5EF4-FFF2-40B4-BE49-F238E27FC236}">
                  <a16:creationId xmlns:a16="http://schemas.microsoft.com/office/drawing/2014/main" id="{192A008E-5EDC-49BC-8659-438175A4A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511" name="Rectangle 24">
              <a:extLst>
                <a:ext uri="{FF2B5EF4-FFF2-40B4-BE49-F238E27FC236}">
                  <a16:creationId xmlns:a16="http://schemas.microsoft.com/office/drawing/2014/main" id="{37AB37C7-B173-4BCD-B088-346687072A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8310" name="Group 5">
            <a:extLst>
              <a:ext uri="{FF2B5EF4-FFF2-40B4-BE49-F238E27FC236}">
                <a16:creationId xmlns:a16="http://schemas.microsoft.com/office/drawing/2014/main" id="{315EE8D6-43D5-4B4A-9E90-C31E2CF243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62474" name="AutoShape 6">
              <a:extLst>
                <a:ext uri="{FF2B5EF4-FFF2-40B4-BE49-F238E27FC236}">
                  <a16:creationId xmlns:a16="http://schemas.microsoft.com/office/drawing/2014/main" id="{4A60A62B-EB2A-41F4-B386-7C6BD6A25F7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75" name="Line 7">
              <a:extLst>
                <a:ext uri="{FF2B5EF4-FFF2-40B4-BE49-F238E27FC236}">
                  <a16:creationId xmlns:a16="http://schemas.microsoft.com/office/drawing/2014/main" id="{79B037B2-F43A-4961-AC99-3318C80FFC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76" name="Line 8">
              <a:extLst>
                <a:ext uri="{FF2B5EF4-FFF2-40B4-BE49-F238E27FC236}">
                  <a16:creationId xmlns:a16="http://schemas.microsoft.com/office/drawing/2014/main" id="{47DD164C-801F-4614-B473-B1BDC8332B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77" name="Line 9">
              <a:extLst>
                <a:ext uri="{FF2B5EF4-FFF2-40B4-BE49-F238E27FC236}">
                  <a16:creationId xmlns:a16="http://schemas.microsoft.com/office/drawing/2014/main" id="{89CB4575-4406-44EF-8C0B-EC57276B5F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78" name="Line 10">
              <a:extLst>
                <a:ext uri="{FF2B5EF4-FFF2-40B4-BE49-F238E27FC236}">
                  <a16:creationId xmlns:a16="http://schemas.microsoft.com/office/drawing/2014/main" id="{C207A5E0-4A05-440D-83BE-13756FABBC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79" name="Line 11">
              <a:extLst>
                <a:ext uri="{FF2B5EF4-FFF2-40B4-BE49-F238E27FC236}">
                  <a16:creationId xmlns:a16="http://schemas.microsoft.com/office/drawing/2014/main" id="{84F815DD-A56E-4532-9E65-F8581FEA73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0" name="Line 12">
              <a:extLst>
                <a:ext uri="{FF2B5EF4-FFF2-40B4-BE49-F238E27FC236}">
                  <a16:creationId xmlns:a16="http://schemas.microsoft.com/office/drawing/2014/main" id="{FA2C7F19-9954-4BF2-809A-0366DC2344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1" name="Rectangle 13">
              <a:extLst>
                <a:ext uri="{FF2B5EF4-FFF2-40B4-BE49-F238E27FC236}">
                  <a16:creationId xmlns:a16="http://schemas.microsoft.com/office/drawing/2014/main" id="{B8415045-4CF9-43CA-BBE2-A984DF3B2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2" name="Rectangle 14">
              <a:extLst>
                <a:ext uri="{FF2B5EF4-FFF2-40B4-BE49-F238E27FC236}">
                  <a16:creationId xmlns:a16="http://schemas.microsoft.com/office/drawing/2014/main" id="{F5E53259-0EF0-499D-90FE-891FFA90A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3" name="Rectangle 15">
              <a:extLst>
                <a:ext uri="{FF2B5EF4-FFF2-40B4-BE49-F238E27FC236}">
                  <a16:creationId xmlns:a16="http://schemas.microsoft.com/office/drawing/2014/main" id="{699CA7AA-59E5-4C89-A776-69A682424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4" name="Rectangle 16">
              <a:extLst>
                <a:ext uri="{FF2B5EF4-FFF2-40B4-BE49-F238E27FC236}">
                  <a16:creationId xmlns:a16="http://schemas.microsoft.com/office/drawing/2014/main" id="{A8A62AF9-E9DF-48D4-81CE-C8B5AA1BF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5" name="Rectangle 17">
              <a:extLst>
                <a:ext uri="{FF2B5EF4-FFF2-40B4-BE49-F238E27FC236}">
                  <a16:creationId xmlns:a16="http://schemas.microsoft.com/office/drawing/2014/main" id="{07B9B85C-9309-4ACB-85B5-36619D2380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6" name="Rectangle 18">
              <a:extLst>
                <a:ext uri="{FF2B5EF4-FFF2-40B4-BE49-F238E27FC236}">
                  <a16:creationId xmlns:a16="http://schemas.microsoft.com/office/drawing/2014/main" id="{04F9CB46-3683-40B9-9931-AC0CE514C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7" name="Rectangle 19">
              <a:extLst>
                <a:ext uri="{FF2B5EF4-FFF2-40B4-BE49-F238E27FC236}">
                  <a16:creationId xmlns:a16="http://schemas.microsoft.com/office/drawing/2014/main" id="{BF56C53D-7C18-442D-A1D8-34B98C44F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8" name="Rectangle 20">
              <a:extLst>
                <a:ext uri="{FF2B5EF4-FFF2-40B4-BE49-F238E27FC236}">
                  <a16:creationId xmlns:a16="http://schemas.microsoft.com/office/drawing/2014/main" id="{E51B9083-1DB6-474E-81D2-6238FE00C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89" name="Rectangle 21">
              <a:extLst>
                <a:ext uri="{FF2B5EF4-FFF2-40B4-BE49-F238E27FC236}">
                  <a16:creationId xmlns:a16="http://schemas.microsoft.com/office/drawing/2014/main" id="{F1E9BD00-BF73-44A1-9126-98005D587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0" name="Rectangle 22">
              <a:extLst>
                <a:ext uri="{FF2B5EF4-FFF2-40B4-BE49-F238E27FC236}">
                  <a16:creationId xmlns:a16="http://schemas.microsoft.com/office/drawing/2014/main" id="{436F87AC-6F72-428A-8B81-0DC9BD1785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1" name="Rectangle 23">
              <a:extLst>
                <a:ext uri="{FF2B5EF4-FFF2-40B4-BE49-F238E27FC236}">
                  <a16:creationId xmlns:a16="http://schemas.microsoft.com/office/drawing/2014/main" id="{0815521F-8FF6-4D8F-BDE0-170781D28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2492" name="Rectangle 24">
              <a:extLst>
                <a:ext uri="{FF2B5EF4-FFF2-40B4-BE49-F238E27FC236}">
                  <a16:creationId xmlns:a16="http://schemas.microsoft.com/office/drawing/2014/main" id="{EA2BB20F-6881-4BBA-AC5E-0280832DE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62471" name="TextovéPole 65">
            <a:extLst>
              <a:ext uri="{FF2B5EF4-FFF2-40B4-BE49-F238E27FC236}">
                <a16:creationId xmlns:a16="http://schemas.microsoft.com/office/drawing/2014/main" id="{B04B9C2F-787E-4A70-A115-B1A07DDA3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573463"/>
            <a:ext cx="319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7030A0"/>
                </a:solidFill>
                <a:latin typeface="Arial" charset="0"/>
                <a:cs typeface="+mn-cs"/>
              </a:rPr>
              <a:t>+</a:t>
            </a:r>
          </a:p>
        </p:txBody>
      </p:sp>
      <p:sp>
        <p:nvSpPr>
          <p:cNvPr id="62472" name="TextovéPole 64">
            <a:extLst>
              <a:ext uri="{FF2B5EF4-FFF2-40B4-BE49-F238E27FC236}">
                <a16:creationId xmlns:a16="http://schemas.microsoft.com/office/drawing/2014/main" id="{75C72A18-872B-49A5-AAB9-110B7E698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4149725"/>
            <a:ext cx="261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0000"/>
                </a:solidFill>
                <a:latin typeface="Arial" charset="0"/>
                <a:cs typeface="+mn-cs"/>
              </a:rPr>
              <a:t>-</a:t>
            </a:r>
          </a:p>
        </p:txBody>
      </p:sp>
      <p:sp>
        <p:nvSpPr>
          <p:cNvPr id="62473" name="TextovéPole 66">
            <a:extLst>
              <a:ext uri="{FF2B5EF4-FFF2-40B4-BE49-F238E27FC236}">
                <a16:creationId xmlns:a16="http://schemas.microsoft.com/office/drawing/2014/main" id="{AD8EF03F-40C1-4496-972C-27487DF1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73463"/>
            <a:ext cx="260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C000"/>
                </a:solidFill>
                <a:latin typeface="Arial" charset="0"/>
                <a:cs typeface="+mn-cs"/>
              </a:rPr>
              <a:t>-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1922524-71F4-4320-8C19-259B6453E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CE88BABA-2839-47A8-B78D-F6020D563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cs-CZ" altLang="cs-CZ" dirty="0"/>
              <a:t>Mastná kyselina se nejprve aktivuje – hydrolýza ATP na AMP je ekvivalentem 2 jednotek ATP 	</a:t>
            </a:r>
            <a:r>
              <a:rPr lang="cs-CZ" altLang="cs-CZ" dirty="0">
                <a:solidFill>
                  <a:srgbClr val="FF0000"/>
                </a:solidFill>
              </a:rPr>
              <a:t>-2 ATP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cs-CZ" altLang="cs-CZ" dirty="0"/>
              <a:t>V jednom cyklu se MK zkrátí o 2C, při tom se redukuje:</a:t>
            </a:r>
          </a:p>
          <a:p>
            <a:pPr marL="857250" lvl="1" indent="-457200"/>
            <a:r>
              <a:rPr lang="cs-CZ" altLang="cs-CZ" dirty="0"/>
              <a:t>1 FAD na FADH</a:t>
            </a:r>
            <a:r>
              <a:rPr lang="cs-CZ" altLang="cs-CZ" baseline="-25000" dirty="0"/>
              <a:t>2</a:t>
            </a:r>
            <a:r>
              <a:rPr lang="cs-CZ" altLang="cs-CZ" dirty="0"/>
              <a:t> (ekvivalent  2 ATP)</a:t>
            </a:r>
          </a:p>
          <a:p>
            <a:pPr marL="857250" lvl="1" indent="-457200"/>
            <a:r>
              <a:rPr lang="cs-CZ" altLang="cs-CZ" dirty="0"/>
              <a:t>1 NAD</a:t>
            </a:r>
            <a:r>
              <a:rPr lang="cs-CZ" altLang="cs-CZ" baseline="30000" dirty="0"/>
              <a:t>+</a:t>
            </a:r>
            <a:r>
              <a:rPr lang="cs-CZ" altLang="cs-CZ" dirty="0"/>
              <a:t> na NADH (ekvivalent 3 ATP)</a:t>
            </a:r>
          </a:p>
          <a:p>
            <a:pPr marL="857250" lvl="1" indent="-457200"/>
            <a:r>
              <a:rPr lang="cs-CZ" altLang="cs-CZ" dirty="0"/>
              <a:t>celkem</a:t>
            </a:r>
            <a:r>
              <a:rPr lang="cs-CZ" altLang="cs-CZ" dirty="0">
                <a:solidFill>
                  <a:srgbClr val="00B050"/>
                </a:solidFill>
              </a:rPr>
              <a:t> +5 ATP </a:t>
            </a:r>
            <a:r>
              <a:rPr lang="cs-CZ" altLang="cs-CZ" dirty="0"/>
              <a:t>na 1 otáčku</a:t>
            </a:r>
          </a:p>
          <a:p>
            <a:pPr marL="857250" lvl="1" indent="-457200"/>
            <a:r>
              <a:rPr lang="cs-CZ" altLang="cs-CZ" dirty="0"/>
              <a:t>celkem proběhnou 4 otáčky štěpení, (10-2) / 2 = 4</a:t>
            </a:r>
          </a:p>
          <a:p>
            <a:pPr marL="857250" lvl="1" indent="-457200"/>
            <a:r>
              <a:rPr lang="cs-CZ" altLang="cs-CZ" dirty="0">
                <a:solidFill>
                  <a:srgbClr val="00B050"/>
                </a:solidFill>
              </a:rPr>
              <a:t>celkem tedy 5x4 = +20 ATP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cs-CZ" altLang="cs-CZ" dirty="0"/>
              <a:t>Vznikne celkem 10/2 = 5 </a:t>
            </a:r>
            <a:r>
              <a:rPr lang="cs-CZ" altLang="cs-CZ" dirty="0" err="1"/>
              <a:t>AcSCoA</a:t>
            </a:r>
            <a:r>
              <a:rPr lang="cs-CZ" altLang="cs-CZ" dirty="0"/>
              <a:t> – oxidací v citrátovém cyklu vznikne 12 ATP / </a:t>
            </a:r>
            <a:r>
              <a:rPr lang="cs-CZ" altLang="cs-CZ" dirty="0" err="1"/>
              <a:t>AcCoA</a:t>
            </a:r>
            <a:r>
              <a:rPr lang="cs-CZ" altLang="cs-CZ" dirty="0"/>
              <a:t> = 5 x12 = </a:t>
            </a:r>
            <a:r>
              <a:rPr lang="cs-CZ" altLang="cs-CZ" dirty="0">
                <a:solidFill>
                  <a:srgbClr val="00B050"/>
                </a:solidFill>
              </a:rPr>
              <a:t>+60 ATP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u="sng" dirty="0">
                <a:solidFill>
                  <a:srgbClr val="0000FF"/>
                </a:solidFill>
              </a:rPr>
              <a:t>Celkem tedy vznikne 78 ATP</a:t>
            </a:r>
          </a:p>
          <a:p>
            <a:pPr marL="457200" indent="-457200">
              <a:buFont typeface="Arial" panose="020B0604020202020204" pitchFamily="34" charset="0"/>
              <a:buNone/>
            </a:pPr>
            <a:endParaRPr lang="cs-CZ" alt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49ECCF1E-61A4-49EB-97EC-7C2760A15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BF88F52-C781-4EFB-98CC-876395B77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náboje při pH = 1, 5, 7, 11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7030A0"/>
                </a:solidFill>
                <a:latin typeface="Arial" charset="0"/>
              </a:rPr>
              <a:t>pKb</a:t>
            </a:r>
            <a:r>
              <a:rPr lang="cs-CZ" altLang="cs-CZ" dirty="0">
                <a:solidFill>
                  <a:srgbClr val="7030A0"/>
                </a:solidFill>
                <a:latin typeface="Arial" charset="0"/>
              </a:rPr>
              <a:t> (Ser) = 9,05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, R) = 3,87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Gly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) = 2,4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rgbClr val="FFC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pH = </a:t>
            </a:r>
            <a:r>
              <a:rPr lang="en-US" altLang="cs-CZ" dirty="0">
                <a:solidFill>
                  <a:srgbClr val="00B050"/>
                </a:solidFill>
                <a:latin typeface="Arial" charset="0"/>
              </a:rPr>
              <a:t>7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 v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šechny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skupiny s 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pKa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&gt;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5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 „zásady“ a přijmou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 s p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&lt; 5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bez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náboj = </a:t>
            </a:r>
            <a:r>
              <a:rPr lang="en-US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-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1</a:t>
            </a:r>
            <a:endParaRPr lang="cs-CZ" altLang="cs-CZ" u="sng" dirty="0">
              <a:solidFill>
                <a:srgbClr val="0070C0"/>
              </a:solidFill>
              <a:latin typeface="Arial" charset="0"/>
            </a:endParaRPr>
          </a:p>
        </p:txBody>
      </p:sp>
      <p:grpSp>
        <p:nvGrpSpPr>
          <p:cNvPr id="99332" name="Group 5">
            <a:extLst>
              <a:ext uri="{FF2B5EF4-FFF2-40B4-BE49-F238E27FC236}">
                <a16:creationId xmlns:a16="http://schemas.microsoft.com/office/drawing/2014/main" id="{03DF6C75-A807-45FC-98C3-F51E6055ED5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63536" name="AutoShape 6">
              <a:extLst>
                <a:ext uri="{FF2B5EF4-FFF2-40B4-BE49-F238E27FC236}">
                  <a16:creationId xmlns:a16="http://schemas.microsoft.com/office/drawing/2014/main" id="{486C380E-0F14-4BF7-BF5B-F46A1F27EBA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7" name="Line 7">
              <a:extLst>
                <a:ext uri="{FF2B5EF4-FFF2-40B4-BE49-F238E27FC236}">
                  <a16:creationId xmlns:a16="http://schemas.microsoft.com/office/drawing/2014/main" id="{1E94DB26-04CB-4274-86ED-B9AEA80B8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8" name="Line 8">
              <a:extLst>
                <a:ext uri="{FF2B5EF4-FFF2-40B4-BE49-F238E27FC236}">
                  <a16:creationId xmlns:a16="http://schemas.microsoft.com/office/drawing/2014/main" id="{BF486E4E-7B78-4207-B9A1-624EB04A3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9" name="Line 9">
              <a:extLst>
                <a:ext uri="{FF2B5EF4-FFF2-40B4-BE49-F238E27FC236}">
                  <a16:creationId xmlns:a16="http://schemas.microsoft.com/office/drawing/2014/main" id="{C046F2FE-DE32-476F-95B2-A28F87BCB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0" name="Line 10">
              <a:extLst>
                <a:ext uri="{FF2B5EF4-FFF2-40B4-BE49-F238E27FC236}">
                  <a16:creationId xmlns:a16="http://schemas.microsoft.com/office/drawing/2014/main" id="{4B1C7B1D-2205-404B-BA26-33CFE10539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1" name="Line 11">
              <a:extLst>
                <a:ext uri="{FF2B5EF4-FFF2-40B4-BE49-F238E27FC236}">
                  <a16:creationId xmlns:a16="http://schemas.microsoft.com/office/drawing/2014/main" id="{B9F879BD-BF3C-4272-A510-ACDF92EE61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2" name="Line 12">
              <a:extLst>
                <a:ext uri="{FF2B5EF4-FFF2-40B4-BE49-F238E27FC236}">
                  <a16:creationId xmlns:a16="http://schemas.microsoft.com/office/drawing/2014/main" id="{9821E590-F6C5-4C36-A6F0-A90E15318F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3" name="Rectangle 13">
              <a:extLst>
                <a:ext uri="{FF2B5EF4-FFF2-40B4-BE49-F238E27FC236}">
                  <a16:creationId xmlns:a16="http://schemas.microsoft.com/office/drawing/2014/main" id="{4323D9B3-048D-424F-B50D-CF1A6D56D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4" name="Rectangle 14">
              <a:extLst>
                <a:ext uri="{FF2B5EF4-FFF2-40B4-BE49-F238E27FC236}">
                  <a16:creationId xmlns:a16="http://schemas.microsoft.com/office/drawing/2014/main" id="{D7E40DA6-25B5-491D-BB00-73584E008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 sz="1600">
                  <a:solidFill>
                    <a:srgbClr val="7030A0"/>
                  </a:solidFill>
                  <a:latin typeface="Arial" charset="0"/>
                  <a:cs typeface="+mn-cs"/>
                </a:rPr>
                <a:t>3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5" name="Rectangle 15">
              <a:extLst>
                <a:ext uri="{FF2B5EF4-FFF2-40B4-BE49-F238E27FC236}">
                  <a16:creationId xmlns:a16="http://schemas.microsoft.com/office/drawing/2014/main" id="{A791969A-50F5-489A-8A85-CF0B86026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6" name="Rectangle 16">
              <a:extLst>
                <a:ext uri="{FF2B5EF4-FFF2-40B4-BE49-F238E27FC236}">
                  <a16:creationId xmlns:a16="http://schemas.microsoft.com/office/drawing/2014/main" id="{9C2F7C8D-A56B-4078-8693-A0B15296D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7" name="Rectangle 17">
              <a:extLst>
                <a:ext uri="{FF2B5EF4-FFF2-40B4-BE49-F238E27FC236}">
                  <a16:creationId xmlns:a16="http://schemas.microsoft.com/office/drawing/2014/main" id="{178D29BE-964D-46EB-808B-1D443F51C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8" name="Rectangle 18">
              <a:extLst>
                <a:ext uri="{FF2B5EF4-FFF2-40B4-BE49-F238E27FC236}">
                  <a16:creationId xmlns:a16="http://schemas.microsoft.com/office/drawing/2014/main" id="{8532ED01-896B-4D5C-A856-A3D137A76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49" name="Rectangle 19">
              <a:extLst>
                <a:ext uri="{FF2B5EF4-FFF2-40B4-BE49-F238E27FC236}">
                  <a16:creationId xmlns:a16="http://schemas.microsoft.com/office/drawing/2014/main" id="{87AB4A4A-E3FC-4E42-AA4B-A87A646C4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50" name="Rectangle 20">
              <a:extLst>
                <a:ext uri="{FF2B5EF4-FFF2-40B4-BE49-F238E27FC236}">
                  <a16:creationId xmlns:a16="http://schemas.microsoft.com/office/drawing/2014/main" id="{534141B4-2FED-4188-84C2-263C3BB16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51" name="Rectangle 21">
              <a:extLst>
                <a:ext uri="{FF2B5EF4-FFF2-40B4-BE49-F238E27FC236}">
                  <a16:creationId xmlns:a16="http://schemas.microsoft.com/office/drawing/2014/main" id="{9F56AE60-98DC-4E2E-8DC6-086CEA8CE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52" name="Rectangle 22">
              <a:extLst>
                <a:ext uri="{FF2B5EF4-FFF2-40B4-BE49-F238E27FC236}">
                  <a16:creationId xmlns:a16="http://schemas.microsoft.com/office/drawing/2014/main" id="{33A6F0E2-7E36-4AAB-9684-FB42C1670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53" name="Rectangle 23">
              <a:extLst>
                <a:ext uri="{FF2B5EF4-FFF2-40B4-BE49-F238E27FC236}">
                  <a16:creationId xmlns:a16="http://schemas.microsoft.com/office/drawing/2014/main" id="{0E996E3D-B5DD-4420-B797-1B637297E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54" name="Rectangle 24">
              <a:extLst>
                <a:ext uri="{FF2B5EF4-FFF2-40B4-BE49-F238E27FC236}">
                  <a16:creationId xmlns:a16="http://schemas.microsoft.com/office/drawing/2014/main" id="{06BA50C0-0A2B-4E6D-A743-74D530609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9333" name="Group 5">
            <a:extLst>
              <a:ext uri="{FF2B5EF4-FFF2-40B4-BE49-F238E27FC236}">
                <a16:creationId xmlns:a16="http://schemas.microsoft.com/office/drawing/2014/main" id="{B70364C3-8A97-4FCF-8ABA-FB2DF8D1870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63517" name="AutoShape 6">
              <a:extLst>
                <a:ext uri="{FF2B5EF4-FFF2-40B4-BE49-F238E27FC236}">
                  <a16:creationId xmlns:a16="http://schemas.microsoft.com/office/drawing/2014/main" id="{7E75B12D-7E44-4DBF-B982-5F92C53A10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8" name="Line 7">
              <a:extLst>
                <a:ext uri="{FF2B5EF4-FFF2-40B4-BE49-F238E27FC236}">
                  <a16:creationId xmlns:a16="http://schemas.microsoft.com/office/drawing/2014/main" id="{7871129E-7F1D-48EE-A991-47295AB470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9" name="Line 8">
              <a:extLst>
                <a:ext uri="{FF2B5EF4-FFF2-40B4-BE49-F238E27FC236}">
                  <a16:creationId xmlns:a16="http://schemas.microsoft.com/office/drawing/2014/main" id="{85E7D549-D6BD-402C-97F9-6A49ED94D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0" name="Line 9">
              <a:extLst>
                <a:ext uri="{FF2B5EF4-FFF2-40B4-BE49-F238E27FC236}">
                  <a16:creationId xmlns:a16="http://schemas.microsoft.com/office/drawing/2014/main" id="{4558E18C-B758-4B39-B189-F61B9ABE6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1" name="Line 10">
              <a:extLst>
                <a:ext uri="{FF2B5EF4-FFF2-40B4-BE49-F238E27FC236}">
                  <a16:creationId xmlns:a16="http://schemas.microsoft.com/office/drawing/2014/main" id="{67BACDEF-C93A-477C-BC7D-C155D0EDCF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2" name="Line 11">
              <a:extLst>
                <a:ext uri="{FF2B5EF4-FFF2-40B4-BE49-F238E27FC236}">
                  <a16:creationId xmlns:a16="http://schemas.microsoft.com/office/drawing/2014/main" id="{2C2ABE1A-53DC-4C3F-84B4-33A5AB306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3" name="Line 12">
              <a:extLst>
                <a:ext uri="{FF2B5EF4-FFF2-40B4-BE49-F238E27FC236}">
                  <a16:creationId xmlns:a16="http://schemas.microsoft.com/office/drawing/2014/main" id="{D42167ED-B81E-499D-895B-757CA50B39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4" name="Rectangle 13">
              <a:extLst>
                <a:ext uri="{FF2B5EF4-FFF2-40B4-BE49-F238E27FC236}">
                  <a16:creationId xmlns:a16="http://schemas.microsoft.com/office/drawing/2014/main" id="{1AA5450A-D1BC-40AA-AFBE-FBCA09A31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5" name="Rectangle 14">
              <a:extLst>
                <a:ext uri="{FF2B5EF4-FFF2-40B4-BE49-F238E27FC236}">
                  <a16:creationId xmlns:a16="http://schemas.microsoft.com/office/drawing/2014/main" id="{E9261057-2098-46AE-8EA1-B26A6BFC5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6" name="Rectangle 15">
              <a:extLst>
                <a:ext uri="{FF2B5EF4-FFF2-40B4-BE49-F238E27FC236}">
                  <a16:creationId xmlns:a16="http://schemas.microsoft.com/office/drawing/2014/main" id="{E48450C3-49F0-4F20-BFB2-D24012DA4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7" name="Rectangle 16">
              <a:extLst>
                <a:ext uri="{FF2B5EF4-FFF2-40B4-BE49-F238E27FC236}">
                  <a16:creationId xmlns:a16="http://schemas.microsoft.com/office/drawing/2014/main" id="{CC7C110D-E9FD-400A-A7B8-E2A7D63FE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8" name="Rectangle 17">
              <a:extLst>
                <a:ext uri="{FF2B5EF4-FFF2-40B4-BE49-F238E27FC236}">
                  <a16:creationId xmlns:a16="http://schemas.microsoft.com/office/drawing/2014/main" id="{71503B8F-D67B-49E0-9911-4C3BABE2EA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29" name="Rectangle 18">
              <a:extLst>
                <a:ext uri="{FF2B5EF4-FFF2-40B4-BE49-F238E27FC236}">
                  <a16:creationId xmlns:a16="http://schemas.microsoft.com/office/drawing/2014/main" id="{05278425-440F-4A3A-B19C-41A559B76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0" name="Rectangle 19">
              <a:extLst>
                <a:ext uri="{FF2B5EF4-FFF2-40B4-BE49-F238E27FC236}">
                  <a16:creationId xmlns:a16="http://schemas.microsoft.com/office/drawing/2014/main" id="{25671670-D22B-4E20-B21D-0596D5F0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70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FF0000"/>
                  </a:solidFill>
                  <a:latin typeface="Arial" charset="0"/>
                  <a:cs typeface="+mn-cs"/>
                </a:rPr>
                <a:t>COO</a:t>
              </a:r>
              <a:endParaRPr lang="en-US" altLang="cs-CZ" sz="140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1" name="Rectangle 20">
              <a:extLst>
                <a:ext uri="{FF2B5EF4-FFF2-40B4-BE49-F238E27FC236}">
                  <a16:creationId xmlns:a16="http://schemas.microsoft.com/office/drawing/2014/main" id="{C2BFC9AD-1A27-475D-9F7B-9F869D183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2" name="Rectangle 21">
              <a:extLst>
                <a:ext uri="{FF2B5EF4-FFF2-40B4-BE49-F238E27FC236}">
                  <a16:creationId xmlns:a16="http://schemas.microsoft.com/office/drawing/2014/main" id="{3D6F07DC-1B38-4EAA-B894-80B641E1B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3" name="Rectangle 22">
              <a:extLst>
                <a:ext uri="{FF2B5EF4-FFF2-40B4-BE49-F238E27FC236}">
                  <a16:creationId xmlns:a16="http://schemas.microsoft.com/office/drawing/2014/main" id="{4A242E65-2D75-4EAC-A1F7-31F91A22D6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4" name="Rectangle 23">
              <a:extLst>
                <a:ext uri="{FF2B5EF4-FFF2-40B4-BE49-F238E27FC236}">
                  <a16:creationId xmlns:a16="http://schemas.microsoft.com/office/drawing/2014/main" id="{564E55A1-DC33-4736-8018-6EDDC1343A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35" name="Rectangle 24">
              <a:extLst>
                <a:ext uri="{FF2B5EF4-FFF2-40B4-BE49-F238E27FC236}">
                  <a16:creationId xmlns:a16="http://schemas.microsoft.com/office/drawing/2014/main" id="{F7CD8975-957F-48AE-8581-811FF6B6A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99334" name="Group 5">
            <a:extLst>
              <a:ext uri="{FF2B5EF4-FFF2-40B4-BE49-F238E27FC236}">
                <a16:creationId xmlns:a16="http://schemas.microsoft.com/office/drawing/2014/main" id="{61597632-130F-49FB-917B-75C821A94D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63498" name="AutoShape 6">
              <a:extLst>
                <a:ext uri="{FF2B5EF4-FFF2-40B4-BE49-F238E27FC236}">
                  <a16:creationId xmlns:a16="http://schemas.microsoft.com/office/drawing/2014/main" id="{810A182A-30AF-460F-84E8-15B25FA03F8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499" name="Line 7">
              <a:extLst>
                <a:ext uri="{FF2B5EF4-FFF2-40B4-BE49-F238E27FC236}">
                  <a16:creationId xmlns:a16="http://schemas.microsoft.com/office/drawing/2014/main" id="{910A884E-A754-47F5-BFF8-519E6958F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0" name="Line 8">
              <a:extLst>
                <a:ext uri="{FF2B5EF4-FFF2-40B4-BE49-F238E27FC236}">
                  <a16:creationId xmlns:a16="http://schemas.microsoft.com/office/drawing/2014/main" id="{120EF60B-3297-460F-8000-C31F9F71C4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1" name="Line 9">
              <a:extLst>
                <a:ext uri="{FF2B5EF4-FFF2-40B4-BE49-F238E27FC236}">
                  <a16:creationId xmlns:a16="http://schemas.microsoft.com/office/drawing/2014/main" id="{3BB81C34-08BA-47E6-972E-31AB6C04C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2" name="Line 10">
              <a:extLst>
                <a:ext uri="{FF2B5EF4-FFF2-40B4-BE49-F238E27FC236}">
                  <a16:creationId xmlns:a16="http://schemas.microsoft.com/office/drawing/2014/main" id="{0DF08289-2CA6-4551-B137-A3262C203F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3" name="Line 11">
              <a:extLst>
                <a:ext uri="{FF2B5EF4-FFF2-40B4-BE49-F238E27FC236}">
                  <a16:creationId xmlns:a16="http://schemas.microsoft.com/office/drawing/2014/main" id="{CD527A03-9593-444A-B407-5B0071D9D7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4" name="Line 12">
              <a:extLst>
                <a:ext uri="{FF2B5EF4-FFF2-40B4-BE49-F238E27FC236}">
                  <a16:creationId xmlns:a16="http://schemas.microsoft.com/office/drawing/2014/main" id="{30B7D12D-B9C9-4A70-A42F-61FDD1E774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5" name="Rectangle 13">
              <a:extLst>
                <a:ext uri="{FF2B5EF4-FFF2-40B4-BE49-F238E27FC236}">
                  <a16:creationId xmlns:a16="http://schemas.microsoft.com/office/drawing/2014/main" id="{3AF0577C-43B5-4BF3-9CAE-11D0DA93F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6" name="Rectangle 14">
              <a:extLst>
                <a:ext uri="{FF2B5EF4-FFF2-40B4-BE49-F238E27FC236}">
                  <a16:creationId xmlns:a16="http://schemas.microsoft.com/office/drawing/2014/main" id="{426DAD49-E389-4D58-A35C-AA86ED189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7" name="Rectangle 15">
              <a:extLst>
                <a:ext uri="{FF2B5EF4-FFF2-40B4-BE49-F238E27FC236}">
                  <a16:creationId xmlns:a16="http://schemas.microsoft.com/office/drawing/2014/main" id="{21B413BE-6CE0-408A-B231-6FCD22E58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8" name="Rectangle 16">
              <a:extLst>
                <a:ext uri="{FF2B5EF4-FFF2-40B4-BE49-F238E27FC236}">
                  <a16:creationId xmlns:a16="http://schemas.microsoft.com/office/drawing/2014/main" id="{670164A9-5EEE-45FE-9DB7-E7D7A96D0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09" name="Rectangle 17">
              <a:extLst>
                <a:ext uri="{FF2B5EF4-FFF2-40B4-BE49-F238E27FC236}">
                  <a16:creationId xmlns:a16="http://schemas.microsoft.com/office/drawing/2014/main" id="{D0E82A69-6A3B-492D-A6CF-52CAF4623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0" name="Rectangle 18">
              <a:extLst>
                <a:ext uri="{FF2B5EF4-FFF2-40B4-BE49-F238E27FC236}">
                  <a16:creationId xmlns:a16="http://schemas.microsoft.com/office/drawing/2014/main" id="{0FD09F61-33A5-4F17-ACFB-349DDD7F1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1" name="Rectangle 19">
              <a:extLst>
                <a:ext uri="{FF2B5EF4-FFF2-40B4-BE49-F238E27FC236}">
                  <a16:creationId xmlns:a16="http://schemas.microsoft.com/office/drawing/2014/main" id="{868FA509-C014-4045-9EDC-05B0715C9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2" name="Rectangle 20">
              <a:extLst>
                <a:ext uri="{FF2B5EF4-FFF2-40B4-BE49-F238E27FC236}">
                  <a16:creationId xmlns:a16="http://schemas.microsoft.com/office/drawing/2014/main" id="{E28BDC7B-C358-4830-9B41-4302E9E5F5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3" name="Rectangle 21">
              <a:extLst>
                <a:ext uri="{FF2B5EF4-FFF2-40B4-BE49-F238E27FC236}">
                  <a16:creationId xmlns:a16="http://schemas.microsoft.com/office/drawing/2014/main" id="{A94F9B34-0BEB-4BDA-833B-14C0721F8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4" name="Rectangle 22">
              <a:extLst>
                <a:ext uri="{FF2B5EF4-FFF2-40B4-BE49-F238E27FC236}">
                  <a16:creationId xmlns:a16="http://schemas.microsoft.com/office/drawing/2014/main" id="{55941FB7-05AF-4AC7-8113-604BF9B8B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5" name="Rectangle 23">
              <a:extLst>
                <a:ext uri="{FF2B5EF4-FFF2-40B4-BE49-F238E27FC236}">
                  <a16:creationId xmlns:a16="http://schemas.microsoft.com/office/drawing/2014/main" id="{A2747A82-30E9-42AA-85EA-D630A7F57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3516" name="Rectangle 24">
              <a:extLst>
                <a:ext uri="{FF2B5EF4-FFF2-40B4-BE49-F238E27FC236}">
                  <a16:creationId xmlns:a16="http://schemas.microsoft.com/office/drawing/2014/main" id="{6A432772-2977-4222-B193-24AA93472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63495" name="TextovéPole 65">
            <a:extLst>
              <a:ext uri="{FF2B5EF4-FFF2-40B4-BE49-F238E27FC236}">
                <a16:creationId xmlns:a16="http://schemas.microsoft.com/office/drawing/2014/main" id="{A4ECA8D3-AA6E-431A-9E7B-647818669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573463"/>
            <a:ext cx="319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7030A0"/>
                </a:solidFill>
                <a:latin typeface="Arial" charset="0"/>
                <a:cs typeface="+mn-cs"/>
              </a:rPr>
              <a:t>+</a:t>
            </a:r>
          </a:p>
        </p:txBody>
      </p:sp>
      <p:sp>
        <p:nvSpPr>
          <p:cNvPr id="63496" name="TextovéPole 64">
            <a:extLst>
              <a:ext uri="{FF2B5EF4-FFF2-40B4-BE49-F238E27FC236}">
                <a16:creationId xmlns:a16="http://schemas.microsoft.com/office/drawing/2014/main" id="{66704387-DA14-44DA-8987-31D94833F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4149725"/>
            <a:ext cx="261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0000"/>
                </a:solidFill>
                <a:latin typeface="Arial" charset="0"/>
                <a:cs typeface="+mn-cs"/>
              </a:rPr>
              <a:t>-</a:t>
            </a:r>
          </a:p>
        </p:txBody>
      </p:sp>
      <p:sp>
        <p:nvSpPr>
          <p:cNvPr id="63497" name="TextovéPole 66">
            <a:extLst>
              <a:ext uri="{FF2B5EF4-FFF2-40B4-BE49-F238E27FC236}">
                <a16:creationId xmlns:a16="http://schemas.microsoft.com/office/drawing/2014/main" id="{FF10E01B-A92E-45AF-8B29-FC31948DA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73463"/>
            <a:ext cx="260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C000"/>
                </a:solidFill>
                <a:latin typeface="Arial" charset="0"/>
                <a:cs typeface="+mn-cs"/>
              </a:rPr>
              <a:t>-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584FC5DC-E2F2-4798-B736-B8032DAD1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Peptidy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274D97AB-C538-4E18-8C0E-3BDDA4966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náboje při pH = 1, 5, 7, 11</a:t>
            </a: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7030A0"/>
                </a:solidFill>
                <a:latin typeface="Arial" charset="0"/>
              </a:rPr>
              <a:t>pKb</a:t>
            </a:r>
            <a:r>
              <a:rPr lang="cs-CZ" altLang="cs-CZ" dirty="0">
                <a:solidFill>
                  <a:srgbClr val="7030A0"/>
                </a:solidFill>
                <a:latin typeface="Arial" charset="0"/>
              </a:rPr>
              <a:t> (Ser) = 9,05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0000"/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rgbClr val="FF0000"/>
                </a:solidFill>
                <a:latin typeface="Arial" charset="0"/>
              </a:rPr>
              <a:t>, R) = 3,87</a:t>
            </a:r>
          </a:p>
          <a:p>
            <a:pPr>
              <a:buFont typeface="Arial" charset="0"/>
              <a:buChar char="•"/>
              <a:defRPr/>
            </a:pP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pKa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 (</a:t>
            </a:r>
            <a:r>
              <a:rPr lang="cs-CZ" altLang="cs-CZ" dirty="0" err="1">
                <a:solidFill>
                  <a:srgbClr val="FFC000"/>
                </a:solidFill>
                <a:latin typeface="Arial" charset="0"/>
              </a:rPr>
              <a:t>Gly</a:t>
            </a:r>
            <a:r>
              <a:rPr lang="cs-CZ" altLang="cs-CZ" dirty="0">
                <a:solidFill>
                  <a:srgbClr val="FFC000"/>
                </a:solidFill>
                <a:latin typeface="Arial" charset="0"/>
              </a:rPr>
              <a:t>) = 2,4</a:t>
            </a: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rgbClr val="FFC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     Ser	    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Asp</a:t>
            </a: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	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Gly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pH = </a:t>
            </a:r>
            <a:r>
              <a:rPr lang="en-US" altLang="cs-CZ" dirty="0">
                <a:solidFill>
                  <a:srgbClr val="00B050"/>
                </a:solidFill>
                <a:latin typeface="Arial" charset="0"/>
              </a:rPr>
              <a:t>11</a:t>
            </a:r>
            <a:r>
              <a:rPr lang="cs-CZ" altLang="cs-CZ" dirty="0">
                <a:solidFill>
                  <a:srgbClr val="00B050"/>
                </a:solidFill>
                <a:latin typeface="Arial" charset="0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 v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šechny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skupiny s </a:t>
            </a:r>
            <a:r>
              <a:rPr lang="cs-CZ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pKa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&gt;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5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 „zásady“ a přijmou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 s p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Ka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&lt; 5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budou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altLang="cs-CZ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bez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H</a:t>
            </a:r>
            <a:r>
              <a:rPr lang="en-US" altLang="cs-CZ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+</a:t>
            </a:r>
            <a:r>
              <a:rPr lang="en-US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,</a:t>
            </a:r>
            <a:r>
              <a:rPr lang="cs-CZ" altLang="cs-CZ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sym typeface="Wingdings" pitchFamily="2" charset="2"/>
              </a:rPr>
              <a:t> </a:t>
            </a:r>
            <a:r>
              <a:rPr lang="cs-CZ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náboj = </a:t>
            </a:r>
            <a:r>
              <a:rPr lang="en-US" altLang="cs-CZ" u="sng" dirty="0">
                <a:solidFill>
                  <a:srgbClr val="0070C0"/>
                </a:solidFill>
                <a:latin typeface="Arial" charset="0"/>
                <a:sym typeface="Wingdings" pitchFamily="2" charset="2"/>
              </a:rPr>
              <a:t>-2</a:t>
            </a:r>
            <a:endParaRPr lang="cs-CZ" altLang="cs-CZ" u="sng" dirty="0">
              <a:solidFill>
                <a:srgbClr val="0070C0"/>
              </a:solidFill>
              <a:latin typeface="Arial" charset="0"/>
            </a:endParaRPr>
          </a:p>
        </p:txBody>
      </p:sp>
      <p:grpSp>
        <p:nvGrpSpPr>
          <p:cNvPr id="100356" name="Group 5">
            <a:extLst>
              <a:ext uri="{FF2B5EF4-FFF2-40B4-BE49-F238E27FC236}">
                <a16:creationId xmlns:a16="http://schemas.microsoft.com/office/drawing/2014/main" id="{6F16E6AE-2B5C-4238-8866-6DDEEED98C3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9388" y="3284538"/>
            <a:ext cx="2160587" cy="1287462"/>
            <a:chOff x="1927" y="1564"/>
            <a:chExt cx="1607" cy="958"/>
          </a:xfrm>
        </p:grpSpPr>
        <p:sp>
          <p:nvSpPr>
            <p:cNvPr id="64559" name="AutoShape 6">
              <a:extLst>
                <a:ext uri="{FF2B5EF4-FFF2-40B4-BE49-F238E27FC236}">
                  <a16:creationId xmlns:a16="http://schemas.microsoft.com/office/drawing/2014/main" id="{6E741A6E-3966-4561-93D0-0DF791B4BA5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0" name="Line 7">
              <a:extLst>
                <a:ext uri="{FF2B5EF4-FFF2-40B4-BE49-F238E27FC236}">
                  <a16:creationId xmlns:a16="http://schemas.microsoft.com/office/drawing/2014/main" id="{31ECE41F-B1A4-4F4F-B057-2F47E8B7B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1" name="Line 8">
              <a:extLst>
                <a:ext uri="{FF2B5EF4-FFF2-40B4-BE49-F238E27FC236}">
                  <a16:creationId xmlns:a16="http://schemas.microsoft.com/office/drawing/2014/main" id="{34A01B5C-6CFF-44E2-8220-E698F81E01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2" name="Line 9">
              <a:extLst>
                <a:ext uri="{FF2B5EF4-FFF2-40B4-BE49-F238E27FC236}">
                  <a16:creationId xmlns:a16="http://schemas.microsoft.com/office/drawing/2014/main" id="{1FD77D69-C4D8-4009-8618-16F3A8FF8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3" name="Line 10">
              <a:extLst>
                <a:ext uri="{FF2B5EF4-FFF2-40B4-BE49-F238E27FC236}">
                  <a16:creationId xmlns:a16="http://schemas.microsoft.com/office/drawing/2014/main" id="{8D5CB233-58A8-4704-A8B1-7DEE5700DE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4" name="Line 11">
              <a:extLst>
                <a:ext uri="{FF2B5EF4-FFF2-40B4-BE49-F238E27FC236}">
                  <a16:creationId xmlns:a16="http://schemas.microsoft.com/office/drawing/2014/main" id="{0F81C449-32F0-40FD-BA9C-5FD4A32F9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5" name="Line 12">
              <a:extLst>
                <a:ext uri="{FF2B5EF4-FFF2-40B4-BE49-F238E27FC236}">
                  <a16:creationId xmlns:a16="http://schemas.microsoft.com/office/drawing/2014/main" id="{6848675A-88B0-4D82-8B3C-0AF6CBE5A4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6" name="Rectangle 13">
              <a:extLst>
                <a:ext uri="{FF2B5EF4-FFF2-40B4-BE49-F238E27FC236}">
                  <a16:creationId xmlns:a16="http://schemas.microsoft.com/office/drawing/2014/main" id="{77A30EAC-3FFD-4EE4-8AAC-C9B025BC0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7" name="Rectangle 14">
              <a:extLst>
                <a:ext uri="{FF2B5EF4-FFF2-40B4-BE49-F238E27FC236}">
                  <a16:creationId xmlns:a16="http://schemas.microsoft.com/office/drawing/2014/main" id="{4ADEEEF2-6BC2-42DF-8D1C-7E3C73D79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6" y="1998"/>
              <a:ext cx="8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 sz="1600">
                  <a:solidFill>
                    <a:srgbClr val="7030A0"/>
                  </a:solidFill>
                  <a:latin typeface="Arial" charset="0"/>
                  <a:cs typeface="+mn-cs"/>
                </a:rPr>
                <a:t>2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8" name="Rectangle 15">
              <a:extLst>
                <a:ext uri="{FF2B5EF4-FFF2-40B4-BE49-F238E27FC236}">
                  <a16:creationId xmlns:a16="http://schemas.microsoft.com/office/drawing/2014/main" id="{9FDB831D-2E7D-4308-B851-BF4153ECE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7030A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7030A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69" name="Rectangle 16">
              <a:extLst>
                <a:ext uri="{FF2B5EF4-FFF2-40B4-BE49-F238E27FC236}">
                  <a16:creationId xmlns:a16="http://schemas.microsoft.com/office/drawing/2014/main" id="{7F3002F5-EA9B-46F2-AA08-EDC0BB5C79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0" name="Rectangle 17">
              <a:extLst>
                <a:ext uri="{FF2B5EF4-FFF2-40B4-BE49-F238E27FC236}">
                  <a16:creationId xmlns:a16="http://schemas.microsoft.com/office/drawing/2014/main" id="{A2C2B4CB-F2B1-4455-8709-032036D14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1" name="Rectangle 18">
              <a:extLst>
                <a:ext uri="{FF2B5EF4-FFF2-40B4-BE49-F238E27FC236}">
                  <a16:creationId xmlns:a16="http://schemas.microsoft.com/office/drawing/2014/main" id="{97056FE5-5FD8-4F9C-AC36-C5F61AD38E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2" name="Rectangle 19">
              <a:extLst>
                <a:ext uri="{FF2B5EF4-FFF2-40B4-BE49-F238E27FC236}">
                  <a16:creationId xmlns:a16="http://schemas.microsoft.com/office/drawing/2014/main" id="{C6D87D29-C9B6-4B8A-8727-25A5D7E49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56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OH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3" name="Rectangle 20">
              <a:extLst>
                <a:ext uri="{FF2B5EF4-FFF2-40B4-BE49-F238E27FC236}">
                  <a16:creationId xmlns:a16="http://schemas.microsoft.com/office/drawing/2014/main" id="{002D5AA2-2DD4-4129-AEAF-C04680D1C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4" name="Rectangle 21">
              <a:extLst>
                <a:ext uri="{FF2B5EF4-FFF2-40B4-BE49-F238E27FC236}">
                  <a16:creationId xmlns:a16="http://schemas.microsoft.com/office/drawing/2014/main" id="{D42CDA0C-0AB3-46DE-B229-337A7A846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5" name="Rectangle 22">
              <a:extLst>
                <a:ext uri="{FF2B5EF4-FFF2-40B4-BE49-F238E27FC236}">
                  <a16:creationId xmlns:a16="http://schemas.microsoft.com/office/drawing/2014/main" id="{9739195D-37F2-47F2-9378-439BB2776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6" name="Rectangle 23">
              <a:extLst>
                <a:ext uri="{FF2B5EF4-FFF2-40B4-BE49-F238E27FC236}">
                  <a16:creationId xmlns:a16="http://schemas.microsoft.com/office/drawing/2014/main" id="{D4CDB2B2-B42B-43B4-B52C-C05DF741E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77" name="Rectangle 24">
              <a:extLst>
                <a:ext uri="{FF2B5EF4-FFF2-40B4-BE49-F238E27FC236}">
                  <a16:creationId xmlns:a16="http://schemas.microsoft.com/office/drawing/2014/main" id="{64CCECD3-E5FA-4083-950C-B6D87176B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0357" name="Group 5">
            <a:extLst>
              <a:ext uri="{FF2B5EF4-FFF2-40B4-BE49-F238E27FC236}">
                <a16:creationId xmlns:a16="http://schemas.microsoft.com/office/drawing/2014/main" id="{BD96ED84-0FD9-4B45-B5FE-E43965D786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150" y="3284538"/>
            <a:ext cx="2160588" cy="1287462"/>
            <a:chOff x="1927" y="1564"/>
            <a:chExt cx="1607" cy="958"/>
          </a:xfrm>
        </p:grpSpPr>
        <p:sp>
          <p:nvSpPr>
            <p:cNvPr id="64540" name="AutoShape 6">
              <a:extLst>
                <a:ext uri="{FF2B5EF4-FFF2-40B4-BE49-F238E27FC236}">
                  <a16:creationId xmlns:a16="http://schemas.microsoft.com/office/drawing/2014/main" id="{69E7B177-95EF-415C-B285-8BEBE5F3DCF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1" name="Line 7">
              <a:extLst>
                <a:ext uri="{FF2B5EF4-FFF2-40B4-BE49-F238E27FC236}">
                  <a16:creationId xmlns:a16="http://schemas.microsoft.com/office/drawing/2014/main" id="{ADB91F6E-37DE-4B93-B25B-55E269FE4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8" y="2020"/>
              <a:ext cx="19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2" name="Line 8">
              <a:extLst>
                <a:ext uri="{FF2B5EF4-FFF2-40B4-BE49-F238E27FC236}">
                  <a16:creationId xmlns:a16="http://schemas.microsoft.com/office/drawing/2014/main" id="{15E49CA4-E310-42F7-9691-B7C3348DC6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5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3" name="Line 9">
              <a:extLst>
                <a:ext uri="{FF2B5EF4-FFF2-40B4-BE49-F238E27FC236}">
                  <a16:creationId xmlns:a16="http://schemas.microsoft.com/office/drawing/2014/main" id="{860A62E3-7640-4446-A40B-E0F4CBB38F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4" name="Line 10">
              <a:extLst>
                <a:ext uri="{FF2B5EF4-FFF2-40B4-BE49-F238E27FC236}">
                  <a16:creationId xmlns:a16="http://schemas.microsoft.com/office/drawing/2014/main" id="{7199964B-E1E7-4892-9435-4D39FE65E4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1" cy="1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5" name="Line 11">
              <a:extLst>
                <a:ext uri="{FF2B5EF4-FFF2-40B4-BE49-F238E27FC236}">
                  <a16:creationId xmlns:a16="http://schemas.microsoft.com/office/drawing/2014/main" id="{131DBA60-67CD-40A9-8D7B-0095AB6D89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6" name="Line 12">
              <a:extLst>
                <a:ext uri="{FF2B5EF4-FFF2-40B4-BE49-F238E27FC236}">
                  <a16:creationId xmlns:a16="http://schemas.microsoft.com/office/drawing/2014/main" id="{48C2F7C3-7363-4B99-A6E8-D5D013B01F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7" name="Rectangle 13">
              <a:extLst>
                <a:ext uri="{FF2B5EF4-FFF2-40B4-BE49-F238E27FC236}">
                  <a16:creationId xmlns:a16="http://schemas.microsoft.com/office/drawing/2014/main" id="{FD6B4123-694E-43D0-B856-F0AF72246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8" name="Rectangle 14">
              <a:extLst>
                <a:ext uri="{FF2B5EF4-FFF2-40B4-BE49-F238E27FC236}">
                  <a16:creationId xmlns:a16="http://schemas.microsoft.com/office/drawing/2014/main" id="{38DEE36B-98AA-4D46-BFC2-CE82795D6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49" name="Rectangle 15">
              <a:extLst>
                <a:ext uri="{FF2B5EF4-FFF2-40B4-BE49-F238E27FC236}">
                  <a16:creationId xmlns:a16="http://schemas.microsoft.com/office/drawing/2014/main" id="{7BA76FF1-FEF0-4A7C-8769-231FEE6E8C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0" name="Rectangle 16">
              <a:extLst>
                <a:ext uri="{FF2B5EF4-FFF2-40B4-BE49-F238E27FC236}">
                  <a16:creationId xmlns:a16="http://schemas.microsoft.com/office/drawing/2014/main" id="{4EDD72AD-EEE0-4F79-A0B2-10B5E8D09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1" name="Rectangle 17">
              <a:extLst>
                <a:ext uri="{FF2B5EF4-FFF2-40B4-BE49-F238E27FC236}">
                  <a16:creationId xmlns:a16="http://schemas.microsoft.com/office/drawing/2014/main" id="{5DE177A9-9C02-49B6-B349-81413AAEB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2" name="Rectangle 18">
              <a:extLst>
                <a:ext uri="{FF2B5EF4-FFF2-40B4-BE49-F238E27FC236}">
                  <a16:creationId xmlns:a16="http://schemas.microsoft.com/office/drawing/2014/main" id="{504B6378-9C2D-4AA0-B4E0-E5DD991C5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3" name="Rectangle 19">
              <a:extLst>
                <a:ext uri="{FF2B5EF4-FFF2-40B4-BE49-F238E27FC236}">
                  <a16:creationId xmlns:a16="http://schemas.microsoft.com/office/drawing/2014/main" id="{BE8A8253-C8CC-4A2C-A07F-A30775F2B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314"/>
              <a:ext cx="70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CH</a:t>
              </a:r>
              <a:r>
                <a:rPr lang="cs-CZ" altLang="cs-CZ" baseline="-25000">
                  <a:solidFill>
                    <a:srgbClr val="0C01EF"/>
                  </a:solidFill>
                  <a:latin typeface="Arial" charset="0"/>
                  <a:cs typeface="+mn-cs"/>
                </a:rPr>
                <a:t>2</a:t>
              </a:r>
              <a:r>
                <a:rPr lang="cs-CZ" altLang="cs-CZ">
                  <a:solidFill>
                    <a:srgbClr val="FF0000"/>
                  </a:solidFill>
                  <a:latin typeface="Arial" charset="0"/>
                  <a:cs typeface="+mn-cs"/>
                </a:rPr>
                <a:t>COO</a:t>
              </a:r>
              <a:endParaRPr lang="en-US" altLang="cs-CZ" sz="1400">
                <a:solidFill>
                  <a:srgbClr val="FF0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4" name="Rectangle 20">
              <a:extLst>
                <a:ext uri="{FF2B5EF4-FFF2-40B4-BE49-F238E27FC236}">
                  <a16:creationId xmlns:a16="http://schemas.microsoft.com/office/drawing/2014/main" id="{236E5B44-8783-482B-B470-A28881B5C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5" name="Rectangle 21">
              <a:extLst>
                <a:ext uri="{FF2B5EF4-FFF2-40B4-BE49-F238E27FC236}">
                  <a16:creationId xmlns:a16="http://schemas.microsoft.com/office/drawing/2014/main" id="{B60C1B3E-D74D-46D5-93B9-E426EA71C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0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6" name="Rectangle 22">
              <a:extLst>
                <a:ext uri="{FF2B5EF4-FFF2-40B4-BE49-F238E27FC236}">
                  <a16:creationId xmlns:a16="http://schemas.microsoft.com/office/drawing/2014/main" id="{29705862-41FF-48D5-8CB2-59F8DF9C1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7" name="Rectangle 23">
              <a:extLst>
                <a:ext uri="{FF2B5EF4-FFF2-40B4-BE49-F238E27FC236}">
                  <a16:creationId xmlns:a16="http://schemas.microsoft.com/office/drawing/2014/main" id="{42F28ED9-3F11-4AC0-89FE-7DF58D81C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58" name="Rectangle 24">
              <a:extLst>
                <a:ext uri="{FF2B5EF4-FFF2-40B4-BE49-F238E27FC236}">
                  <a16:creationId xmlns:a16="http://schemas.microsoft.com/office/drawing/2014/main" id="{2154B669-A6B5-424B-BDC5-F926371CD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00FF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00FF"/>
                </a:solidFill>
                <a:latin typeface="Arial" charset="0"/>
                <a:cs typeface="+mn-cs"/>
              </a:endParaRPr>
            </a:p>
          </p:txBody>
        </p:sp>
      </p:grpSp>
      <p:grpSp>
        <p:nvGrpSpPr>
          <p:cNvPr id="100358" name="Group 5">
            <a:extLst>
              <a:ext uri="{FF2B5EF4-FFF2-40B4-BE49-F238E27FC236}">
                <a16:creationId xmlns:a16="http://schemas.microsoft.com/office/drawing/2014/main" id="{8F7CFB2B-41E7-46B8-9154-4B3CD6A669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492500" y="3284538"/>
            <a:ext cx="2159000" cy="1287462"/>
            <a:chOff x="1927" y="1564"/>
            <a:chExt cx="1607" cy="958"/>
          </a:xfrm>
        </p:grpSpPr>
        <p:sp>
          <p:nvSpPr>
            <p:cNvPr id="64521" name="AutoShape 6">
              <a:extLst>
                <a:ext uri="{FF2B5EF4-FFF2-40B4-BE49-F238E27FC236}">
                  <a16:creationId xmlns:a16="http://schemas.microsoft.com/office/drawing/2014/main" id="{5BCB73D1-4B31-4222-AB99-92105A6B77FA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927" y="1570"/>
              <a:ext cx="1607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2" name="Line 7">
              <a:extLst>
                <a:ext uri="{FF2B5EF4-FFF2-40B4-BE49-F238E27FC236}">
                  <a16:creationId xmlns:a16="http://schemas.microsoft.com/office/drawing/2014/main" id="{A49A920A-EC6E-4B26-8DAE-9004C62B5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7" y="2020"/>
              <a:ext cx="20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3" name="Line 8">
              <a:extLst>
                <a:ext uri="{FF2B5EF4-FFF2-40B4-BE49-F238E27FC236}">
                  <a16:creationId xmlns:a16="http://schemas.microsoft.com/office/drawing/2014/main" id="{3818CB50-1E4C-4045-A080-5116C5213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6" y="2020"/>
              <a:ext cx="6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4" name="Line 9">
              <a:extLst>
                <a:ext uri="{FF2B5EF4-FFF2-40B4-BE49-F238E27FC236}">
                  <a16:creationId xmlns:a16="http://schemas.microsoft.com/office/drawing/2014/main" id="{5010055B-50C9-4C9E-8772-60E50505B8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9" y="2118"/>
              <a:ext cx="1" cy="1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5" name="Line 10">
              <a:extLst>
                <a:ext uri="{FF2B5EF4-FFF2-40B4-BE49-F238E27FC236}">
                  <a16:creationId xmlns:a16="http://schemas.microsoft.com/office/drawing/2014/main" id="{87BEA590-D1B3-4BCA-8E67-1253B1EF65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9" y="2020"/>
              <a:ext cx="190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6" name="Line 11">
              <a:extLst>
                <a:ext uri="{FF2B5EF4-FFF2-40B4-BE49-F238E27FC236}">
                  <a16:creationId xmlns:a16="http://schemas.microsoft.com/office/drawing/2014/main" id="{580496C2-53B8-47D2-AFC8-1026CE6577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7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7" name="Line 12">
              <a:extLst>
                <a:ext uri="{FF2B5EF4-FFF2-40B4-BE49-F238E27FC236}">
                  <a16:creationId xmlns:a16="http://schemas.microsoft.com/office/drawing/2014/main" id="{6727B202-C73B-4A3A-9763-F7A142CB18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0" y="1760"/>
              <a:ext cx="1" cy="170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cs-CZ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8" name="Rectangle 13">
              <a:extLst>
                <a:ext uri="{FF2B5EF4-FFF2-40B4-BE49-F238E27FC236}">
                  <a16:creationId xmlns:a16="http://schemas.microsoft.com/office/drawing/2014/main" id="{E21D2189-788A-4CF3-B49F-B8B53063C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5" y="1924"/>
              <a:ext cx="123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29" name="Rectangle 14">
              <a:extLst>
                <a:ext uri="{FF2B5EF4-FFF2-40B4-BE49-F238E27FC236}">
                  <a16:creationId xmlns:a16="http://schemas.microsoft.com/office/drawing/2014/main" id="{EB403DF2-090C-4E47-9A87-06C63B61D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1998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0" name="Rectangle 15">
              <a:extLst>
                <a:ext uri="{FF2B5EF4-FFF2-40B4-BE49-F238E27FC236}">
                  <a16:creationId xmlns:a16="http://schemas.microsoft.com/office/drawing/2014/main" id="{B20F421B-A7AE-4589-AF13-7775B9C40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008000"/>
                  </a:solidFill>
                  <a:latin typeface="Arial" charset="0"/>
                  <a:cs typeface="+mn-cs"/>
                </a:rPr>
                <a:t>N</a:t>
              </a:r>
              <a:endParaRPr lang="en-US" altLang="cs-CZ" sz="1400">
                <a:solidFill>
                  <a:srgbClr val="008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1" name="Rectangle 16">
              <a:extLst>
                <a:ext uri="{FF2B5EF4-FFF2-40B4-BE49-F238E27FC236}">
                  <a16:creationId xmlns:a16="http://schemas.microsoft.com/office/drawing/2014/main" id="{920CF8C4-058C-48C3-B49D-6576754C3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2" name="Rectangle 17">
              <a:extLst>
                <a:ext uri="{FF2B5EF4-FFF2-40B4-BE49-F238E27FC236}">
                  <a16:creationId xmlns:a16="http://schemas.microsoft.com/office/drawing/2014/main" id="{D6E37CC8-07E6-416B-8029-238C201AC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1924"/>
              <a:ext cx="139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prstClr val="black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prstClr val="blac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3" name="Rectangle 18">
              <a:extLst>
                <a:ext uri="{FF2B5EF4-FFF2-40B4-BE49-F238E27FC236}">
                  <a16:creationId xmlns:a16="http://schemas.microsoft.com/office/drawing/2014/main" id="{9B1D8D70-6020-4162-92F0-2A5547D2C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" y="192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C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4" name="Rectangle 19">
              <a:extLst>
                <a:ext uri="{FF2B5EF4-FFF2-40B4-BE49-F238E27FC236}">
                  <a16:creationId xmlns:a16="http://schemas.microsoft.com/office/drawing/2014/main" id="{E8BC47B3-CE9C-4BB6-BE65-DB7AC0672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5" y="2314"/>
              <a:ext cx="124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cs-CZ" altLang="cs-CZ">
                  <a:solidFill>
                    <a:srgbClr val="0C01EF"/>
                  </a:solidFill>
                  <a:latin typeface="Arial" charset="0"/>
                  <a:cs typeface="+mn-cs"/>
                </a:rPr>
                <a:t>H</a:t>
              </a: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5" name="Rectangle 20">
              <a:extLst>
                <a:ext uri="{FF2B5EF4-FFF2-40B4-BE49-F238E27FC236}">
                  <a16:creationId xmlns:a16="http://schemas.microsoft.com/office/drawing/2014/main" id="{6F672A0E-F00F-4530-8051-52833F514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1" y="2282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6" name="Rectangle 21">
              <a:extLst>
                <a:ext uri="{FF2B5EF4-FFF2-40B4-BE49-F238E27FC236}">
                  <a16:creationId xmlns:a16="http://schemas.microsoft.com/office/drawing/2014/main" id="{944E66D8-C736-4F3C-BFED-FC51E4A83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9" y="2357"/>
              <a:ext cx="0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0C01EF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7" name="Rectangle 22">
              <a:extLst>
                <a:ext uri="{FF2B5EF4-FFF2-40B4-BE49-F238E27FC236}">
                  <a16:creationId xmlns:a16="http://schemas.microsoft.com/office/drawing/2014/main" id="{CA965CED-26D4-4CC1-B331-79134F200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192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8" name="Rectangle 23">
              <a:extLst>
                <a:ext uri="{FF2B5EF4-FFF2-40B4-BE49-F238E27FC236}">
                  <a16:creationId xmlns:a16="http://schemas.microsoft.com/office/drawing/2014/main" id="{63528A86-960D-4599-9B1C-D0F7E0627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8" y="1924"/>
              <a:ext cx="0" cy="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64539" name="Rectangle 24">
              <a:extLst>
                <a:ext uri="{FF2B5EF4-FFF2-40B4-BE49-F238E27FC236}">
                  <a16:creationId xmlns:a16="http://schemas.microsoft.com/office/drawing/2014/main" id="{B3186D80-D0D2-4E65-AA8B-8E9FCEDB6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9" y="1564"/>
              <a:ext cx="135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en-US" altLang="cs-CZ">
                  <a:solidFill>
                    <a:srgbClr val="FFC000"/>
                  </a:solidFill>
                  <a:latin typeface="Arial" charset="0"/>
                  <a:cs typeface="+mn-cs"/>
                </a:rPr>
                <a:t>O</a:t>
              </a:r>
              <a:endParaRPr lang="en-US" altLang="cs-CZ" sz="1400">
                <a:solidFill>
                  <a:srgbClr val="FFC000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64519" name="TextovéPole 64">
            <a:extLst>
              <a:ext uri="{FF2B5EF4-FFF2-40B4-BE49-F238E27FC236}">
                <a16:creationId xmlns:a16="http://schemas.microsoft.com/office/drawing/2014/main" id="{23B793CE-8450-4A2F-8E93-9CFB9C1CA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075" y="4149725"/>
            <a:ext cx="2619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0000"/>
                </a:solidFill>
                <a:latin typeface="Arial" charset="0"/>
                <a:cs typeface="+mn-cs"/>
              </a:rPr>
              <a:t>-</a:t>
            </a:r>
          </a:p>
        </p:txBody>
      </p:sp>
      <p:sp>
        <p:nvSpPr>
          <p:cNvPr id="64520" name="TextovéPole 66">
            <a:extLst>
              <a:ext uri="{FF2B5EF4-FFF2-40B4-BE49-F238E27FC236}">
                <a16:creationId xmlns:a16="http://schemas.microsoft.com/office/drawing/2014/main" id="{1340D93C-5CC3-4312-806E-0DB16AE9D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3573463"/>
            <a:ext cx="260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>
                <a:solidFill>
                  <a:srgbClr val="FFC000"/>
                </a:solidFill>
                <a:latin typeface="Arial" charset="0"/>
                <a:cs typeface="+mn-cs"/>
              </a:rPr>
              <a:t>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80BD784-0474-46CC-8DA8-9CEC25254A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Ethanolové kvašení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F0AB39D-B8C4-4BC7-91CE-A7198B096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Vinný mošt o cukernatosti 30° (30 kg/</a:t>
            </a:r>
            <a:r>
              <a:rPr lang="cs-CZ" altLang="cs-CZ" dirty="0" err="1">
                <a:latin typeface="Arial" charset="0"/>
              </a:rPr>
              <a:t>hl</a:t>
            </a:r>
            <a:r>
              <a:rPr lang="cs-CZ" altLang="cs-CZ" dirty="0">
                <a:latin typeface="Arial" charset="0"/>
              </a:rPr>
              <a:t>) je kvasinkami </a:t>
            </a:r>
            <a:r>
              <a:rPr lang="cs-CZ" altLang="cs-CZ" i="1" dirty="0" err="1">
                <a:latin typeface="Arial" charset="0"/>
              </a:rPr>
              <a:t>Saccharomyces</a:t>
            </a:r>
            <a:r>
              <a:rPr lang="cs-CZ" altLang="cs-CZ" i="1" dirty="0">
                <a:latin typeface="Arial" charset="0"/>
              </a:rPr>
              <a:t> </a:t>
            </a:r>
            <a:r>
              <a:rPr lang="cs-CZ" altLang="cs-CZ" i="1" dirty="0" err="1">
                <a:latin typeface="Arial" charset="0"/>
              </a:rPr>
              <a:t>cerevisiae</a:t>
            </a:r>
            <a:r>
              <a:rPr lang="cs-CZ" altLang="cs-CZ" i="1" dirty="0">
                <a:latin typeface="Arial" charset="0"/>
              </a:rPr>
              <a:t> </a:t>
            </a:r>
            <a:r>
              <a:rPr lang="cs-CZ" altLang="cs-CZ" dirty="0">
                <a:latin typeface="Arial" charset="0"/>
              </a:rPr>
              <a:t>plně zkvašen na </a:t>
            </a:r>
            <a:r>
              <a:rPr lang="cs-CZ" altLang="cs-CZ" dirty="0" err="1">
                <a:latin typeface="Arial" charset="0"/>
              </a:rPr>
              <a:t>ethanol</a:t>
            </a:r>
            <a:r>
              <a:rPr lang="cs-CZ" altLang="cs-CZ" dirty="0">
                <a:latin typeface="Arial" charset="0"/>
              </a:rPr>
              <a:t>. Vypočítejte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altLang="cs-CZ" dirty="0">
                <a:latin typeface="Arial" charset="0"/>
              </a:rPr>
              <a:t>Kolik procent alkoholu bude ve vínu</a:t>
            </a:r>
          </a:p>
          <a:p>
            <a:pPr marL="457200" indent="-457200">
              <a:buFont typeface="Arial" charset="0"/>
              <a:buAutoNum type="arabicPeriod"/>
              <a:defRPr/>
            </a:pPr>
            <a:r>
              <a:rPr lang="cs-CZ" altLang="cs-CZ" dirty="0">
                <a:latin typeface="Arial" charset="0"/>
              </a:rPr>
              <a:t>Kolik procent využitelné energie ve vínu zůstane?</a:t>
            </a:r>
          </a:p>
          <a:p>
            <a:pPr marL="457200" indent="-457200"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A3065EF-45CD-4A73-B276-A0668860CB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8459CEEC-F317-481A-A141-0CE14AFB51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689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cs-CZ" altLang="cs-CZ" dirty="0"/>
              <a:t>Vinný cukr je směs glukózy a fruktózy, fruktóza je izomer glukózy se stejnou uvolnitelnou energií.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molární hmotnost C</a:t>
            </a:r>
            <a:r>
              <a:rPr lang="cs-CZ" altLang="cs-CZ" baseline="-25000" dirty="0"/>
              <a:t>6</a:t>
            </a:r>
            <a:r>
              <a:rPr lang="cs-CZ" altLang="cs-CZ" dirty="0"/>
              <a:t>H</a:t>
            </a:r>
            <a:r>
              <a:rPr lang="cs-CZ" altLang="cs-CZ" baseline="-25000" dirty="0"/>
              <a:t>12</a:t>
            </a:r>
            <a:r>
              <a:rPr lang="cs-CZ" altLang="cs-CZ" dirty="0"/>
              <a:t>O</a:t>
            </a:r>
            <a:r>
              <a:rPr lang="cs-CZ" altLang="cs-CZ" baseline="-25000" dirty="0"/>
              <a:t>6</a:t>
            </a:r>
            <a:r>
              <a:rPr lang="cs-CZ" altLang="cs-CZ" dirty="0"/>
              <a:t> = 180,155 g/mol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30 kg = 30 000 / 180,155 = 166,52 mol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Z jedné molekuly glukózy (fruktózy) vznikne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C</a:t>
            </a:r>
            <a:r>
              <a:rPr lang="cs-CZ" altLang="cs-CZ" baseline="-25000" dirty="0"/>
              <a:t>6</a:t>
            </a:r>
            <a:r>
              <a:rPr lang="cs-CZ" altLang="cs-CZ" dirty="0"/>
              <a:t>H</a:t>
            </a:r>
            <a:r>
              <a:rPr lang="cs-CZ" altLang="cs-CZ" baseline="-25000" dirty="0"/>
              <a:t>12</a:t>
            </a:r>
            <a:r>
              <a:rPr lang="cs-CZ" altLang="cs-CZ" dirty="0"/>
              <a:t>O</a:t>
            </a:r>
            <a:r>
              <a:rPr lang="cs-CZ" altLang="cs-CZ" baseline="-25000" dirty="0"/>
              <a:t>6 </a:t>
            </a:r>
            <a:r>
              <a:rPr lang="en-US" altLang="cs-CZ" dirty="0">
                <a:sym typeface="Wingdings" panose="05000000000000000000" pitchFamily="2" charset="2"/>
              </a:rPr>
              <a:t> C</a:t>
            </a:r>
            <a:r>
              <a:rPr lang="en-US" altLang="cs-CZ" baseline="-25000" dirty="0">
                <a:sym typeface="Wingdings" panose="05000000000000000000" pitchFamily="2" charset="2"/>
              </a:rPr>
              <a:t>2</a:t>
            </a:r>
            <a:r>
              <a:rPr lang="en-US" altLang="cs-CZ" dirty="0">
                <a:sym typeface="Wingdings" panose="05000000000000000000" pitchFamily="2" charset="2"/>
              </a:rPr>
              <a:t>H</a:t>
            </a:r>
            <a:r>
              <a:rPr lang="en-US" altLang="cs-CZ" baseline="-25000" dirty="0">
                <a:sym typeface="Wingdings" panose="05000000000000000000" pitchFamily="2" charset="2"/>
              </a:rPr>
              <a:t>5</a:t>
            </a:r>
            <a:r>
              <a:rPr lang="en-US" altLang="cs-CZ" dirty="0">
                <a:sym typeface="Wingdings" panose="05000000000000000000" pitchFamily="2" charset="2"/>
              </a:rPr>
              <a:t>OH + CO</a:t>
            </a:r>
            <a:r>
              <a:rPr lang="en-US" altLang="cs-CZ" baseline="-25000" dirty="0">
                <a:sym typeface="Wingdings" panose="05000000000000000000" pitchFamily="2" charset="2"/>
              </a:rPr>
              <a:t>2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>
                <a:sym typeface="Wingdings" panose="05000000000000000000" pitchFamily="2" charset="2"/>
              </a:rPr>
              <a:t>získáme tedy 2x166,52= 333,04 mol </a:t>
            </a:r>
            <a:r>
              <a:rPr lang="en-US" altLang="cs-CZ" dirty="0">
                <a:sym typeface="Wingdings" panose="05000000000000000000" pitchFamily="2" charset="2"/>
              </a:rPr>
              <a:t>C</a:t>
            </a:r>
            <a:r>
              <a:rPr lang="en-US" altLang="cs-CZ" baseline="-25000" dirty="0">
                <a:sym typeface="Wingdings" panose="05000000000000000000" pitchFamily="2" charset="2"/>
              </a:rPr>
              <a:t>2</a:t>
            </a:r>
            <a:r>
              <a:rPr lang="en-US" altLang="cs-CZ" dirty="0">
                <a:sym typeface="Wingdings" panose="05000000000000000000" pitchFamily="2" charset="2"/>
              </a:rPr>
              <a:t>H</a:t>
            </a:r>
            <a:r>
              <a:rPr lang="en-US" altLang="cs-CZ" baseline="-25000" dirty="0">
                <a:sym typeface="Wingdings" panose="05000000000000000000" pitchFamily="2" charset="2"/>
              </a:rPr>
              <a:t>5</a:t>
            </a:r>
            <a:r>
              <a:rPr lang="en-US" altLang="cs-CZ" dirty="0">
                <a:sym typeface="Wingdings" panose="05000000000000000000" pitchFamily="2" charset="2"/>
              </a:rPr>
              <a:t>OH</a:t>
            </a:r>
            <a:endParaRPr lang="cs-CZ" altLang="cs-CZ" dirty="0"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>
                <a:sym typeface="Wingdings" panose="05000000000000000000" pitchFamily="2" charset="2"/>
              </a:rPr>
              <a:t>molární hmotnost </a:t>
            </a:r>
            <a:r>
              <a:rPr lang="en-US" altLang="cs-CZ" dirty="0">
                <a:sym typeface="Wingdings" panose="05000000000000000000" pitchFamily="2" charset="2"/>
              </a:rPr>
              <a:t>C</a:t>
            </a:r>
            <a:r>
              <a:rPr lang="en-US" altLang="cs-CZ" baseline="-25000" dirty="0">
                <a:sym typeface="Wingdings" panose="05000000000000000000" pitchFamily="2" charset="2"/>
              </a:rPr>
              <a:t>2</a:t>
            </a:r>
            <a:r>
              <a:rPr lang="en-US" altLang="cs-CZ" dirty="0">
                <a:sym typeface="Wingdings" panose="05000000000000000000" pitchFamily="2" charset="2"/>
              </a:rPr>
              <a:t>H</a:t>
            </a:r>
            <a:r>
              <a:rPr lang="en-US" altLang="cs-CZ" baseline="-25000" dirty="0">
                <a:sym typeface="Wingdings" panose="05000000000000000000" pitchFamily="2" charset="2"/>
              </a:rPr>
              <a:t>5</a:t>
            </a:r>
            <a:r>
              <a:rPr lang="en-US" altLang="cs-CZ" dirty="0">
                <a:sym typeface="Wingdings" panose="05000000000000000000" pitchFamily="2" charset="2"/>
              </a:rPr>
              <a:t>OH</a:t>
            </a:r>
            <a:r>
              <a:rPr lang="cs-CZ" altLang="cs-CZ" dirty="0">
                <a:sym typeface="Wingdings" panose="05000000000000000000" pitchFamily="2" charset="2"/>
              </a:rPr>
              <a:t> = </a:t>
            </a:r>
            <a:r>
              <a:rPr lang="cs-CZ" altLang="cs-CZ" dirty="0"/>
              <a:t>46,07 g/mol </a:t>
            </a:r>
            <a:r>
              <a:rPr lang="cs-CZ" altLang="cs-CZ" dirty="0">
                <a:sym typeface="Wingdings" panose="05000000000000000000" pitchFamily="2" charset="2"/>
              </a:rPr>
              <a:t>≈ 15,34 kg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>
                <a:sym typeface="Wingdings" panose="05000000000000000000" pitchFamily="2" charset="2"/>
              </a:rPr>
              <a:t>hustota </a:t>
            </a:r>
            <a:r>
              <a:rPr lang="en-US" altLang="cs-CZ" dirty="0">
                <a:sym typeface="Wingdings" panose="05000000000000000000" pitchFamily="2" charset="2"/>
              </a:rPr>
              <a:t>C</a:t>
            </a:r>
            <a:r>
              <a:rPr lang="en-US" altLang="cs-CZ" baseline="-25000" dirty="0">
                <a:sym typeface="Wingdings" panose="05000000000000000000" pitchFamily="2" charset="2"/>
              </a:rPr>
              <a:t>2</a:t>
            </a:r>
            <a:r>
              <a:rPr lang="en-US" altLang="cs-CZ" dirty="0">
                <a:sym typeface="Wingdings" panose="05000000000000000000" pitchFamily="2" charset="2"/>
              </a:rPr>
              <a:t>H</a:t>
            </a:r>
            <a:r>
              <a:rPr lang="en-US" altLang="cs-CZ" baseline="-25000" dirty="0">
                <a:sym typeface="Wingdings" panose="05000000000000000000" pitchFamily="2" charset="2"/>
              </a:rPr>
              <a:t>5</a:t>
            </a:r>
            <a:r>
              <a:rPr lang="en-US" altLang="cs-CZ" dirty="0">
                <a:sym typeface="Wingdings" panose="05000000000000000000" pitchFamily="2" charset="2"/>
              </a:rPr>
              <a:t>OH</a:t>
            </a:r>
            <a:r>
              <a:rPr lang="cs-CZ" altLang="cs-CZ" dirty="0">
                <a:sym typeface="Wingdings" panose="05000000000000000000" pitchFamily="2" charset="2"/>
              </a:rPr>
              <a:t> = </a:t>
            </a:r>
            <a:r>
              <a:rPr lang="cs-CZ" altLang="cs-CZ" dirty="0"/>
              <a:t>0,789 g/cm</a:t>
            </a:r>
            <a:r>
              <a:rPr lang="cs-CZ" altLang="cs-CZ" baseline="30000" dirty="0"/>
              <a:t>3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15,29 / 0,789 = 19,44 litrů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% = 19,44 / (19,44 + 100) = </a:t>
            </a:r>
            <a:r>
              <a:rPr lang="cs-CZ" altLang="cs-CZ" b="1" dirty="0">
                <a:solidFill>
                  <a:srgbClr val="0000FF"/>
                </a:solidFill>
              </a:rPr>
              <a:t>16%</a:t>
            </a:r>
            <a:r>
              <a:rPr lang="cs-CZ" altLang="cs-CZ" dirty="0"/>
              <a:t> (zanedbáváme změny objemu směsi vody a </a:t>
            </a:r>
            <a:r>
              <a:rPr lang="cs-CZ" altLang="cs-CZ" dirty="0" err="1"/>
              <a:t>ethanolu</a:t>
            </a:r>
            <a:r>
              <a:rPr lang="cs-CZ" altLang="cs-CZ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3E7367A1-EA55-4963-B71A-A5C408DEF0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4C9B014D-2AAA-44C9-A17D-0DB193A15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2. Kvasinka vytěží </a:t>
            </a:r>
            <a:r>
              <a:rPr lang="cs-CZ" altLang="cs-CZ" dirty="0" err="1"/>
              <a:t>ethanolovým</a:t>
            </a:r>
            <a:r>
              <a:rPr lang="cs-CZ" altLang="cs-CZ" dirty="0"/>
              <a:t> kvašením z glukózy 2 ATP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Aerobní organismus metabolizuje </a:t>
            </a:r>
            <a:r>
              <a:rPr lang="cs-CZ" altLang="cs-CZ" dirty="0" err="1"/>
              <a:t>ethanol</a:t>
            </a:r>
            <a:r>
              <a:rPr lang="cs-CZ" altLang="cs-CZ" dirty="0"/>
              <a:t> dvěma oxidacemi na </a:t>
            </a:r>
            <a:r>
              <a:rPr lang="cs-CZ" altLang="cs-CZ" dirty="0" err="1"/>
              <a:t>AcCoA</a:t>
            </a:r>
            <a:r>
              <a:rPr lang="cs-CZ" altLang="cs-CZ" dirty="0"/>
              <a:t>, při tom vzniknou 2 NADPH (ekvivalent 6 ATP)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 err="1"/>
              <a:t>AcCoa</a:t>
            </a:r>
            <a:r>
              <a:rPr lang="cs-CZ" altLang="cs-CZ" dirty="0"/>
              <a:t> vstupuje do citrátového cyklu a dá vzniknout 12 ATP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Celkem tedy 2x12+2x6 = 36 ATP ze dvou molekul </a:t>
            </a:r>
            <a:r>
              <a:rPr lang="cs-CZ" altLang="cs-CZ" dirty="0" err="1"/>
              <a:t>EtOH</a:t>
            </a:r>
            <a:endParaRPr lang="cs-CZ" altLang="cs-CZ" dirty="0"/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aerobním metabolismem glukózy vznikne 38 ATP</a:t>
            </a:r>
          </a:p>
          <a:p>
            <a:pPr marL="457200" indent="-457200">
              <a:buFont typeface="Arial" panose="020B0604020202020204" pitchFamily="34" charset="0"/>
              <a:buNone/>
            </a:pPr>
            <a:r>
              <a:rPr lang="cs-CZ" altLang="cs-CZ" dirty="0"/>
              <a:t>36 / 38 = </a:t>
            </a:r>
            <a:r>
              <a:rPr lang="cs-CZ" altLang="cs-CZ" b="1" dirty="0">
                <a:solidFill>
                  <a:srgbClr val="0000FF"/>
                </a:solidFill>
              </a:rPr>
              <a:t>94,7%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A643D6B0-E0DA-438E-B4E3-7BDE4F22B3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Enzymové aktivity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2EEBB5E-71F6-4F41-A17D-A1F8AC3B0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Úplnou oxidací (spálením) glukózy se uvolní 2818 </a:t>
            </a:r>
            <a:r>
              <a:rPr lang="cs-CZ" altLang="cs-CZ" dirty="0" err="1">
                <a:latin typeface="Arial" charset="0"/>
              </a:rPr>
              <a:t>kJ</a:t>
            </a:r>
            <a:r>
              <a:rPr lang="cs-CZ" altLang="cs-CZ" dirty="0">
                <a:latin typeface="Arial" charset="0"/>
              </a:rPr>
              <a:t>/mol</a:t>
            </a: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1. Vypočítejte účinnost biologického využití přeměny glukózy</a:t>
            </a: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2. Předpokládejme, že člověk uhradí svou doporučenou denní dávku energie glukózou. Jaký tepelný výkon bude mít?</a:t>
            </a:r>
          </a:p>
          <a:p>
            <a:pPr marL="457200" indent="-457200"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52FE3EEB-CA69-44FC-84C3-3B07B974A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Řešení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CABADC3-C5AD-40C5-AD86-62BA6B31C9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457200" indent="-457200">
              <a:buFont typeface="Arial" charset="0"/>
              <a:buAutoNum type="arabicPeriod"/>
              <a:defRPr/>
            </a:pPr>
            <a:r>
              <a:rPr lang="cs-CZ" altLang="cs-CZ" dirty="0">
                <a:latin typeface="Arial" charset="0"/>
              </a:rPr>
              <a:t>Biologickým využitím glukózy vznikne 38 ATP. Hydrolýzou 1 ATP se uvolní </a:t>
            </a:r>
            <a:r>
              <a:rPr lang="cs-CZ" dirty="0">
                <a:solidFill>
                  <a:schemeClr val="accent1"/>
                </a:solidFill>
                <a:latin typeface="Symbol" pitchFamily="18" charset="2"/>
                <a:sym typeface="Wingdings" pitchFamily="2" charset="2"/>
              </a:rPr>
              <a:t>D</a:t>
            </a:r>
            <a:r>
              <a:rPr lang="cs-CZ" dirty="0">
                <a:solidFill>
                  <a:schemeClr val="accent1"/>
                </a:solidFill>
                <a:sym typeface="Wingdings" pitchFamily="2" charset="2"/>
              </a:rPr>
              <a:t>G</a:t>
            </a:r>
            <a:r>
              <a:rPr lang="cs-CZ" baseline="30000" dirty="0">
                <a:solidFill>
                  <a:schemeClr val="accent1"/>
                </a:solidFill>
                <a:sym typeface="Wingdings" pitchFamily="2" charset="2"/>
              </a:rPr>
              <a:t>0</a:t>
            </a:r>
            <a:r>
              <a:rPr lang="cs-CZ" dirty="0">
                <a:solidFill>
                  <a:schemeClr val="accent1"/>
                </a:solidFill>
                <a:sym typeface="Wingdings" pitchFamily="2" charset="2"/>
              </a:rPr>
              <a:t>´= -33 </a:t>
            </a:r>
            <a:r>
              <a:rPr lang="cs-CZ" dirty="0" err="1">
                <a:solidFill>
                  <a:schemeClr val="accent1"/>
                </a:solidFill>
                <a:sym typeface="Wingdings" pitchFamily="2" charset="2"/>
              </a:rPr>
              <a:t>kJ</a:t>
            </a:r>
            <a:r>
              <a:rPr lang="cs-CZ" dirty="0">
                <a:solidFill>
                  <a:schemeClr val="accent1"/>
                </a:solidFill>
                <a:sym typeface="Wingdings" pitchFamily="2" charset="2"/>
              </a:rPr>
              <a:t> / mol</a:t>
            </a:r>
          </a:p>
          <a:p>
            <a:pPr marL="457200" indent="-457200"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Z jednoho molu glukózy lze tedy vytěžit 38x33 = 1254 </a:t>
            </a:r>
            <a:r>
              <a:rPr lang="cs-CZ" altLang="cs-CZ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sym typeface="Wingdings" pitchFamily="2" charset="2"/>
              </a:rPr>
              <a:t>kJ</a:t>
            </a:r>
            <a:endParaRPr lang="cs-CZ" altLang="cs-CZ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sym typeface="Wingdings" pitchFamily="2" charset="2"/>
            </a:endParaRPr>
          </a:p>
          <a:p>
            <a:pPr marL="457200" indent="-457200">
              <a:buFont typeface="Arial" charset="0"/>
              <a:buNone/>
              <a:defRPr/>
            </a:pPr>
            <a:r>
              <a:rPr lang="cs-CZ" alt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1254 / 2818 = </a:t>
            </a:r>
            <a:r>
              <a:rPr lang="cs-CZ" altLang="cs-CZ" b="1" u="sng" dirty="0">
                <a:solidFill>
                  <a:srgbClr val="0000FF"/>
                </a:solidFill>
                <a:latin typeface="Arial" charset="0"/>
              </a:rPr>
              <a:t>44,5%</a:t>
            </a:r>
          </a:p>
          <a:p>
            <a:pPr marL="457200" indent="-457200"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2. Doporučená denní dávka je 2000 </a:t>
            </a:r>
            <a:r>
              <a:rPr lang="cs-CZ" altLang="cs-CZ" dirty="0" err="1">
                <a:latin typeface="Arial" charset="0"/>
              </a:rPr>
              <a:t>kcal</a:t>
            </a:r>
            <a:r>
              <a:rPr lang="cs-CZ" altLang="cs-CZ" dirty="0">
                <a:latin typeface="Arial" charset="0"/>
              </a:rPr>
              <a:t> = 8373,6 </a:t>
            </a:r>
            <a:r>
              <a:rPr lang="cs-CZ" altLang="cs-CZ" dirty="0" err="1">
                <a:latin typeface="Arial" charset="0"/>
              </a:rPr>
              <a:t>kJ</a:t>
            </a:r>
            <a:r>
              <a:rPr lang="cs-CZ" altLang="cs-CZ" dirty="0">
                <a:latin typeface="Arial" charset="0"/>
              </a:rPr>
              <a:t> využitelné energie</a:t>
            </a: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Na teplo se tedy přemění 100-44,5 = 55,5% energie</a:t>
            </a: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44,5%........... 8373,6 </a:t>
            </a:r>
            <a:r>
              <a:rPr lang="cs-CZ" altLang="cs-CZ" dirty="0" err="1">
                <a:latin typeface="Arial" charset="0"/>
              </a:rPr>
              <a:t>kJ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55,5</a:t>
            </a:r>
            <a:r>
              <a:rPr lang="en-US" altLang="cs-CZ" dirty="0">
                <a:latin typeface="Arial" charset="0"/>
              </a:rPr>
              <a:t>%</a:t>
            </a:r>
            <a:r>
              <a:rPr lang="cs-CZ" altLang="cs-CZ" dirty="0">
                <a:latin typeface="Arial" charset="0"/>
              </a:rPr>
              <a:t>…………?      = 55,5/44,5*8373,6 = 10 443 </a:t>
            </a:r>
            <a:r>
              <a:rPr lang="cs-CZ" altLang="cs-CZ" dirty="0" err="1">
                <a:latin typeface="Arial" charset="0"/>
              </a:rPr>
              <a:t>kJ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cs-CZ" altLang="cs-CZ" dirty="0">
                <a:latin typeface="Arial" charset="0"/>
              </a:rPr>
              <a:t>za 24 hod = 10 443 / (24 * 60 *60) * 1000 = </a:t>
            </a:r>
            <a:r>
              <a:rPr lang="cs-CZ" altLang="cs-CZ" u="sng" dirty="0">
                <a:solidFill>
                  <a:srgbClr val="0000FF"/>
                </a:solidFill>
                <a:latin typeface="Arial" charset="0"/>
              </a:rPr>
              <a:t>121 W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5213A2A-3FCF-4A4D-A4BA-D9A1087529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altLang="cs-CZ"/>
              <a:t>Genomika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557BB97-658A-414C-822B-853E5D82F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altLang="cs-CZ" dirty="0">
                <a:latin typeface="Arial" charset="0"/>
              </a:rPr>
              <a:t>Vypočítejte kapacitu lidského genomu v počítačovém vyjádření (byte)</a:t>
            </a:r>
          </a:p>
          <a:p>
            <a:pPr marL="457200" indent="-457200">
              <a:buFont typeface="Arial" charset="0"/>
              <a:buNone/>
              <a:defRPr/>
            </a:pPr>
            <a:endParaRPr lang="cs-CZ" altLang="cs-CZ" dirty="0">
              <a:solidFill>
                <a:srgbClr val="FF0000"/>
              </a:solidFill>
              <a:latin typeface="Arial" charset="0"/>
            </a:endParaRPr>
          </a:p>
          <a:p>
            <a:pPr>
              <a:buFont typeface="Arial" charset="0"/>
              <a:buChar char="•"/>
              <a:defRPr/>
            </a:pPr>
            <a:endParaRPr lang="cs-CZ" altLang="cs-CZ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vimod - vzor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16348</TotalTime>
  <Words>1596</Words>
  <Application>Microsoft Office PowerPoint</Application>
  <PresentationFormat>Předvádění na obrazovce (4:3)</PresentationFormat>
  <Paragraphs>429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Symbol</vt:lpstr>
      <vt:lpstr>Wingdings</vt:lpstr>
      <vt:lpstr>Envimod - vzor1</vt:lpstr>
      <vt:lpstr>Řešené příklady z biochemie</vt:lpstr>
      <vt:lpstr>b-oxidace</vt:lpstr>
      <vt:lpstr>Řešení</vt:lpstr>
      <vt:lpstr>Ethanolové kvašení</vt:lpstr>
      <vt:lpstr>Řešení</vt:lpstr>
      <vt:lpstr>Řešení</vt:lpstr>
      <vt:lpstr>Enzymové aktivity</vt:lpstr>
      <vt:lpstr>Řešení</vt:lpstr>
      <vt:lpstr>Genomika</vt:lpstr>
      <vt:lpstr>Řešení</vt:lpstr>
      <vt:lpstr>Genetika</vt:lpstr>
      <vt:lpstr>Řešení</vt:lpstr>
      <vt:lpstr>Genetika</vt:lpstr>
      <vt:lpstr>Řešení</vt:lpstr>
      <vt:lpstr>Zadání</vt:lpstr>
      <vt:lpstr>Řešení</vt:lpstr>
      <vt:lpstr>Enzymová aktivita</vt:lpstr>
      <vt:lpstr>Řešení</vt:lpstr>
      <vt:lpstr>Řešení</vt:lpstr>
      <vt:lpstr>Řešení</vt:lpstr>
      <vt:lpstr>Rovnice Michaelise a Mentenové</vt:lpstr>
      <vt:lpstr>Řešení</vt:lpstr>
      <vt:lpstr>Peptidy</vt:lpstr>
      <vt:lpstr>Peptidy</vt:lpstr>
      <vt:lpstr>Peptidy a bílkoviny</vt:lpstr>
      <vt:lpstr>Peptidy</vt:lpstr>
      <vt:lpstr>Peptidy</vt:lpstr>
      <vt:lpstr>Peptidy</vt:lpstr>
      <vt:lpstr>Peptidy</vt:lpstr>
      <vt:lpstr>Peptidy</vt:lpstr>
      <vt:lpstr>Peptidy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</dc:creator>
  <cp:lastModifiedBy>Trogl</cp:lastModifiedBy>
  <cp:revision>195</cp:revision>
  <dcterms:created xsi:type="dcterms:W3CDTF">2012-02-08T08:42:39Z</dcterms:created>
  <dcterms:modified xsi:type="dcterms:W3CDTF">2020-05-11T22:57:35Z</dcterms:modified>
</cp:coreProperties>
</file>