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68"/>
  </p:notesMasterIdLst>
  <p:handoutMasterIdLst>
    <p:handoutMasterId r:id="rId69"/>
  </p:handoutMasterIdLst>
  <p:sldIdLst>
    <p:sldId id="256" r:id="rId3"/>
    <p:sldId id="360" r:id="rId4"/>
    <p:sldId id="356" r:id="rId5"/>
    <p:sldId id="350" r:id="rId6"/>
    <p:sldId id="359" r:id="rId7"/>
    <p:sldId id="263" r:id="rId8"/>
    <p:sldId id="264" r:id="rId9"/>
    <p:sldId id="380" r:id="rId10"/>
    <p:sldId id="372" r:id="rId11"/>
    <p:sldId id="349" r:id="rId12"/>
    <p:sldId id="376" r:id="rId13"/>
    <p:sldId id="375" r:id="rId14"/>
    <p:sldId id="378" r:id="rId15"/>
    <p:sldId id="377" r:id="rId16"/>
    <p:sldId id="379" r:id="rId17"/>
    <p:sldId id="400" r:id="rId18"/>
    <p:sldId id="362" r:id="rId19"/>
    <p:sldId id="394" r:id="rId20"/>
    <p:sldId id="361" r:id="rId21"/>
    <p:sldId id="399" r:id="rId22"/>
    <p:sldId id="403" r:id="rId23"/>
    <p:sldId id="396" r:id="rId24"/>
    <p:sldId id="402" r:id="rId25"/>
    <p:sldId id="395" r:id="rId26"/>
    <p:sldId id="364" r:id="rId27"/>
    <p:sldId id="374" r:id="rId28"/>
    <p:sldId id="373" r:id="rId29"/>
    <p:sldId id="365" r:id="rId30"/>
    <p:sldId id="366" r:id="rId31"/>
    <p:sldId id="367" r:id="rId32"/>
    <p:sldId id="368" r:id="rId33"/>
    <p:sldId id="370" r:id="rId34"/>
    <p:sldId id="404" r:id="rId35"/>
    <p:sldId id="405" r:id="rId36"/>
    <p:sldId id="381" r:id="rId37"/>
    <p:sldId id="371" r:id="rId38"/>
    <p:sldId id="369" r:id="rId39"/>
    <p:sldId id="260" r:id="rId40"/>
    <p:sldId id="261" r:id="rId41"/>
    <p:sldId id="351" r:id="rId42"/>
    <p:sldId id="352" r:id="rId43"/>
    <p:sldId id="354" r:id="rId44"/>
    <p:sldId id="355" r:id="rId45"/>
    <p:sldId id="262" r:id="rId46"/>
    <p:sldId id="353" r:id="rId47"/>
    <p:sldId id="265" r:id="rId48"/>
    <p:sldId id="270" r:id="rId49"/>
    <p:sldId id="273" r:id="rId50"/>
    <p:sldId id="274" r:id="rId51"/>
    <p:sldId id="386" r:id="rId52"/>
    <p:sldId id="387" r:id="rId53"/>
    <p:sldId id="388" r:id="rId54"/>
    <p:sldId id="389" r:id="rId55"/>
    <p:sldId id="301" r:id="rId56"/>
    <p:sldId id="382" r:id="rId57"/>
    <p:sldId id="302" r:id="rId58"/>
    <p:sldId id="303" r:id="rId59"/>
    <p:sldId id="304" r:id="rId60"/>
    <p:sldId id="305" r:id="rId61"/>
    <p:sldId id="306" r:id="rId62"/>
    <p:sldId id="321" r:id="rId63"/>
    <p:sldId id="390" r:id="rId64"/>
    <p:sldId id="391" r:id="rId65"/>
    <p:sldId id="392" r:id="rId66"/>
    <p:sldId id="393" r:id="rId67"/>
  </p:sldIdLst>
  <p:sldSz cx="9144000" cy="6858000" type="screen4x3"/>
  <p:notesSz cx="7099300" cy="10234613"/>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AEAEA"/>
    <a:srgbClr val="DDDDDD"/>
    <a:srgbClr val="FF7C80"/>
    <a:srgbClr val="C0C0C0"/>
    <a:srgbClr val="0066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80" autoAdjust="0"/>
    <p:restoredTop sz="76203" autoAdjust="0"/>
  </p:normalViewPr>
  <p:slideViewPr>
    <p:cSldViewPr>
      <p:cViewPr varScale="1">
        <p:scale>
          <a:sx n="78" d="100"/>
          <a:sy n="78" d="100"/>
        </p:scale>
        <p:origin x="-900" y="-102"/>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notesViewPr>
    <p:cSldViewPr>
      <p:cViewPr varScale="1">
        <p:scale>
          <a:sx n="29" d="100"/>
          <a:sy n="29" d="100"/>
        </p:scale>
        <p:origin x="-1646" y="-62"/>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100">
                <a:latin typeface="Arial" charset="0"/>
              </a:defRPr>
            </a:lvl1pPr>
          </a:lstStyle>
          <a:p>
            <a:pPr>
              <a:defRPr/>
            </a:pPr>
            <a:endParaRPr lang="cs-CZ"/>
          </a:p>
        </p:txBody>
      </p:sp>
      <p:sp>
        <p:nvSpPr>
          <p:cNvPr id="214019" name="Rectangle 3"/>
          <p:cNvSpPr>
            <a:spLocks noGrp="1" noChangeArrowheads="1"/>
          </p:cNvSpPr>
          <p:nvPr>
            <p:ph type="dt" sz="quarter" idx="1"/>
          </p:nvPr>
        </p:nvSpPr>
        <p:spPr bwMode="auto">
          <a:xfrm>
            <a:off x="4022725" y="0"/>
            <a:ext cx="3074988" cy="511175"/>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100">
                <a:latin typeface="Arial" charset="0"/>
              </a:defRPr>
            </a:lvl1pPr>
          </a:lstStyle>
          <a:p>
            <a:pPr>
              <a:defRPr/>
            </a:pPr>
            <a:endParaRPr lang="cs-CZ"/>
          </a:p>
        </p:txBody>
      </p:sp>
      <p:sp>
        <p:nvSpPr>
          <p:cNvPr id="214020"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defRPr sz="1100">
                <a:latin typeface="Arial" charset="0"/>
              </a:defRPr>
            </a:lvl1pPr>
          </a:lstStyle>
          <a:p>
            <a:pPr>
              <a:defRPr/>
            </a:pPr>
            <a:endParaRPr lang="cs-CZ"/>
          </a:p>
        </p:txBody>
      </p:sp>
      <p:sp>
        <p:nvSpPr>
          <p:cNvPr id="214021" name="Rectangle 5"/>
          <p:cNvSpPr>
            <a:spLocks noGrp="1" noChangeArrowheads="1"/>
          </p:cNvSpPr>
          <p:nvPr>
            <p:ph type="sldNum" sz="quarter" idx="3"/>
          </p:nvPr>
        </p:nvSpPr>
        <p:spPr bwMode="auto">
          <a:xfrm>
            <a:off x="4022725" y="9721850"/>
            <a:ext cx="3074988" cy="511175"/>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a:defRPr sz="1100">
                <a:latin typeface="Arial" charset="0"/>
              </a:defRPr>
            </a:lvl1pPr>
          </a:lstStyle>
          <a:p>
            <a:pPr>
              <a:defRPr/>
            </a:pPr>
            <a:fld id="{0AACA1FF-0487-4398-8BE8-5D4722B13188}" type="slidenum">
              <a:rPr lang="cs-CZ"/>
              <a:pPr>
                <a:defRPr/>
              </a:pPr>
              <a:t>‹#›</a:t>
            </a:fld>
            <a:endParaRPr lang="cs-CZ"/>
          </a:p>
        </p:txBody>
      </p:sp>
    </p:spTree>
    <p:extLst>
      <p:ext uri="{BB962C8B-B14F-4D97-AF65-F5344CB8AC3E}">
        <p14:creationId xmlns:p14="http://schemas.microsoft.com/office/powerpoint/2010/main" val="34410120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39" tIns="49520" rIns="99039" bIns="49520" numCol="1" anchor="t" anchorCtr="0" compatLnSpc="1">
            <a:prstTxWarp prst="textNoShape">
              <a:avLst/>
            </a:prstTxWarp>
          </a:bodyPr>
          <a:lstStyle>
            <a:lvl1pPr defTabSz="989013">
              <a:defRPr sz="1300">
                <a:latin typeface="Arial" charset="0"/>
              </a:defRPr>
            </a:lvl1pPr>
          </a:lstStyle>
          <a:p>
            <a:pPr>
              <a:defRPr/>
            </a:pPr>
            <a:endParaRPr lang="cs-CZ"/>
          </a:p>
        </p:txBody>
      </p:sp>
      <p:sp>
        <p:nvSpPr>
          <p:cNvPr id="20483" name="Rectangle 3"/>
          <p:cNvSpPr>
            <a:spLocks noGrp="1" noChangeArrowheads="1"/>
          </p:cNvSpPr>
          <p:nvPr>
            <p:ph type="dt" idx="1"/>
          </p:nvPr>
        </p:nvSpPr>
        <p:spPr bwMode="auto">
          <a:xfrm>
            <a:off x="4022725" y="0"/>
            <a:ext cx="3074988" cy="511175"/>
          </a:xfrm>
          <a:prstGeom prst="rect">
            <a:avLst/>
          </a:prstGeom>
          <a:noFill/>
          <a:ln w="9525">
            <a:noFill/>
            <a:miter lim="800000"/>
            <a:headEnd/>
            <a:tailEnd/>
          </a:ln>
          <a:effectLst/>
        </p:spPr>
        <p:txBody>
          <a:bodyPr vert="horz" wrap="square" lIns="99039" tIns="49520" rIns="99039" bIns="49520" numCol="1" anchor="t" anchorCtr="0" compatLnSpc="1">
            <a:prstTxWarp prst="textNoShape">
              <a:avLst/>
            </a:prstTxWarp>
          </a:bodyPr>
          <a:lstStyle>
            <a:lvl1pPr algn="r" defTabSz="989013">
              <a:defRPr sz="1300">
                <a:latin typeface="Arial" charset="0"/>
              </a:defRPr>
            </a:lvl1pPr>
          </a:lstStyle>
          <a:p>
            <a:pPr>
              <a:defRPr/>
            </a:pPr>
            <a:endParaRPr lang="cs-CZ"/>
          </a:p>
        </p:txBody>
      </p:sp>
      <p:sp>
        <p:nvSpPr>
          <p:cNvPr id="67588" name="Rectangle 4"/>
          <p:cNvSpPr>
            <a:spLocks noGrp="1" noRot="1" noChangeAspect="1" noChangeArrowheads="1" noTextEdit="1"/>
          </p:cNvSpPr>
          <p:nvPr>
            <p:ph type="sldImg" idx="2"/>
          </p:nvPr>
        </p:nvSpPr>
        <p:spPr bwMode="auto">
          <a:xfrm>
            <a:off x="993775" y="769938"/>
            <a:ext cx="5113338" cy="38354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709613" y="4860925"/>
            <a:ext cx="5680075" cy="4603750"/>
          </a:xfrm>
          <a:prstGeom prst="rect">
            <a:avLst/>
          </a:prstGeom>
          <a:noFill/>
          <a:ln w="9525">
            <a:noFill/>
            <a:miter lim="800000"/>
            <a:headEnd/>
            <a:tailEnd/>
          </a:ln>
          <a:effectLst/>
        </p:spPr>
        <p:txBody>
          <a:bodyPr vert="horz" wrap="square" lIns="99039" tIns="49520" rIns="99039" bIns="495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2048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39" tIns="49520" rIns="99039" bIns="49520" numCol="1" anchor="b" anchorCtr="0" compatLnSpc="1">
            <a:prstTxWarp prst="textNoShape">
              <a:avLst/>
            </a:prstTxWarp>
          </a:bodyPr>
          <a:lstStyle>
            <a:lvl1pPr defTabSz="989013">
              <a:defRPr sz="1300">
                <a:latin typeface="Arial" charset="0"/>
              </a:defRPr>
            </a:lvl1pPr>
          </a:lstStyle>
          <a:p>
            <a:pPr>
              <a:defRPr/>
            </a:pPr>
            <a:endParaRPr lang="cs-CZ"/>
          </a:p>
        </p:txBody>
      </p:sp>
      <p:sp>
        <p:nvSpPr>
          <p:cNvPr id="20487" name="Rectangle 7"/>
          <p:cNvSpPr>
            <a:spLocks noGrp="1" noChangeArrowheads="1"/>
          </p:cNvSpPr>
          <p:nvPr>
            <p:ph type="sldNum" sz="quarter" idx="5"/>
          </p:nvPr>
        </p:nvSpPr>
        <p:spPr bwMode="auto">
          <a:xfrm>
            <a:off x="4022725" y="9721850"/>
            <a:ext cx="3074988" cy="511175"/>
          </a:xfrm>
          <a:prstGeom prst="rect">
            <a:avLst/>
          </a:prstGeom>
          <a:noFill/>
          <a:ln w="9525">
            <a:noFill/>
            <a:miter lim="800000"/>
            <a:headEnd/>
            <a:tailEnd/>
          </a:ln>
          <a:effectLst/>
        </p:spPr>
        <p:txBody>
          <a:bodyPr vert="horz" wrap="square" lIns="99039" tIns="49520" rIns="99039" bIns="49520" numCol="1" anchor="b" anchorCtr="0" compatLnSpc="1">
            <a:prstTxWarp prst="textNoShape">
              <a:avLst/>
            </a:prstTxWarp>
          </a:bodyPr>
          <a:lstStyle>
            <a:lvl1pPr algn="r" defTabSz="989013">
              <a:defRPr sz="1300">
                <a:latin typeface="Arial" charset="0"/>
              </a:defRPr>
            </a:lvl1pPr>
          </a:lstStyle>
          <a:p>
            <a:pPr>
              <a:defRPr/>
            </a:pPr>
            <a:fld id="{D722F197-CECB-42D8-ABE9-126A9D65B5E2}" type="slidenum">
              <a:rPr lang="cs-CZ"/>
              <a:pPr>
                <a:defRPr/>
              </a:pPr>
              <a:t>‹#›</a:t>
            </a:fld>
            <a:endParaRPr lang="cs-CZ"/>
          </a:p>
        </p:txBody>
      </p:sp>
    </p:spTree>
    <p:extLst>
      <p:ext uri="{BB962C8B-B14F-4D97-AF65-F5344CB8AC3E}">
        <p14:creationId xmlns:p14="http://schemas.microsoft.com/office/powerpoint/2010/main" val="40336360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mbedded.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C5BDC51-3471-4FB6-957D-3D23947CE631}" type="slidenum">
              <a:rPr lang="cs-CZ" smtClean="0"/>
              <a:pPr/>
              <a:t>5</a:t>
            </a:fld>
            <a:endParaRPr lang="cs-CZ"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cs-CZ" smtClean="0"/>
              <a:t>Another class of optical thermometers employs the temperature dependence of scattered</a:t>
            </a:r>
          </a:p>
          <a:p>
            <a:pPr eaLnBrk="1" hangingPunct="1"/>
            <a:r>
              <a:rPr lang="cs-CZ" smtClean="0"/>
              <a:t>light [18]. Rayleigh scattering, resulting from scattering of light by particles smaller than</a:t>
            </a:r>
          </a:p>
          <a:p>
            <a:pPr eaLnBrk="1" hangingPunct="1"/>
            <a:r>
              <a:rPr lang="cs-CZ" smtClean="0"/>
              <a:t>the wavelength of light, depends on both the size and number of scatters present and it is</a:t>
            </a:r>
          </a:p>
          <a:p>
            <a:pPr eaLnBrk="1" hangingPunct="1"/>
            <a:r>
              <a:rPr lang="cs-CZ" smtClean="0"/>
              <a:t>these relationships that enable the effect to be used in a thermometer [19-20]. Raman</a:t>
            </a:r>
          </a:p>
          <a:p>
            <a:pPr eaLnBrk="1" hangingPunct="1"/>
            <a:r>
              <a:rPr lang="cs-CZ" smtClean="0"/>
              <a:t>scattering [21], however, results from the scattering of light off phonons, or vibrational</a:t>
            </a:r>
          </a:p>
          <a:p>
            <a:pPr eaLnBrk="1" hangingPunct="1"/>
            <a:r>
              <a:rPr lang="cs-CZ" smtClean="0"/>
              <a:t>modes of the crystal, and results in two wavelength-shifted scattered light signals. One is</a:t>
            </a:r>
          </a:p>
          <a:p>
            <a:pPr eaLnBrk="1" hangingPunct="1"/>
            <a:r>
              <a:rPr lang="cs-CZ" smtClean="0"/>
              <a:t>called “Stokes scattering”, at a longer wavelength than the incident light, resulting from</a:t>
            </a:r>
          </a:p>
          <a:p>
            <a:pPr eaLnBrk="1" hangingPunct="1"/>
            <a:r>
              <a:rPr lang="cs-CZ" smtClean="0"/>
              <a:t>phonon emission, and the other, at a shorter wavelength, resulting from phonon</a:t>
            </a:r>
          </a:p>
          <a:p>
            <a:pPr eaLnBrk="1" hangingPunct="1"/>
            <a:r>
              <a:rPr lang="cs-CZ" smtClean="0"/>
              <a:t>absorption, is called “anti-Stokes scattering”. The intensity of the anti-Stokes scattering</a:t>
            </a:r>
          </a:p>
          <a:p>
            <a:pPr eaLnBrk="1" hangingPunct="1"/>
            <a:r>
              <a:rPr lang="cs-CZ" smtClean="0"/>
              <a:t>depends strongly on the number of sufficiently energetic optical phonons in the crystal,</a:t>
            </a:r>
          </a:p>
          <a:p>
            <a:pPr eaLnBrk="1" hangingPunct="1"/>
            <a:r>
              <a:rPr lang="cs-CZ" smtClean="0"/>
              <a:t>which is a strong function of temperature. The ratio of the anti-Stokes to Stokes</a:t>
            </a:r>
          </a:p>
          <a:p>
            <a:pPr eaLnBrk="1" hangingPunct="1"/>
            <a:r>
              <a:rPr lang="cs-CZ" smtClean="0"/>
              <a:t>scattering is thus a sensitive indicator of temperature.</a:t>
            </a:r>
          </a:p>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AF4F9FA9-831C-45AD-AA0D-4AFF7E6D9954}" type="slidenum">
              <a:rPr lang="cs-CZ" smtClean="0"/>
              <a:pPr/>
              <a:t>61</a:t>
            </a:fld>
            <a:endParaRPr lang="cs-CZ"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cs-CZ" smtClean="0"/>
              <a:t>The operation of an EFPI can be approximated as a two beam interferometer. When the</a:t>
            </a:r>
          </a:p>
          <a:p>
            <a:pPr eaLnBrk="1" hangingPunct="1"/>
            <a:r>
              <a:rPr lang="cs-CZ" smtClean="0"/>
              <a:t>laser diode light arrives at the source fiber end-face, a portion is reflected off the fiber/air</a:t>
            </a:r>
          </a:p>
          <a:p>
            <a:pPr eaLnBrk="1" hangingPunct="1"/>
            <a:r>
              <a:rPr lang="cs-CZ" smtClean="0"/>
              <a:t>interface (R1) and the remaining light propagates through the air gap (L) with a second</a:t>
            </a:r>
          </a:p>
          <a:p>
            <a:pPr eaLnBrk="1" hangingPunct="1"/>
            <a:r>
              <a:rPr lang="cs-CZ" smtClean="0"/>
              <a:t>reflection occurring at the air/fiber interface (R2). In an interferometric sense, R1 is the</a:t>
            </a:r>
          </a:p>
          <a:p>
            <a:pPr eaLnBrk="1" hangingPunct="1"/>
            <a:r>
              <a:rPr lang="cs-CZ" smtClean="0"/>
              <a:t>reference reflection and R2 is the sensing reflection. These reflective signals interfere</a:t>
            </a:r>
          </a:p>
          <a:p>
            <a:pPr eaLnBrk="1" hangingPunct="1"/>
            <a:r>
              <a:rPr lang="cs-CZ" smtClean="0"/>
              <a:t>constructively or destructively based on the optical path length difference between the</a:t>
            </a:r>
          </a:p>
          <a:p>
            <a:pPr eaLnBrk="1" hangingPunct="1"/>
            <a:r>
              <a:rPr lang="cs-CZ" smtClean="0"/>
              <a:t>reference and sensing fibers. The second output of the coupler is shattered to prevent</a:t>
            </a:r>
          </a:p>
          <a:p>
            <a:pPr eaLnBrk="1" hangingPunct="1"/>
            <a:r>
              <a:rPr lang="cs-CZ" smtClean="0"/>
              <a:t>reflections from interfering with the EFPI signal. Small movements in the hollow core</a:t>
            </a:r>
          </a:p>
          <a:p>
            <a:pPr eaLnBrk="1" hangingPunct="1"/>
            <a:r>
              <a:rPr lang="cs-CZ" smtClean="0"/>
              <a:t>cause a change in the gap length, which changes the phase difference between the sensing</a:t>
            </a:r>
          </a:p>
          <a:p>
            <a:pPr eaLnBrk="1" hangingPunct="1"/>
            <a:r>
              <a:rPr lang="cs-CZ" smtClean="0"/>
              <a:t>and reflecting waves producing fringes. [4]</a:t>
            </a:r>
          </a:p>
          <a:p>
            <a:pPr eaLnBrk="1" hangingPunct="1"/>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9596623A-FF85-46CA-B36D-F90D59CB6F8F}" type="slidenum">
              <a:rPr lang="cs-CZ" smtClean="0"/>
              <a:pPr/>
              <a:t>64</a:t>
            </a:fld>
            <a:endParaRPr lang="cs-CZ"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cs-CZ" b="1" smtClean="0"/>
              <a:t>Temperature/Magnetic Field Sensor</a:t>
            </a:r>
          </a:p>
          <a:p>
            <a:pPr eaLnBrk="1" hangingPunct="1"/>
            <a:r>
              <a:rPr lang="cs-CZ" smtClean="0"/>
              <a:t>The EFPI can also be used as a temperature or magnetic field sensor (Figure 1-11). As a</a:t>
            </a:r>
          </a:p>
          <a:p>
            <a:pPr eaLnBrk="1" hangingPunct="1"/>
            <a:r>
              <a:rPr lang="cs-CZ" smtClean="0"/>
              <a:t>temperature sensor, the reflecting fiber of the EFPI is replaced by a polished metal shaft.</a:t>
            </a:r>
          </a:p>
          <a:p>
            <a:pPr eaLnBrk="1" hangingPunct="1"/>
            <a:r>
              <a:rPr lang="cs-CZ" smtClean="0"/>
              <a:t>This metal shaft has a relatively high-CTE which results in a significant change in gap</a:t>
            </a:r>
          </a:p>
          <a:p>
            <a:pPr eaLnBrk="1" hangingPunct="1"/>
            <a:r>
              <a:rPr lang="cs-CZ" smtClean="0"/>
              <a:t>over temperature. An EFPI can also be used for a magnetic field sensor [10] by replacing</a:t>
            </a:r>
          </a:p>
          <a:p>
            <a:pPr eaLnBrk="1" hangingPunct="1"/>
            <a:r>
              <a:rPr lang="cs-CZ" smtClean="0"/>
              <a:t>the metal shaft with a magnetostrictive shaft (such as MetGlas). MetGlas changes length</a:t>
            </a:r>
          </a:p>
          <a:p>
            <a:pPr eaLnBrk="1" hangingPunct="1"/>
            <a:r>
              <a:rPr lang="cs-CZ" b="1" i="1" smtClean="0"/>
              <a:t>Chapter 1 - Introduction </a:t>
            </a:r>
            <a:r>
              <a:rPr lang="cs-CZ" smtClean="0"/>
              <a:t>12</a:t>
            </a:r>
          </a:p>
          <a:p>
            <a:pPr eaLnBrk="1" hangingPunct="1"/>
            <a:r>
              <a:rPr lang="cs-CZ" smtClean="0"/>
              <a:t>with applied magnetic field. This change in length corresponds in a change in gap which</a:t>
            </a:r>
          </a:p>
          <a:p>
            <a:pPr eaLnBrk="1" hangingPunct="1"/>
            <a:r>
              <a:rPr lang="cs-CZ" smtClean="0"/>
              <a:t>can then be calibrated to a change in magnetic field.</a:t>
            </a:r>
          </a:p>
          <a:p>
            <a:pPr eaLnBrk="1" hangingPunct="1"/>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A2349682-476B-4F38-B1C5-EB717EDCA7DC}" type="slidenum">
              <a:rPr lang="cs-CZ" smtClean="0"/>
              <a:pPr/>
              <a:t>21</a:t>
            </a:fld>
            <a:endParaRPr lang="cs-CZ"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46150" y="4860925"/>
            <a:ext cx="5207000" cy="4603750"/>
          </a:xfrm>
          <a:noFill/>
          <a:ln/>
        </p:spPr>
        <p:txBody>
          <a:bodyPr/>
          <a:lstStyle/>
          <a:p>
            <a:pPr eaLnBrk="1" hangingPunct="1"/>
            <a:endParaRPr lang="cs-CZ"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9EB2767-B83F-41AA-8AC2-32BDA3E58995}" type="slidenum">
              <a:rPr lang="cs-CZ" smtClean="0"/>
              <a:pPr/>
              <a:t>24</a:t>
            </a:fld>
            <a:endParaRPr lang="cs-CZ"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cs-CZ" smtClean="0"/>
              <a:t>Hitachi cable's Fiber Optic Gyroscope (FOG) is a solid-state rotation rate sensor designed to offer higher performance, lower cost and more reliable alternatives to conventional rate sensors. Best results are achieved by the application of the polarization-maintaining fiber (PMF) two fiber-optic directional couplers and polarizer in all the optical paths. The all-PMF FOG eliminates polarization fluctuation, minimizing the bias drift and enhancing performances. Hitachi Cable?s FOGs commercial applications range from consumer to airborne, underground to surface; focusing on positioning, attitude control and absolute direction measurement types. Cost-effective, highly-birefringent PMFs and PMF components complete the product lineup being used primarily in FOGs, sensors and in the pigtailing of laser and modulators. The results: Improved performance and high reliability.</a:t>
            </a:r>
          </a:p>
          <a:p>
            <a:pPr eaLnBrk="1" hangingPunct="1"/>
            <a:r>
              <a:rPr lang="cs-CZ" smtClean="0"/>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D722F197-CECB-42D8-ABE9-126A9D65B5E2}" type="slidenum">
              <a:rPr lang="cs-CZ" smtClean="0"/>
              <a:pPr>
                <a:defRPr/>
              </a:pPr>
              <a:t>35</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C585FE2-1455-4B05-8A21-084BFAC6854B}" type="slidenum">
              <a:rPr lang="cs-CZ" smtClean="0"/>
              <a:pPr/>
              <a:t>47</a:t>
            </a:fld>
            <a:endParaRPr lang="cs-CZ"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10E98AFC-D9BF-4C6E-83DE-64CA0D5A6C04}" type="slidenum">
              <a:rPr lang="cs-CZ" smtClean="0"/>
              <a:pPr/>
              <a:t>51</a:t>
            </a:fld>
            <a:endParaRPr lang="cs-CZ"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lnSpc>
                <a:spcPct val="80000"/>
              </a:lnSpc>
            </a:pPr>
            <a:r>
              <a:rPr lang="cs-CZ" sz="800" dirty="0" smtClean="0"/>
              <a:t> </a:t>
            </a:r>
            <a:endParaRPr lang="cs-CZ" sz="800" b="1" dirty="0" smtClean="0"/>
          </a:p>
          <a:p>
            <a:pPr eaLnBrk="1" hangingPunct="1">
              <a:lnSpc>
                <a:spcPct val="80000"/>
              </a:lnSpc>
            </a:pPr>
            <a:r>
              <a:rPr lang="cs-CZ" sz="800" b="1" dirty="0" err="1" smtClean="0"/>
              <a:t>Exploring</a:t>
            </a:r>
            <a:r>
              <a:rPr lang="cs-CZ" sz="800" b="1" dirty="0" smtClean="0"/>
              <a:t> </a:t>
            </a:r>
            <a:r>
              <a:rPr lang="cs-CZ" sz="800" b="1" dirty="0" err="1" smtClean="0"/>
              <a:t>optical</a:t>
            </a:r>
            <a:r>
              <a:rPr lang="cs-CZ" sz="800" b="1" dirty="0" smtClean="0"/>
              <a:t> and </a:t>
            </a:r>
            <a:r>
              <a:rPr lang="cs-CZ" sz="800" b="1" dirty="0" err="1" smtClean="0"/>
              <a:t>magnetic</a:t>
            </a:r>
            <a:r>
              <a:rPr lang="cs-CZ" sz="800" b="1" dirty="0" smtClean="0"/>
              <a:t> </a:t>
            </a:r>
            <a:r>
              <a:rPr lang="cs-CZ" sz="800" b="1" dirty="0" err="1" smtClean="0"/>
              <a:t>sensors</a:t>
            </a:r>
            <a:endParaRPr lang="cs-CZ" sz="800" b="1" dirty="0" smtClean="0"/>
          </a:p>
          <a:p>
            <a:pPr eaLnBrk="1" hangingPunct="1">
              <a:lnSpc>
                <a:spcPct val="80000"/>
              </a:lnSpc>
            </a:pPr>
            <a:r>
              <a:rPr lang="cs-CZ" sz="800" dirty="0" smtClean="0"/>
              <a:t>By </a:t>
            </a:r>
            <a:r>
              <a:rPr lang="cs-CZ" sz="800" dirty="0" err="1" smtClean="0"/>
              <a:t>Stuart</a:t>
            </a:r>
            <a:r>
              <a:rPr lang="cs-CZ" sz="800" dirty="0" smtClean="0"/>
              <a:t> </a:t>
            </a:r>
            <a:r>
              <a:rPr lang="cs-CZ" sz="800" dirty="0" err="1" smtClean="0"/>
              <a:t>Ball</a:t>
            </a:r>
            <a:r>
              <a:rPr lang="cs-CZ" sz="800" dirty="0" smtClean="0"/>
              <a:t> </a:t>
            </a:r>
            <a:r>
              <a:rPr lang="cs-CZ" sz="800" b="1" dirty="0" err="1" smtClean="0">
                <a:hlinkClick r:id="rId3"/>
              </a:rPr>
              <a:t>Embedded</a:t>
            </a:r>
            <a:r>
              <a:rPr lang="cs-CZ" sz="800" b="1" dirty="0" smtClean="0">
                <a:hlinkClick r:id="rId3"/>
              </a:rPr>
              <a:t> Systems Design </a:t>
            </a:r>
            <a:r>
              <a:rPr lang="cs-CZ" sz="800" dirty="0" smtClean="0"/>
              <a:t/>
            </a:r>
            <a:br>
              <a:rPr lang="cs-CZ" sz="800" dirty="0" smtClean="0"/>
            </a:br>
            <a:r>
              <a:rPr lang="cs-CZ" sz="800" dirty="0" smtClean="0"/>
              <a:t>(06/17/03, 13:13:46 PM EST)</a:t>
            </a:r>
            <a:br>
              <a:rPr lang="cs-CZ" sz="800" dirty="0" smtClean="0"/>
            </a:br>
            <a:r>
              <a:rPr lang="cs-CZ" sz="800" dirty="0" smtClean="0"/>
              <a:t>   </a:t>
            </a:r>
          </a:p>
          <a:p>
            <a:pPr eaLnBrk="1" hangingPunct="1">
              <a:lnSpc>
                <a:spcPct val="80000"/>
              </a:lnSpc>
            </a:pPr>
            <a:r>
              <a:rPr lang="cs-CZ" sz="800" b="1" dirty="0" err="1" smtClean="0"/>
              <a:t>Sensors</a:t>
            </a:r>
            <a:r>
              <a:rPr lang="cs-CZ" sz="800" b="1" dirty="0" smtClean="0"/>
              <a:t> </a:t>
            </a:r>
            <a:r>
              <a:rPr lang="cs-CZ" sz="800" b="1" dirty="0" err="1" smtClean="0"/>
              <a:t>help</a:t>
            </a:r>
            <a:r>
              <a:rPr lang="cs-CZ" sz="800" b="1" dirty="0" smtClean="0"/>
              <a:t> microprocessor-</a:t>
            </a:r>
            <a:r>
              <a:rPr lang="cs-CZ" sz="800" b="1" dirty="0" err="1" smtClean="0"/>
              <a:t>based</a:t>
            </a:r>
            <a:r>
              <a:rPr lang="cs-CZ" sz="800" b="1" dirty="0" smtClean="0"/>
              <a:t> </a:t>
            </a:r>
            <a:r>
              <a:rPr lang="cs-CZ" sz="800" b="1" dirty="0" err="1" smtClean="0"/>
              <a:t>systems</a:t>
            </a:r>
            <a:r>
              <a:rPr lang="cs-CZ" sz="800" b="1" dirty="0" smtClean="0"/>
              <a:t> </a:t>
            </a:r>
            <a:r>
              <a:rPr lang="cs-CZ" sz="800" b="1" dirty="0" err="1" smtClean="0"/>
              <a:t>find</a:t>
            </a:r>
            <a:r>
              <a:rPr lang="cs-CZ" sz="800" b="1" dirty="0" smtClean="0"/>
              <a:t> </a:t>
            </a:r>
            <a:r>
              <a:rPr lang="cs-CZ" sz="800" b="1" dirty="0" err="1" smtClean="0"/>
              <a:t>their</a:t>
            </a:r>
            <a:r>
              <a:rPr lang="cs-CZ" sz="800" b="1" dirty="0" smtClean="0"/>
              <a:t> </a:t>
            </a:r>
            <a:r>
              <a:rPr lang="cs-CZ" sz="800" b="1" dirty="0" err="1" smtClean="0"/>
              <a:t>bearings</a:t>
            </a:r>
            <a:r>
              <a:rPr lang="cs-CZ" sz="800" b="1" dirty="0" smtClean="0"/>
              <a:t>. </a:t>
            </a:r>
            <a:r>
              <a:rPr lang="cs-CZ" sz="800" b="1" dirty="0" err="1" smtClean="0"/>
              <a:t>Where</a:t>
            </a:r>
            <a:r>
              <a:rPr lang="cs-CZ" sz="800" b="1" dirty="0" smtClean="0"/>
              <a:t> </a:t>
            </a:r>
            <a:r>
              <a:rPr lang="cs-CZ" sz="800" b="1" dirty="0" err="1" smtClean="0"/>
              <a:t>would</a:t>
            </a:r>
            <a:r>
              <a:rPr lang="cs-CZ" sz="800" b="1" dirty="0" smtClean="0"/>
              <a:t> </a:t>
            </a:r>
            <a:r>
              <a:rPr lang="cs-CZ" sz="800" b="1" dirty="0" err="1" smtClean="0"/>
              <a:t>embedded</a:t>
            </a:r>
            <a:r>
              <a:rPr lang="cs-CZ" sz="800" b="1" dirty="0" smtClean="0"/>
              <a:t> </a:t>
            </a:r>
            <a:r>
              <a:rPr lang="cs-CZ" sz="800" b="1" dirty="0" err="1" smtClean="0"/>
              <a:t>systems</a:t>
            </a:r>
            <a:r>
              <a:rPr lang="cs-CZ" sz="800" b="1" dirty="0" smtClean="0"/>
              <a:t> </a:t>
            </a:r>
            <a:r>
              <a:rPr lang="cs-CZ" sz="800" b="1" dirty="0" err="1" smtClean="0"/>
              <a:t>be</a:t>
            </a:r>
            <a:r>
              <a:rPr lang="cs-CZ" sz="800" b="1" dirty="0" smtClean="0"/>
              <a:t> </a:t>
            </a:r>
            <a:r>
              <a:rPr lang="cs-CZ" sz="800" b="1" dirty="0" err="1" smtClean="0"/>
              <a:t>without</a:t>
            </a:r>
            <a:r>
              <a:rPr lang="cs-CZ" sz="800" b="1" dirty="0" smtClean="0"/>
              <a:t> </a:t>
            </a:r>
            <a:r>
              <a:rPr lang="cs-CZ" sz="800" b="1" dirty="0" err="1" smtClean="0"/>
              <a:t>them</a:t>
            </a:r>
            <a:r>
              <a:rPr lang="cs-CZ" sz="800" b="1" dirty="0" smtClean="0"/>
              <a:t>? </a:t>
            </a:r>
            <a:endParaRPr lang="cs-CZ" sz="800" dirty="0" smtClean="0"/>
          </a:p>
          <a:p>
            <a:pPr eaLnBrk="1" hangingPunct="1">
              <a:lnSpc>
                <a:spcPct val="80000"/>
              </a:lnSpc>
            </a:pPr>
            <a:r>
              <a:rPr lang="cs-CZ" sz="800" dirty="0" err="1" smtClean="0"/>
              <a:t>Sensors</a:t>
            </a:r>
            <a:r>
              <a:rPr lang="cs-CZ" sz="800" dirty="0" smtClean="0"/>
              <a:t> </a:t>
            </a:r>
            <a:r>
              <a:rPr lang="cs-CZ" sz="800" dirty="0" err="1" smtClean="0"/>
              <a:t>provide</a:t>
            </a:r>
            <a:r>
              <a:rPr lang="cs-CZ" sz="800" dirty="0" smtClean="0"/>
              <a:t> </a:t>
            </a:r>
            <a:r>
              <a:rPr lang="cs-CZ" sz="800" dirty="0" err="1" smtClean="0"/>
              <a:t>the</a:t>
            </a:r>
            <a:r>
              <a:rPr lang="cs-CZ" sz="800" dirty="0" smtClean="0"/>
              <a:t> </a:t>
            </a:r>
            <a:r>
              <a:rPr lang="cs-CZ" sz="800" dirty="0" err="1" smtClean="0"/>
              <a:t>windows</a:t>
            </a:r>
            <a:r>
              <a:rPr lang="cs-CZ" sz="800" dirty="0" smtClean="0"/>
              <a:t> </a:t>
            </a:r>
            <a:r>
              <a:rPr lang="cs-CZ" sz="800" dirty="0" err="1" smtClean="0"/>
              <a:t>through</a:t>
            </a:r>
            <a:r>
              <a:rPr lang="cs-CZ" sz="800" dirty="0" smtClean="0"/>
              <a:t> </a:t>
            </a:r>
            <a:r>
              <a:rPr lang="cs-CZ" sz="800" dirty="0" err="1" smtClean="0"/>
              <a:t>which</a:t>
            </a:r>
            <a:r>
              <a:rPr lang="cs-CZ" sz="800" dirty="0" smtClean="0"/>
              <a:t> microprocessor-</a:t>
            </a:r>
            <a:r>
              <a:rPr lang="cs-CZ" sz="800" dirty="0" err="1" smtClean="0"/>
              <a:t>based</a:t>
            </a:r>
            <a:r>
              <a:rPr lang="cs-CZ" sz="800" dirty="0" smtClean="0"/>
              <a:t> </a:t>
            </a:r>
            <a:r>
              <a:rPr lang="cs-CZ" sz="800" dirty="0" err="1" smtClean="0"/>
              <a:t>systems</a:t>
            </a:r>
            <a:r>
              <a:rPr lang="cs-CZ" sz="800" dirty="0" smtClean="0"/>
              <a:t> </a:t>
            </a:r>
            <a:r>
              <a:rPr lang="cs-CZ" sz="800" dirty="0" err="1" smtClean="0"/>
              <a:t>can</a:t>
            </a:r>
            <a:r>
              <a:rPr lang="cs-CZ" sz="800" dirty="0" smtClean="0"/>
              <a:t> </a:t>
            </a:r>
            <a:r>
              <a:rPr lang="cs-CZ" sz="800" dirty="0" err="1" smtClean="0"/>
              <a:t>observe</a:t>
            </a:r>
            <a:r>
              <a:rPr lang="cs-CZ" sz="800" dirty="0" smtClean="0"/>
              <a:t> </a:t>
            </a:r>
            <a:r>
              <a:rPr lang="cs-CZ" sz="800" dirty="0" err="1" smtClean="0"/>
              <a:t>their</a:t>
            </a:r>
            <a:r>
              <a:rPr lang="cs-CZ" sz="800" dirty="0" smtClean="0"/>
              <a:t> </a:t>
            </a:r>
            <a:r>
              <a:rPr lang="cs-CZ" sz="800" dirty="0" err="1" smtClean="0"/>
              <a:t>environment</a:t>
            </a:r>
            <a:r>
              <a:rPr lang="cs-CZ" sz="800" dirty="0" smtClean="0"/>
              <a:t>. </a:t>
            </a:r>
            <a:r>
              <a:rPr lang="cs-CZ" sz="800" dirty="0" err="1" smtClean="0"/>
              <a:t>Optical</a:t>
            </a:r>
            <a:r>
              <a:rPr lang="cs-CZ" sz="800" dirty="0" smtClean="0"/>
              <a:t> and </a:t>
            </a:r>
            <a:r>
              <a:rPr lang="cs-CZ" sz="800" dirty="0" err="1" smtClean="0"/>
              <a:t>magnetic</a:t>
            </a:r>
            <a:r>
              <a:rPr lang="cs-CZ" sz="800" dirty="0" smtClean="0"/>
              <a:t> </a:t>
            </a:r>
            <a:r>
              <a:rPr lang="cs-CZ" sz="800" dirty="0" err="1" smtClean="0"/>
              <a:t>sensors</a:t>
            </a:r>
            <a:r>
              <a:rPr lang="cs-CZ" sz="800" dirty="0" smtClean="0"/>
              <a:t> are </a:t>
            </a:r>
            <a:r>
              <a:rPr lang="cs-CZ" sz="800" dirty="0" err="1" smtClean="0"/>
              <a:t>used</a:t>
            </a:r>
            <a:r>
              <a:rPr lang="cs-CZ" sz="800" dirty="0" smtClean="0"/>
              <a:t> to </a:t>
            </a:r>
            <a:r>
              <a:rPr lang="cs-CZ" sz="800" dirty="0" err="1" smtClean="0"/>
              <a:t>detect</a:t>
            </a:r>
            <a:r>
              <a:rPr lang="cs-CZ" sz="800" dirty="0" smtClean="0"/>
              <a:t> </a:t>
            </a:r>
            <a:r>
              <a:rPr lang="cs-CZ" sz="800" dirty="0" err="1" smtClean="0"/>
              <a:t>the</a:t>
            </a:r>
            <a:r>
              <a:rPr lang="cs-CZ" sz="800" dirty="0" smtClean="0"/>
              <a:t> presence, absence, </a:t>
            </a:r>
            <a:r>
              <a:rPr lang="cs-CZ" sz="800" dirty="0" err="1" smtClean="0"/>
              <a:t>or</a:t>
            </a:r>
            <a:r>
              <a:rPr lang="cs-CZ" sz="800" dirty="0" smtClean="0"/>
              <a:t> </a:t>
            </a:r>
            <a:r>
              <a:rPr lang="cs-CZ" sz="800" dirty="0" err="1" smtClean="0"/>
              <a:t>motion</a:t>
            </a:r>
            <a:r>
              <a:rPr lang="cs-CZ" sz="800" dirty="0" smtClean="0"/>
              <a:t> </a:t>
            </a:r>
            <a:r>
              <a:rPr lang="cs-CZ" sz="800" dirty="0" err="1" smtClean="0"/>
              <a:t>of</a:t>
            </a:r>
            <a:r>
              <a:rPr lang="cs-CZ" sz="800" dirty="0" smtClean="0"/>
              <a:t> </a:t>
            </a:r>
            <a:r>
              <a:rPr lang="cs-CZ" sz="800" dirty="0" err="1" smtClean="0"/>
              <a:t>an</a:t>
            </a:r>
            <a:r>
              <a:rPr lang="cs-CZ" sz="800" dirty="0" smtClean="0"/>
              <a:t> </a:t>
            </a:r>
            <a:r>
              <a:rPr lang="cs-CZ" sz="800" dirty="0" err="1" smtClean="0"/>
              <a:t>object</a:t>
            </a:r>
            <a:r>
              <a:rPr lang="cs-CZ" sz="800" dirty="0" smtClean="0"/>
              <a:t>. </a:t>
            </a:r>
            <a:r>
              <a:rPr lang="cs-CZ" sz="800" dirty="0" err="1" smtClean="0"/>
              <a:t>Typical</a:t>
            </a:r>
            <a:r>
              <a:rPr lang="cs-CZ" sz="800" dirty="0" smtClean="0"/>
              <a:t> </a:t>
            </a:r>
            <a:r>
              <a:rPr lang="cs-CZ" sz="800" dirty="0" err="1" smtClean="0"/>
              <a:t>applications</a:t>
            </a:r>
            <a:r>
              <a:rPr lang="cs-CZ" sz="800" dirty="0" smtClean="0"/>
              <a:t> </a:t>
            </a:r>
            <a:r>
              <a:rPr lang="cs-CZ" sz="800" dirty="0" err="1" smtClean="0"/>
              <a:t>include</a:t>
            </a:r>
            <a:r>
              <a:rPr lang="cs-CZ" sz="800" dirty="0" smtClean="0"/>
              <a:t> </a:t>
            </a:r>
            <a:r>
              <a:rPr lang="cs-CZ" sz="800" dirty="0" err="1" smtClean="0"/>
              <a:t>sensing</a:t>
            </a:r>
            <a:r>
              <a:rPr lang="cs-CZ" sz="800" dirty="0" smtClean="0"/>
              <a:t> </a:t>
            </a:r>
            <a:r>
              <a:rPr lang="cs-CZ" sz="800" dirty="0" err="1" smtClean="0"/>
              <a:t>when</a:t>
            </a:r>
            <a:r>
              <a:rPr lang="cs-CZ" sz="800" dirty="0" smtClean="0"/>
              <a:t> a </a:t>
            </a:r>
            <a:r>
              <a:rPr lang="cs-CZ" sz="800" dirty="0" err="1" smtClean="0"/>
              <a:t>door</a:t>
            </a:r>
            <a:r>
              <a:rPr lang="cs-CZ" sz="800" dirty="0" smtClean="0"/>
              <a:t> </a:t>
            </a:r>
            <a:r>
              <a:rPr lang="cs-CZ" sz="800" dirty="0" err="1" smtClean="0"/>
              <a:t>is</a:t>
            </a:r>
            <a:r>
              <a:rPr lang="cs-CZ" sz="800" dirty="0" smtClean="0"/>
              <a:t> open </a:t>
            </a:r>
            <a:r>
              <a:rPr lang="cs-CZ" sz="800" dirty="0" err="1" smtClean="0"/>
              <a:t>or</a:t>
            </a:r>
            <a:r>
              <a:rPr lang="cs-CZ" sz="800" dirty="0" smtClean="0"/>
              <a:t> </a:t>
            </a:r>
            <a:r>
              <a:rPr lang="cs-CZ" sz="800" dirty="0" err="1" smtClean="0"/>
              <a:t>closed</a:t>
            </a:r>
            <a:r>
              <a:rPr lang="cs-CZ" sz="800" dirty="0" smtClean="0"/>
              <a:t>, </a:t>
            </a:r>
            <a:r>
              <a:rPr lang="cs-CZ" sz="800" dirty="0" err="1" smtClean="0"/>
              <a:t>or</a:t>
            </a:r>
            <a:r>
              <a:rPr lang="cs-CZ" sz="800" dirty="0" smtClean="0"/>
              <a:t> </a:t>
            </a:r>
            <a:r>
              <a:rPr lang="cs-CZ" sz="800" dirty="0" err="1" smtClean="0"/>
              <a:t>measuring</a:t>
            </a:r>
            <a:r>
              <a:rPr lang="cs-CZ" sz="800" dirty="0" smtClean="0"/>
              <a:t> </a:t>
            </a:r>
            <a:r>
              <a:rPr lang="cs-CZ" sz="800" dirty="0" err="1" smtClean="0"/>
              <a:t>the</a:t>
            </a:r>
            <a:r>
              <a:rPr lang="cs-CZ" sz="800" dirty="0" smtClean="0"/>
              <a:t> speed </a:t>
            </a:r>
            <a:r>
              <a:rPr lang="cs-CZ" sz="800" dirty="0" err="1" smtClean="0"/>
              <a:t>of</a:t>
            </a:r>
            <a:r>
              <a:rPr lang="cs-CZ" sz="800" dirty="0" smtClean="0"/>
              <a:t> a </a:t>
            </a:r>
            <a:r>
              <a:rPr lang="cs-CZ" sz="800" dirty="0" err="1" smtClean="0"/>
              <a:t>rotating</a:t>
            </a:r>
            <a:r>
              <a:rPr lang="cs-CZ" sz="800" dirty="0" smtClean="0"/>
              <a:t> </a:t>
            </a:r>
            <a:r>
              <a:rPr lang="cs-CZ" sz="800" dirty="0" err="1" smtClean="0"/>
              <a:t>shaft</a:t>
            </a:r>
            <a:r>
              <a:rPr lang="cs-CZ" sz="800" dirty="0" smtClean="0"/>
              <a:t>. </a:t>
            </a:r>
            <a:r>
              <a:rPr lang="cs-CZ" sz="800" dirty="0" err="1" smtClean="0"/>
              <a:t>This</a:t>
            </a:r>
            <a:r>
              <a:rPr lang="cs-CZ" sz="800" dirty="0" smtClean="0"/>
              <a:t> </a:t>
            </a:r>
            <a:r>
              <a:rPr lang="cs-CZ" sz="800" dirty="0" err="1" smtClean="0"/>
              <a:t>article</a:t>
            </a:r>
            <a:r>
              <a:rPr lang="cs-CZ" sz="800" dirty="0" smtClean="0"/>
              <a:t> </a:t>
            </a:r>
            <a:r>
              <a:rPr lang="cs-CZ" sz="800" dirty="0" err="1" smtClean="0"/>
              <a:t>looks</a:t>
            </a:r>
            <a:r>
              <a:rPr lang="cs-CZ" sz="800" dirty="0" smtClean="0"/>
              <a:t> </a:t>
            </a:r>
            <a:r>
              <a:rPr lang="cs-CZ" sz="800" dirty="0" err="1" smtClean="0"/>
              <a:t>at</a:t>
            </a:r>
            <a:r>
              <a:rPr lang="cs-CZ" sz="800" dirty="0" smtClean="0"/>
              <a:t> these </a:t>
            </a:r>
            <a:r>
              <a:rPr lang="cs-CZ" sz="800" dirty="0" err="1" smtClean="0"/>
              <a:t>two</a:t>
            </a:r>
            <a:r>
              <a:rPr lang="cs-CZ" sz="800" dirty="0" smtClean="0"/>
              <a:t> </a:t>
            </a:r>
            <a:r>
              <a:rPr lang="cs-CZ" sz="800" dirty="0" err="1" smtClean="0"/>
              <a:t>broad</a:t>
            </a:r>
            <a:r>
              <a:rPr lang="cs-CZ" sz="800" dirty="0" smtClean="0"/>
              <a:t> </a:t>
            </a:r>
            <a:r>
              <a:rPr lang="cs-CZ" sz="800" dirty="0" err="1" smtClean="0"/>
              <a:t>classes</a:t>
            </a:r>
            <a:r>
              <a:rPr lang="cs-CZ" sz="800" dirty="0" smtClean="0"/>
              <a:t> </a:t>
            </a:r>
            <a:r>
              <a:rPr lang="cs-CZ" sz="800" dirty="0" err="1" smtClean="0"/>
              <a:t>of</a:t>
            </a:r>
            <a:r>
              <a:rPr lang="cs-CZ" sz="800" dirty="0" smtClean="0"/>
              <a:t> </a:t>
            </a:r>
            <a:r>
              <a:rPr lang="cs-CZ" sz="800" dirty="0" err="1" smtClean="0"/>
              <a:t>sensors</a:t>
            </a:r>
            <a:r>
              <a:rPr lang="cs-CZ" sz="800" dirty="0" smtClean="0"/>
              <a:t>, </a:t>
            </a:r>
            <a:r>
              <a:rPr lang="cs-CZ" sz="800" dirty="0" err="1" smtClean="0"/>
              <a:t>their</a:t>
            </a:r>
            <a:r>
              <a:rPr lang="cs-CZ" sz="800" dirty="0" smtClean="0"/>
              <a:t> </a:t>
            </a:r>
            <a:r>
              <a:rPr lang="cs-CZ" sz="800" dirty="0" err="1" smtClean="0"/>
              <a:t>applications</a:t>
            </a:r>
            <a:r>
              <a:rPr lang="cs-CZ" sz="800" dirty="0" smtClean="0"/>
              <a:t>, and </a:t>
            </a:r>
            <a:r>
              <a:rPr lang="cs-CZ" sz="800" dirty="0" err="1" smtClean="0"/>
              <a:t>how</a:t>
            </a:r>
            <a:r>
              <a:rPr lang="cs-CZ" sz="800" dirty="0" smtClean="0"/>
              <a:t> </a:t>
            </a:r>
            <a:r>
              <a:rPr lang="cs-CZ" sz="800" dirty="0" err="1" smtClean="0"/>
              <a:t>they</a:t>
            </a:r>
            <a:r>
              <a:rPr lang="cs-CZ" sz="800" dirty="0" smtClean="0"/>
              <a:t> interface to </a:t>
            </a:r>
            <a:r>
              <a:rPr lang="cs-CZ" sz="800" dirty="0" err="1" smtClean="0"/>
              <a:t>processors</a:t>
            </a:r>
            <a:r>
              <a:rPr lang="cs-CZ" sz="800" dirty="0" smtClean="0"/>
              <a:t>.  </a:t>
            </a:r>
            <a:endParaRPr lang="cs-CZ" sz="800" b="1" dirty="0" smtClean="0"/>
          </a:p>
          <a:p>
            <a:pPr eaLnBrk="1" hangingPunct="1">
              <a:lnSpc>
                <a:spcPct val="80000"/>
              </a:lnSpc>
            </a:pPr>
            <a:r>
              <a:rPr lang="cs-CZ" sz="800" b="1" dirty="0" err="1" smtClean="0"/>
              <a:t>Exploring</a:t>
            </a:r>
            <a:r>
              <a:rPr lang="cs-CZ" sz="800" b="1" dirty="0" smtClean="0"/>
              <a:t> </a:t>
            </a:r>
            <a:r>
              <a:rPr lang="cs-CZ" sz="800" b="1" dirty="0" err="1" smtClean="0"/>
              <a:t>optical</a:t>
            </a:r>
            <a:r>
              <a:rPr lang="cs-CZ" sz="800" b="1" dirty="0" smtClean="0"/>
              <a:t> and </a:t>
            </a:r>
            <a:r>
              <a:rPr lang="cs-CZ" sz="800" b="1" dirty="0" err="1" smtClean="0"/>
              <a:t>magnetic</a:t>
            </a:r>
            <a:r>
              <a:rPr lang="cs-CZ" sz="800" b="1" dirty="0" smtClean="0"/>
              <a:t> </a:t>
            </a:r>
            <a:r>
              <a:rPr lang="cs-CZ" sz="800" b="1" dirty="0" err="1" smtClean="0"/>
              <a:t>sensors</a:t>
            </a:r>
            <a:endParaRPr lang="cs-CZ" sz="800" b="1" dirty="0" smtClean="0"/>
          </a:p>
          <a:p>
            <a:pPr eaLnBrk="1" hangingPunct="1">
              <a:lnSpc>
                <a:spcPct val="80000"/>
              </a:lnSpc>
            </a:pPr>
            <a:r>
              <a:rPr lang="cs-CZ" sz="800" dirty="0" smtClean="0"/>
              <a:t>By </a:t>
            </a:r>
            <a:r>
              <a:rPr lang="cs-CZ" sz="800" dirty="0" err="1" smtClean="0"/>
              <a:t>Stuart</a:t>
            </a:r>
            <a:r>
              <a:rPr lang="cs-CZ" sz="800" dirty="0" smtClean="0"/>
              <a:t> </a:t>
            </a:r>
            <a:r>
              <a:rPr lang="cs-CZ" sz="800" dirty="0" err="1" smtClean="0"/>
              <a:t>Ball</a:t>
            </a:r>
            <a:r>
              <a:rPr lang="cs-CZ" sz="800" dirty="0" smtClean="0"/>
              <a:t> </a:t>
            </a:r>
            <a:r>
              <a:rPr lang="cs-CZ" sz="800" b="1" dirty="0" err="1" smtClean="0">
                <a:hlinkClick r:id="rId3"/>
              </a:rPr>
              <a:t>Embedded</a:t>
            </a:r>
            <a:r>
              <a:rPr lang="cs-CZ" sz="800" b="1" dirty="0" smtClean="0">
                <a:hlinkClick r:id="rId3"/>
              </a:rPr>
              <a:t> Systems Design </a:t>
            </a:r>
            <a:r>
              <a:rPr lang="cs-CZ" sz="800" dirty="0" smtClean="0"/>
              <a:t/>
            </a:r>
            <a:br>
              <a:rPr lang="cs-CZ" sz="800" dirty="0" smtClean="0"/>
            </a:br>
            <a:r>
              <a:rPr lang="cs-CZ" sz="800" dirty="0" smtClean="0"/>
              <a:t>(06/17/03, 13:13:46 PM EST)</a:t>
            </a:r>
            <a:br>
              <a:rPr lang="cs-CZ" sz="800" dirty="0" smtClean="0"/>
            </a:br>
            <a:r>
              <a:rPr lang="cs-CZ" sz="800" dirty="0" smtClean="0"/>
              <a:t>   </a:t>
            </a:r>
          </a:p>
          <a:p>
            <a:pPr eaLnBrk="1" hangingPunct="1">
              <a:lnSpc>
                <a:spcPct val="80000"/>
              </a:lnSpc>
            </a:pPr>
            <a:r>
              <a:rPr lang="cs-CZ" sz="800" b="1" dirty="0" err="1" smtClean="0"/>
              <a:t>Sensors</a:t>
            </a:r>
            <a:r>
              <a:rPr lang="cs-CZ" sz="800" b="1" dirty="0" smtClean="0"/>
              <a:t> </a:t>
            </a:r>
            <a:r>
              <a:rPr lang="cs-CZ" sz="800" b="1" dirty="0" err="1" smtClean="0"/>
              <a:t>help</a:t>
            </a:r>
            <a:r>
              <a:rPr lang="cs-CZ" sz="800" b="1" dirty="0" smtClean="0"/>
              <a:t> microprocessor-</a:t>
            </a:r>
            <a:r>
              <a:rPr lang="cs-CZ" sz="800" b="1" dirty="0" err="1" smtClean="0"/>
              <a:t>based</a:t>
            </a:r>
            <a:r>
              <a:rPr lang="cs-CZ" sz="800" b="1" dirty="0" smtClean="0"/>
              <a:t> </a:t>
            </a:r>
            <a:r>
              <a:rPr lang="cs-CZ" sz="800" b="1" dirty="0" err="1" smtClean="0"/>
              <a:t>systems</a:t>
            </a:r>
            <a:r>
              <a:rPr lang="cs-CZ" sz="800" b="1" dirty="0" smtClean="0"/>
              <a:t> </a:t>
            </a:r>
            <a:r>
              <a:rPr lang="cs-CZ" sz="800" b="1" dirty="0" err="1" smtClean="0"/>
              <a:t>find</a:t>
            </a:r>
            <a:r>
              <a:rPr lang="cs-CZ" sz="800" b="1" dirty="0" smtClean="0"/>
              <a:t> </a:t>
            </a:r>
            <a:r>
              <a:rPr lang="cs-CZ" sz="800" b="1" dirty="0" err="1" smtClean="0"/>
              <a:t>their</a:t>
            </a:r>
            <a:r>
              <a:rPr lang="cs-CZ" sz="800" b="1" dirty="0" smtClean="0"/>
              <a:t> </a:t>
            </a:r>
            <a:r>
              <a:rPr lang="cs-CZ" sz="800" b="1" dirty="0" err="1" smtClean="0"/>
              <a:t>bearings</a:t>
            </a:r>
            <a:r>
              <a:rPr lang="cs-CZ" sz="800" b="1" dirty="0" smtClean="0"/>
              <a:t>. </a:t>
            </a:r>
            <a:r>
              <a:rPr lang="cs-CZ" sz="800" b="1" dirty="0" err="1" smtClean="0"/>
              <a:t>Where</a:t>
            </a:r>
            <a:r>
              <a:rPr lang="cs-CZ" sz="800" b="1" dirty="0" smtClean="0"/>
              <a:t> </a:t>
            </a:r>
            <a:r>
              <a:rPr lang="cs-CZ" sz="800" b="1" dirty="0" err="1" smtClean="0"/>
              <a:t>would</a:t>
            </a:r>
            <a:r>
              <a:rPr lang="cs-CZ" sz="800" b="1" dirty="0" smtClean="0"/>
              <a:t> </a:t>
            </a:r>
            <a:r>
              <a:rPr lang="cs-CZ" sz="800" b="1" dirty="0" err="1" smtClean="0"/>
              <a:t>embedded</a:t>
            </a:r>
            <a:r>
              <a:rPr lang="cs-CZ" sz="800" b="1" dirty="0" smtClean="0"/>
              <a:t> </a:t>
            </a:r>
            <a:r>
              <a:rPr lang="cs-CZ" sz="800" b="1" dirty="0" err="1" smtClean="0"/>
              <a:t>systems</a:t>
            </a:r>
            <a:r>
              <a:rPr lang="cs-CZ" sz="800" b="1" dirty="0" smtClean="0"/>
              <a:t> </a:t>
            </a:r>
            <a:r>
              <a:rPr lang="cs-CZ" sz="800" b="1" dirty="0" err="1" smtClean="0"/>
              <a:t>be</a:t>
            </a:r>
            <a:r>
              <a:rPr lang="cs-CZ" sz="800" b="1" dirty="0" smtClean="0"/>
              <a:t> </a:t>
            </a:r>
            <a:r>
              <a:rPr lang="cs-CZ" sz="800" b="1" dirty="0" err="1" smtClean="0"/>
              <a:t>without</a:t>
            </a:r>
            <a:r>
              <a:rPr lang="cs-CZ" sz="800" b="1" dirty="0" smtClean="0"/>
              <a:t> </a:t>
            </a:r>
            <a:r>
              <a:rPr lang="cs-CZ" sz="800" b="1" dirty="0" err="1" smtClean="0"/>
              <a:t>them</a:t>
            </a:r>
            <a:r>
              <a:rPr lang="cs-CZ" sz="800" b="1" dirty="0" smtClean="0"/>
              <a:t>? </a:t>
            </a:r>
            <a:endParaRPr lang="cs-CZ" sz="800" dirty="0" smtClean="0"/>
          </a:p>
          <a:p>
            <a:pPr eaLnBrk="1" hangingPunct="1">
              <a:lnSpc>
                <a:spcPct val="80000"/>
              </a:lnSpc>
            </a:pPr>
            <a:r>
              <a:rPr lang="cs-CZ" sz="800" dirty="0" err="1" smtClean="0"/>
              <a:t>Sensors</a:t>
            </a:r>
            <a:r>
              <a:rPr lang="cs-CZ" sz="800" dirty="0" smtClean="0"/>
              <a:t> </a:t>
            </a:r>
            <a:r>
              <a:rPr lang="cs-CZ" sz="800" dirty="0" err="1" smtClean="0"/>
              <a:t>provide</a:t>
            </a:r>
            <a:r>
              <a:rPr lang="cs-CZ" sz="800" dirty="0" smtClean="0"/>
              <a:t> </a:t>
            </a:r>
            <a:r>
              <a:rPr lang="cs-CZ" sz="800" dirty="0" err="1" smtClean="0"/>
              <a:t>the</a:t>
            </a:r>
            <a:r>
              <a:rPr lang="cs-CZ" sz="800" dirty="0" smtClean="0"/>
              <a:t> </a:t>
            </a:r>
            <a:r>
              <a:rPr lang="cs-CZ" sz="800" dirty="0" err="1" smtClean="0"/>
              <a:t>windows</a:t>
            </a:r>
            <a:r>
              <a:rPr lang="cs-CZ" sz="800" dirty="0" smtClean="0"/>
              <a:t> </a:t>
            </a:r>
            <a:r>
              <a:rPr lang="cs-CZ" sz="800" dirty="0" err="1" smtClean="0"/>
              <a:t>through</a:t>
            </a:r>
            <a:r>
              <a:rPr lang="cs-CZ" sz="800" dirty="0" smtClean="0"/>
              <a:t> </a:t>
            </a:r>
            <a:r>
              <a:rPr lang="cs-CZ" sz="800" dirty="0" err="1" smtClean="0"/>
              <a:t>which</a:t>
            </a:r>
            <a:r>
              <a:rPr lang="cs-CZ" sz="800" dirty="0" smtClean="0"/>
              <a:t> microprocessor-</a:t>
            </a:r>
            <a:r>
              <a:rPr lang="cs-CZ" sz="800" dirty="0" err="1" smtClean="0"/>
              <a:t>based</a:t>
            </a:r>
            <a:r>
              <a:rPr lang="cs-CZ" sz="800" dirty="0" smtClean="0"/>
              <a:t> </a:t>
            </a:r>
            <a:r>
              <a:rPr lang="cs-CZ" sz="800" dirty="0" err="1" smtClean="0"/>
              <a:t>systems</a:t>
            </a:r>
            <a:r>
              <a:rPr lang="cs-CZ" sz="800" dirty="0" smtClean="0"/>
              <a:t> </a:t>
            </a:r>
            <a:r>
              <a:rPr lang="cs-CZ" sz="800" dirty="0" err="1" smtClean="0"/>
              <a:t>can</a:t>
            </a:r>
            <a:r>
              <a:rPr lang="cs-CZ" sz="800" dirty="0" smtClean="0"/>
              <a:t> </a:t>
            </a:r>
            <a:r>
              <a:rPr lang="cs-CZ" sz="800" dirty="0" err="1" smtClean="0"/>
              <a:t>observe</a:t>
            </a:r>
            <a:r>
              <a:rPr lang="cs-CZ" sz="800" dirty="0" smtClean="0"/>
              <a:t> </a:t>
            </a:r>
            <a:r>
              <a:rPr lang="cs-CZ" sz="800" dirty="0" err="1" smtClean="0"/>
              <a:t>their</a:t>
            </a:r>
            <a:r>
              <a:rPr lang="cs-CZ" sz="800" dirty="0" smtClean="0"/>
              <a:t> </a:t>
            </a:r>
            <a:r>
              <a:rPr lang="cs-CZ" sz="800" dirty="0" err="1" smtClean="0"/>
              <a:t>environment</a:t>
            </a:r>
            <a:r>
              <a:rPr lang="cs-CZ" sz="800" dirty="0" smtClean="0"/>
              <a:t>. </a:t>
            </a:r>
            <a:r>
              <a:rPr lang="cs-CZ" sz="800" dirty="0" err="1" smtClean="0"/>
              <a:t>Optical</a:t>
            </a:r>
            <a:r>
              <a:rPr lang="cs-CZ" sz="800" dirty="0" smtClean="0"/>
              <a:t> and </a:t>
            </a:r>
            <a:r>
              <a:rPr lang="cs-CZ" sz="800" dirty="0" err="1" smtClean="0"/>
              <a:t>magnetic</a:t>
            </a:r>
            <a:r>
              <a:rPr lang="cs-CZ" sz="800" dirty="0" smtClean="0"/>
              <a:t> </a:t>
            </a:r>
            <a:r>
              <a:rPr lang="cs-CZ" sz="800" dirty="0" err="1" smtClean="0"/>
              <a:t>sensors</a:t>
            </a:r>
            <a:r>
              <a:rPr lang="cs-CZ" sz="800" dirty="0" smtClean="0"/>
              <a:t> are </a:t>
            </a:r>
            <a:r>
              <a:rPr lang="cs-CZ" sz="800" dirty="0" err="1" smtClean="0"/>
              <a:t>used</a:t>
            </a:r>
            <a:r>
              <a:rPr lang="cs-CZ" sz="800" dirty="0" smtClean="0"/>
              <a:t> to </a:t>
            </a:r>
            <a:r>
              <a:rPr lang="cs-CZ" sz="800" dirty="0" err="1" smtClean="0"/>
              <a:t>detect</a:t>
            </a:r>
            <a:r>
              <a:rPr lang="cs-CZ" sz="800" dirty="0" smtClean="0"/>
              <a:t> </a:t>
            </a:r>
            <a:r>
              <a:rPr lang="cs-CZ" sz="800" dirty="0" err="1" smtClean="0"/>
              <a:t>the</a:t>
            </a:r>
            <a:r>
              <a:rPr lang="cs-CZ" sz="800" dirty="0" smtClean="0"/>
              <a:t> presence, absence, </a:t>
            </a:r>
            <a:r>
              <a:rPr lang="cs-CZ" sz="800" dirty="0" err="1" smtClean="0"/>
              <a:t>or</a:t>
            </a:r>
            <a:r>
              <a:rPr lang="cs-CZ" sz="800" dirty="0" smtClean="0"/>
              <a:t> </a:t>
            </a:r>
            <a:r>
              <a:rPr lang="cs-CZ" sz="800" dirty="0" err="1" smtClean="0"/>
              <a:t>motion</a:t>
            </a:r>
            <a:r>
              <a:rPr lang="cs-CZ" sz="800" dirty="0" smtClean="0"/>
              <a:t> </a:t>
            </a:r>
            <a:r>
              <a:rPr lang="cs-CZ" sz="800" dirty="0" err="1" smtClean="0"/>
              <a:t>of</a:t>
            </a:r>
            <a:r>
              <a:rPr lang="cs-CZ" sz="800" dirty="0" smtClean="0"/>
              <a:t> </a:t>
            </a:r>
            <a:r>
              <a:rPr lang="cs-CZ" sz="800" dirty="0" err="1" smtClean="0"/>
              <a:t>an</a:t>
            </a:r>
            <a:r>
              <a:rPr lang="cs-CZ" sz="800" dirty="0" smtClean="0"/>
              <a:t> </a:t>
            </a:r>
            <a:r>
              <a:rPr lang="cs-CZ" sz="800" dirty="0" err="1" smtClean="0"/>
              <a:t>object</a:t>
            </a:r>
            <a:r>
              <a:rPr lang="cs-CZ" sz="800" dirty="0" smtClean="0"/>
              <a:t>. </a:t>
            </a:r>
            <a:r>
              <a:rPr lang="cs-CZ" sz="800" dirty="0" err="1" smtClean="0"/>
              <a:t>Typical</a:t>
            </a:r>
            <a:r>
              <a:rPr lang="cs-CZ" sz="800" dirty="0" smtClean="0"/>
              <a:t> </a:t>
            </a:r>
            <a:r>
              <a:rPr lang="cs-CZ" sz="800" dirty="0" err="1" smtClean="0"/>
              <a:t>applications</a:t>
            </a:r>
            <a:r>
              <a:rPr lang="cs-CZ" sz="800" dirty="0" smtClean="0"/>
              <a:t> </a:t>
            </a:r>
            <a:r>
              <a:rPr lang="cs-CZ" sz="800" dirty="0" err="1" smtClean="0"/>
              <a:t>include</a:t>
            </a:r>
            <a:r>
              <a:rPr lang="cs-CZ" sz="800" dirty="0" smtClean="0"/>
              <a:t> </a:t>
            </a:r>
            <a:r>
              <a:rPr lang="cs-CZ" sz="800" dirty="0" err="1" smtClean="0"/>
              <a:t>sensing</a:t>
            </a:r>
            <a:r>
              <a:rPr lang="cs-CZ" sz="800" dirty="0" smtClean="0"/>
              <a:t> </a:t>
            </a:r>
            <a:r>
              <a:rPr lang="cs-CZ" sz="800" dirty="0" err="1" smtClean="0"/>
              <a:t>when</a:t>
            </a:r>
            <a:r>
              <a:rPr lang="cs-CZ" sz="800" dirty="0" smtClean="0"/>
              <a:t> a </a:t>
            </a:r>
            <a:r>
              <a:rPr lang="cs-CZ" sz="800" dirty="0" err="1" smtClean="0"/>
              <a:t>door</a:t>
            </a:r>
            <a:r>
              <a:rPr lang="cs-CZ" sz="800" dirty="0" smtClean="0"/>
              <a:t> </a:t>
            </a:r>
            <a:r>
              <a:rPr lang="cs-CZ" sz="800" dirty="0" err="1" smtClean="0"/>
              <a:t>is</a:t>
            </a:r>
            <a:r>
              <a:rPr lang="cs-CZ" sz="800" dirty="0" smtClean="0"/>
              <a:t> open </a:t>
            </a:r>
            <a:r>
              <a:rPr lang="cs-CZ" sz="800" dirty="0" err="1" smtClean="0"/>
              <a:t>or</a:t>
            </a:r>
            <a:r>
              <a:rPr lang="cs-CZ" sz="800" dirty="0" smtClean="0"/>
              <a:t> </a:t>
            </a:r>
            <a:r>
              <a:rPr lang="cs-CZ" sz="800" dirty="0" err="1" smtClean="0"/>
              <a:t>closed</a:t>
            </a:r>
            <a:r>
              <a:rPr lang="cs-CZ" sz="800" dirty="0" smtClean="0"/>
              <a:t>, </a:t>
            </a:r>
            <a:r>
              <a:rPr lang="cs-CZ" sz="800" dirty="0" err="1" smtClean="0"/>
              <a:t>or</a:t>
            </a:r>
            <a:r>
              <a:rPr lang="cs-CZ" sz="800" dirty="0" smtClean="0"/>
              <a:t> </a:t>
            </a:r>
            <a:r>
              <a:rPr lang="cs-CZ" sz="800" dirty="0" err="1" smtClean="0"/>
              <a:t>measuring</a:t>
            </a:r>
            <a:r>
              <a:rPr lang="cs-CZ" sz="800" dirty="0" smtClean="0"/>
              <a:t> </a:t>
            </a:r>
            <a:r>
              <a:rPr lang="cs-CZ" sz="800" dirty="0" err="1" smtClean="0"/>
              <a:t>the</a:t>
            </a:r>
            <a:r>
              <a:rPr lang="cs-CZ" sz="800" dirty="0" smtClean="0"/>
              <a:t> speed </a:t>
            </a:r>
            <a:r>
              <a:rPr lang="cs-CZ" sz="800" dirty="0" err="1" smtClean="0"/>
              <a:t>of</a:t>
            </a:r>
            <a:r>
              <a:rPr lang="cs-CZ" sz="800" dirty="0" smtClean="0"/>
              <a:t> a </a:t>
            </a:r>
            <a:r>
              <a:rPr lang="cs-CZ" sz="800" dirty="0" err="1" smtClean="0"/>
              <a:t>rotating</a:t>
            </a:r>
            <a:r>
              <a:rPr lang="cs-CZ" sz="800" dirty="0" smtClean="0"/>
              <a:t> </a:t>
            </a:r>
            <a:r>
              <a:rPr lang="cs-CZ" sz="800" dirty="0" err="1" smtClean="0"/>
              <a:t>shaft</a:t>
            </a:r>
            <a:r>
              <a:rPr lang="cs-CZ" sz="800" dirty="0" smtClean="0"/>
              <a:t>. </a:t>
            </a:r>
            <a:r>
              <a:rPr lang="cs-CZ" sz="800" dirty="0" err="1" smtClean="0"/>
              <a:t>This</a:t>
            </a:r>
            <a:r>
              <a:rPr lang="cs-CZ" sz="800" dirty="0" smtClean="0"/>
              <a:t> </a:t>
            </a:r>
            <a:r>
              <a:rPr lang="cs-CZ" sz="800" dirty="0" err="1" smtClean="0"/>
              <a:t>article</a:t>
            </a:r>
            <a:r>
              <a:rPr lang="cs-CZ" sz="800" dirty="0" smtClean="0"/>
              <a:t> </a:t>
            </a:r>
            <a:r>
              <a:rPr lang="cs-CZ" sz="800" dirty="0" err="1" smtClean="0"/>
              <a:t>looks</a:t>
            </a:r>
            <a:r>
              <a:rPr lang="cs-CZ" sz="800" dirty="0" smtClean="0"/>
              <a:t> </a:t>
            </a:r>
            <a:r>
              <a:rPr lang="cs-CZ" sz="800" dirty="0" err="1" smtClean="0"/>
              <a:t>at</a:t>
            </a:r>
            <a:r>
              <a:rPr lang="cs-CZ" sz="800" dirty="0" smtClean="0"/>
              <a:t> these </a:t>
            </a:r>
            <a:r>
              <a:rPr lang="cs-CZ" sz="800" dirty="0" err="1" smtClean="0"/>
              <a:t>two</a:t>
            </a:r>
            <a:r>
              <a:rPr lang="cs-CZ" sz="800" dirty="0" smtClean="0"/>
              <a:t> </a:t>
            </a:r>
            <a:r>
              <a:rPr lang="cs-CZ" sz="800" dirty="0" err="1" smtClean="0"/>
              <a:t>broad</a:t>
            </a:r>
            <a:r>
              <a:rPr lang="cs-CZ" sz="800" dirty="0" smtClean="0"/>
              <a:t> </a:t>
            </a:r>
            <a:r>
              <a:rPr lang="cs-CZ" sz="800" dirty="0" err="1" smtClean="0"/>
              <a:t>classes</a:t>
            </a:r>
            <a:r>
              <a:rPr lang="cs-CZ" sz="800" dirty="0" smtClean="0"/>
              <a:t> </a:t>
            </a:r>
            <a:r>
              <a:rPr lang="cs-CZ" sz="800" dirty="0" err="1" smtClean="0"/>
              <a:t>of</a:t>
            </a:r>
            <a:r>
              <a:rPr lang="cs-CZ" sz="800" dirty="0" smtClean="0"/>
              <a:t> </a:t>
            </a:r>
            <a:r>
              <a:rPr lang="cs-CZ" sz="800" dirty="0" err="1" smtClean="0"/>
              <a:t>sensors</a:t>
            </a:r>
            <a:r>
              <a:rPr lang="cs-CZ" sz="800" dirty="0" smtClean="0"/>
              <a:t>, </a:t>
            </a:r>
            <a:r>
              <a:rPr lang="cs-CZ" sz="800" dirty="0" err="1" smtClean="0"/>
              <a:t>their</a:t>
            </a:r>
            <a:r>
              <a:rPr lang="cs-CZ" sz="800" dirty="0" smtClean="0"/>
              <a:t> </a:t>
            </a:r>
            <a:r>
              <a:rPr lang="cs-CZ" sz="800" dirty="0" err="1" smtClean="0"/>
              <a:t>applications</a:t>
            </a:r>
            <a:r>
              <a:rPr lang="cs-CZ" sz="800" dirty="0" smtClean="0"/>
              <a:t>, and </a:t>
            </a:r>
            <a:r>
              <a:rPr lang="cs-CZ" sz="800" dirty="0" err="1" smtClean="0"/>
              <a:t>how</a:t>
            </a:r>
            <a:r>
              <a:rPr lang="cs-CZ" sz="800" dirty="0" smtClean="0"/>
              <a:t> </a:t>
            </a:r>
            <a:r>
              <a:rPr lang="cs-CZ" sz="800" dirty="0" err="1" smtClean="0"/>
              <a:t>they</a:t>
            </a:r>
            <a:r>
              <a:rPr lang="cs-CZ" sz="800" dirty="0" smtClean="0"/>
              <a:t> interface to </a:t>
            </a:r>
            <a:r>
              <a:rPr lang="cs-CZ" sz="800" dirty="0" err="1" smtClean="0"/>
              <a:t>processors</a:t>
            </a:r>
            <a:r>
              <a:rPr lang="cs-CZ" sz="800" dirty="0" smtClean="0"/>
              <a:t>. </a:t>
            </a:r>
          </a:p>
          <a:p>
            <a:pPr eaLnBrk="1" hangingPunct="1">
              <a:lnSpc>
                <a:spcPct val="80000"/>
              </a:lnSpc>
            </a:pPr>
            <a:r>
              <a:rPr lang="cs-CZ" sz="800" dirty="0" smtClean="0"/>
              <a:t> </a:t>
            </a:r>
            <a:br>
              <a:rPr lang="cs-CZ" sz="800" dirty="0" smtClean="0"/>
            </a:br>
            <a:r>
              <a:rPr lang="cs-CZ" sz="800" dirty="0" err="1" smtClean="0"/>
              <a:t>Figure</a:t>
            </a:r>
            <a:r>
              <a:rPr lang="cs-CZ" sz="800" dirty="0" smtClean="0"/>
              <a:t> 1: </a:t>
            </a:r>
            <a:r>
              <a:rPr lang="cs-CZ" sz="800" dirty="0" err="1" smtClean="0"/>
              <a:t>Optical</a:t>
            </a:r>
            <a:r>
              <a:rPr lang="cs-CZ" sz="800" dirty="0" smtClean="0"/>
              <a:t> </a:t>
            </a:r>
            <a:r>
              <a:rPr lang="cs-CZ" sz="800" dirty="0" err="1" smtClean="0"/>
              <a:t>switches</a:t>
            </a:r>
            <a:r>
              <a:rPr lang="cs-CZ" sz="800" dirty="0" smtClean="0"/>
              <a:t> </a:t>
            </a:r>
          </a:p>
          <a:p>
            <a:pPr eaLnBrk="1" hangingPunct="1">
              <a:lnSpc>
                <a:spcPct val="80000"/>
              </a:lnSpc>
            </a:pPr>
            <a:r>
              <a:rPr lang="cs-CZ" sz="800" b="1" dirty="0" err="1" smtClean="0"/>
              <a:t>Optical</a:t>
            </a:r>
            <a:r>
              <a:rPr lang="cs-CZ" sz="800" b="1" dirty="0" smtClean="0"/>
              <a:t> </a:t>
            </a:r>
            <a:r>
              <a:rPr lang="cs-CZ" sz="800" b="1" dirty="0" err="1" smtClean="0"/>
              <a:t>sensors</a:t>
            </a:r>
            <a:r>
              <a:rPr lang="cs-CZ" sz="800" dirty="0" smtClean="0"/>
              <a:t/>
            </a:r>
            <a:br>
              <a:rPr lang="cs-CZ" sz="800" dirty="0" smtClean="0"/>
            </a:br>
            <a:r>
              <a:rPr lang="cs-CZ" sz="800" dirty="0" err="1" smtClean="0"/>
              <a:t>Figure</a:t>
            </a:r>
            <a:r>
              <a:rPr lang="cs-CZ" sz="800" dirty="0" smtClean="0"/>
              <a:t> 1a </a:t>
            </a:r>
            <a:r>
              <a:rPr lang="cs-CZ" sz="800" dirty="0" err="1" smtClean="0"/>
              <a:t>shows</a:t>
            </a:r>
            <a:r>
              <a:rPr lang="cs-CZ" sz="800" dirty="0" smtClean="0"/>
              <a:t> a </a:t>
            </a:r>
            <a:r>
              <a:rPr lang="cs-CZ" sz="800" i="1" dirty="0" err="1" smtClean="0"/>
              <a:t>slotted</a:t>
            </a:r>
            <a:r>
              <a:rPr lang="cs-CZ" sz="800" i="1" dirty="0" smtClean="0"/>
              <a:t> </a:t>
            </a:r>
            <a:r>
              <a:rPr lang="cs-CZ" sz="800" i="1" dirty="0" err="1" smtClean="0"/>
              <a:t>optical</a:t>
            </a:r>
            <a:r>
              <a:rPr lang="cs-CZ" sz="800" i="1" dirty="0" smtClean="0"/>
              <a:t> </a:t>
            </a:r>
            <a:r>
              <a:rPr lang="cs-CZ" sz="800" i="1" dirty="0" err="1" smtClean="0"/>
              <a:t>switch</a:t>
            </a:r>
            <a:r>
              <a:rPr lang="cs-CZ" sz="800" i="1" dirty="0" smtClean="0"/>
              <a:t>.</a:t>
            </a:r>
            <a:r>
              <a:rPr lang="cs-CZ" sz="800" dirty="0" smtClean="0"/>
              <a:t> </a:t>
            </a:r>
            <a:r>
              <a:rPr lang="cs-CZ" sz="800" dirty="0" err="1" smtClean="0"/>
              <a:t>An</a:t>
            </a:r>
            <a:r>
              <a:rPr lang="cs-CZ" sz="800" dirty="0" smtClean="0"/>
              <a:t> LED </a:t>
            </a:r>
            <a:r>
              <a:rPr lang="cs-CZ" sz="800" dirty="0" err="1" smtClean="0"/>
              <a:t>is</a:t>
            </a:r>
            <a:r>
              <a:rPr lang="cs-CZ" sz="800" dirty="0" smtClean="0"/>
              <a:t> </a:t>
            </a:r>
            <a:r>
              <a:rPr lang="cs-CZ" sz="800" dirty="0" err="1" smtClean="0"/>
              <a:t>mounted</a:t>
            </a:r>
            <a:r>
              <a:rPr lang="cs-CZ" sz="800" dirty="0" smtClean="0"/>
              <a:t> in a </a:t>
            </a:r>
            <a:r>
              <a:rPr lang="cs-CZ" sz="800" dirty="0" err="1" smtClean="0"/>
              <a:t>plastic</a:t>
            </a:r>
            <a:r>
              <a:rPr lang="cs-CZ" sz="800" dirty="0" smtClean="0"/>
              <a:t> </a:t>
            </a:r>
            <a:r>
              <a:rPr lang="cs-CZ" sz="800" dirty="0" err="1" smtClean="0"/>
              <a:t>housing</a:t>
            </a:r>
            <a:r>
              <a:rPr lang="cs-CZ" sz="800" dirty="0" smtClean="0"/>
              <a:t>, </a:t>
            </a:r>
            <a:r>
              <a:rPr lang="cs-CZ" sz="800" dirty="0" err="1" smtClean="0"/>
              <a:t>facing</a:t>
            </a:r>
            <a:r>
              <a:rPr lang="cs-CZ" sz="800" dirty="0" smtClean="0"/>
              <a:t> a </a:t>
            </a:r>
            <a:r>
              <a:rPr lang="cs-CZ" sz="800" dirty="0" err="1" smtClean="0"/>
              <a:t>phototransistor</a:t>
            </a:r>
            <a:r>
              <a:rPr lang="cs-CZ" sz="800" dirty="0" smtClean="0"/>
              <a:t>, but </a:t>
            </a:r>
            <a:r>
              <a:rPr lang="cs-CZ" sz="800" dirty="0" err="1" smtClean="0"/>
              <a:t>separated</a:t>
            </a:r>
            <a:r>
              <a:rPr lang="cs-CZ" sz="800" dirty="0" smtClean="0"/>
              <a:t> by a gap. </a:t>
            </a:r>
            <a:r>
              <a:rPr lang="cs-CZ" sz="800" dirty="0" err="1" smtClean="0"/>
              <a:t>If</a:t>
            </a:r>
            <a:r>
              <a:rPr lang="cs-CZ" sz="800" dirty="0" smtClean="0"/>
              <a:t> </a:t>
            </a:r>
            <a:r>
              <a:rPr lang="cs-CZ" sz="800" dirty="0" err="1" smtClean="0"/>
              <a:t>something</a:t>
            </a:r>
            <a:r>
              <a:rPr lang="cs-CZ" sz="800" dirty="0" smtClean="0"/>
              <a:t> </a:t>
            </a:r>
            <a:r>
              <a:rPr lang="cs-CZ" sz="800" dirty="0" err="1" smtClean="0"/>
              <a:t>moves</a:t>
            </a:r>
            <a:r>
              <a:rPr lang="cs-CZ" sz="800" dirty="0" smtClean="0"/>
              <a:t> </a:t>
            </a:r>
            <a:r>
              <a:rPr lang="cs-CZ" sz="800" dirty="0" err="1" smtClean="0"/>
              <a:t>into</a:t>
            </a:r>
            <a:r>
              <a:rPr lang="cs-CZ" sz="800" dirty="0" smtClean="0"/>
              <a:t> </a:t>
            </a:r>
            <a:r>
              <a:rPr lang="cs-CZ" sz="800" dirty="0" err="1" smtClean="0"/>
              <a:t>the</a:t>
            </a:r>
            <a:r>
              <a:rPr lang="cs-CZ" sz="800" dirty="0" smtClean="0"/>
              <a:t> gap, </a:t>
            </a:r>
            <a:r>
              <a:rPr lang="cs-CZ" sz="800" dirty="0" err="1" smtClean="0"/>
              <a:t>it</a:t>
            </a:r>
            <a:r>
              <a:rPr lang="cs-CZ" sz="800" dirty="0" smtClean="0"/>
              <a:t> </a:t>
            </a:r>
            <a:r>
              <a:rPr lang="cs-CZ" sz="800" dirty="0" err="1" smtClean="0"/>
              <a:t>blocks</a:t>
            </a:r>
            <a:r>
              <a:rPr lang="cs-CZ" sz="800" dirty="0" smtClean="0"/>
              <a:t> </a:t>
            </a:r>
            <a:r>
              <a:rPr lang="cs-CZ" sz="800" dirty="0" err="1" smtClean="0"/>
              <a:t>the</a:t>
            </a:r>
            <a:r>
              <a:rPr lang="cs-CZ" sz="800" dirty="0" smtClean="0"/>
              <a:t> </a:t>
            </a:r>
            <a:r>
              <a:rPr lang="cs-CZ" sz="800" dirty="0" err="1" smtClean="0"/>
              <a:t>light</a:t>
            </a:r>
            <a:r>
              <a:rPr lang="cs-CZ" sz="800" dirty="0" smtClean="0"/>
              <a:t> </a:t>
            </a:r>
            <a:r>
              <a:rPr lang="cs-CZ" sz="800" dirty="0" err="1" smtClean="0"/>
              <a:t>path</a:t>
            </a:r>
            <a:r>
              <a:rPr lang="cs-CZ" sz="800" dirty="0" smtClean="0"/>
              <a:t> </a:t>
            </a:r>
            <a:r>
              <a:rPr lang="cs-CZ" sz="800" dirty="0" err="1" smtClean="0"/>
              <a:t>between</a:t>
            </a:r>
            <a:r>
              <a:rPr lang="cs-CZ" sz="800" dirty="0" smtClean="0"/>
              <a:t> </a:t>
            </a:r>
            <a:r>
              <a:rPr lang="cs-CZ" sz="800" dirty="0" err="1" smtClean="0"/>
              <a:t>the</a:t>
            </a:r>
            <a:r>
              <a:rPr lang="cs-CZ" sz="800" dirty="0" smtClean="0"/>
              <a:t> LED and </a:t>
            </a:r>
            <a:r>
              <a:rPr lang="cs-CZ" sz="800" dirty="0" err="1" smtClean="0"/>
              <a:t>the</a:t>
            </a:r>
            <a:r>
              <a:rPr lang="cs-CZ" sz="800" dirty="0" smtClean="0"/>
              <a:t> </a:t>
            </a:r>
            <a:r>
              <a:rPr lang="cs-CZ" sz="800" dirty="0" err="1" smtClean="0"/>
              <a:t>phototransistor</a:t>
            </a:r>
            <a:r>
              <a:rPr lang="cs-CZ" sz="800" dirty="0" smtClean="0"/>
              <a:t>. </a:t>
            </a:r>
            <a:r>
              <a:rPr lang="cs-CZ" sz="800" dirty="0" err="1" smtClean="0"/>
              <a:t>Slotted</a:t>
            </a:r>
            <a:r>
              <a:rPr lang="cs-CZ" sz="800" dirty="0" smtClean="0"/>
              <a:t> </a:t>
            </a:r>
            <a:r>
              <a:rPr lang="cs-CZ" sz="800" dirty="0" err="1" smtClean="0"/>
              <a:t>switches</a:t>
            </a:r>
            <a:r>
              <a:rPr lang="cs-CZ" sz="800" dirty="0" smtClean="0"/>
              <a:t> are </a:t>
            </a:r>
            <a:r>
              <a:rPr lang="cs-CZ" sz="800" dirty="0" err="1" smtClean="0"/>
              <a:t>often</a:t>
            </a:r>
            <a:r>
              <a:rPr lang="cs-CZ" sz="800" dirty="0" smtClean="0"/>
              <a:t> </a:t>
            </a:r>
            <a:r>
              <a:rPr lang="cs-CZ" sz="800" dirty="0" err="1" smtClean="0"/>
              <a:t>used</a:t>
            </a:r>
            <a:r>
              <a:rPr lang="cs-CZ" sz="800" dirty="0" smtClean="0"/>
              <a:t> to </a:t>
            </a:r>
            <a:r>
              <a:rPr lang="cs-CZ" sz="800" dirty="0" err="1" smtClean="0"/>
              <a:t>detect</a:t>
            </a:r>
            <a:r>
              <a:rPr lang="cs-CZ" sz="800" dirty="0" smtClean="0"/>
              <a:t> motor speed by </a:t>
            </a:r>
            <a:r>
              <a:rPr lang="cs-CZ" sz="800" dirty="0" err="1" smtClean="0"/>
              <a:t>placing</a:t>
            </a:r>
            <a:r>
              <a:rPr lang="cs-CZ" sz="800" dirty="0" smtClean="0"/>
              <a:t> a </a:t>
            </a:r>
            <a:r>
              <a:rPr lang="cs-CZ" sz="800" dirty="0" err="1" smtClean="0"/>
              <a:t>slotted</a:t>
            </a:r>
            <a:r>
              <a:rPr lang="cs-CZ" sz="800" dirty="0" smtClean="0"/>
              <a:t> </a:t>
            </a:r>
            <a:r>
              <a:rPr lang="cs-CZ" sz="800" dirty="0" err="1" smtClean="0"/>
              <a:t>wheel</a:t>
            </a:r>
            <a:r>
              <a:rPr lang="cs-CZ" sz="800" dirty="0" smtClean="0"/>
              <a:t> on </a:t>
            </a:r>
            <a:r>
              <a:rPr lang="cs-CZ" sz="800" dirty="0" err="1" smtClean="0"/>
              <a:t>the</a:t>
            </a:r>
            <a:r>
              <a:rPr lang="cs-CZ" sz="800" dirty="0" smtClean="0"/>
              <a:t> motor </a:t>
            </a:r>
            <a:r>
              <a:rPr lang="cs-CZ" sz="800" dirty="0" err="1" smtClean="0"/>
              <a:t>shaft</a:t>
            </a:r>
            <a:r>
              <a:rPr lang="cs-CZ" sz="800" dirty="0" smtClean="0"/>
              <a:t>; as </a:t>
            </a:r>
            <a:r>
              <a:rPr lang="cs-CZ" sz="800" dirty="0" err="1" smtClean="0"/>
              <a:t>the</a:t>
            </a:r>
            <a:r>
              <a:rPr lang="cs-CZ" sz="800" dirty="0" smtClean="0"/>
              <a:t> </a:t>
            </a:r>
            <a:r>
              <a:rPr lang="cs-CZ" sz="800" dirty="0" err="1" smtClean="0"/>
              <a:t>shaft</a:t>
            </a:r>
            <a:r>
              <a:rPr lang="cs-CZ" sz="800" dirty="0" smtClean="0"/>
              <a:t> </a:t>
            </a:r>
            <a:r>
              <a:rPr lang="cs-CZ" sz="800" dirty="0" err="1" smtClean="0"/>
              <a:t>rotates</a:t>
            </a:r>
            <a:r>
              <a:rPr lang="cs-CZ" sz="800" dirty="0" smtClean="0"/>
              <a:t>, </a:t>
            </a:r>
            <a:r>
              <a:rPr lang="cs-CZ" sz="800" dirty="0" err="1" smtClean="0"/>
              <a:t>it</a:t>
            </a:r>
            <a:r>
              <a:rPr lang="cs-CZ" sz="800" dirty="0" smtClean="0"/>
              <a:t> </a:t>
            </a:r>
            <a:r>
              <a:rPr lang="cs-CZ" sz="800" dirty="0" err="1" smtClean="0"/>
              <a:t>alternately</a:t>
            </a:r>
            <a:r>
              <a:rPr lang="cs-CZ" sz="800" dirty="0" smtClean="0"/>
              <a:t> </a:t>
            </a:r>
            <a:r>
              <a:rPr lang="cs-CZ" sz="800" dirty="0" err="1" smtClean="0"/>
              <a:t>blocks</a:t>
            </a:r>
            <a:r>
              <a:rPr lang="cs-CZ" sz="800" dirty="0" smtClean="0"/>
              <a:t> and </a:t>
            </a:r>
            <a:r>
              <a:rPr lang="cs-CZ" sz="800" dirty="0" err="1" smtClean="0"/>
              <a:t>unblocks</a:t>
            </a:r>
            <a:r>
              <a:rPr lang="cs-CZ" sz="800" dirty="0" smtClean="0"/>
              <a:t> </a:t>
            </a:r>
            <a:r>
              <a:rPr lang="cs-CZ" sz="800" dirty="0" err="1" smtClean="0"/>
              <a:t>the</a:t>
            </a:r>
            <a:r>
              <a:rPr lang="cs-CZ" sz="800" dirty="0" smtClean="0"/>
              <a:t> </a:t>
            </a:r>
            <a:r>
              <a:rPr lang="cs-CZ" sz="800" dirty="0" err="1" smtClean="0"/>
              <a:t>light</a:t>
            </a:r>
            <a:r>
              <a:rPr lang="cs-CZ" sz="800" dirty="0" smtClean="0"/>
              <a:t> </a:t>
            </a:r>
            <a:r>
              <a:rPr lang="cs-CZ" sz="800" dirty="0" err="1" smtClean="0"/>
              <a:t>path</a:t>
            </a:r>
            <a:r>
              <a:rPr lang="cs-CZ" sz="800" dirty="0" smtClean="0"/>
              <a:t>. </a:t>
            </a:r>
            <a:r>
              <a:rPr lang="cs-CZ" sz="800" dirty="0" err="1" smtClean="0"/>
              <a:t>Slotted</a:t>
            </a:r>
            <a:r>
              <a:rPr lang="cs-CZ" sz="800" dirty="0" smtClean="0"/>
              <a:t> </a:t>
            </a:r>
            <a:r>
              <a:rPr lang="cs-CZ" sz="800" dirty="0" err="1" smtClean="0"/>
              <a:t>switches</a:t>
            </a:r>
            <a:r>
              <a:rPr lang="cs-CZ" sz="800" dirty="0" smtClean="0"/>
              <a:t> are </a:t>
            </a:r>
            <a:r>
              <a:rPr lang="cs-CZ" sz="800" dirty="0" err="1" smtClean="0"/>
              <a:t>also</a:t>
            </a:r>
            <a:r>
              <a:rPr lang="cs-CZ" sz="800" dirty="0" smtClean="0"/>
              <a:t> </a:t>
            </a:r>
            <a:r>
              <a:rPr lang="cs-CZ" sz="800" dirty="0" err="1" smtClean="0"/>
              <a:t>used</a:t>
            </a:r>
            <a:r>
              <a:rPr lang="cs-CZ" sz="800" dirty="0" smtClean="0"/>
              <a:t> as </a:t>
            </a:r>
            <a:r>
              <a:rPr lang="cs-CZ" sz="800" dirty="0" err="1" smtClean="0"/>
              <a:t>indicators</a:t>
            </a:r>
            <a:r>
              <a:rPr lang="cs-CZ" sz="800" dirty="0" smtClean="0"/>
              <a:t> </a:t>
            </a:r>
            <a:r>
              <a:rPr lang="cs-CZ" sz="800" dirty="0" err="1" smtClean="0"/>
              <a:t>when</a:t>
            </a:r>
            <a:r>
              <a:rPr lang="cs-CZ" sz="800" dirty="0" smtClean="0"/>
              <a:t> a </a:t>
            </a:r>
            <a:r>
              <a:rPr lang="cs-CZ" sz="800" dirty="0" err="1" smtClean="0"/>
              <a:t>door</a:t>
            </a:r>
            <a:r>
              <a:rPr lang="cs-CZ" sz="800" dirty="0" smtClean="0"/>
              <a:t> </a:t>
            </a:r>
            <a:r>
              <a:rPr lang="cs-CZ" sz="800" dirty="0" err="1" smtClean="0"/>
              <a:t>or</a:t>
            </a:r>
            <a:r>
              <a:rPr lang="cs-CZ" sz="800" dirty="0" smtClean="0"/>
              <a:t> </a:t>
            </a:r>
            <a:r>
              <a:rPr lang="cs-CZ" sz="800" dirty="0" err="1" smtClean="0"/>
              <a:t>hood</a:t>
            </a:r>
            <a:r>
              <a:rPr lang="cs-CZ" sz="800" dirty="0" smtClean="0"/>
              <a:t> </a:t>
            </a:r>
            <a:r>
              <a:rPr lang="cs-CZ" sz="800" dirty="0" err="1" smtClean="0"/>
              <a:t>is</a:t>
            </a:r>
            <a:r>
              <a:rPr lang="cs-CZ" sz="800" dirty="0" smtClean="0"/>
              <a:t> open </a:t>
            </a:r>
            <a:r>
              <a:rPr lang="cs-CZ" sz="800" dirty="0" err="1" smtClean="0"/>
              <a:t>or</a:t>
            </a:r>
            <a:r>
              <a:rPr lang="cs-CZ" sz="800" dirty="0" smtClean="0"/>
              <a:t> </a:t>
            </a:r>
            <a:r>
              <a:rPr lang="cs-CZ" sz="800" dirty="0" err="1" smtClean="0"/>
              <a:t>closed</a:t>
            </a:r>
            <a:r>
              <a:rPr lang="cs-CZ" sz="800" dirty="0" smtClean="0"/>
              <a:t>. A flag on </a:t>
            </a:r>
            <a:r>
              <a:rPr lang="cs-CZ" sz="800" dirty="0" err="1" smtClean="0"/>
              <a:t>the</a:t>
            </a:r>
            <a:r>
              <a:rPr lang="cs-CZ" sz="800" dirty="0" smtClean="0"/>
              <a:t> </a:t>
            </a:r>
            <a:r>
              <a:rPr lang="cs-CZ" sz="800" dirty="0" err="1" smtClean="0"/>
              <a:t>door</a:t>
            </a:r>
            <a:r>
              <a:rPr lang="cs-CZ" sz="800" dirty="0" smtClean="0"/>
              <a:t> drops </a:t>
            </a:r>
            <a:r>
              <a:rPr lang="cs-CZ" sz="800" dirty="0" err="1" smtClean="0"/>
              <a:t>into</a:t>
            </a:r>
            <a:r>
              <a:rPr lang="cs-CZ" sz="800" dirty="0" smtClean="0"/>
              <a:t> </a:t>
            </a:r>
            <a:r>
              <a:rPr lang="cs-CZ" sz="800" dirty="0" err="1" smtClean="0"/>
              <a:t>the</a:t>
            </a:r>
            <a:r>
              <a:rPr lang="cs-CZ" sz="800" dirty="0" smtClean="0"/>
              <a:t> slot and </a:t>
            </a:r>
            <a:r>
              <a:rPr lang="cs-CZ" sz="800" dirty="0" err="1" smtClean="0"/>
              <a:t>blocks</a:t>
            </a:r>
            <a:r>
              <a:rPr lang="cs-CZ" sz="800" dirty="0" smtClean="0"/>
              <a:t> </a:t>
            </a:r>
            <a:r>
              <a:rPr lang="cs-CZ" sz="800" dirty="0" err="1" smtClean="0"/>
              <a:t>the</a:t>
            </a:r>
            <a:r>
              <a:rPr lang="cs-CZ" sz="800" dirty="0" smtClean="0"/>
              <a:t> </a:t>
            </a:r>
            <a:r>
              <a:rPr lang="cs-CZ" sz="800" dirty="0" err="1" smtClean="0"/>
              <a:t>light</a:t>
            </a:r>
            <a:r>
              <a:rPr lang="cs-CZ" sz="800" dirty="0" smtClean="0"/>
              <a:t> </a:t>
            </a:r>
            <a:r>
              <a:rPr lang="cs-CZ" sz="800" dirty="0" err="1" smtClean="0"/>
              <a:t>when</a:t>
            </a:r>
            <a:r>
              <a:rPr lang="cs-CZ" sz="800" dirty="0" smtClean="0"/>
              <a:t> </a:t>
            </a:r>
            <a:r>
              <a:rPr lang="cs-CZ" sz="800" dirty="0" err="1" smtClean="0"/>
              <a:t>the</a:t>
            </a:r>
            <a:r>
              <a:rPr lang="cs-CZ" sz="800" dirty="0" smtClean="0"/>
              <a:t> </a:t>
            </a:r>
            <a:r>
              <a:rPr lang="cs-CZ" sz="800" dirty="0" err="1" smtClean="0"/>
              <a:t>door</a:t>
            </a:r>
            <a:r>
              <a:rPr lang="cs-CZ" sz="800" dirty="0" smtClean="0"/>
              <a:t> </a:t>
            </a:r>
            <a:r>
              <a:rPr lang="cs-CZ" sz="800" dirty="0" err="1" smtClean="0"/>
              <a:t>is</a:t>
            </a:r>
            <a:r>
              <a:rPr lang="cs-CZ" sz="800" dirty="0" smtClean="0"/>
              <a:t> </a:t>
            </a:r>
            <a:r>
              <a:rPr lang="cs-CZ" sz="800" dirty="0" err="1" smtClean="0"/>
              <a:t>closed</a:t>
            </a:r>
            <a:r>
              <a:rPr lang="cs-CZ" sz="800" dirty="0" smtClean="0"/>
              <a:t>. </a:t>
            </a:r>
          </a:p>
          <a:p>
            <a:pPr eaLnBrk="1" hangingPunct="1">
              <a:lnSpc>
                <a:spcPct val="80000"/>
              </a:lnSpc>
            </a:pPr>
            <a:r>
              <a:rPr lang="cs-CZ" sz="800" dirty="0" err="1" smtClean="0"/>
              <a:t>Figure</a:t>
            </a:r>
            <a:r>
              <a:rPr lang="cs-CZ" sz="800" dirty="0" smtClean="0"/>
              <a:t> 1b </a:t>
            </a:r>
            <a:r>
              <a:rPr lang="cs-CZ" sz="800" dirty="0" err="1" smtClean="0"/>
              <a:t>shows</a:t>
            </a:r>
            <a:r>
              <a:rPr lang="cs-CZ" sz="800" dirty="0" smtClean="0"/>
              <a:t> a </a:t>
            </a:r>
            <a:r>
              <a:rPr lang="cs-CZ" sz="800" i="1" dirty="0" err="1" smtClean="0"/>
              <a:t>reflective</a:t>
            </a:r>
            <a:r>
              <a:rPr lang="cs-CZ" sz="800" i="1" dirty="0" smtClean="0"/>
              <a:t> sensor,</a:t>
            </a:r>
            <a:r>
              <a:rPr lang="cs-CZ" sz="800" dirty="0" smtClean="0"/>
              <a:t> </a:t>
            </a:r>
            <a:r>
              <a:rPr lang="cs-CZ" sz="800" dirty="0" err="1" smtClean="0"/>
              <a:t>which</a:t>
            </a:r>
            <a:r>
              <a:rPr lang="cs-CZ" sz="800" dirty="0" smtClean="0"/>
              <a:t> </a:t>
            </a:r>
            <a:r>
              <a:rPr lang="cs-CZ" sz="800" dirty="0" err="1" smtClean="0"/>
              <a:t>works</a:t>
            </a:r>
            <a:r>
              <a:rPr lang="cs-CZ" sz="800" dirty="0" smtClean="0"/>
              <a:t> </a:t>
            </a:r>
            <a:r>
              <a:rPr lang="cs-CZ" sz="800" dirty="0" err="1" smtClean="0"/>
              <a:t>similarly</a:t>
            </a:r>
            <a:r>
              <a:rPr lang="cs-CZ" sz="800" dirty="0" smtClean="0"/>
              <a:t>. </a:t>
            </a:r>
            <a:r>
              <a:rPr lang="cs-CZ" sz="800" dirty="0" err="1" smtClean="0"/>
              <a:t>The</a:t>
            </a:r>
            <a:r>
              <a:rPr lang="cs-CZ" sz="800" dirty="0" smtClean="0"/>
              <a:t> </a:t>
            </a:r>
            <a:r>
              <a:rPr lang="cs-CZ" sz="800" dirty="0" err="1" smtClean="0"/>
              <a:t>phototransistor</a:t>
            </a:r>
            <a:r>
              <a:rPr lang="cs-CZ" sz="800" dirty="0" smtClean="0"/>
              <a:t> in a </a:t>
            </a:r>
            <a:r>
              <a:rPr lang="cs-CZ" sz="800" dirty="0" err="1" smtClean="0"/>
              <a:t>reflective</a:t>
            </a:r>
            <a:r>
              <a:rPr lang="cs-CZ" sz="800" dirty="0" smtClean="0"/>
              <a:t> sensor </a:t>
            </a:r>
            <a:r>
              <a:rPr lang="cs-CZ" sz="800" dirty="0" err="1" smtClean="0"/>
              <a:t>picks</a:t>
            </a:r>
            <a:r>
              <a:rPr lang="cs-CZ" sz="800" dirty="0" smtClean="0"/>
              <a:t> up </a:t>
            </a:r>
            <a:r>
              <a:rPr lang="cs-CZ" sz="800" dirty="0" err="1" smtClean="0"/>
              <a:t>reflected</a:t>
            </a:r>
            <a:r>
              <a:rPr lang="cs-CZ" sz="800" dirty="0" smtClean="0"/>
              <a:t> </a:t>
            </a:r>
            <a:r>
              <a:rPr lang="cs-CZ" sz="800" dirty="0" err="1" smtClean="0"/>
              <a:t>light</a:t>
            </a:r>
            <a:r>
              <a:rPr lang="cs-CZ" sz="800" dirty="0" smtClean="0"/>
              <a:t> </a:t>
            </a:r>
            <a:r>
              <a:rPr lang="cs-CZ" sz="800" dirty="0" err="1" smtClean="0"/>
              <a:t>from</a:t>
            </a:r>
            <a:r>
              <a:rPr lang="cs-CZ" sz="800" dirty="0" smtClean="0"/>
              <a:t> </a:t>
            </a:r>
            <a:r>
              <a:rPr lang="cs-CZ" sz="800" dirty="0" err="1" smtClean="0"/>
              <a:t>whatever</a:t>
            </a:r>
            <a:r>
              <a:rPr lang="cs-CZ" sz="800" dirty="0" smtClean="0"/>
              <a:t> </a:t>
            </a:r>
            <a:r>
              <a:rPr lang="cs-CZ" sz="800" dirty="0" err="1" smtClean="0"/>
              <a:t>is</a:t>
            </a:r>
            <a:r>
              <a:rPr lang="cs-CZ" sz="800" dirty="0" smtClean="0"/>
              <a:t> in front </a:t>
            </a:r>
            <a:r>
              <a:rPr lang="cs-CZ" sz="800" dirty="0" err="1" smtClean="0"/>
              <a:t>of</a:t>
            </a:r>
            <a:r>
              <a:rPr lang="cs-CZ" sz="800" dirty="0" smtClean="0"/>
              <a:t> </a:t>
            </a:r>
            <a:r>
              <a:rPr lang="cs-CZ" sz="800" dirty="0" err="1" smtClean="0"/>
              <a:t>the</a:t>
            </a:r>
            <a:r>
              <a:rPr lang="cs-CZ" sz="800" dirty="0" smtClean="0"/>
              <a:t> </a:t>
            </a:r>
            <a:r>
              <a:rPr lang="cs-CZ" sz="800" dirty="0" err="1" smtClean="0"/>
              <a:t>switch</a:t>
            </a:r>
            <a:r>
              <a:rPr lang="cs-CZ" sz="800" dirty="0" smtClean="0"/>
              <a:t>. Most </a:t>
            </a:r>
            <a:r>
              <a:rPr lang="cs-CZ" sz="800" dirty="0" err="1" smtClean="0"/>
              <a:t>reflective</a:t>
            </a:r>
            <a:r>
              <a:rPr lang="cs-CZ" sz="800" dirty="0" smtClean="0"/>
              <a:t> </a:t>
            </a:r>
            <a:r>
              <a:rPr lang="cs-CZ" sz="800" dirty="0" err="1" smtClean="0"/>
              <a:t>sensors</a:t>
            </a:r>
            <a:r>
              <a:rPr lang="cs-CZ" sz="800" dirty="0" smtClean="0"/>
              <a:t> </a:t>
            </a:r>
            <a:r>
              <a:rPr lang="cs-CZ" sz="800" dirty="0" err="1" smtClean="0"/>
              <a:t>have</a:t>
            </a:r>
            <a:r>
              <a:rPr lang="cs-CZ" sz="800" dirty="0" smtClean="0"/>
              <a:t> a </a:t>
            </a:r>
            <a:r>
              <a:rPr lang="cs-CZ" sz="800" dirty="0" err="1" smtClean="0"/>
              <a:t>focal</a:t>
            </a:r>
            <a:r>
              <a:rPr lang="cs-CZ" sz="800" dirty="0" smtClean="0"/>
              <a:t> </a:t>
            </a:r>
            <a:r>
              <a:rPr lang="cs-CZ" sz="800" dirty="0" err="1" smtClean="0"/>
              <a:t>length</a:t>
            </a:r>
            <a:r>
              <a:rPr lang="cs-CZ" sz="800" dirty="0" smtClean="0"/>
              <a:t>, </a:t>
            </a:r>
            <a:r>
              <a:rPr lang="cs-CZ" sz="800" dirty="0" err="1" smtClean="0"/>
              <a:t>which</a:t>
            </a:r>
            <a:r>
              <a:rPr lang="cs-CZ" sz="800" dirty="0" smtClean="0"/>
              <a:t> </a:t>
            </a:r>
            <a:r>
              <a:rPr lang="cs-CZ" sz="800" dirty="0" err="1" smtClean="0"/>
              <a:t>is</a:t>
            </a:r>
            <a:r>
              <a:rPr lang="cs-CZ" sz="800" dirty="0" smtClean="0"/>
              <a:t> </a:t>
            </a:r>
            <a:r>
              <a:rPr lang="cs-CZ" sz="800" dirty="0" err="1" smtClean="0"/>
              <a:t>the</a:t>
            </a:r>
            <a:r>
              <a:rPr lang="cs-CZ" sz="800" dirty="0" smtClean="0"/>
              <a:t> optimum distance </a:t>
            </a:r>
            <a:r>
              <a:rPr lang="cs-CZ" sz="800" dirty="0" err="1" smtClean="0"/>
              <a:t>for</a:t>
            </a:r>
            <a:r>
              <a:rPr lang="cs-CZ" sz="800" dirty="0" smtClean="0"/>
              <a:t> </a:t>
            </a:r>
            <a:r>
              <a:rPr lang="cs-CZ" sz="800" dirty="0" err="1" smtClean="0"/>
              <a:t>the</a:t>
            </a:r>
            <a:r>
              <a:rPr lang="cs-CZ" sz="800" dirty="0" smtClean="0"/>
              <a:t> </a:t>
            </a:r>
            <a:r>
              <a:rPr lang="cs-CZ" sz="800" dirty="0" err="1" smtClean="0"/>
              <a:t>object</a:t>
            </a:r>
            <a:r>
              <a:rPr lang="cs-CZ" sz="800" dirty="0" smtClean="0"/>
              <a:t> to </a:t>
            </a:r>
            <a:r>
              <a:rPr lang="cs-CZ" sz="800" dirty="0" err="1" smtClean="0"/>
              <a:t>be</a:t>
            </a:r>
            <a:r>
              <a:rPr lang="cs-CZ" sz="800" dirty="0" smtClean="0"/>
              <a:t> </a:t>
            </a:r>
            <a:r>
              <a:rPr lang="cs-CZ" sz="800" dirty="0" err="1" smtClean="0"/>
              <a:t>detected</a:t>
            </a:r>
            <a:r>
              <a:rPr lang="cs-CZ" sz="800" dirty="0" smtClean="0"/>
              <a:t> to </a:t>
            </a:r>
            <a:r>
              <a:rPr lang="cs-CZ" sz="800" dirty="0" err="1" smtClean="0"/>
              <a:t>be</a:t>
            </a:r>
            <a:r>
              <a:rPr lang="cs-CZ" sz="800" dirty="0" smtClean="0"/>
              <a:t> </a:t>
            </a:r>
            <a:r>
              <a:rPr lang="cs-CZ" sz="800" dirty="0" err="1" smtClean="0"/>
              <a:t>placed</a:t>
            </a:r>
            <a:r>
              <a:rPr lang="cs-CZ" sz="800" dirty="0" smtClean="0"/>
              <a:t>, </a:t>
            </a:r>
            <a:r>
              <a:rPr lang="cs-CZ" sz="800" dirty="0" err="1" smtClean="0"/>
              <a:t>usually</a:t>
            </a:r>
            <a:r>
              <a:rPr lang="cs-CZ" sz="800" dirty="0" smtClean="0"/>
              <a:t> </a:t>
            </a:r>
            <a:r>
              <a:rPr lang="cs-CZ" sz="800" dirty="0" err="1" smtClean="0"/>
              <a:t>between</a:t>
            </a:r>
            <a:r>
              <a:rPr lang="cs-CZ" sz="800" dirty="0" smtClean="0"/>
              <a:t> 0.1 and 0.5 </a:t>
            </a:r>
            <a:r>
              <a:rPr lang="cs-CZ" sz="800" dirty="0" err="1" smtClean="0"/>
              <a:t>inches</a:t>
            </a:r>
            <a:r>
              <a:rPr lang="cs-CZ" sz="800" dirty="0" smtClean="0"/>
              <a:t>. A </a:t>
            </a:r>
            <a:r>
              <a:rPr lang="cs-CZ" sz="800" dirty="0" err="1" smtClean="0"/>
              <a:t>reflective</a:t>
            </a:r>
            <a:r>
              <a:rPr lang="cs-CZ" sz="800" dirty="0" smtClean="0"/>
              <a:t> sensor </a:t>
            </a:r>
            <a:r>
              <a:rPr lang="cs-CZ" sz="800" dirty="0" err="1" smtClean="0"/>
              <a:t>is</a:t>
            </a:r>
            <a:r>
              <a:rPr lang="cs-CZ" sz="800" dirty="0" smtClean="0"/>
              <a:t> </a:t>
            </a:r>
            <a:r>
              <a:rPr lang="cs-CZ" sz="800" dirty="0" err="1" smtClean="0"/>
              <a:t>typically</a:t>
            </a:r>
            <a:r>
              <a:rPr lang="cs-CZ" sz="800" dirty="0" smtClean="0"/>
              <a:t> </a:t>
            </a:r>
            <a:r>
              <a:rPr lang="cs-CZ" sz="800" dirty="0" err="1" smtClean="0"/>
              <a:t>used</a:t>
            </a:r>
            <a:r>
              <a:rPr lang="cs-CZ" sz="800" dirty="0" smtClean="0"/>
              <a:t> to </a:t>
            </a:r>
            <a:r>
              <a:rPr lang="cs-CZ" sz="800" dirty="0" err="1" smtClean="0"/>
              <a:t>detect</a:t>
            </a:r>
            <a:r>
              <a:rPr lang="cs-CZ" sz="800" dirty="0" smtClean="0"/>
              <a:t> motor </a:t>
            </a:r>
            <a:r>
              <a:rPr lang="cs-CZ" sz="800" dirty="0" err="1" smtClean="0"/>
              <a:t>motion</a:t>
            </a:r>
            <a:r>
              <a:rPr lang="cs-CZ" sz="800" dirty="0" smtClean="0"/>
              <a:t> by </a:t>
            </a:r>
            <a:r>
              <a:rPr lang="cs-CZ" sz="800" dirty="0" err="1" smtClean="0"/>
              <a:t>painting</a:t>
            </a:r>
            <a:r>
              <a:rPr lang="cs-CZ" sz="800" dirty="0" smtClean="0"/>
              <a:t> </a:t>
            </a:r>
            <a:r>
              <a:rPr lang="cs-CZ" sz="800" dirty="0" err="1" smtClean="0"/>
              <a:t>or</a:t>
            </a:r>
            <a:r>
              <a:rPr lang="cs-CZ" sz="800" dirty="0" smtClean="0"/>
              <a:t> </a:t>
            </a:r>
            <a:r>
              <a:rPr lang="cs-CZ" sz="800" dirty="0" err="1" smtClean="0"/>
              <a:t>anodizing</a:t>
            </a:r>
            <a:r>
              <a:rPr lang="cs-CZ" sz="800" dirty="0" smtClean="0"/>
              <a:t> </a:t>
            </a:r>
            <a:r>
              <a:rPr lang="cs-CZ" sz="800" dirty="0" err="1" smtClean="0"/>
              <a:t>the</a:t>
            </a:r>
            <a:r>
              <a:rPr lang="cs-CZ" sz="800" dirty="0" smtClean="0"/>
              <a:t> motor </a:t>
            </a:r>
            <a:r>
              <a:rPr lang="cs-CZ" sz="800" dirty="0" err="1" smtClean="0"/>
              <a:t>shaft</a:t>
            </a:r>
            <a:r>
              <a:rPr lang="cs-CZ" sz="800" dirty="0" smtClean="0"/>
              <a:t> </a:t>
            </a:r>
            <a:r>
              <a:rPr lang="cs-CZ" sz="800" dirty="0" err="1" smtClean="0"/>
              <a:t>black</a:t>
            </a:r>
            <a:r>
              <a:rPr lang="cs-CZ" sz="800" dirty="0" smtClean="0"/>
              <a:t>, </a:t>
            </a:r>
            <a:r>
              <a:rPr lang="cs-CZ" sz="800" dirty="0" err="1" smtClean="0"/>
              <a:t>then</a:t>
            </a:r>
            <a:r>
              <a:rPr lang="cs-CZ" sz="800" dirty="0" smtClean="0"/>
              <a:t> </a:t>
            </a:r>
            <a:r>
              <a:rPr lang="cs-CZ" sz="800" dirty="0" err="1" smtClean="0"/>
              <a:t>placing</a:t>
            </a:r>
            <a:r>
              <a:rPr lang="cs-CZ" sz="800" dirty="0" smtClean="0"/>
              <a:t> a </a:t>
            </a:r>
            <a:r>
              <a:rPr lang="cs-CZ" sz="800" dirty="0" err="1" smtClean="0"/>
              <a:t>strip</a:t>
            </a:r>
            <a:r>
              <a:rPr lang="cs-CZ" sz="800" dirty="0" smtClean="0"/>
              <a:t> </a:t>
            </a:r>
            <a:r>
              <a:rPr lang="cs-CZ" sz="800" dirty="0" err="1" smtClean="0"/>
              <a:t>of</a:t>
            </a:r>
            <a:r>
              <a:rPr lang="cs-CZ" sz="800" dirty="0" smtClean="0"/>
              <a:t> </a:t>
            </a:r>
            <a:r>
              <a:rPr lang="cs-CZ" sz="800" dirty="0" err="1" smtClean="0"/>
              <a:t>reflective</a:t>
            </a:r>
            <a:r>
              <a:rPr lang="cs-CZ" sz="800" dirty="0" smtClean="0"/>
              <a:t> </a:t>
            </a:r>
            <a:r>
              <a:rPr lang="cs-CZ" sz="800" dirty="0" err="1" smtClean="0"/>
              <a:t>material</a:t>
            </a:r>
            <a:r>
              <a:rPr lang="cs-CZ" sz="800" dirty="0" smtClean="0"/>
              <a:t> on </a:t>
            </a:r>
            <a:r>
              <a:rPr lang="cs-CZ" sz="800" dirty="0" err="1" smtClean="0"/>
              <a:t>the</a:t>
            </a:r>
            <a:r>
              <a:rPr lang="cs-CZ" sz="800" dirty="0" smtClean="0"/>
              <a:t> </a:t>
            </a:r>
            <a:r>
              <a:rPr lang="cs-CZ" sz="800" dirty="0" err="1" smtClean="0"/>
              <a:t>shaft</a:t>
            </a:r>
            <a:r>
              <a:rPr lang="cs-CZ" sz="800" dirty="0" smtClean="0"/>
              <a:t>. As </a:t>
            </a:r>
            <a:r>
              <a:rPr lang="cs-CZ" sz="800" dirty="0" err="1" smtClean="0"/>
              <a:t>the</a:t>
            </a:r>
            <a:r>
              <a:rPr lang="cs-CZ" sz="800" dirty="0" smtClean="0"/>
              <a:t> </a:t>
            </a:r>
            <a:r>
              <a:rPr lang="cs-CZ" sz="800" dirty="0" err="1" smtClean="0"/>
              <a:t>shaft</a:t>
            </a:r>
            <a:r>
              <a:rPr lang="cs-CZ" sz="800" dirty="0" smtClean="0"/>
              <a:t> </a:t>
            </a:r>
            <a:r>
              <a:rPr lang="cs-CZ" sz="800" dirty="0" err="1" smtClean="0"/>
              <a:t>rotates</a:t>
            </a:r>
            <a:r>
              <a:rPr lang="cs-CZ" sz="800" dirty="0" smtClean="0"/>
              <a:t>, </a:t>
            </a:r>
            <a:r>
              <a:rPr lang="cs-CZ" sz="800" dirty="0" err="1" smtClean="0"/>
              <a:t>the</a:t>
            </a:r>
            <a:r>
              <a:rPr lang="cs-CZ" sz="800" dirty="0" smtClean="0"/>
              <a:t> sensor </a:t>
            </a:r>
            <a:r>
              <a:rPr lang="cs-CZ" sz="800" dirty="0" err="1" smtClean="0"/>
              <a:t>sees</a:t>
            </a:r>
            <a:r>
              <a:rPr lang="cs-CZ" sz="800" dirty="0" smtClean="0"/>
              <a:t> no </a:t>
            </a:r>
            <a:r>
              <a:rPr lang="cs-CZ" sz="800" dirty="0" err="1" smtClean="0"/>
              <a:t>reflection</a:t>
            </a:r>
            <a:r>
              <a:rPr lang="cs-CZ" sz="800" dirty="0" smtClean="0"/>
              <a:t> </a:t>
            </a:r>
            <a:r>
              <a:rPr lang="cs-CZ" sz="800" dirty="0" err="1" smtClean="0"/>
              <a:t>from</a:t>
            </a:r>
            <a:r>
              <a:rPr lang="cs-CZ" sz="800" dirty="0" smtClean="0"/>
              <a:t> </a:t>
            </a:r>
            <a:r>
              <a:rPr lang="cs-CZ" sz="800" dirty="0" err="1" smtClean="0"/>
              <a:t>the</a:t>
            </a:r>
            <a:r>
              <a:rPr lang="cs-CZ" sz="800" dirty="0" smtClean="0"/>
              <a:t> part </a:t>
            </a:r>
            <a:r>
              <a:rPr lang="cs-CZ" sz="800" dirty="0" err="1" smtClean="0"/>
              <a:t>of</a:t>
            </a:r>
            <a:r>
              <a:rPr lang="cs-CZ" sz="800" dirty="0" smtClean="0"/>
              <a:t> </a:t>
            </a:r>
            <a:r>
              <a:rPr lang="cs-CZ" sz="800" dirty="0" err="1" smtClean="0"/>
              <a:t>the</a:t>
            </a:r>
            <a:r>
              <a:rPr lang="cs-CZ" sz="800" dirty="0" smtClean="0"/>
              <a:t> </a:t>
            </a:r>
            <a:r>
              <a:rPr lang="cs-CZ" sz="800" dirty="0" err="1" smtClean="0"/>
              <a:t>shaft</a:t>
            </a:r>
            <a:r>
              <a:rPr lang="cs-CZ" sz="800" dirty="0" smtClean="0"/>
              <a:t> </a:t>
            </a:r>
            <a:r>
              <a:rPr lang="cs-CZ" sz="800" dirty="0" err="1" smtClean="0"/>
              <a:t>that</a:t>
            </a:r>
            <a:r>
              <a:rPr lang="cs-CZ" sz="800" dirty="0" smtClean="0"/>
              <a:t> </a:t>
            </a:r>
            <a:r>
              <a:rPr lang="cs-CZ" sz="800" dirty="0" err="1" smtClean="0"/>
              <a:t>is</a:t>
            </a:r>
            <a:r>
              <a:rPr lang="cs-CZ" sz="800" dirty="0" smtClean="0"/>
              <a:t> </a:t>
            </a:r>
            <a:r>
              <a:rPr lang="cs-CZ" sz="800" dirty="0" err="1" smtClean="0"/>
              <a:t>black</a:t>
            </a:r>
            <a:r>
              <a:rPr lang="cs-CZ" sz="800" dirty="0" smtClean="0"/>
              <a:t>, </a:t>
            </a:r>
            <a:r>
              <a:rPr lang="cs-CZ" sz="800" dirty="0" err="1" smtClean="0"/>
              <a:t>then</a:t>
            </a:r>
            <a:r>
              <a:rPr lang="cs-CZ" sz="800" dirty="0" smtClean="0"/>
              <a:t> </a:t>
            </a:r>
            <a:r>
              <a:rPr lang="cs-CZ" sz="800" dirty="0" err="1" smtClean="0"/>
              <a:t>high</a:t>
            </a:r>
            <a:r>
              <a:rPr lang="cs-CZ" sz="800" dirty="0" smtClean="0"/>
              <a:t> </a:t>
            </a:r>
            <a:r>
              <a:rPr lang="cs-CZ" sz="800" dirty="0" err="1" smtClean="0"/>
              <a:t>reflection</a:t>
            </a:r>
            <a:r>
              <a:rPr lang="cs-CZ" sz="800" dirty="0" smtClean="0"/>
              <a:t> </a:t>
            </a:r>
            <a:r>
              <a:rPr lang="cs-CZ" sz="800" dirty="0" err="1" smtClean="0"/>
              <a:t>from</a:t>
            </a:r>
            <a:r>
              <a:rPr lang="cs-CZ" sz="800" dirty="0" smtClean="0"/>
              <a:t> </a:t>
            </a:r>
            <a:r>
              <a:rPr lang="cs-CZ" sz="800" dirty="0" err="1" smtClean="0"/>
              <a:t>the</a:t>
            </a:r>
            <a:r>
              <a:rPr lang="cs-CZ" sz="800" dirty="0" smtClean="0"/>
              <a:t> </a:t>
            </a:r>
            <a:r>
              <a:rPr lang="cs-CZ" sz="800" dirty="0" err="1" smtClean="0"/>
              <a:t>reflective</a:t>
            </a:r>
            <a:r>
              <a:rPr lang="cs-CZ" sz="800" dirty="0" smtClean="0"/>
              <a:t> </a:t>
            </a:r>
            <a:r>
              <a:rPr lang="cs-CZ" sz="800" dirty="0" err="1" smtClean="0"/>
              <a:t>strip</a:t>
            </a:r>
            <a:r>
              <a:rPr lang="cs-CZ" sz="800" dirty="0" smtClean="0"/>
              <a:t>. </a:t>
            </a:r>
          </a:p>
          <a:p>
            <a:pPr eaLnBrk="1" hangingPunct="1">
              <a:lnSpc>
                <a:spcPct val="80000"/>
              </a:lnSpc>
            </a:pPr>
            <a:r>
              <a:rPr lang="cs-CZ" sz="800" dirty="0" err="1" smtClean="0"/>
              <a:t>Slotted</a:t>
            </a:r>
            <a:r>
              <a:rPr lang="cs-CZ" sz="800" dirty="0" smtClean="0"/>
              <a:t> and </a:t>
            </a:r>
            <a:r>
              <a:rPr lang="cs-CZ" sz="800" dirty="0" err="1" smtClean="0"/>
              <a:t>reflective</a:t>
            </a:r>
            <a:r>
              <a:rPr lang="cs-CZ" sz="800" dirty="0" smtClean="0"/>
              <a:t> </a:t>
            </a:r>
            <a:r>
              <a:rPr lang="cs-CZ" sz="800" dirty="0" err="1" smtClean="0"/>
              <a:t>optical</a:t>
            </a:r>
            <a:r>
              <a:rPr lang="cs-CZ" sz="800" dirty="0" smtClean="0"/>
              <a:t> </a:t>
            </a:r>
            <a:r>
              <a:rPr lang="cs-CZ" sz="800" dirty="0" err="1" smtClean="0"/>
              <a:t>sensors</a:t>
            </a:r>
            <a:r>
              <a:rPr lang="cs-CZ" sz="800" dirty="0" smtClean="0"/>
              <a:t> </a:t>
            </a:r>
            <a:r>
              <a:rPr lang="cs-CZ" sz="800" dirty="0" err="1" smtClean="0"/>
              <a:t>share</a:t>
            </a:r>
            <a:r>
              <a:rPr lang="cs-CZ" sz="800" dirty="0" smtClean="0"/>
              <a:t> a </a:t>
            </a:r>
            <a:r>
              <a:rPr lang="cs-CZ" sz="800" dirty="0" err="1" smtClean="0"/>
              <a:t>schematic</a:t>
            </a:r>
            <a:r>
              <a:rPr lang="cs-CZ" sz="800" dirty="0" smtClean="0"/>
              <a:t> symbol, </a:t>
            </a:r>
            <a:r>
              <a:rPr lang="cs-CZ" sz="800" dirty="0" err="1" smtClean="0"/>
              <a:t>which</a:t>
            </a:r>
            <a:r>
              <a:rPr lang="cs-CZ" sz="800" dirty="0" smtClean="0"/>
              <a:t> </a:t>
            </a:r>
            <a:r>
              <a:rPr lang="cs-CZ" sz="800" dirty="0" err="1" smtClean="0"/>
              <a:t>is</a:t>
            </a:r>
            <a:r>
              <a:rPr lang="cs-CZ" sz="800" dirty="0" smtClean="0"/>
              <a:t> </a:t>
            </a:r>
            <a:r>
              <a:rPr lang="cs-CZ" sz="800" dirty="0" err="1" smtClean="0"/>
              <a:t>shown</a:t>
            </a:r>
            <a:r>
              <a:rPr lang="cs-CZ" sz="800" dirty="0" smtClean="0"/>
              <a:t> in </a:t>
            </a:r>
            <a:r>
              <a:rPr lang="cs-CZ" sz="800" dirty="0" err="1" smtClean="0"/>
              <a:t>Figure</a:t>
            </a:r>
            <a:r>
              <a:rPr lang="cs-CZ" sz="800" dirty="0" smtClean="0"/>
              <a:t> 1c. </a:t>
            </a:r>
            <a:r>
              <a:rPr lang="cs-CZ" sz="800" dirty="0" err="1" smtClean="0"/>
              <a:t>Both</a:t>
            </a:r>
            <a:r>
              <a:rPr lang="cs-CZ" sz="800" dirty="0" smtClean="0"/>
              <a:t> </a:t>
            </a:r>
            <a:r>
              <a:rPr lang="cs-CZ" sz="800" dirty="0" err="1" smtClean="0"/>
              <a:t>types</a:t>
            </a:r>
            <a:r>
              <a:rPr lang="cs-CZ" sz="800" dirty="0" smtClean="0"/>
              <a:t> </a:t>
            </a:r>
            <a:r>
              <a:rPr lang="cs-CZ" sz="800" dirty="0" err="1" smtClean="0"/>
              <a:t>also</a:t>
            </a:r>
            <a:r>
              <a:rPr lang="cs-CZ" sz="800" dirty="0" smtClean="0"/>
              <a:t> </a:t>
            </a:r>
            <a:r>
              <a:rPr lang="cs-CZ" sz="800" dirty="0" err="1" smtClean="0"/>
              <a:t>have</a:t>
            </a:r>
            <a:r>
              <a:rPr lang="cs-CZ" sz="800" dirty="0" smtClean="0"/>
              <a:t> </a:t>
            </a:r>
            <a:r>
              <a:rPr lang="cs-CZ" sz="800" dirty="0" err="1" smtClean="0"/>
              <a:t>some</a:t>
            </a:r>
            <a:r>
              <a:rPr lang="cs-CZ" sz="800" dirty="0" smtClean="0"/>
              <a:t> </a:t>
            </a:r>
            <a:r>
              <a:rPr lang="cs-CZ" sz="800" dirty="0" err="1" smtClean="0"/>
              <a:t>common</a:t>
            </a:r>
            <a:r>
              <a:rPr lang="cs-CZ" sz="800" dirty="0" smtClean="0"/>
              <a:t> </a:t>
            </a:r>
            <a:r>
              <a:rPr lang="cs-CZ" sz="800" dirty="0" err="1" smtClean="0"/>
              <a:t>characteristics</a:t>
            </a:r>
            <a:r>
              <a:rPr lang="cs-CZ" sz="800" dirty="0" smtClean="0"/>
              <a:t> </a:t>
            </a:r>
            <a:r>
              <a:rPr lang="cs-CZ" sz="800" dirty="0" err="1" smtClean="0"/>
              <a:t>that</a:t>
            </a:r>
            <a:r>
              <a:rPr lang="cs-CZ" sz="800" dirty="0" smtClean="0"/>
              <a:t> </a:t>
            </a:r>
            <a:r>
              <a:rPr lang="cs-CZ" sz="800" dirty="0" err="1" smtClean="0"/>
              <a:t>must</a:t>
            </a:r>
            <a:r>
              <a:rPr lang="cs-CZ" sz="800" dirty="0" smtClean="0"/>
              <a:t> </a:t>
            </a:r>
            <a:r>
              <a:rPr lang="cs-CZ" sz="800" dirty="0" err="1" smtClean="0"/>
              <a:t>be</a:t>
            </a:r>
            <a:r>
              <a:rPr lang="cs-CZ" sz="800" dirty="0" smtClean="0"/>
              <a:t> </a:t>
            </a:r>
            <a:r>
              <a:rPr lang="cs-CZ" sz="800" dirty="0" err="1" smtClean="0"/>
              <a:t>taken</a:t>
            </a:r>
            <a:r>
              <a:rPr lang="cs-CZ" sz="800" dirty="0" smtClean="0"/>
              <a:t> </a:t>
            </a:r>
            <a:r>
              <a:rPr lang="cs-CZ" sz="800" dirty="0" err="1" smtClean="0"/>
              <a:t>into</a:t>
            </a:r>
            <a:r>
              <a:rPr lang="cs-CZ" sz="800" dirty="0" smtClean="0"/>
              <a:t> </a:t>
            </a:r>
            <a:r>
              <a:rPr lang="cs-CZ" sz="800" dirty="0" err="1" smtClean="0"/>
              <a:t>account</a:t>
            </a:r>
            <a:r>
              <a:rPr lang="cs-CZ" sz="800" dirty="0" smtClean="0"/>
              <a:t> </a:t>
            </a:r>
            <a:r>
              <a:rPr lang="cs-CZ" sz="800" dirty="0" err="1" smtClean="0"/>
              <a:t>when</a:t>
            </a:r>
            <a:r>
              <a:rPr lang="cs-CZ" sz="800" dirty="0" smtClean="0"/>
              <a:t> </a:t>
            </a:r>
            <a:r>
              <a:rPr lang="cs-CZ" sz="800" dirty="0" err="1" smtClean="0"/>
              <a:t>designing</a:t>
            </a:r>
            <a:r>
              <a:rPr lang="cs-CZ" sz="800" dirty="0" smtClean="0"/>
              <a:t> </a:t>
            </a:r>
            <a:r>
              <a:rPr lang="cs-CZ" sz="800" dirty="0" err="1" smtClean="0"/>
              <a:t>them</a:t>
            </a:r>
            <a:r>
              <a:rPr lang="cs-CZ" sz="800" dirty="0" smtClean="0"/>
              <a:t> </a:t>
            </a:r>
            <a:r>
              <a:rPr lang="cs-CZ" sz="800" dirty="0" err="1" smtClean="0"/>
              <a:t>into</a:t>
            </a:r>
            <a:r>
              <a:rPr lang="cs-CZ" sz="800" dirty="0" smtClean="0"/>
              <a:t> a </a:t>
            </a:r>
            <a:r>
              <a:rPr lang="cs-CZ" sz="800" dirty="0" err="1" smtClean="0"/>
              <a:t>system</a:t>
            </a:r>
            <a:r>
              <a:rPr lang="cs-CZ" sz="800" dirty="0" smtClean="0"/>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32A9BF1B-F2B5-4BCD-9729-08513D138DDE}" type="slidenum">
              <a:rPr lang="cs-CZ" smtClean="0"/>
              <a:pPr/>
              <a:t>54</a:t>
            </a:fld>
            <a:endParaRPr lang="cs-CZ"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lnSpc>
                <a:spcPct val="90000"/>
              </a:lnSpc>
            </a:pPr>
            <a:r>
              <a:rPr lang="cs-CZ" sz="1000" b="1" smtClean="0"/>
              <a:t>5. POINT SENSORS BASED ON FABRY-PEROT CAVITY</a:t>
            </a:r>
            <a:r>
              <a:rPr lang="cs-CZ" sz="1000" smtClean="0"/>
              <a:t/>
            </a:r>
            <a:br>
              <a:rPr lang="cs-CZ" sz="1000" smtClean="0"/>
            </a:br>
            <a:r>
              <a:rPr lang="cs-CZ" sz="1000" smtClean="0"/>
              <a:t>Consider the schematic of an optical pressure transducer shown</a:t>
            </a:r>
            <a:br>
              <a:rPr lang="cs-CZ" sz="1000" smtClean="0"/>
            </a:br>
            <a:r>
              <a:rPr lang="cs-CZ" sz="1000" smtClean="0"/>
              <a:t>in Figure 2. </a:t>
            </a:r>
            <a:br>
              <a:rPr lang="cs-CZ" sz="1000" smtClean="0"/>
            </a:br>
            <a:r>
              <a:rPr lang="cs-CZ" sz="1000" smtClean="0"/>
              <a:t>Essentially, it consists of a pair of parallel mirrors separated by</a:t>
            </a:r>
            <a:br>
              <a:rPr lang="cs-CZ" sz="1000" smtClean="0"/>
            </a:br>
            <a:r>
              <a:rPr lang="cs-CZ" sz="1000" smtClean="0"/>
              <a:t>an air gap Ls. This arrangement is referred to as a Fabry-Perot</a:t>
            </a:r>
            <a:br>
              <a:rPr lang="cs-CZ" sz="1000" smtClean="0"/>
            </a:br>
            <a:r>
              <a:rPr lang="cs-CZ" sz="1000" smtClean="0"/>
              <a:t>(FP) cavity or sensing interferometer. A semi-reflective mirror 1</a:t>
            </a:r>
            <a:br>
              <a:rPr lang="cs-CZ" sz="1000" smtClean="0"/>
            </a:br>
            <a:r>
              <a:rPr lang="cs-CZ" sz="1000" smtClean="0"/>
              <a:t>is formed by depositing a dielectric layer at the end of the optical</a:t>
            </a:r>
            <a:br>
              <a:rPr lang="cs-CZ" sz="1000" smtClean="0"/>
            </a:br>
            <a:r>
              <a:rPr lang="cs-CZ" sz="1000" smtClean="0"/>
              <a:t>fibre. Mirror 2 is formed by a diaphragm mounted in front of the</a:t>
            </a:r>
            <a:br>
              <a:rPr lang="cs-CZ" sz="1000" smtClean="0"/>
            </a:br>
            <a:r>
              <a:rPr lang="cs-CZ" sz="1000" smtClean="0"/>
              <a:t>optical fibre. Exposing the diaphragm to the pressure p to be</a:t>
            </a:r>
            <a:br>
              <a:rPr lang="cs-CZ" sz="1000" smtClean="0"/>
            </a:br>
            <a:r>
              <a:rPr lang="cs-CZ" sz="1000" smtClean="0"/>
              <a:t>measured changes the gap Ls. Hence, by measuring Ls the applied</a:t>
            </a:r>
            <a:br>
              <a:rPr lang="cs-CZ" sz="1000" smtClean="0"/>
            </a:br>
            <a:r>
              <a:rPr lang="cs-CZ" sz="1000" smtClean="0"/>
              <a:t>pressure p can be determined. Different pressure ranges can be accommodated by appropriately selecting thickness and diameter</a:t>
            </a:r>
            <a:br>
              <a:rPr lang="cs-CZ" sz="1000" smtClean="0"/>
            </a:br>
            <a:r>
              <a:rPr lang="cs-CZ" sz="1000" smtClean="0"/>
              <a:t>of the diaphragm to keep the maximum deflection of similar value</a:t>
            </a:r>
            <a:br>
              <a:rPr lang="cs-CZ" sz="1000" smtClean="0"/>
            </a:br>
            <a:r>
              <a:rPr lang="cs-CZ" sz="1000" smtClean="0"/>
              <a:t>and maintain a linear relation between pressure and deflection. The preferred light source employed to measure the gap Ls</a:t>
            </a:r>
            <a:br>
              <a:rPr lang="cs-CZ" sz="1000" smtClean="0"/>
            </a:br>
            <a:r>
              <a:rPr lang="cs-CZ" sz="1000" smtClean="0"/>
              <a:t>optically is a so-called white-light or broad-band light source.</a:t>
            </a:r>
            <a:br>
              <a:rPr lang="cs-CZ" sz="1000" smtClean="0"/>
            </a:br>
            <a:r>
              <a:rPr lang="cs-CZ" sz="1000" smtClean="0"/>
              <a:t>It emits light at various colours (equivalent to a broad band of</a:t>
            </a:r>
            <a:br>
              <a:rPr lang="cs-CZ" sz="1000" smtClean="0"/>
            </a:br>
            <a:r>
              <a:rPr lang="cs-CZ" sz="1000" smtClean="0"/>
              <a:t>wavelengths) simultaneously. The resulting light therefore</a:t>
            </a:r>
            <a:br>
              <a:rPr lang="cs-CZ" sz="1000" smtClean="0"/>
            </a:br>
            <a:r>
              <a:rPr lang="cs-CZ" sz="1000" smtClean="0"/>
              <a:t>appears as having no specific colour, i.e. it looks white. In</a:t>
            </a:r>
            <a:br>
              <a:rPr lang="cs-CZ" sz="1000" smtClean="0"/>
            </a:br>
            <a:r>
              <a:rPr lang="cs-CZ" sz="1000" smtClean="0"/>
              <a:t>contrast to a laser, the light is generated as a large number</a:t>
            </a:r>
            <a:br>
              <a:rPr lang="cs-CZ" sz="1000" smtClean="0"/>
            </a:br>
            <a:r>
              <a:rPr lang="cs-CZ" sz="1000" smtClean="0"/>
              <a:t>of short pulses. These pulses are emitted in a random fashion</a:t>
            </a:r>
            <a:br>
              <a:rPr lang="cs-CZ" sz="1000" smtClean="0"/>
            </a:br>
            <a:r>
              <a:rPr lang="cs-CZ" sz="1000" smtClean="0"/>
              <a:t>with no fixed phase relation between them. As a result, they</a:t>
            </a:r>
            <a:br>
              <a:rPr lang="cs-CZ" sz="1000" smtClean="0"/>
            </a:br>
            <a:r>
              <a:rPr lang="cs-CZ" sz="1000" smtClean="0"/>
              <a:t>do not interact or interfere with each other and for the following</a:t>
            </a:r>
            <a:br>
              <a:rPr lang="cs-CZ" sz="1000" smtClean="0"/>
            </a:br>
            <a:r>
              <a:rPr lang="cs-CZ" sz="1000" smtClean="0"/>
              <a:t>it is sufficient to consider a single pulse only.</a:t>
            </a:r>
          </a:p>
          <a:p>
            <a:pPr eaLnBrk="1" hangingPunct="1">
              <a:lnSpc>
                <a:spcPct val="90000"/>
              </a:lnSpc>
            </a:pPr>
            <a:r>
              <a:rPr lang="cs-CZ" sz="1000" smtClean="0"/>
              <a:t>Next, consider what happens if the FP cavity is illuminated by</a:t>
            </a:r>
            <a:br>
              <a:rPr lang="cs-CZ" sz="1000" smtClean="0"/>
            </a:br>
            <a:r>
              <a:rPr lang="cs-CZ" sz="1000" smtClean="0"/>
              <a:t>a white-light source. The incident light guided in the optical</a:t>
            </a:r>
            <a:br>
              <a:rPr lang="cs-CZ" sz="1000" smtClean="0"/>
            </a:br>
            <a:r>
              <a:rPr lang="cs-CZ" sz="1000" smtClean="0"/>
              <a:t>fibre towards the FP cavity is partially reflected at the first</a:t>
            </a:r>
            <a:br>
              <a:rPr lang="cs-CZ" sz="1000" smtClean="0"/>
            </a:br>
            <a:r>
              <a:rPr lang="cs-CZ" sz="1000" smtClean="0"/>
              <a:t>mirror. The remaining light is transmitted and subsequently</a:t>
            </a:r>
            <a:br>
              <a:rPr lang="cs-CZ" sz="1000" smtClean="0"/>
            </a:br>
            <a:r>
              <a:rPr lang="cs-CZ" sz="1000" smtClean="0"/>
              <a:t>reflected by the second mirror. Hence, the original light pulse</a:t>
            </a:r>
            <a:br>
              <a:rPr lang="cs-CZ" sz="1000" smtClean="0"/>
            </a:br>
            <a:r>
              <a:rPr lang="cs-CZ" sz="1000" smtClean="0"/>
              <a:t>is split into two return pulses with the second pulse being</a:t>
            </a:r>
            <a:br>
              <a:rPr lang="cs-CZ" sz="1000" smtClean="0"/>
            </a:br>
            <a:r>
              <a:rPr lang="cs-CZ" sz="1000" smtClean="0"/>
              <a:t>delayed by t = 2Ls / c with respect to the first one, c</a:t>
            </a:r>
            <a:br>
              <a:rPr lang="cs-CZ" sz="1000" smtClean="0"/>
            </a:br>
            <a:r>
              <a:rPr lang="cs-CZ" sz="1000" smtClean="0"/>
              <a:t>denoting the speed of light.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74D80D7-4426-4A02-9D08-B7E4E437E9F7}" type="slidenum">
              <a:rPr lang="cs-CZ" smtClean="0"/>
              <a:pPr/>
              <a:t>56</a:t>
            </a:fld>
            <a:endParaRPr lang="cs-CZ"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cs-CZ" smtClean="0"/>
              <a:t>Interference (and hence, a signal containing information about</a:t>
            </a:r>
            <a:br>
              <a:rPr lang="cs-CZ" smtClean="0"/>
            </a:br>
            <a:r>
              <a:rPr lang="cs-CZ" smtClean="0"/>
              <a:t>Ls) only occurs if the two pulses generated from the same</a:t>
            </a:r>
            <a:br>
              <a:rPr lang="cs-CZ" smtClean="0"/>
            </a:br>
            <a:r>
              <a:rPr lang="cs-CZ" smtClean="0"/>
              <a:t>original pulse can be brought back to overlap again. This is</a:t>
            </a:r>
            <a:br>
              <a:rPr lang="cs-CZ" smtClean="0"/>
            </a:br>
            <a:r>
              <a:rPr lang="cs-CZ" smtClean="0"/>
              <a:t>achieved by employing a second (or readout) interferometer. Here for instance, the interferometer consists of two non-parallel</a:t>
            </a:r>
            <a:br>
              <a:rPr lang="cs-CZ" smtClean="0"/>
            </a:br>
            <a:r>
              <a:rPr lang="cs-CZ" smtClean="0"/>
              <a:t>mirrors, operating in transmission. As can be seen, the air gap</a:t>
            </a:r>
            <a:br>
              <a:rPr lang="cs-CZ" smtClean="0"/>
            </a:br>
            <a:r>
              <a:rPr lang="cs-CZ" smtClean="0"/>
              <a:t>Lr(x) depends on the position x along the mirrors and a maximum</a:t>
            </a:r>
            <a:br>
              <a:rPr lang="cs-CZ" smtClean="0"/>
            </a:br>
            <a:r>
              <a:rPr lang="cs-CZ" smtClean="0"/>
              <a:t>interference signal is generated at the position x0 where Lr(x0)</a:t>
            </a:r>
            <a:br>
              <a:rPr lang="cs-CZ" smtClean="0"/>
            </a:br>
            <a:r>
              <a:rPr lang="cs-CZ" smtClean="0"/>
              <a:t>is exactly matched to the gap Ls of the sensing interferometer.</a:t>
            </a:r>
            <a:br>
              <a:rPr lang="cs-CZ" smtClean="0"/>
            </a:br>
            <a:r>
              <a:rPr lang="cs-CZ" smtClean="0"/>
              <a:t>This position x0 is easily determined by a CCD array mounted</a:t>
            </a:r>
            <a:br>
              <a:rPr lang="cs-CZ" smtClean="0"/>
            </a:br>
            <a:r>
              <a:rPr lang="cs-CZ" smtClean="0"/>
              <a:t>behind the mirrors.</a:t>
            </a:r>
          </a:p>
          <a:p>
            <a:pPr eaLnBrk="1" hangingPunct="1"/>
            <a:r>
              <a:rPr lang="cs-CZ" smtClean="0"/>
              <a:t>In practice, it is beneficial to replace the two non-parallel mirrors constituting the readout interferometer with a birefringent wedge arrangement, Employing the same basic principle, a whole range of transducers</a:t>
            </a:r>
            <a:br>
              <a:rPr lang="cs-CZ" smtClean="0"/>
            </a:br>
            <a:r>
              <a:rPr lang="cs-CZ" smtClean="0"/>
              <a:t>for measuring different quantities can be constructed. Examples</a:t>
            </a:r>
            <a:br>
              <a:rPr lang="cs-CZ" smtClean="0"/>
            </a:br>
            <a:r>
              <a:rPr lang="cs-CZ" smtClean="0"/>
              <a:t>include temperature, displacement, strain, force and refractive</a:t>
            </a:r>
            <a:br>
              <a:rPr lang="cs-CZ" smtClean="0"/>
            </a:br>
            <a:r>
              <a:rPr lang="cs-CZ" smtClean="0"/>
              <a:t>index as shown below.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A608A75-9324-4D3C-A76B-A19890C58246}" type="slidenum">
              <a:rPr lang="cs-CZ" smtClean="0"/>
              <a:pPr/>
              <a:t>60</a:t>
            </a:fld>
            <a:endParaRPr lang="cs-CZ"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cs-CZ" sz="1000" b="1" smtClean="0"/>
              <a:t>6. INTEGRATED SENSOR</a:t>
            </a:r>
            <a:r>
              <a:rPr lang="cs-CZ" sz="1000" smtClean="0"/>
              <a:t/>
            </a:r>
            <a:br>
              <a:rPr lang="cs-CZ" sz="1000" smtClean="0"/>
            </a:br>
            <a:r>
              <a:rPr lang="cs-CZ" sz="1000" smtClean="0"/>
              <a:t>An example of an integrated sensor is the deformation sensor, a</a:t>
            </a:r>
            <a:br>
              <a:rPr lang="cs-CZ" sz="1000" smtClean="0"/>
            </a:br>
            <a:r>
              <a:rPr lang="cs-CZ" sz="1000" smtClean="0"/>
              <a:t>schematic of which is shown in Figure 4.</a:t>
            </a:r>
            <a:br>
              <a:rPr lang="cs-CZ" sz="1000" smtClean="0"/>
            </a:br>
            <a:r>
              <a:rPr lang="cs-CZ" sz="1000" smtClean="0"/>
              <a:t>It is based on the same basic principle of white-light interferometry</a:t>
            </a:r>
            <a:br>
              <a:rPr lang="cs-CZ" sz="1000" smtClean="0"/>
            </a:br>
            <a:r>
              <a:rPr lang="cs-CZ" sz="1000" smtClean="0"/>
              <a:t>as described in the section on point sensor above.</a:t>
            </a:r>
            <a:br>
              <a:rPr lang="cs-CZ" sz="1000" smtClean="0"/>
            </a:br>
            <a:r>
              <a:rPr lang="cs-CZ" sz="1000" smtClean="0"/>
              <a:t>Light from a white-light source is transmitted via optical fibre to</a:t>
            </a:r>
            <a:br>
              <a:rPr lang="cs-CZ" sz="1000" smtClean="0"/>
            </a:br>
            <a:r>
              <a:rPr lang="cs-CZ" sz="1000" smtClean="0"/>
              <a:t>the optical sensor. Here the sensor consists of a fibre optical coupler branching out into two fibres of different length and having a</a:t>
            </a:r>
            <a:br>
              <a:rPr lang="cs-CZ" sz="1000" smtClean="0"/>
            </a:br>
            <a:r>
              <a:rPr lang="cs-CZ" sz="1000" smtClean="0"/>
              <a:t>miniature mirror attached at each end. This configuration is referred</a:t>
            </a:r>
            <a:br>
              <a:rPr lang="cs-CZ" sz="1000" smtClean="0"/>
            </a:br>
            <a:r>
              <a:rPr lang="cs-CZ" sz="1000" smtClean="0"/>
              <a:t>to as a Mach-Zehnder or sensing interferometer. The incident light</a:t>
            </a:r>
            <a:br>
              <a:rPr lang="cs-CZ" sz="1000" smtClean="0"/>
            </a:br>
            <a:r>
              <a:rPr lang="cs-CZ" sz="1000" smtClean="0"/>
              <a:t>pulse is split into two pulses by the coupler and on return the two</a:t>
            </a:r>
            <a:br>
              <a:rPr lang="cs-CZ" sz="1000" smtClean="0"/>
            </a:br>
            <a:r>
              <a:rPr lang="cs-CZ" sz="1000" smtClean="0"/>
              <a:t>pulses are separated in time by t = 2nLs / c, with n denoting the</a:t>
            </a:r>
            <a:br>
              <a:rPr lang="cs-CZ" sz="1000" smtClean="0"/>
            </a:br>
            <a:r>
              <a:rPr lang="cs-CZ" sz="1000" smtClean="0"/>
              <a:t>refractive index of the glass fibre, Ls the length difference of the</a:t>
            </a:r>
            <a:br>
              <a:rPr lang="cs-CZ" sz="1000" smtClean="0"/>
            </a:br>
            <a:r>
              <a:rPr lang="cs-CZ" sz="1000" smtClean="0"/>
              <a:t>fibres and c the speed of light. One fibre is attached to the</a:t>
            </a:r>
            <a:br>
              <a:rPr lang="cs-CZ" sz="1000" smtClean="0"/>
            </a:br>
            <a:r>
              <a:rPr lang="cs-CZ" sz="1000" smtClean="0"/>
              <a:t>structure under test whereas the other fibre is in close proximity</a:t>
            </a:r>
            <a:br>
              <a:rPr lang="cs-CZ" sz="1000" smtClean="0"/>
            </a:br>
            <a:r>
              <a:rPr lang="cs-CZ" sz="1000" smtClean="0"/>
              <a:t>but not attached.</a:t>
            </a:r>
            <a:br>
              <a:rPr lang="cs-CZ" sz="1000" smtClean="0"/>
            </a:br>
            <a:r>
              <a:rPr lang="cs-CZ" sz="1000" smtClean="0"/>
              <a:t/>
            </a:r>
            <a:br>
              <a:rPr lang="cs-CZ" sz="1000" smtClean="0"/>
            </a:br>
            <a:r>
              <a:rPr lang="cs-CZ" sz="1000" smtClean="0"/>
              <a:t>A deformation of the structure leads to a change in path difference</a:t>
            </a:r>
            <a:br>
              <a:rPr lang="cs-CZ" sz="1000" smtClean="0"/>
            </a:br>
            <a:r>
              <a:rPr lang="cs-CZ" sz="1000" smtClean="0"/>
              <a:t>2nLs. In this case it is measured by employing a scanning mobile</a:t>
            </a:r>
            <a:br>
              <a:rPr lang="cs-CZ" sz="1000" smtClean="0"/>
            </a:br>
            <a:r>
              <a:rPr lang="cs-CZ" sz="1000" smtClean="0"/>
              <a:t>mirror in the second (receiving) interferometer housed in the reading</a:t>
            </a:r>
            <a:br>
              <a:rPr lang="cs-CZ" sz="1000" smtClean="0"/>
            </a:br>
            <a:r>
              <a:rPr lang="cs-CZ" sz="1000" smtClean="0"/>
              <a:t>unit. As before, a maximum interference signal only occurs if the</a:t>
            </a:r>
            <a:br>
              <a:rPr lang="cs-CZ" sz="1000" smtClean="0"/>
            </a:br>
            <a:r>
              <a:rPr lang="cs-CZ" sz="1000" smtClean="0"/>
              <a:t>path difference of the sensing interferometer 2nLs exactly matches</a:t>
            </a:r>
            <a:br>
              <a:rPr lang="cs-CZ" sz="1000" smtClean="0"/>
            </a:br>
            <a:r>
              <a:rPr lang="cs-CZ" sz="1000" smtClean="0"/>
              <a:t>that of the receiving interferometer 2Lr. The sensor is temperature independent as any change in temperature has the same effect on</a:t>
            </a:r>
            <a:br>
              <a:rPr lang="cs-CZ" sz="1000" smtClean="0"/>
            </a:br>
            <a:r>
              <a:rPr lang="cs-CZ" sz="1000" smtClean="0"/>
              <a:t>both fibres, leaving the path difference effectively unchanged. The</a:t>
            </a:r>
            <a:br>
              <a:rPr lang="cs-CZ" sz="1000" smtClean="0"/>
            </a:br>
            <a:r>
              <a:rPr lang="cs-CZ" sz="1000" smtClean="0"/>
              <a:t>distance between the anchoring points at which the fibre is attached</a:t>
            </a:r>
            <a:br>
              <a:rPr lang="cs-CZ" sz="1000" smtClean="0"/>
            </a:br>
            <a:r>
              <a:rPr lang="cs-CZ" sz="1000" smtClean="0"/>
              <a:t>to the structure is called base-length. It can be set between</a:t>
            </a:r>
            <a:br>
              <a:rPr lang="cs-CZ" sz="1000" smtClean="0"/>
            </a:br>
            <a:r>
              <a:rPr lang="cs-CZ" sz="1000" smtClean="0"/>
              <a:t>10cm and 10m, resulting in the average strain over the base-length</a:t>
            </a:r>
            <a:br>
              <a:rPr lang="cs-CZ" sz="1000" smtClean="0"/>
            </a:br>
            <a:r>
              <a:rPr lang="cs-CZ" sz="1000" smtClean="0"/>
              <a:t>being measured.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05D4AD6-7927-4876-83D4-518CBBF3AEC7}"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997DE66-0880-4FCB-AA36-E292C907490F}" type="slidenum">
              <a:rPr lang="cs-CZ"/>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85A9826-605E-4336-8AE7-E2F9B06E834F}" type="slidenum">
              <a:rPr lang="cs-CZ"/>
              <a:pPr>
                <a:defRPr/>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B1E4C1F-7B6D-422F-B3E9-BED7B5729795}" type="slidenum">
              <a:rPr lang="cs-CZ"/>
              <a:pPr>
                <a:defRPr/>
              </a:pPr>
              <a:t>‹#›</a:t>
            </a:fld>
            <a:endParaRPr lang="cs-CZ"/>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9CA37A84-65CE-4D97-9615-C0BE5ED27D11}" type="slidenum">
              <a:rPr lang="cs-CZ"/>
              <a:pPr>
                <a:defRPr/>
              </a:pPr>
              <a:t>‹#›</a:t>
            </a:fld>
            <a:endParaRPr lang="cs-CZ"/>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F021E45-603C-40F0-A81C-799EDDF2CC4B}" type="slidenum">
              <a:rPr lang="cs-CZ"/>
              <a:pPr>
                <a:defRPr/>
              </a:pPr>
              <a:t>‹#›</a:t>
            </a:fld>
            <a:endParaRPr lang="cs-CZ"/>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1D5D2E5D-1144-40F2-AF62-238ABBF85E0B}" type="slidenum">
              <a:rPr lang="cs-CZ"/>
              <a:pPr>
                <a:defRPr/>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9F800318-2D73-44E4-98DF-08AB57674625}" type="slidenum">
              <a:rPr lang="cs-CZ"/>
              <a:pPr>
                <a:defRPr/>
              </a:pPr>
              <a:t>‹#›</a:t>
            </a:fld>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9EDDD041-8A09-4784-B3B8-3FEB65AE6966}" type="slidenum">
              <a:rPr lang="cs-CZ"/>
              <a:pPr>
                <a:defRPr/>
              </a:pPr>
              <a:t>‹#›</a:t>
            </a:fld>
            <a:endParaRPr lang="cs-CZ"/>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0D12C6A9-C701-4310-A99C-96F5253DBA69}" type="slidenum">
              <a:rPr lang="cs-CZ"/>
              <a:pPr>
                <a:defRPr/>
              </a:pPr>
              <a:t>‹#›</a:t>
            </a:fld>
            <a:endParaRPr lang="cs-CZ"/>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6DCD268D-D5A3-4FDC-A59D-FF2B48EEFC1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FA37663C-B4D8-4A55-B92F-8A111332AF9B}" type="slidenum">
              <a:rPr lang="cs-CZ"/>
              <a:pPr>
                <a:defRPr/>
              </a:pPr>
              <a:t>‹#›</a:t>
            </a:fld>
            <a:endParaRPr lang="cs-CZ"/>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D2B18A5B-C6BB-43D7-961E-7AE9DD6F4380}" type="slidenum">
              <a:rPr lang="cs-CZ"/>
              <a:pPr>
                <a:defRPr/>
              </a:pPr>
              <a:t>‹#›</a:t>
            </a:fld>
            <a:endParaRPr lang="cs-CZ"/>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69F9F456-1576-4D9A-9801-7FE9F690CDBC}" type="slidenum">
              <a:rPr lang="cs-CZ"/>
              <a:pPr>
                <a:defRPr/>
              </a:pPr>
              <a:t>‹#›</a:t>
            </a:fld>
            <a:endParaRPr lang="cs-CZ"/>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E13BEDBC-67C7-4C4E-B697-BD4ABD117732}"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DC6F549-42DF-492F-8419-EE1CB87F3050}"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901E82B8-1031-4B2B-9428-B12DA177508A}"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F83B3F25-E9DA-4118-951D-E5A724916303}"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AAFE0BFE-0290-49C1-AD25-072774812044}"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4A9C78F6-F1A7-4713-AC6E-92DFD4FC2EE1}"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7A08FB48-B096-4513-8206-AB40B45B14A9}"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9642CA7F-6AD4-4446-B557-55503D15828B}"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B6D288B0-50BA-4DBF-A59D-B06C285B6F65}"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2345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cs-CZ"/>
          </a:p>
        </p:txBody>
      </p:sp>
      <p:sp>
        <p:nvSpPr>
          <p:cNvPr id="2345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cs-CZ"/>
          </a:p>
        </p:txBody>
      </p:sp>
      <p:sp>
        <p:nvSpPr>
          <p:cNvPr id="2345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6D09AB62-FFA5-4BBE-8191-703DCAC0D9FE}"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enzim.hu/~szia/cddemo/edemo1.htm" TargetMode="External"/><Relationship Id="rId2" Type="http://schemas.openxmlformats.org/officeDocument/2006/relationships/hyperlink" Target="http://www.enzim.hu/~szia/cddemo/edemo9.ht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Image:Sagnac_interferometer.pn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jpeg"/><Relationship Id="rId5" Type="http://schemas.openxmlformats.org/officeDocument/2006/relationships/image" Target="../media/image23.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themcnab.com/clarity_analyzer.htm" TargetMode="External"/><Relationship Id="rId7" Type="http://schemas.openxmlformats.org/officeDocument/2006/relationships/hyperlink" Target="http://www.themcnab.com/Products/HSA/Model_HSA_concentration_analyzer.htm" TargetMode="External"/><Relationship Id="rId2" Type="http://schemas.openxmlformats.org/officeDocument/2006/relationships/hyperlink" Target="http://www.themcnab.com/absorption_analyzers.htm" TargetMode="External"/><Relationship Id="rId1" Type="http://schemas.openxmlformats.org/officeDocument/2006/relationships/slideLayout" Target="../slideLayouts/slideLayout7.xml"/><Relationship Id="rId6" Type="http://schemas.openxmlformats.org/officeDocument/2006/relationships/hyperlink" Target="http://www.themcnab.com/Products/hsa4/mcnab_model_hsa4_cell_counter.htm" TargetMode="External"/><Relationship Id="rId5" Type="http://schemas.openxmlformats.org/officeDocument/2006/relationships/hyperlink" Target="http://www.themcnab.com/concentration_analyzer.htm" TargetMode="External"/><Relationship Id="rId4" Type="http://schemas.openxmlformats.org/officeDocument/2006/relationships/hyperlink" Target="http://www.themcnab.com/color_analyzer.ht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Zástupný symbol pro číslo snímku 5"/>
          <p:cNvSpPr>
            <a:spLocks noGrp="1"/>
          </p:cNvSpPr>
          <p:nvPr>
            <p:ph type="sldNum" sz="quarter" idx="12"/>
          </p:nvPr>
        </p:nvSpPr>
        <p:spPr>
          <a:noFill/>
        </p:spPr>
        <p:txBody>
          <a:bodyPr/>
          <a:lstStyle/>
          <a:p>
            <a:fld id="{383D8A40-96A1-4EE9-A2B8-9ADCA01A0645}" type="slidenum">
              <a:rPr lang="cs-CZ" smtClean="0"/>
              <a:pPr/>
              <a:t>1</a:t>
            </a:fld>
            <a:endParaRPr lang="cs-CZ" smtClean="0"/>
          </a:p>
        </p:txBody>
      </p:sp>
      <p:sp>
        <p:nvSpPr>
          <p:cNvPr id="4099" name="Rectangle 2"/>
          <p:cNvSpPr>
            <a:spLocks noGrp="1" noChangeArrowheads="1"/>
          </p:cNvSpPr>
          <p:nvPr>
            <p:ph type="ctrTitle"/>
          </p:nvPr>
        </p:nvSpPr>
        <p:spPr>
          <a:xfrm>
            <a:off x="250825" y="2130425"/>
            <a:ext cx="8642350" cy="1470025"/>
          </a:xfrm>
        </p:spPr>
        <p:txBody>
          <a:bodyPr/>
          <a:lstStyle/>
          <a:p>
            <a:pPr eaLnBrk="1" hangingPunct="1"/>
            <a:r>
              <a:rPr lang="cs-CZ" sz="2800" smtClean="0"/>
              <a:t>Měření v reaktorech off-line a on-line pomocí senzorů.</a:t>
            </a:r>
            <a:br>
              <a:rPr lang="cs-CZ" sz="2800" smtClean="0"/>
            </a:br>
            <a:r>
              <a:rPr lang="cs-CZ" sz="2800" smtClean="0"/>
              <a:t>Vlastní návrh optického sensoru (5 minut).</a:t>
            </a:r>
            <a:br>
              <a:rPr lang="cs-CZ" sz="2800" smtClean="0"/>
            </a:br>
            <a:endParaRPr lang="cs-CZ" sz="2800" smtClean="0"/>
          </a:p>
        </p:txBody>
      </p:sp>
      <p:sp>
        <p:nvSpPr>
          <p:cNvPr id="4100" name="Rectangle 3"/>
          <p:cNvSpPr>
            <a:spLocks noGrp="1" noChangeArrowheads="1"/>
          </p:cNvSpPr>
          <p:nvPr>
            <p:ph type="subTitle" idx="1"/>
          </p:nvPr>
        </p:nvSpPr>
        <p:spPr/>
        <p:txBody>
          <a:bodyPr/>
          <a:lstStyle/>
          <a:p>
            <a:pPr eaLnBrk="1" hangingPunct="1"/>
            <a:r>
              <a:rPr lang="cs-CZ" dirty="0" smtClean="0">
                <a:solidFill>
                  <a:srgbClr val="FF0000"/>
                </a:solidFill>
              </a:rPr>
              <a:t>18.11.2010</a:t>
            </a:r>
          </a:p>
        </p:txBody>
      </p:sp>
      <p:sp>
        <p:nvSpPr>
          <p:cNvPr id="4101" name="Rectangle 4"/>
          <p:cNvSpPr>
            <a:spLocks noChangeArrowheads="1"/>
          </p:cNvSpPr>
          <p:nvPr/>
        </p:nvSpPr>
        <p:spPr bwMode="auto">
          <a:xfrm>
            <a:off x="1403350" y="620713"/>
            <a:ext cx="6400800" cy="1127125"/>
          </a:xfrm>
          <a:prstGeom prst="rect">
            <a:avLst/>
          </a:prstGeom>
          <a:noFill/>
          <a:ln w="9525">
            <a:noFill/>
            <a:miter lim="800000"/>
            <a:headEnd/>
            <a:tailEnd/>
          </a:ln>
        </p:spPr>
        <p:txBody>
          <a:bodyPr/>
          <a:lstStyle/>
          <a:p>
            <a:pPr algn="ctr">
              <a:spcBef>
                <a:spcPct val="20000"/>
              </a:spcBef>
            </a:pPr>
            <a:r>
              <a:rPr lang="cs-CZ" sz="2400"/>
              <a:t>Optické senzory pro měření v chemických a biochemických reaktorech </a:t>
            </a:r>
          </a:p>
          <a:p>
            <a:pPr algn="ctr">
              <a:spcBef>
                <a:spcPct val="20000"/>
              </a:spcBef>
            </a:pPr>
            <a:r>
              <a:rPr lang="cs-CZ" sz="2400"/>
              <a:t>III</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13314" name="Zástupný symbol pro číslo snímku 5"/>
          <p:cNvSpPr>
            <a:spLocks noGrp="1"/>
          </p:cNvSpPr>
          <p:nvPr>
            <p:ph type="sldNum" sz="quarter" idx="12"/>
          </p:nvPr>
        </p:nvSpPr>
        <p:spPr>
          <a:noFill/>
        </p:spPr>
        <p:txBody>
          <a:bodyPr/>
          <a:lstStyle/>
          <a:p>
            <a:fld id="{2C3B022B-72EB-4152-8EAD-908F73A13C4F}" type="slidenum">
              <a:rPr lang="cs-CZ" smtClean="0"/>
              <a:pPr/>
              <a:t>10</a:t>
            </a:fld>
            <a:endParaRPr lang="cs-CZ" smtClean="0"/>
          </a:p>
        </p:txBody>
      </p:sp>
      <p:sp>
        <p:nvSpPr>
          <p:cNvPr id="13315" name="Rectangle 2"/>
          <p:cNvSpPr>
            <a:spLocks noGrp="1" noChangeArrowheads="1"/>
          </p:cNvSpPr>
          <p:nvPr>
            <p:ph type="title"/>
          </p:nvPr>
        </p:nvSpPr>
        <p:spPr/>
        <p:txBody>
          <a:bodyPr/>
          <a:lstStyle/>
          <a:p>
            <a:pPr eaLnBrk="1" hangingPunct="1"/>
            <a:r>
              <a:rPr lang="cs-CZ" smtClean="0"/>
              <a:t>Rozdělení optických sensorů</a:t>
            </a:r>
          </a:p>
        </p:txBody>
      </p:sp>
      <p:sp>
        <p:nvSpPr>
          <p:cNvPr id="13316" name="Rectangle 3"/>
          <p:cNvSpPr>
            <a:spLocks noGrp="1" noChangeArrowheads="1"/>
          </p:cNvSpPr>
          <p:nvPr>
            <p:ph type="body" idx="1"/>
          </p:nvPr>
        </p:nvSpPr>
        <p:spPr/>
        <p:txBody>
          <a:bodyPr/>
          <a:lstStyle/>
          <a:p>
            <a:pPr eaLnBrk="1" hangingPunct="1">
              <a:lnSpc>
                <a:spcPct val="80000"/>
              </a:lnSpc>
            </a:pPr>
            <a:r>
              <a:rPr lang="cs-CZ" sz="2000" b="1" dirty="0" smtClean="0"/>
              <a:t>Bodové senzory:</a:t>
            </a:r>
            <a:r>
              <a:rPr lang="cs-CZ" sz="2000" dirty="0" smtClean="0"/>
              <a:t>Měření je prováděno v jednom bodě v prostoru ale je možné mnoha-vláknové měření v určitých bodech. Např.  </a:t>
            </a:r>
            <a:r>
              <a:rPr lang="cs-CZ" sz="2000" dirty="0" err="1" smtClean="0"/>
              <a:t>Fabry</a:t>
            </a:r>
            <a:r>
              <a:rPr lang="cs-CZ" sz="2000" dirty="0" smtClean="0"/>
              <a:t>-</a:t>
            </a:r>
            <a:r>
              <a:rPr lang="cs-CZ" sz="2000" dirty="0" err="1" smtClean="0"/>
              <a:t>Perot</a:t>
            </a:r>
            <a:r>
              <a:rPr lang="cs-CZ" sz="2000" dirty="0" smtClean="0"/>
              <a:t> senzor nebo jednoduchá vláknová </a:t>
            </a:r>
            <a:r>
              <a:rPr lang="cs-CZ" sz="2000" dirty="0" err="1" smtClean="0"/>
              <a:t>Braggova</a:t>
            </a:r>
            <a:r>
              <a:rPr lang="cs-CZ" sz="2000" dirty="0" smtClean="0"/>
              <a:t> mřížka </a:t>
            </a:r>
            <a:r>
              <a:rPr lang="cs-CZ" sz="2000" dirty="0" err="1" smtClean="0"/>
              <a:t>FBG</a:t>
            </a:r>
            <a:r>
              <a:rPr lang="cs-CZ" sz="2000" dirty="0" smtClean="0"/>
              <a:t>.</a:t>
            </a:r>
          </a:p>
          <a:p>
            <a:pPr eaLnBrk="1" hangingPunct="1">
              <a:lnSpc>
                <a:spcPct val="80000"/>
              </a:lnSpc>
            </a:pPr>
            <a:r>
              <a:rPr lang="cs-CZ" sz="2000" b="1" dirty="0" smtClean="0"/>
              <a:t>Integrované senzory: </a:t>
            </a:r>
            <a:r>
              <a:rPr lang="cs-CZ" sz="2000" dirty="0" smtClean="0"/>
              <a:t>Měření průměruje fyzikální parametr přes jistou délku </a:t>
            </a:r>
            <a:r>
              <a:rPr lang="cs-CZ" sz="2000" dirty="0" err="1" smtClean="0"/>
              <a:t>částI</a:t>
            </a:r>
            <a:r>
              <a:rPr lang="cs-CZ" sz="2000" dirty="0" smtClean="0"/>
              <a:t> prostoru a výsledkem je jediná hodnota. Příkladem je </a:t>
            </a:r>
            <a:r>
              <a:rPr lang="cs-CZ" sz="2000" dirty="0" err="1" smtClean="0"/>
              <a:t>sensor</a:t>
            </a:r>
            <a:r>
              <a:rPr lang="cs-CZ" sz="2000" dirty="0" smtClean="0"/>
              <a:t> deformace měřící napětí přes dlouhou vzdálenost.</a:t>
            </a:r>
          </a:p>
          <a:p>
            <a:pPr eaLnBrk="1" hangingPunct="1">
              <a:lnSpc>
                <a:spcPct val="80000"/>
              </a:lnSpc>
            </a:pPr>
            <a:r>
              <a:rPr lang="cs-CZ" sz="2000" b="1" dirty="0" smtClean="0"/>
              <a:t>Quasi-distribuovaný nebo multiplexní senzor:</a:t>
            </a:r>
            <a:r>
              <a:rPr lang="cs-CZ" sz="2000" dirty="0" smtClean="0"/>
              <a:t> Měřená veličina je určována v řadě fixních bodů podél jedno-vláknového optického kabelu. Příklad  multiplexní </a:t>
            </a:r>
            <a:r>
              <a:rPr lang="cs-CZ" sz="2000" dirty="0" err="1" smtClean="0"/>
              <a:t>FBG</a:t>
            </a:r>
            <a:r>
              <a:rPr lang="cs-CZ" sz="2000" dirty="0" smtClean="0"/>
              <a:t>'s. </a:t>
            </a:r>
          </a:p>
          <a:p>
            <a:pPr eaLnBrk="1" hangingPunct="1">
              <a:lnSpc>
                <a:spcPct val="80000"/>
              </a:lnSpc>
            </a:pPr>
            <a:r>
              <a:rPr lang="cs-CZ" sz="2000" b="1" dirty="0" smtClean="0"/>
              <a:t>Distribuovaný senzor</a:t>
            </a:r>
            <a:r>
              <a:rPr lang="cs-CZ" sz="2000" dirty="0" smtClean="0"/>
              <a:t>: Sledovaný parametr je měřen s jistým </a:t>
            </a:r>
            <a:r>
              <a:rPr lang="cs-CZ" sz="2000" dirty="0" err="1" smtClean="0"/>
              <a:t>prostoroým</a:t>
            </a:r>
            <a:r>
              <a:rPr lang="cs-CZ" sz="2000" dirty="0" smtClean="0"/>
              <a:t> rozlišením v kterémkoliv bodě podél jednoho optického kabelu. Příkladem jsou systémy založené na</a:t>
            </a:r>
            <a:r>
              <a:rPr lang="cs-CZ" sz="2000" b="1" dirty="0" smtClean="0"/>
              <a:t> </a:t>
            </a:r>
            <a:r>
              <a:rPr lang="cs-CZ" sz="2000" dirty="0" err="1" smtClean="0"/>
              <a:t>Rayleigh</a:t>
            </a:r>
            <a:r>
              <a:rPr lang="cs-CZ" sz="2000" dirty="0" smtClean="0"/>
              <a:t>, </a:t>
            </a:r>
            <a:r>
              <a:rPr lang="cs-CZ" sz="2000" dirty="0" err="1" smtClean="0"/>
              <a:t>Raman</a:t>
            </a:r>
            <a:r>
              <a:rPr lang="cs-CZ" sz="2000" dirty="0" smtClean="0"/>
              <a:t> a </a:t>
            </a:r>
            <a:r>
              <a:rPr lang="cs-CZ" sz="2000" dirty="0" err="1" smtClean="0"/>
              <a:t>Brillouinově</a:t>
            </a:r>
            <a:r>
              <a:rPr lang="cs-CZ" sz="2000" dirty="0" smtClean="0"/>
              <a:t> rozptylu.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Zástupný symbol pro číslo snímku 3"/>
          <p:cNvSpPr>
            <a:spLocks noGrp="1"/>
          </p:cNvSpPr>
          <p:nvPr>
            <p:ph type="sldNum" sz="quarter" idx="12"/>
          </p:nvPr>
        </p:nvSpPr>
        <p:spPr>
          <a:noFill/>
        </p:spPr>
        <p:txBody>
          <a:bodyPr/>
          <a:lstStyle/>
          <a:p>
            <a:fld id="{B9AF2AC7-25B8-403A-80CD-3FB25DB2ED79}" type="slidenum">
              <a:rPr lang="cs-CZ" smtClean="0"/>
              <a:pPr/>
              <a:t>11</a:t>
            </a:fld>
            <a:endParaRPr lang="cs-CZ" smtClean="0"/>
          </a:p>
        </p:txBody>
      </p:sp>
      <p:sp>
        <p:nvSpPr>
          <p:cNvPr id="14339" name="Rectangle 5"/>
          <p:cNvSpPr>
            <a:spLocks noChangeArrowheads="1"/>
          </p:cNvSpPr>
          <p:nvPr/>
        </p:nvSpPr>
        <p:spPr bwMode="auto">
          <a:xfrm>
            <a:off x="755650" y="412750"/>
            <a:ext cx="8020050" cy="4695825"/>
          </a:xfrm>
          <a:prstGeom prst="rect">
            <a:avLst/>
          </a:prstGeom>
          <a:noFill/>
          <a:ln w="9525">
            <a:noFill/>
            <a:miter lim="800000"/>
            <a:headEnd/>
            <a:tailEnd/>
          </a:ln>
        </p:spPr>
        <p:txBody>
          <a:bodyPr anchor="ctr">
            <a:spAutoFit/>
          </a:bodyPr>
          <a:lstStyle/>
          <a:p>
            <a:r>
              <a:rPr lang="cs-CZ" b="1"/>
              <a:t>Lineární polarizace světla</a:t>
            </a:r>
            <a:r>
              <a:rPr lang="cs-CZ"/>
              <a:t>. </a:t>
            </a:r>
          </a:p>
          <a:p>
            <a:r>
              <a:rPr lang="cs-CZ"/>
              <a:t>V kterémkoliv bodě světelného paprsku je rovina magnetické vlny kolmá na vlnu elektrickou. </a:t>
            </a:r>
          </a:p>
          <a:p>
            <a:pPr eaLnBrk="0" hangingPunct="0"/>
            <a:r>
              <a:rPr lang="cs-CZ"/>
              <a:t>  </a:t>
            </a:r>
            <a:r>
              <a:rPr lang="cs-CZ" sz="21200"/>
              <a:t> </a:t>
            </a:r>
            <a:r>
              <a:rPr lang="cs-CZ"/>
              <a:t>                                                                                                                                                        </a:t>
            </a:r>
          </a:p>
          <a:p>
            <a:pPr eaLnBrk="0" hangingPunct="0"/>
            <a:endParaRPr lang="cs-CZ"/>
          </a:p>
        </p:txBody>
      </p:sp>
      <p:sp>
        <p:nvSpPr>
          <p:cNvPr id="14340" name="Rectangle 16"/>
          <p:cNvSpPr>
            <a:spLocks noChangeArrowheads="1"/>
          </p:cNvSpPr>
          <p:nvPr/>
        </p:nvSpPr>
        <p:spPr bwMode="auto">
          <a:xfrm>
            <a:off x="3697288" y="5341938"/>
            <a:ext cx="184150" cy="641350"/>
          </a:xfrm>
          <a:prstGeom prst="rect">
            <a:avLst/>
          </a:prstGeom>
          <a:noFill/>
          <a:ln w="9525">
            <a:noFill/>
            <a:miter lim="800000"/>
            <a:headEnd/>
            <a:tailEnd/>
          </a:ln>
        </p:spPr>
        <p:txBody>
          <a:bodyPr wrap="none" anchor="ctr">
            <a:spAutoFit/>
          </a:bodyPr>
          <a:lstStyle/>
          <a:p>
            <a:endParaRPr lang="cs-CZ"/>
          </a:p>
          <a:p>
            <a:pPr eaLnBrk="0" hangingPunct="0"/>
            <a:endParaRPr lang="cs-CZ"/>
          </a:p>
        </p:txBody>
      </p:sp>
      <p:pic>
        <p:nvPicPr>
          <p:cNvPr id="14341" name="Picture 6" descr="pollin"/>
          <p:cNvPicPr>
            <a:picLocks noChangeAspect="1" noChangeArrowheads="1"/>
          </p:cNvPicPr>
          <p:nvPr/>
        </p:nvPicPr>
        <p:blipFill>
          <a:blip r:embed="rId2" cstate="print"/>
          <a:srcRect/>
          <a:stretch>
            <a:fillRect/>
          </a:stretch>
        </p:blipFill>
        <p:spPr bwMode="auto">
          <a:xfrm>
            <a:off x="250825" y="1341438"/>
            <a:ext cx="8208963" cy="5675312"/>
          </a:xfrm>
          <a:prstGeom prst="rect">
            <a:avLst/>
          </a:prstGeom>
          <a:noFill/>
          <a:ln w="9525">
            <a:noFill/>
            <a:miter lim="800000"/>
            <a:headEnd/>
            <a:tailEnd/>
          </a:ln>
        </p:spPr>
      </p:pic>
      <p:sp>
        <p:nvSpPr>
          <p:cNvPr id="14342" name="Text Box 17"/>
          <p:cNvSpPr txBox="1">
            <a:spLocks noChangeArrowheads="1"/>
          </p:cNvSpPr>
          <p:nvPr/>
        </p:nvSpPr>
        <p:spPr bwMode="auto">
          <a:xfrm>
            <a:off x="3995738" y="2708275"/>
            <a:ext cx="1944687" cy="366713"/>
          </a:xfrm>
          <a:prstGeom prst="rect">
            <a:avLst/>
          </a:prstGeom>
          <a:solidFill>
            <a:schemeClr val="bg1"/>
          </a:solidFill>
          <a:ln w="9525">
            <a:noFill/>
            <a:miter lim="800000"/>
            <a:headEnd/>
            <a:tailEnd/>
          </a:ln>
        </p:spPr>
        <p:txBody>
          <a:bodyPr>
            <a:spAutoFit/>
          </a:bodyPr>
          <a:lstStyle/>
          <a:p>
            <a:pPr>
              <a:spcBef>
                <a:spcPct val="50000"/>
              </a:spcBef>
            </a:pPr>
            <a:r>
              <a:rPr lang="cs-CZ">
                <a:solidFill>
                  <a:srgbClr val="FF0000"/>
                </a:solidFill>
              </a:rPr>
              <a:t>Elektrické pole</a:t>
            </a:r>
          </a:p>
        </p:txBody>
      </p:sp>
      <p:sp>
        <p:nvSpPr>
          <p:cNvPr id="14343" name="Text Box 18"/>
          <p:cNvSpPr txBox="1">
            <a:spLocks noChangeArrowheads="1"/>
          </p:cNvSpPr>
          <p:nvPr/>
        </p:nvSpPr>
        <p:spPr bwMode="auto">
          <a:xfrm>
            <a:off x="3635375" y="3429000"/>
            <a:ext cx="1944688" cy="366713"/>
          </a:xfrm>
          <a:prstGeom prst="rect">
            <a:avLst/>
          </a:prstGeom>
          <a:solidFill>
            <a:schemeClr val="bg1"/>
          </a:solidFill>
          <a:ln w="9525">
            <a:noFill/>
            <a:miter lim="800000"/>
            <a:headEnd/>
            <a:tailEnd/>
          </a:ln>
        </p:spPr>
        <p:txBody>
          <a:bodyPr>
            <a:spAutoFit/>
          </a:bodyPr>
          <a:lstStyle/>
          <a:p>
            <a:pPr>
              <a:spcBef>
                <a:spcPct val="50000"/>
              </a:spcBef>
            </a:pPr>
            <a:r>
              <a:rPr lang="cs-CZ">
                <a:solidFill>
                  <a:srgbClr val="0066FF"/>
                </a:solidFill>
              </a:rPr>
              <a:t>Magnetické pole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Zástupný symbol pro číslo snímku 3"/>
          <p:cNvSpPr>
            <a:spLocks noGrp="1"/>
          </p:cNvSpPr>
          <p:nvPr>
            <p:ph type="sldNum" sz="quarter" idx="12"/>
          </p:nvPr>
        </p:nvSpPr>
        <p:spPr>
          <a:noFill/>
        </p:spPr>
        <p:txBody>
          <a:bodyPr/>
          <a:lstStyle/>
          <a:p>
            <a:fld id="{FA41F9EC-EECE-4584-B790-54B2F597BD96}" type="slidenum">
              <a:rPr lang="cs-CZ" smtClean="0"/>
              <a:pPr/>
              <a:t>12</a:t>
            </a:fld>
            <a:endParaRPr lang="cs-CZ" smtClean="0"/>
          </a:p>
        </p:txBody>
      </p:sp>
      <p:sp>
        <p:nvSpPr>
          <p:cNvPr id="15363" name="Rectangle 4"/>
          <p:cNvSpPr>
            <a:spLocks noChangeArrowheads="1"/>
          </p:cNvSpPr>
          <p:nvPr/>
        </p:nvSpPr>
        <p:spPr bwMode="auto">
          <a:xfrm>
            <a:off x="755650" y="30163"/>
            <a:ext cx="7920038" cy="2562225"/>
          </a:xfrm>
          <a:prstGeom prst="rect">
            <a:avLst/>
          </a:prstGeom>
          <a:noFill/>
          <a:ln w="9525">
            <a:noFill/>
            <a:miter lim="800000"/>
            <a:headEnd/>
            <a:tailEnd/>
          </a:ln>
        </p:spPr>
        <p:txBody>
          <a:bodyPr anchor="ctr">
            <a:spAutoFit/>
          </a:bodyPr>
          <a:lstStyle/>
          <a:p>
            <a:r>
              <a:rPr lang="cs-CZ" sz="12600"/>
              <a:t> </a:t>
            </a:r>
            <a:r>
              <a:rPr lang="cs-CZ"/>
              <a:t>                                                                                                                          </a:t>
            </a:r>
          </a:p>
          <a:p>
            <a:pPr eaLnBrk="0" hangingPunct="0"/>
            <a:endParaRPr lang="cs-CZ"/>
          </a:p>
        </p:txBody>
      </p:sp>
      <p:pic>
        <p:nvPicPr>
          <p:cNvPr id="15364" name="Picture 5" descr="polcls"/>
          <p:cNvPicPr>
            <a:picLocks noChangeAspect="1" noChangeArrowheads="1"/>
          </p:cNvPicPr>
          <p:nvPr/>
        </p:nvPicPr>
        <p:blipFill>
          <a:blip r:embed="rId2" cstate="print"/>
          <a:srcRect/>
          <a:stretch>
            <a:fillRect/>
          </a:stretch>
        </p:blipFill>
        <p:spPr bwMode="auto">
          <a:xfrm>
            <a:off x="179388" y="1844675"/>
            <a:ext cx="8378825" cy="4302125"/>
          </a:xfrm>
          <a:prstGeom prst="rect">
            <a:avLst/>
          </a:prstGeom>
          <a:noFill/>
          <a:ln w="9525">
            <a:noFill/>
            <a:miter lim="800000"/>
            <a:headEnd/>
            <a:tailEnd/>
          </a:ln>
        </p:spPr>
      </p:pic>
      <p:sp>
        <p:nvSpPr>
          <p:cNvPr id="15365" name="Text Box 6"/>
          <p:cNvSpPr txBox="1">
            <a:spLocks noChangeArrowheads="1"/>
          </p:cNvSpPr>
          <p:nvPr/>
        </p:nvSpPr>
        <p:spPr bwMode="auto">
          <a:xfrm>
            <a:off x="323850" y="1196975"/>
            <a:ext cx="8064500" cy="366713"/>
          </a:xfrm>
          <a:prstGeom prst="rect">
            <a:avLst/>
          </a:prstGeom>
          <a:noFill/>
          <a:ln w="9525">
            <a:noFill/>
            <a:miter lim="800000"/>
            <a:headEnd/>
            <a:tailEnd/>
          </a:ln>
        </p:spPr>
        <p:txBody>
          <a:bodyPr>
            <a:spAutoFit/>
          </a:bodyPr>
          <a:lstStyle/>
          <a:p>
            <a:pPr algn="ctr">
              <a:spcBef>
                <a:spcPct val="50000"/>
              </a:spcBef>
            </a:pPr>
            <a:r>
              <a:rPr lang="cs-CZ" b="1"/>
              <a:t>Polarizované světlo</a:t>
            </a:r>
          </a:p>
        </p:txBody>
      </p:sp>
      <p:sp>
        <p:nvSpPr>
          <p:cNvPr id="15366" name="Text Box 7"/>
          <p:cNvSpPr txBox="1">
            <a:spLocks noChangeArrowheads="1"/>
          </p:cNvSpPr>
          <p:nvPr/>
        </p:nvSpPr>
        <p:spPr bwMode="auto">
          <a:xfrm>
            <a:off x="1547813" y="4508500"/>
            <a:ext cx="1152525" cy="366713"/>
          </a:xfrm>
          <a:prstGeom prst="rect">
            <a:avLst/>
          </a:prstGeom>
          <a:solidFill>
            <a:schemeClr val="bg1"/>
          </a:solidFill>
          <a:ln w="9525">
            <a:noFill/>
            <a:miter lim="800000"/>
            <a:headEnd/>
            <a:tailEnd/>
          </a:ln>
        </p:spPr>
        <p:txBody>
          <a:bodyPr>
            <a:spAutoFit/>
          </a:bodyPr>
          <a:lstStyle/>
          <a:p>
            <a:pPr>
              <a:spcBef>
                <a:spcPct val="50000"/>
              </a:spcBef>
            </a:pPr>
            <a:r>
              <a:rPr lang="cs-CZ"/>
              <a:t>Lineární</a:t>
            </a:r>
          </a:p>
        </p:txBody>
      </p:sp>
      <p:sp>
        <p:nvSpPr>
          <p:cNvPr id="15367" name="Text Box 8"/>
          <p:cNvSpPr txBox="1">
            <a:spLocks noChangeArrowheads="1"/>
          </p:cNvSpPr>
          <p:nvPr/>
        </p:nvSpPr>
        <p:spPr bwMode="auto">
          <a:xfrm>
            <a:off x="6156325" y="4508500"/>
            <a:ext cx="1152525" cy="366713"/>
          </a:xfrm>
          <a:prstGeom prst="rect">
            <a:avLst/>
          </a:prstGeom>
          <a:solidFill>
            <a:schemeClr val="bg1"/>
          </a:solidFill>
          <a:ln w="9525">
            <a:noFill/>
            <a:miter lim="800000"/>
            <a:headEnd/>
            <a:tailEnd/>
          </a:ln>
        </p:spPr>
        <p:txBody>
          <a:bodyPr>
            <a:spAutoFit/>
          </a:bodyPr>
          <a:lstStyle/>
          <a:p>
            <a:pPr>
              <a:spcBef>
                <a:spcPct val="50000"/>
              </a:spcBef>
            </a:pPr>
            <a:r>
              <a:rPr lang="cs-CZ"/>
              <a:t>Eliptická</a:t>
            </a:r>
          </a:p>
        </p:txBody>
      </p:sp>
      <p:sp>
        <p:nvSpPr>
          <p:cNvPr id="15368" name="Text Box 9"/>
          <p:cNvSpPr txBox="1">
            <a:spLocks noChangeArrowheads="1"/>
          </p:cNvSpPr>
          <p:nvPr/>
        </p:nvSpPr>
        <p:spPr bwMode="auto">
          <a:xfrm>
            <a:off x="3708400" y="4508500"/>
            <a:ext cx="1152525" cy="366713"/>
          </a:xfrm>
          <a:prstGeom prst="rect">
            <a:avLst/>
          </a:prstGeom>
          <a:solidFill>
            <a:schemeClr val="bg1"/>
          </a:solidFill>
          <a:ln w="9525">
            <a:noFill/>
            <a:miter lim="800000"/>
            <a:headEnd/>
            <a:tailEnd/>
          </a:ln>
        </p:spPr>
        <p:txBody>
          <a:bodyPr>
            <a:spAutoFit/>
          </a:bodyPr>
          <a:lstStyle/>
          <a:p>
            <a:pPr>
              <a:spcBef>
                <a:spcPct val="50000"/>
              </a:spcBef>
            </a:pPr>
            <a:r>
              <a:rPr lang="cs-CZ"/>
              <a:t>Kruhová</a:t>
            </a:r>
          </a:p>
        </p:txBody>
      </p:sp>
      <p:sp>
        <p:nvSpPr>
          <p:cNvPr id="15369" name="Text Box 10"/>
          <p:cNvSpPr txBox="1">
            <a:spLocks noChangeArrowheads="1"/>
          </p:cNvSpPr>
          <p:nvPr/>
        </p:nvSpPr>
        <p:spPr bwMode="auto">
          <a:xfrm>
            <a:off x="3276600" y="1844675"/>
            <a:ext cx="1582738" cy="366713"/>
          </a:xfrm>
          <a:prstGeom prst="rect">
            <a:avLst/>
          </a:prstGeom>
          <a:noFill/>
          <a:ln w="9525">
            <a:noFill/>
            <a:miter lim="800000"/>
            <a:headEnd/>
            <a:tailEnd/>
          </a:ln>
        </p:spPr>
        <p:txBody>
          <a:bodyPr>
            <a:spAutoFit/>
          </a:bodyPr>
          <a:lstStyle/>
          <a:p>
            <a:pPr>
              <a:spcBef>
                <a:spcPct val="50000"/>
              </a:spcBef>
            </a:pPr>
            <a:r>
              <a:rPr lang="cs-CZ"/>
              <a:t>Polarizace:</a:t>
            </a:r>
          </a:p>
        </p:txBody>
      </p:sp>
      <p:sp>
        <p:nvSpPr>
          <p:cNvPr id="15370" name="Rectangle 1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r>
              <a:rPr lang="cs-CZ" b="1"/>
              <a:t>Polarizace světla</a:t>
            </a:r>
          </a:p>
          <a:p>
            <a:pPr eaLnBrk="0" hangingPunct="0"/>
            <a:r>
              <a:rPr lang="cs-CZ" sz="900"/>
              <a:t>  </a:t>
            </a:r>
            <a:endParaRPr lang="cs-CZ"/>
          </a:p>
          <a:p>
            <a:pPr eaLnBrk="0" hangingPunct="0"/>
            <a:r>
              <a:rPr lang="cs-CZ"/>
              <a:t>Světlo je </a:t>
            </a:r>
            <a:r>
              <a:rPr lang="cs-CZ" b="1"/>
              <a:t>příčné elektromagnetické vlnění</a:t>
            </a:r>
            <a:r>
              <a:rPr lang="cs-CZ"/>
              <a:t>. Vektor intenzity </a:t>
            </a:r>
            <a:r>
              <a:rPr lang="cs-CZ" b="1"/>
              <a:t>E</a:t>
            </a:r>
            <a:r>
              <a:rPr lang="cs-CZ"/>
              <a:t> elektrického pole je vždy kolmý na směr, kterým se vlnění šíří. V rovině kolmé k paprsku přirozeného světla se směr vektoru </a:t>
            </a:r>
            <a:r>
              <a:rPr lang="cs-CZ" b="1"/>
              <a:t>E</a:t>
            </a:r>
            <a:r>
              <a:rPr lang="cs-CZ"/>
              <a:t> nahodile mění (obr. 3-29a). Takové světelné vlnění označujeme jako </a:t>
            </a:r>
            <a:r>
              <a:rPr lang="cs-CZ" b="1"/>
              <a:t>nepolarizované světlo</a:t>
            </a:r>
            <a:r>
              <a:rPr lang="cs-CZ"/>
              <a:t>.</a:t>
            </a:r>
          </a:p>
          <a:p>
            <a:pPr eaLnBrk="0" hangingPunct="0"/>
            <a:r>
              <a:rPr lang="cs-CZ"/>
              <a:t>   Světelné vlnění, jehož vektor </a:t>
            </a:r>
            <a:r>
              <a:rPr lang="cs-CZ" b="1"/>
              <a:t>E</a:t>
            </a:r>
            <a:r>
              <a:rPr lang="cs-CZ"/>
              <a:t> kmitá stále v jednom směru, je lineárně </a:t>
            </a:r>
            <a:r>
              <a:rPr lang="cs-CZ" b="1"/>
              <a:t>polarizované světlo</a:t>
            </a:r>
            <a:r>
              <a:rPr lang="cs-CZ"/>
              <a:t> (obr. 3-29b). Přirozené světlo lze různými způsoby měnit na světlo polarizované.</a:t>
            </a:r>
          </a:p>
          <a:p>
            <a:pPr eaLnBrk="0" hangingPunct="0"/>
            <a:r>
              <a:rPr lang="cs-CZ"/>
              <a:t>  </a:t>
            </a:r>
            <a:endParaRPr lang="cs-CZ" sz="8400"/>
          </a:p>
          <a:p>
            <a:pPr eaLnBrk="0" hangingPunct="0"/>
            <a:r>
              <a:rPr lang="cs-CZ" sz="8400"/>
              <a:t> </a:t>
            </a:r>
          </a:p>
          <a:p>
            <a:pPr eaLnBrk="0" hangingPunct="0"/>
            <a:r>
              <a:rPr lang="cs-CZ" sz="8400"/>
              <a:t> </a:t>
            </a:r>
          </a:p>
          <a:p>
            <a:pPr eaLnBrk="0" hangingPunct="0"/>
            <a:r>
              <a:rPr lang="cs-CZ" sz="8400"/>
              <a:t> </a:t>
            </a:r>
          </a:p>
          <a:p>
            <a:pPr eaLnBrk="0" hangingPunct="0"/>
            <a:r>
              <a:rPr lang="cs-CZ" sz="8400"/>
              <a:t> </a:t>
            </a:r>
          </a:p>
          <a:p>
            <a:pPr eaLnBrk="0" hangingPunct="0"/>
            <a:r>
              <a:rPr lang="cs-CZ" sz="8400"/>
              <a:t> </a:t>
            </a:r>
          </a:p>
          <a:p>
            <a:pPr eaLnBrk="0" hangingPunct="0"/>
            <a:r>
              <a:rPr lang="cs-CZ" sz="8400"/>
              <a:t> </a:t>
            </a:r>
          </a:p>
          <a:p>
            <a:pPr eaLnBrk="0" hangingPunct="0"/>
            <a:r>
              <a:rPr lang="cs-CZ" sz="8400"/>
              <a:t> </a:t>
            </a:r>
          </a:p>
          <a:p>
            <a:pPr eaLnBrk="0" hangingPunct="0"/>
            <a:r>
              <a:rPr lang="cs-CZ" sz="8400"/>
              <a:t> </a:t>
            </a:r>
          </a:p>
          <a:p>
            <a:pPr eaLnBrk="0" hangingPunct="0"/>
            <a:r>
              <a:rPr lang="cs-CZ" sz="8400"/>
              <a:t> </a:t>
            </a:r>
          </a:p>
          <a:p>
            <a:pPr eaLnBrk="0" hangingPunct="0"/>
            <a:r>
              <a:rPr lang="cs-CZ" sz="8400"/>
              <a:t>Ukážeme si to na příkladu polarizace světla odrazem, lomem, dvojlomem a absorpcí.</a:t>
            </a:r>
          </a:p>
          <a:p>
            <a:pPr eaLnBrk="0" hangingPunct="0"/>
            <a:r>
              <a:rPr lang="cs-CZ" sz="8400"/>
              <a:t>  </a:t>
            </a:r>
          </a:p>
          <a:p>
            <a:pPr eaLnBrk="0" hangingPunct="0"/>
            <a:r>
              <a:rPr lang="cs-CZ" sz="8400"/>
              <a:t>Polarizované světlo se nijak od světla přirozeného nijak neliší. K tomu abychom určili orientaci roviny polarizovaného světla musíme zařízení zvané analyzátor. Ten tvoří opět vhodný polarizační prostředek, který propouští světlo jen s určitou orientací kmitové roviny. </a:t>
            </a:r>
            <a:endParaRPr lang="cs-CZ" sz="1300" b="1"/>
          </a:p>
          <a:p>
            <a:pPr eaLnBrk="0" hangingPunct="0"/>
            <a:r>
              <a:rPr lang="cs-CZ" sz="1300" b="1"/>
              <a:t>Polarizace světla odrazem a lomem </a:t>
            </a:r>
          </a:p>
          <a:p>
            <a:pPr eaLnBrk="0" hangingPunct="0"/>
            <a:r>
              <a:rPr lang="cs-CZ" sz="900"/>
              <a:t>Jestliže nepolarizováné světlo dopadá pod určitým úhlem na skleněnou desku (obr.3-30), polarizuje se tak, že v odraženém světle vektor </a:t>
            </a:r>
            <a:r>
              <a:rPr lang="cs-CZ" sz="8400" b="1"/>
              <a:t>E</a:t>
            </a:r>
            <a:r>
              <a:rPr lang="cs-CZ" sz="8400"/>
              <a:t> kmitá kolmo k rovině dopadu.</a:t>
            </a:r>
          </a:p>
          <a:p>
            <a:pPr eaLnBrk="0" hangingPunct="0"/>
            <a:r>
              <a:rPr lang="cs-CZ" sz="1200">
                <a:latin typeface="Times New Roman" pitchFamily="18" charset="0"/>
                <a:cs typeface="Times New Roman" pitchFamily="18" charset="0"/>
              </a:rPr>
              <a:t>  </a:t>
            </a:r>
            <a:endParaRPr lang="cs-CZ" sz="900"/>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Polarizace je však jen částečná a závisí na úhlu dopadu světla. Odražené světlo je úplně polarizované jen při určitém úhlu dopadu, jehož velikost závisí na indexu lomu pro rozhraní na kterém dochází k odrazu.</a:t>
            </a:r>
          </a:p>
          <a:p>
            <a:pPr eaLnBrk="0" hangingPunct="0"/>
            <a:r>
              <a:rPr lang="cs-CZ" sz="10400">
                <a:latin typeface="Times New Roman" pitchFamily="18" charset="0"/>
                <a:cs typeface="Times New Roman" pitchFamily="18" charset="0"/>
              </a:rPr>
              <a:t>Např.: Při odrazu na skle o indexu lomu n = 1,5 nastává úplná polarizace při úhlu dopadu </a:t>
            </a:r>
            <a:r>
              <a:rPr lang="cs-CZ" sz="10400">
                <a:latin typeface="Symbol" pitchFamily="18" charset="2"/>
                <a:cs typeface="Times New Roman" pitchFamily="18" charset="0"/>
              </a:rPr>
              <a:t>a</a:t>
            </a:r>
            <a:r>
              <a:rPr lang="cs-CZ" sz="10400" baseline="-30000">
                <a:cs typeface="Times New Roman" pitchFamily="18" charset="0"/>
              </a:rPr>
              <a:t>B</a:t>
            </a:r>
            <a:r>
              <a:rPr lang="cs-CZ" sz="10400">
                <a:latin typeface="Times New Roman" pitchFamily="18" charset="0"/>
                <a:cs typeface="Times New Roman" pitchFamily="18" charset="0"/>
              </a:rPr>
              <a:t> = 56°. Tento úhel označujeme jako Brewsterův (čti brústrův) nebo polarizační úhel.</a:t>
            </a:r>
          </a:p>
          <a:p>
            <a:pPr eaLnBrk="0" hangingPunct="0"/>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K částečné polarizaci dochází také při lomu světla. V tomto případě je však polarizováno tak, že vektor E kmitá rovnoběžně s rovinou dopadu.</a:t>
            </a:r>
          </a:p>
          <a:p>
            <a:pPr eaLnBrk="0" hangingPunct="0"/>
            <a:r>
              <a:rPr lang="cs-CZ" sz="10400">
                <a:latin typeface="Times New Roman" pitchFamily="18" charset="0"/>
                <a:cs typeface="Times New Roman" pitchFamily="18" charset="0"/>
              </a:rPr>
              <a:t>  </a:t>
            </a:r>
            <a:endParaRPr lang="cs-CZ" sz="1300" b="1">
              <a:latin typeface="Times New Roman" pitchFamily="18" charset="0"/>
              <a:cs typeface="Times New Roman" pitchFamily="18" charset="0"/>
            </a:endParaRPr>
          </a:p>
          <a:p>
            <a:pPr eaLnBrk="0" hangingPunct="0"/>
            <a:r>
              <a:rPr lang="cs-CZ" sz="1300" b="1">
                <a:latin typeface="Times New Roman" pitchFamily="18" charset="0"/>
                <a:cs typeface="Times New Roman" pitchFamily="18" charset="0"/>
              </a:rPr>
              <a:t>Polarizace světla dvojlomem </a:t>
            </a:r>
          </a:p>
          <a:p>
            <a:pPr eaLnBrk="0" hangingPunct="0"/>
            <a:r>
              <a:rPr lang="cs-CZ" sz="900">
                <a:latin typeface="Times New Roman" pitchFamily="18" charset="0"/>
                <a:cs typeface="Times New Roman" pitchFamily="18" charset="0"/>
              </a:rPr>
              <a:t> </a:t>
            </a:r>
            <a:r>
              <a:rPr lang="cs-CZ" sz="10400">
                <a:latin typeface="Times New Roman" pitchFamily="18" charset="0"/>
                <a:cs typeface="Times New Roman" pitchFamily="18" charset="0"/>
              </a:rPr>
              <a:t> </a:t>
            </a:r>
          </a:p>
          <a:p>
            <a:pPr eaLnBrk="0" hangingPunct="0"/>
            <a:r>
              <a:rPr lang="cs-CZ" sz="10400">
                <a:latin typeface="Times New Roman" pitchFamily="18" charset="0"/>
                <a:cs typeface="Times New Roman" pitchFamily="18" charset="0"/>
              </a:rPr>
              <a:t>  V opticky stejnorodém prostředí se světlo šíří všemi směry a stejnou rychlostí, ale krystaly některých látek jsou z hlediska šíření světla nestejnorodé rychlost světla v různých směrech různá. Jestliže na takový krystal dopadá světlo, nastává </a:t>
            </a:r>
            <a:r>
              <a:rPr lang="cs-CZ" sz="10400" b="1">
                <a:latin typeface="Times New Roman" pitchFamily="18" charset="0"/>
                <a:cs typeface="Times New Roman" pitchFamily="18" charset="0"/>
              </a:rPr>
              <a:t>dvojlom</a:t>
            </a:r>
            <a:r>
              <a:rPr lang="cs-CZ" sz="10400">
                <a:latin typeface="Times New Roman" pitchFamily="18" charset="0"/>
                <a:cs typeface="Times New Roman" pitchFamily="18" charset="0"/>
              </a:rPr>
              <a:t>. Světelný paprsek se na rozhraní s krystalem rozdělí na dva paprsky: paprsek </a:t>
            </a:r>
            <a:r>
              <a:rPr lang="cs-CZ" sz="10400" b="1">
                <a:latin typeface="Times New Roman" pitchFamily="18" charset="0"/>
                <a:cs typeface="Times New Roman" pitchFamily="18" charset="0"/>
              </a:rPr>
              <a:t>mimořádný </a:t>
            </a:r>
            <a:r>
              <a:rPr lang="cs-CZ" sz="10400">
                <a:latin typeface="Times New Roman" pitchFamily="18" charset="0"/>
                <a:cs typeface="Times New Roman" pitchFamily="18" charset="0"/>
              </a:rPr>
              <a:t>a</a:t>
            </a:r>
            <a:r>
              <a:rPr lang="cs-CZ" sz="10400" b="1">
                <a:latin typeface="Times New Roman" pitchFamily="18" charset="0"/>
                <a:cs typeface="Times New Roman" pitchFamily="18" charset="0"/>
              </a:rPr>
              <a:t> paprsek řádný</a:t>
            </a:r>
            <a:r>
              <a:rPr lang="cs-CZ" sz="10400">
                <a:latin typeface="Times New Roman" pitchFamily="18" charset="0"/>
                <a:cs typeface="Times New Roman" pitchFamily="18" charset="0"/>
              </a:rPr>
              <a:t>. Oba paprsky jsou lineárně polarizované.</a:t>
            </a:r>
          </a:p>
          <a:p>
            <a:pPr eaLnBrk="0" hangingPunct="0"/>
            <a:r>
              <a:rPr lang="cs-CZ" sz="10400">
                <a:latin typeface="Times New Roman" pitchFamily="18" charset="0"/>
                <a:cs typeface="Times New Roman" pitchFamily="18" charset="0"/>
              </a:rPr>
              <a:t>   Nejznámějším minerálem s touto vlastností je islandský vápenec, který tvoří čiré a často poměrně velké krystaly. Položíme-li krystal na kresbu uvidíme ji zdvojeně (obr. 3.31). to je způsobeno zdvojením paprsku.</a:t>
            </a:r>
          </a:p>
          <a:p>
            <a:pPr eaLnBrk="0" hangingPunct="0"/>
            <a:r>
              <a:rPr lang="cs-CZ" sz="10400">
                <a:latin typeface="Times New Roman" pitchFamily="18" charset="0"/>
                <a:cs typeface="Times New Roman" pitchFamily="18" charset="0"/>
              </a:rPr>
              <a:t>  </a:t>
            </a:r>
            <a:endParaRPr lang="cs-CZ" sz="15000">
              <a:latin typeface="Times New Roman" pitchFamily="18" charset="0"/>
              <a:cs typeface="Times New Roman" pitchFamily="18" charset="0"/>
            </a:endParaRP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endParaRPr lang="cs-CZ" sz="1300" b="1">
              <a:latin typeface="Times New Roman" pitchFamily="18" charset="0"/>
              <a:cs typeface="Times New Roman" pitchFamily="18" charset="0"/>
            </a:endParaRPr>
          </a:p>
          <a:p>
            <a:pPr eaLnBrk="0" hangingPunct="0"/>
            <a:r>
              <a:rPr lang="cs-CZ" sz="1300" b="1">
                <a:latin typeface="Times New Roman" pitchFamily="18" charset="0"/>
                <a:cs typeface="Times New Roman" pitchFamily="18" charset="0"/>
              </a:rPr>
              <a:t>Polarizace absorpcí světla </a:t>
            </a:r>
          </a:p>
          <a:p>
            <a:pPr eaLnBrk="0" hangingPunct="0"/>
            <a:r>
              <a:rPr lang="cs-CZ" sz="900">
                <a:latin typeface="Times New Roman" pitchFamily="18" charset="0"/>
                <a:cs typeface="Times New Roman" pitchFamily="18" charset="0"/>
              </a:rPr>
              <a:t>  V technické praxi se k polarizaci světla používají speciální </a:t>
            </a:r>
            <a:r>
              <a:rPr lang="cs-CZ" sz="15000" b="1">
                <a:latin typeface="Times New Roman" pitchFamily="18" charset="0"/>
                <a:cs typeface="Times New Roman" pitchFamily="18" charset="0"/>
              </a:rPr>
              <a:t>polarizační filtry (polaroidy).</a:t>
            </a:r>
            <a:r>
              <a:rPr lang="cs-CZ" sz="15000">
                <a:latin typeface="Times New Roman" pitchFamily="18" charset="0"/>
                <a:cs typeface="Times New Roman" pitchFamily="18" charset="0"/>
              </a:rPr>
              <a:t> Jsou zhotoveny z plastického materiálu, který obsahuje látku s poměrně dlouhými molekulami. Ty jsou technologickým postupe srovnány, tak že osy molekul jsou rovnoběžné. Proto když světlo prochází polarizačním filtrem je elektrická složka světelného vlnění, která není kolmá na osy molekul ve filtru filtrem neprochází. To znamená, že polaroid procházející světlo zeslabuje.</a:t>
            </a:r>
            <a:endParaRPr lang="cs-CZ" sz="1300" b="1">
              <a:latin typeface="Times New Roman" pitchFamily="18" charset="0"/>
              <a:cs typeface="Times New Roman" pitchFamily="18" charset="0"/>
            </a:endParaRPr>
          </a:p>
          <a:p>
            <a:pPr eaLnBrk="0" hangingPunct="0"/>
            <a:r>
              <a:rPr lang="cs-CZ" sz="1300" b="1">
                <a:latin typeface="Times New Roman" pitchFamily="18" charset="0"/>
                <a:cs typeface="Times New Roman" pitchFamily="18" charset="0"/>
              </a:rPr>
              <a:t>Užití polarizovaného světla </a:t>
            </a:r>
          </a:p>
          <a:p>
            <a:pPr eaLnBrk="0" hangingPunct="0"/>
            <a:r>
              <a:rPr lang="cs-CZ" sz="900">
                <a:latin typeface="Times New Roman" pitchFamily="18" charset="0"/>
                <a:cs typeface="Times New Roman" pitchFamily="18" charset="0"/>
              </a:rPr>
              <a:t> Polarizované světlo se nijak od světla přirozeného nijak neliší. K tomu abychom určili orientaci roviny polarizovaného světla musíme zařízení zvané </a:t>
            </a:r>
            <a:r>
              <a:rPr lang="cs-CZ" sz="15000" b="1">
                <a:latin typeface="Times New Roman" pitchFamily="18" charset="0"/>
                <a:cs typeface="Times New Roman" pitchFamily="18" charset="0"/>
              </a:rPr>
              <a:t>analyzátor</a:t>
            </a:r>
            <a:r>
              <a:rPr lang="cs-CZ" sz="15000">
                <a:latin typeface="Times New Roman" pitchFamily="18" charset="0"/>
                <a:cs typeface="Times New Roman" pitchFamily="18" charset="0"/>
              </a:rPr>
              <a:t>. Ten tvoří opět vhodný polarizační prostředek, který propouští světlo jen s určitou orientací kmitové roviny. </a:t>
            </a:r>
          </a:p>
          <a:p>
            <a:pPr eaLnBrk="0" hangingPunct="0"/>
            <a:r>
              <a:rPr lang="cs-CZ" sz="15000">
                <a:latin typeface="Times New Roman" pitchFamily="18" charset="0"/>
                <a:cs typeface="Times New Roman" pitchFamily="18" charset="0"/>
              </a:rPr>
              <a:t>Podstata funkce </a:t>
            </a:r>
            <a:r>
              <a:rPr lang="cs-CZ" sz="15000" b="1">
                <a:latin typeface="Times New Roman" pitchFamily="18" charset="0"/>
                <a:cs typeface="Times New Roman" pitchFamily="18" charset="0"/>
              </a:rPr>
              <a:t>analyzátoru</a:t>
            </a:r>
            <a:r>
              <a:rPr lang="cs-CZ" sz="15000">
                <a:latin typeface="Times New Roman" pitchFamily="18" charset="0"/>
                <a:cs typeface="Times New Roman" pitchFamily="18" charset="0"/>
              </a:rPr>
              <a:t> a </a:t>
            </a:r>
            <a:r>
              <a:rPr lang="cs-CZ" sz="15000" b="1">
                <a:latin typeface="Times New Roman" pitchFamily="18" charset="0"/>
                <a:cs typeface="Times New Roman" pitchFamily="18" charset="0"/>
              </a:rPr>
              <a:t>polarizátoru</a:t>
            </a:r>
            <a:r>
              <a:rPr lang="cs-CZ" sz="15000">
                <a:latin typeface="Times New Roman" pitchFamily="18" charset="0"/>
                <a:cs typeface="Times New Roman" pitchFamily="18" charset="0"/>
              </a:rPr>
              <a:t> ukazuje obrázek 3-32. Pokud jsou štěrbiny polarizátoru i analyzátoru rovnoběžné světlo prochází. Pokud nejsou štěrbiny rovnoběžné světlo neprochází a analyzátor se jeví jako temný (obr. 3-33)</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r>
              <a:rPr lang="cs-CZ" sz="17000">
                <a:latin typeface="Times New Roman" pitchFamily="18" charset="0"/>
                <a:cs typeface="Times New Roman" pitchFamily="18" charset="0"/>
              </a:rPr>
              <a:t> </a:t>
            </a:r>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endParaRPr lang="cs-CZ" sz="1300" b="1">
              <a:latin typeface="Times New Roman" pitchFamily="18" charset="0"/>
              <a:cs typeface="Times New Roman" pitchFamily="18" charset="0"/>
            </a:endParaRPr>
          </a:p>
          <a:p>
            <a:pPr eaLnBrk="0" hangingPunct="0"/>
            <a:r>
              <a:rPr lang="cs-CZ" sz="1300" b="1">
                <a:latin typeface="Times New Roman" pitchFamily="18" charset="0"/>
                <a:cs typeface="Times New Roman" pitchFamily="18" charset="0"/>
              </a:rPr>
              <a:t>Polarimetrie: </a:t>
            </a:r>
          </a:p>
          <a:p>
            <a:pPr eaLnBrk="0" hangingPunct="0"/>
            <a:r>
              <a:rPr lang="cs-CZ" sz="900">
                <a:latin typeface="Times New Roman" pitchFamily="18" charset="0"/>
                <a:cs typeface="Times New Roman" pitchFamily="18" charset="0"/>
              </a:rPr>
              <a:t>  Polarizované světlo se používá ke zkoumání opticky aktivních látek. To jsou látky, které mají schopnost stáčet rovinu polarizovaného světla. Mezi opticky aktivní látky můžeme zařadit roztok cukru, bílkovin, oleje apod. Stáčení kmitové roviny polarizovaného světla měříme </a:t>
            </a:r>
            <a:r>
              <a:rPr lang="cs-CZ" sz="15000" b="1">
                <a:latin typeface="Times New Roman" pitchFamily="18" charset="0"/>
                <a:cs typeface="Times New Roman" pitchFamily="18" charset="0"/>
              </a:rPr>
              <a:t>polarimetrem</a:t>
            </a:r>
            <a:r>
              <a:rPr lang="cs-CZ" sz="15000">
                <a:latin typeface="Times New Roman" pitchFamily="18" charset="0"/>
                <a:cs typeface="Times New Roman" pitchFamily="18" charset="0"/>
              </a:rPr>
              <a:t>, jehož schéma je na obrázku 3-34. Přirozené světlo se nejprve polarizuje polarizátorem P, prochází opticky aktivní látkou L a vstupuje do analyzátoru A. před vložením látky do analyzátoru jsou roviny A a P zkřížené, takže zorné pole je temné. Po vložení látky se zorné pole rozjasní a otáčením analyzátoru se vyhledá poloha, při níž je pole analyzátoru opět temné. Úhel otočení analyzátoru se odečítá na stupnici S. Úhel stočení roviny polarizovaného světla je přímo úměrné koncentraci aktivní látky v roztoku.</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r>
              <a:rPr lang="cs-CZ" sz="5900">
                <a:latin typeface="Times New Roman" pitchFamily="18" charset="0"/>
                <a:cs typeface="Times New Roman" pitchFamily="18" charset="0"/>
              </a:rPr>
              <a:t> </a:t>
            </a:r>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t>
            </a:r>
          </a:p>
          <a:p>
            <a:pPr eaLnBrk="0" hangingPunct="0"/>
            <a:r>
              <a:rPr lang="cs-CZ" sz="15000">
                <a:latin typeface="Times New Roman" pitchFamily="18" charset="0"/>
                <a:cs typeface="Times New Roman" pitchFamily="18" charset="0"/>
              </a:rPr>
              <a:t/>
            </a:r>
            <a:br>
              <a:rPr lang="cs-CZ" sz="15000">
                <a:latin typeface="Times New Roman" pitchFamily="18" charset="0"/>
                <a:cs typeface="Times New Roman" pitchFamily="18" charset="0"/>
              </a:rPr>
            </a:br>
            <a:endParaRPr lang="cs-CZ" sz="15000">
              <a:latin typeface="Times New Roman" pitchFamily="18" charset="0"/>
              <a:cs typeface="Times New Roman" pitchFamily="18" charset="0"/>
            </a:endParaRPr>
          </a:p>
        </p:txBody>
      </p:sp>
      <p:pic>
        <p:nvPicPr>
          <p:cNvPr id="15371" name="Picture 12" descr="http://projektalfa.ic.cz/polari16.jpg"/>
          <p:cNvPicPr>
            <a:picLocks noChangeAspect="1" noChangeArrowheads="1"/>
          </p:cNvPicPr>
          <p:nvPr/>
        </p:nvPicPr>
        <p:blipFill>
          <a:blip r:embed="rId3" cstate="print"/>
          <a:srcRect/>
          <a:stretch>
            <a:fillRect/>
          </a:stretch>
        </p:blipFill>
        <p:spPr bwMode="auto">
          <a:xfrm>
            <a:off x="155575" y="-176812575"/>
            <a:ext cx="3257550" cy="1333500"/>
          </a:xfrm>
          <a:prstGeom prst="rect">
            <a:avLst/>
          </a:prstGeom>
          <a:noFill/>
          <a:ln w="9525">
            <a:noFill/>
            <a:miter lim="800000"/>
            <a:headEnd/>
            <a:tailEnd/>
          </a:ln>
        </p:spPr>
      </p:pic>
      <p:pic>
        <p:nvPicPr>
          <p:cNvPr id="15372" name="Picture 13" descr="http://projektalfa.ic.cz/polari17.gif"/>
          <p:cNvPicPr>
            <a:picLocks noChangeAspect="1" noChangeArrowheads="1"/>
          </p:cNvPicPr>
          <p:nvPr/>
        </p:nvPicPr>
        <p:blipFill>
          <a:blip r:embed="rId4" cstate="print"/>
          <a:srcRect/>
          <a:stretch>
            <a:fillRect/>
          </a:stretch>
        </p:blipFill>
        <p:spPr bwMode="auto">
          <a:xfrm>
            <a:off x="130175" y="-146910425"/>
            <a:ext cx="2438400" cy="1657350"/>
          </a:xfrm>
          <a:prstGeom prst="rect">
            <a:avLst/>
          </a:prstGeom>
          <a:noFill/>
          <a:ln w="9525">
            <a:noFill/>
            <a:miter lim="800000"/>
            <a:headEnd/>
            <a:tailEnd/>
          </a:ln>
        </p:spPr>
      </p:pic>
      <p:pic>
        <p:nvPicPr>
          <p:cNvPr id="15373" name="Picture 14" descr="http://projektalfa.ic.cz/polari18.jpg"/>
          <p:cNvPicPr>
            <a:picLocks noChangeAspect="1" noChangeArrowheads="1"/>
          </p:cNvPicPr>
          <p:nvPr/>
        </p:nvPicPr>
        <p:blipFill>
          <a:blip r:embed="rId5" cstate="print"/>
          <a:srcRect/>
          <a:stretch>
            <a:fillRect/>
          </a:stretch>
        </p:blipFill>
        <p:spPr bwMode="auto">
          <a:xfrm>
            <a:off x="422275" y="-64144525"/>
            <a:ext cx="2762250" cy="2390775"/>
          </a:xfrm>
          <a:prstGeom prst="rect">
            <a:avLst/>
          </a:prstGeom>
          <a:noFill/>
          <a:ln w="9525">
            <a:noFill/>
            <a:miter lim="800000"/>
            <a:headEnd/>
            <a:tailEnd/>
          </a:ln>
        </p:spPr>
      </p:pic>
      <p:pic>
        <p:nvPicPr>
          <p:cNvPr id="15374" name="Picture 15" descr="http://projektalfa.ic.cz/polari19.jpg"/>
          <p:cNvPicPr>
            <a:picLocks noChangeAspect="1" noChangeArrowheads="1"/>
          </p:cNvPicPr>
          <p:nvPr/>
        </p:nvPicPr>
        <p:blipFill>
          <a:blip r:embed="rId6" cstate="print"/>
          <a:srcRect/>
          <a:stretch>
            <a:fillRect/>
          </a:stretch>
        </p:blipFill>
        <p:spPr bwMode="auto">
          <a:xfrm>
            <a:off x="568325" y="68138675"/>
            <a:ext cx="2724150" cy="2705100"/>
          </a:xfrm>
          <a:prstGeom prst="rect">
            <a:avLst/>
          </a:prstGeom>
          <a:noFill/>
          <a:ln w="9525">
            <a:noFill/>
            <a:miter lim="800000"/>
            <a:headEnd/>
            <a:tailEnd/>
          </a:ln>
        </p:spPr>
      </p:pic>
      <p:pic>
        <p:nvPicPr>
          <p:cNvPr id="15375" name="Picture 16" descr="http://projektalfa.ic.cz/polari20.jpg"/>
          <p:cNvPicPr>
            <a:picLocks noChangeAspect="1" noChangeArrowheads="1"/>
          </p:cNvPicPr>
          <p:nvPr/>
        </p:nvPicPr>
        <p:blipFill>
          <a:blip r:embed="rId7" cstate="print"/>
          <a:srcRect/>
          <a:stretch>
            <a:fillRect/>
          </a:stretch>
        </p:blipFill>
        <p:spPr bwMode="auto">
          <a:xfrm>
            <a:off x="568325" y="169362438"/>
            <a:ext cx="4229100" cy="942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Zástupný symbol pro číslo snímku 3"/>
          <p:cNvSpPr>
            <a:spLocks noGrp="1"/>
          </p:cNvSpPr>
          <p:nvPr>
            <p:ph type="sldNum" sz="quarter" idx="12"/>
          </p:nvPr>
        </p:nvSpPr>
        <p:spPr>
          <a:noFill/>
        </p:spPr>
        <p:txBody>
          <a:bodyPr/>
          <a:lstStyle/>
          <a:p>
            <a:fld id="{34DC8DA5-F86B-4C43-962A-6CB120E9EDF4}" type="slidenum">
              <a:rPr lang="cs-CZ" smtClean="0"/>
              <a:pPr/>
              <a:t>13</a:t>
            </a:fld>
            <a:endParaRPr lang="cs-CZ" smtClean="0"/>
          </a:p>
        </p:txBody>
      </p:sp>
      <p:graphicFrame>
        <p:nvGraphicFramePr>
          <p:cNvPr id="192530" name="Group 18"/>
          <p:cNvGraphicFramePr>
            <a:graphicFrameLocks noGrp="1"/>
          </p:cNvGraphicFramePr>
          <p:nvPr/>
        </p:nvGraphicFramePr>
        <p:xfrm>
          <a:off x="684213" y="-531813"/>
          <a:ext cx="13304837" cy="3032760"/>
        </p:xfrm>
        <a:graphic>
          <a:graphicData uri="http://schemas.openxmlformats.org/drawingml/2006/table">
            <a:tbl>
              <a:tblPr/>
              <a:tblGrid>
                <a:gridCol w="7516812"/>
                <a:gridCol w="5788025"/>
              </a:tblGrid>
              <a:tr h="180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sz="18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1" i="0" u="none" strike="noStrike" cap="none" normalizeH="0" baseline="0" smtClean="0">
                          <a:ln>
                            <a:noFill/>
                          </a:ln>
                          <a:solidFill>
                            <a:schemeClr val="tx1"/>
                          </a:solidFill>
                          <a:effectLst/>
                          <a:latin typeface="Arial" charset="0"/>
                        </a:rPr>
                        <a:t>Jak vzniká kruhově polarizované světlo:</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charset="0"/>
                        </a:rPr>
                        <a:t>Jestliže lineárně polarizované světlo projde čtvrtvlnovou destičkou v úhlu 45° k ose, potom je světlo rozděleno do dvou stejných komponent elektrického pole, přičemž jedna část je zpožděna o1/4 vlnové délky. . </a:t>
                      </a:r>
                    </a:p>
                  </a:txBody>
                  <a:tcPr anchor="ctr"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charset="0"/>
                        </a:rPr>
                        <a:t>  </a:t>
                      </a:r>
                      <a:r>
                        <a:rPr kumimoji="0" lang="cs-CZ" sz="17500" b="0" i="0" u="none" strike="noStrike" cap="none" normalizeH="0" baseline="0" smtClean="0">
                          <a:ln>
                            <a:noFill/>
                          </a:ln>
                          <a:solidFill>
                            <a:schemeClr val="tx1"/>
                          </a:solidFill>
                          <a:effectLst/>
                          <a:latin typeface="Arial" charset="0"/>
                        </a:rPr>
                        <a:t> </a:t>
                      </a:r>
                      <a:r>
                        <a:rPr kumimoji="0" lang="cs-CZ" sz="1800" b="0" i="0" u="none" strike="noStrike" cap="none" normalizeH="0" baseline="0" smtClean="0">
                          <a:ln>
                            <a:noFill/>
                          </a:ln>
                          <a:solidFill>
                            <a:schemeClr val="tx1"/>
                          </a:solidFill>
                          <a:effectLst/>
                          <a:latin typeface="Arial" charset="0"/>
                        </a:rPr>
                        <a:t>                                                                                                         </a:t>
                      </a:r>
                    </a:p>
                  </a:txBody>
                  <a:tcPr anchor="ctr" horzOverflow="overflow">
                    <a:lnL>
                      <a:noFill/>
                    </a:lnL>
                    <a:lnR cap="flat">
                      <a:noFill/>
                    </a:lnR>
                    <a:lnT cap="flat">
                      <a:noFill/>
                    </a:lnT>
                    <a:lnB cap="flat">
                      <a:noFill/>
                    </a:lnB>
                    <a:lnTlToBr>
                      <a:noFill/>
                    </a:lnTlToBr>
                    <a:lnBlToTr>
                      <a:noFill/>
                    </a:lnBlToTr>
                    <a:noFill/>
                  </a:tcPr>
                </a:tc>
              </a:tr>
            </a:tbl>
          </a:graphicData>
        </a:graphic>
      </p:graphicFrame>
      <p:pic>
        <p:nvPicPr>
          <p:cNvPr id="16390" name="Picture 7" descr="lcpol"/>
          <p:cNvPicPr>
            <a:picLocks noChangeAspect="1" noChangeArrowheads="1"/>
          </p:cNvPicPr>
          <p:nvPr/>
        </p:nvPicPr>
        <p:blipFill>
          <a:blip r:embed="rId2" cstate="print"/>
          <a:srcRect/>
          <a:stretch>
            <a:fillRect/>
          </a:stretch>
        </p:blipFill>
        <p:spPr bwMode="auto">
          <a:xfrm>
            <a:off x="1763713" y="2492375"/>
            <a:ext cx="4897437" cy="4016375"/>
          </a:xfrm>
          <a:prstGeom prst="rect">
            <a:avLst/>
          </a:prstGeom>
          <a:noFill/>
          <a:ln w="9525">
            <a:noFill/>
            <a:miter lim="800000"/>
            <a:headEnd/>
            <a:tailEnd/>
          </a:ln>
        </p:spPr>
      </p:pic>
      <p:sp>
        <p:nvSpPr>
          <p:cNvPr id="16391" name="Text Box 20"/>
          <p:cNvSpPr txBox="1">
            <a:spLocks noChangeArrowheads="1"/>
          </p:cNvSpPr>
          <p:nvPr/>
        </p:nvSpPr>
        <p:spPr bwMode="auto">
          <a:xfrm>
            <a:off x="5508625" y="3429000"/>
            <a:ext cx="1582738" cy="641350"/>
          </a:xfrm>
          <a:prstGeom prst="rect">
            <a:avLst/>
          </a:prstGeom>
          <a:solidFill>
            <a:schemeClr val="bg1"/>
          </a:solidFill>
          <a:ln w="9525">
            <a:noFill/>
            <a:miter lim="800000"/>
            <a:headEnd/>
            <a:tailEnd/>
          </a:ln>
        </p:spPr>
        <p:txBody>
          <a:bodyPr>
            <a:spAutoFit/>
          </a:bodyPr>
          <a:lstStyle/>
          <a:p>
            <a:pPr>
              <a:spcBef>
                <a:spcPct val="50000"/>
              </a:spcBef>
            </a:pPr>
            <a:r>
              <a:rPr lang="cs-CZ"/>
              <a:t>Kruhová polarizace</a:t>
            </a:r>
          </a:p>
        </p:txBody>
      </p:sp>
      <p:sp>
        <p:nvSpPr>
          <p:cNvPr id="16392" name="Text Box 21"/>
          <p:cNvSpPr txBox="1">
            <a:spLocks noChangeArrowheads="1"/>
          </p:cNvSpPr>
          <p:nvPr/>
        </p:nvSpPr>
        <p:spPr bwMode="auto">
          <a:xfrm>
            <a:off x="3924300" y="5373688"/>
            <a:ext cx="1582738" cy="641350"/>
          </a:xfrm>
          <a:prstGeom prst="rect">
            <a:avLst/>
          </a:prstGeom>
          <a:solidFill>
            <a:schemeClr val="bg1"/>
          </a:solidFill>
          <a:ln w="9525">
            <a:noFill/>
            <a:miter lim="800000"/>
            <a:headEnd/>
            <a:tailEnd/>
          </a:ln>
        </p:spPr>
        <p:txBody>
          <a:bodyPr>
            <a:spAutoFit/>
          </a:bodyPr>
          <a:lstStyle/>
          <a:p>
            <a:pPr>
              <a:spcBef>
                <a:spcPct val="50000"/>
              </a:spcBef>
            </a:pPr>
            <a:r>
              <a:rPr lang="cs-CZ"/>
              <a:t>Lineární polarizace</a:t>
            </a:r>
          </a:p>
        </p:txBody>
      </p:sp>
      <p:sp>
        <p:nvSpPr>
          <p:cNvPr id="16393" name="Rectangle 22"/>
          <p:cNvSpPr>
            <a:spLocks noChangeArrowheads="1"/>
          </p:cNvSpPr>
          <p:nvPr/>
        </p:nvSpPr>
        <p:spPr bwMode="auto">
          <a:xfrm rot="879741">
            <a:off x="3057525" y="3365500"/>
            <a:ext cx="433388" cy="568325"/>
          </a:xfrm>
          <a:prstGeom prst="rect">
            <a:avLst/>
          </a:prstGeom>
          <a:solidFill>
            <a:schemeClr val="bg1"/>
          </a:solidFill>
          <a:ln w="9525">
            <a:noFill/>
            <a:miter lim="800000"/>
            <a:headEnd/>
            <a:tailEnd/>
          </a:ln>
        </p:spPr>
        <p:txBody>
          <a:bodyPr wrap="none" anchor="ctr"/>
          <a:lstStyle/>
          <a:p>
            <a:endParaRPr lang="cs-CZ"/>
          </a:p>
        </p:txBody>
      </p:sp>
      <p:sp>
        <p:nvSpPr>
          <p:cNvPr id="16394" name="Rectangle 23"/>
          <p:cNvSpPr>
            <a:spLocks noChangeArrowheads="1"/>
          </p:cNvSpPr>
          <p:nvPr/>
        </p:nvSpPr>
        <p:spPr bwMode="auto">
          <a:xfrm>
            <a:off x="3779838" y="4149725"/>
            <a:ext cx="720725" cy="719138"/>
          </a:xfrm>
          <a:prstGeom prst="rect">
            <a:avLst/>
          </a:prstGeom>
          <a:solidFill>
            <a:schemeClr val="bg1"/>
          </a:solidFill>
          <a:ln w="9525">
            <a:noFill/>
            <a:miter lim="800000"/>
            <a:headEnd/>
            <a:tailEnd/>
          </a:ln>
        </p:spPr>
        <p:txBody>
          <a:bodyPr wrap="none" anchor="ctr"/>
          <a:lstStyle/>
          <a:p>
            <a:endParaRPr lang="cs-CZ"/>
          </a:p>
        </p:txBody>
      </p:sp>
      <p:sp>
        <p:nvSpPr>
          <p:cNvPr id="16395" name="Text Box 24"/>
          <p:cNvSpPr txBox="1">
            <a:spLocks noChangeArrowheads="1"/>
          </p:cNvSpPr>
          <p:nvPr/>
        </p:nvSpPr>
        <p:spPr bwMode="auto">
          <a:xfrm>
            <a:off x="3779838" y="4652963"/>
            <a:ext cx="1800225" cy="304800"/>
          </a:xfrm>
          <a:prstGeom prst="rect">
            <a:avLst/>
          </a:prstGeom>
          <a:noFill/>
          <a:ln w="9525">
            <a:noFill/>
            <a:miter lim="800000"/>
            <a:headEnd/>
            <a:tailEnd/>
          </a:ln>
        </p:spPr>
        <p:txBody>
          <a:bodyPr>
            <a:spAutoFit/>
          </a:bodyPr>
          <a:lstStyle/>
          <a:p>
            <a:pPr>
              <a:spcBef>
                <a:spcPct val="50000"/>
              </a:spcBef>
            </a:pPr>
            <a:r>
              <a:rPr lang="cs-CZ" sz="1400"/>
              <a:t>Čtvrtvnová destička</a:t>
            </a:r>
          </a:p>
        </p:txBody>
      </p:sp>
      <p:sp>
        <p:nvSpPr>
          <p:cNvPr id="16396" name="Text Box 25"/>
          <p:cNvSpPr txBox="1">
            <a:spLocks noChangeArrowheads="1"/>
          </p:cNvSpPr>
          <p:nvPr/>
        </p:nvSpPr>
        <p:spPr bwMode="auto">
          <a:xfrm>
            <a:off x="2916238" y="3500438"/>
            <a:ext cx="936625" cy="517525"/>
          </a:xfrm>
          <a:prstGeom prst="rect">
            <a:avLst/>
          </a:prstGeom>
          <a:noFill/>
          <a:ln w="9525">
            <a:noFill/>
            <a:miter lim="800000"/>
            <a:headEnd/>
            <a:tailEnd/>
          </a:ln>
        </p:spPr>
        <p:txBody>
          <a:bodyPr>
            <a:spAutoFit/>
          </a:bodyPr>
          <a:lstStyle/>
          <a:p>
            <a:pPr>
              <a:spcBef>
                <a:spcPct val="50000"/>
              </a:spcBef>
            </a:pPr>
            <a:r>
              <a:rPr lang="cs-CZ" sz="1400"/>
              <a:t>Optické osy</a:t>
            </a:r>
          </a:p>
        </p:txBody>
      </p:sp>
      <p:sp>
        <p:nvSpPr>
          <p:cNvPr id="16397" name="Line 26"/>
          <p:cNvSpPr>
            <a:spLocks noChangeShapeType="1"/>
          </p:cNvSpPr>
          <p:nvPr/>
        </p:nvSpPr>
        <p:spPr bwMode="auto">
          <a:xfrm flipH="1" flipV="1">
            <a:off x="3708400" y="4508500"/>
            <a:ext cx="431800" cy="215900"/>
          </a:xfrm>
          <a:prstGeom prst="line">
            <a:avLst/>
          </a:prstGeom>
          <a:noFill/>
          <a:ln w="9525">
            <a:solidFill>
              <a:schemeClr val="tx1"/>
            </a:solidFill>
            <a:round/>
            <a:headEnd/>
            <a:tailEnd type="triangle" w="med" len="med"/>
          </a:ln>
        </p:spPr>
        <p:txBody>
          <a:bodyPr/>
          <a:lstStyle/>
          <a:p>
            <a:endParaRPr lang="cs-CZ"/>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ástupný symbol pro číslo snímku 3"/>
          <p:cNvSpPr>
            <a:spLocks noGrp="1"/>
          </p:cNvSpPr>
          <p:nvPr>
            <p:ph type="sldNum" sz="quarter" idx="12"/>
          </p:nvPr>
        </p:nvSpPr>
        <p:spPr>
          <a:noFill/>
        </p:spPr>
        <p:txBody>
          <a:bodyPr/>
          <a:lstStyle/>
          <a:p>
            <a:fld id="{3AFA2309-7023-409B-AF7B-D6245A1C82FD}" type="slidenum">
              <a:rPr lang="cs-CZ" smtClean="0"/>
              <a:pPr/>
              <a:t>14</a:t>
            </a:fld>
            <a:endParaRPr lang="cs-CZ" smtClean="0"/>
          </a:p>
        </p:txBody>
      </p:sp>
      <p:sp>
        <p:nvSpPr>
          <p:cNvPr id="17411" name="Rectangle 4"/>
          <p:cNvSpPr>
            <a:spLocks noChangeArrowheads="1"/>
          </p:cNvSpPr>
          <p:nvPr/>
        </p:nvSpPr>
        <p:spPr bwMode="auto">
          <a:xfrm>
            <a:off x="250825" y="476250"/>
            <a:ext cx="8650288" cy="3976688"/>
          </a:xfrm>
          <a:prstGeom prst="rect">
            <a:avLst/>
          </a:prstGeom>
          <a:noFill/>
          <a:ln w="9525">
            <a:noFill/>
            <a:miter lim="800000"/>
            <a:headEnd/>
            <a:tailEnd/>
          </a:ln>
        </p:spPr>
        <p:txBody>
          <a:bodyPr anchor="ctr">
            <a:spAutoFit/>
          </a:bodyPr>
          <a:lstStyle/>
          <a:p>
            <a:r>
              <a:rPr lang="cs-CZ" sz="1900"/>
              <a:t>Kruhově polarizované světlo se skládá ze dvou kolmých elektromagnetických rovin o stejné amplitudě, které jsou fázově posunuty o 90°.  </a:t>
            </a:r>
            <a:endParaRPr lang="cs-CZ" sz="3200"/>
          </a:p>
          <a:p>
            <a:pPr eaLnBrk="0" hangingPunct="0"/>
            <a:r>
              <a:rPr lang="cs-CZ"/>
              <a:t>  </a:t>
            </a:r>
            <a:r>
              <a:rPr lang="cs-CZ" sz="19900"/>
              <a:t> </a:t>
            </a:r>
            <a:r>
              <a:rPr lang="cs-CZ"/>
              <a:t>                                                                                                                                                  </a:t>
            </a:r>
          </a:p>
        </p:txBody>
      </p:sp>
      <p:pic>
        <p:nvPicPr>
          <p:cNvPr id="17412" name="Picture 5" descr="polcir"/>
          <p:cNvPicPr>
            <a:picLocks noChangeAspect="1" noChangeArrowheads="1"/>
          </p:cNvPicPr>
          <p:nvPr/>
        </p:nvPicPr>
        <p:blipFill>
          <a:blip r:embed="rId2" cstate="print"/>
          <a:srcRect/>
          <a:stretch>
            <a:fillRect/>
          </a:stretch>
        </p:blipFill>
        <p:spPr bwMode="auto">
          <a:xfrm>
            <a:off x="1403350" y="1989138"/>
            <a:ext cx="6481763" cy="4365625"/>
          </a:xfrm>
          <a:prstGeom prst="rect">
            <a:avLst/>
          </a:prstGeom>
          <a:noFill/>
          <a:ln w="9525">
            <a:noFill/>
            <a:miter lim="800000"/>
            <a:headEnd/>
            <a:tailEnd/>
          </a:ln>
        </p:spPr>
      </p:pic>
      <p:sp>
        <p:nvSpPr>
          <p:cNvPr id="17413" name="Text Box 6"/>
          <p:cNvSpPr txBox="1">
            <a:spLocks noChangeArrowheads="1"/>
          </p:cNvSpPr>
          <p:nvPr/>
        </p:nvSpPr>
        <p:spPr bwMode="auto">
          <a:xfrm>
            <a:off x="5148263" y="1916113"/>
            <a:ext cx="1368425" cy="517525"/>
          </a:xfrm>
          <a:prstGeom prst="rect">
            <a:avLst/>
          </a:prstGeom>
          <a:solidFill>
            <a:schemeClr val="bg1"/>
          </a:solidFill>
          <a:ln w="9525">
            <a:noFill/>
            <a:miter lim="800000"/>
            <a:headEnd/>
            <a:tailEnd/>
          </a:ln>
        </p:spPr>
        <p:txBody>
          <a:bodyPr>
            <a:spAutoFit/>
          </a:bodyPr>
          <a:lstStyle/>
          <a:p>
            <a:pPr>
              <a:spcBef>
                <a:spcPct val="50000"/>
              </a:spcBef>
            </a:pPr>
            <a:r>
              <a:rPr lang="cs-CZ" sz="1400"/>
              <a:t>Směr šíření světla</a:t>
            </a:r>
          </a:p>
        </p:txBody>
      </p:sp>
      <p:sp>
        <p:nvSpPr>
          <p:cNvPr id="17414" name="Text Box 7"/>
          <p:cNvSpPr txBox="1">
            <a:spLocks noChangeArrowheads="1"/>
          </p:cNvSpPr>
          <p:nvPr/>
        </p:nvSpPr>
        <p:spPr bwMode="auto">
          <a:xfrm>
            <a:off x="6877050" y="2492375"/>
            <a:ext cx="1368425" cy="517525"/>
          </a:xfrm>
          <a:prstGeom prst="rect">
            <a:avLst/>
          </a:prstGeom>
          <a:solidFill>
            <a:schemeClr val="bg1"/>
          </a:solidFill>
          <a:ln w="9525">
            <a:noFill/>
            <a:miter lim="800000"/>
            <a:headEnd/>
            <a:tailEnd/>
          </a:ln>
        </p:spPr>
        <p:txBody>
          <a:bodyPr>
            <a:spAutoFit/>
          </a:bodyPr>
          <a:lstStyle/>
          <a:p>
            <a:pPr>
              <a:spcBef>
                <a:spcPct val="50000"/>
              </a:spcBef>
            </a:pPr>
            <a:r>
              <a:rPr lang="cs-CZ" sz="1400"/>
              <a:t>Směr šíření světla</a:t>
            </a:r>
          </a:p>
        </p:txBody>
      </p:sp>
      <p:sp>
        <p:nvSpPr>
          <p:cNvPr id="17415" name="Text Box 8"/>
          <p:cNvSpPr txBox="1">
            <a:spLocks noChangeArrowheads="1"/>
          </p:cNvSpPr>
          <p:nvPr/>
        </p:nvSpPr>
        <p:spPr bwMode="auto">
          <a:xfrm>
            <a:off x="900113" y="4365625"/>
            <a:ext cx="1150937" cy="517525"/>
          </a:xfrm>
          <a:prstGeom prst="rect">
            <a:avLst/>
          </a:prstGeom>
          <a:solidFill>
            <a:schemeClr val="bg1"/>
          </a:solidFill>
          <a:ln w="9525">
            <a:noFill/>
            <a:miter lim="800000"/>
            <a:headEnd/>
            <a:tailEnd/>
          </a:ln>
        </p:spPr>
        <p:txBody>
          <a:bodyPr>
            <a:spAutoFit/>
          </a:bodyPr>
          <a:lstStyle/>
          <a:p>
            <a:pPr>
              <a:spcBef>
                <a:spcPct val="50000"/>
              </a:spcBef>
            </a:pPr>
            <a:r>
              <a:rPr lang="cs-CZ" sz="1400"/>
              <a:t>Elektrické pole</a:t>
            </a:r>
          </a:p>
        </p:txBody>
      </p:sp>
      <p:sp>
        <p:nvSpPr>
          <p:cNvPr id="17416" name="Text Box 9"/>
          <p:cNvSpPr txBox="1">
            <a:spLocks noChangeArrowheads="1"/>
          </p:cNvSpPr>
          <p:nvPr/>
        </p:nvSpPr>
        <p:spPr bwMode="auto">
          <a:xfrm>
            <a:off x="5508625" y="5157788"/>
            <a:ext cx="2735263" cy="1368425"/>
          </a:xfrm>
          <a:prstGeom prst="rect">
            <a:avLst/>
          </a:prstGeom>
          <a:solidFill>
            <a:schemeClr val="bg1"/>
          </a:solidFill>
          <a:ln w="9525">
            <a:noFill/>
            <a:miter lim="800000"/>
            <a:headEnd/>
            <a:tailEnd/>
          </a:ln>
        </p:spPr>
        <p:txBody>
          <a:bodyPr>
            <a:spAutoFit/>
          </a:bodyPr>
          <a:lstStyle/>
          <a:p>
            <a:pPr>
              <a:spcBef>
                <a:spcPct val="50000"/>
              </a:spcBef>
            </a:pPr>
            <a:r>
              <a:rPr lang="cs-CZ" sz="1400"/>
              <a:t>Jestliže se u vlny blížící se k pozorovateli  rotace  elektrického vektoru jeví  proti směru hodinových ručiček, je kruhově polarizované světlo pravotočivé.</a:t>
            </a:r>
          </a:p>
        </p:txBody>
      </p:sp>
      <p:sp>
        <p:nvSpPr>
          <p:cNvPr id="17417" name="Text Box 10"/>
          <p:cNvSpPr txBox="1">
            <a:spLocks noChangeArrowheads="1"/>
          </p:cNvSpPr>
          <p:nvPr/>
        </p:nvSpPr>
        <p:spPr bwMode="auto">
          <a:xfrm>
            <a:off x="2916238" y="4724400"/>
            <a:ext cx="1223962" cy="623888"/>
          </a:xfrm>
          <a:prstGeom prst="rect">
            <a:avLst/>
          </a:prstGeom>
          <a:solidFill>
            <a:schemeClr val="bg1"/>
          </a:solidFill>
          <a:ln w="9525">
            <a:noFill/>
            <a:miter lim="800000"/>
            <a:headEnd/>
            <a:tailEnd/>
          </a:ln>
        </p:spPr>
        <p:txBody>
          <a:bodyPr>
            <a:spAutoFit/>
          </a:bodyPr>
          <a:lstStyle/>
          <a:p>
            <a:pPr>
              <a:spcBef>
                <a:spcPct val="50000"/>
              </a:spcBef>
            </a:pPr>
            <a:r>
              <a:rPr lang="cs-CZ" sz="1400"/>
              <a:t>Posun o 90</a:t>
            </a:r>
            <a:r>
              <a:rPr lang="en-US" sz="1400">
                <a:cs typeface="Arial" charset="0"/>
              </a:rPr>
              <a:t>°</a:t>
            </a:r>
            <a:r>
              <a:rPr lang="cs-CZ" sz="1400">
                <a:cs typeface="Arial" charset="0"/>
              </a:rPr>
              <a:t>   </a:t>
            </a:r>
          </a:p>
          <a:p>
            <a:pPr>
              <a:spcBef>
                <a:spcPct val="50000"/>
              </a:spcBef>
            </a:pPr>
            <a:r>
              <a:rPr lang="cs-CZ" sz="1400">
                <a:cs typeface="Arial" charset="0"/>
              </a:rPr>
              <a:t>   </a:t>
            </a:r>
            <a:endParaRPr lang="en-US" sz="1400">
              <a:cs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Zástupný symbol pro číslo snímku 3"/>
          <p:cNvSpPr>
            <a:spLocks noGrp="1"/>
          </p:cNvSpPr>
          <p:nvPr>
            <p:ph type="sldNum" sz="quarter" idx="12"/>
          </p:nvPr>
        </p:nvSpPr>
        <p:spPr>
          <a:noFill/>
        </p:spPr>
        <p:txBody>
          <a:bodyPr/>
          <a:lstStyle/>
          <a:p>
            <a:fld id="{6501051C-9C4C-473A-BCDD-04662F3DEFC7}" type="slidenum">
              <a:rPr lang="cs-CZ" smtClean="0"/>
              <a:pPr/>
              <a:t>15</a:t>
            </a:fld>
            <a:endParaRPr lang="cs-CZ" smtClean="0"/>
          </a:p>
        </p:txBody>
      </p:sp>
      <p:sp>
        <p:nvSpPr>
          <p:cNvPr id="18435" name="Rectangle 4"/>
          <p:cNvSpPr>
            <a:spLocks noChangeArrowheads="1"/>
          </p:cNvSpPr>
          <p:nvPr/>
        </p:nvSpPr>
        <p:spPr bwMode="auto">
          <a:xfrm>
            <a:off x="2044700" y="3246438"/>
            <a:ext cx="5054600" cy="641350"/>
          </a:xfrm>
          <a:prstGeom prst="rect">
            <a:avLst/>
          </a:prstGeom>
          <a:noFill/>
          <a:ln w="9525">
            <a:noFill/>
            <a:miter lim="800000"/>
            <a:headEnd/>
            <a:tailEnd/>
          </a:ln>
        </p:spPr>
        <p:txBody>
          <a:bodyPr wrap="none">
            <a:spAutoFit/>
          </a:bodyPr>
          <a:lstStyle/>
          <a:p>
            <a:r>
              <a:rPr lang="cs-CZ">
                <a:hlinkClick r:id="rId2"/>
              </a:rPr>
              <a:t>http://www.enzim.hu/~szia/cddemo/edemo9.htm</a:t>
            </a:r>
            <a:endParaRPr lang="cs-CZ"/>
          </a:p>
          <a:p>
            <a:endParaRPr lang="cs-CZ"/>
          </a:p>
        </p:txBody>
      </p:sp>
      <p:sp>
        <p:nvSpPr>
          <p:cNvPr id="18436" name="Rectangle 5"/>
          <p:cNvSpPr>
            <a:spLocks noChangeArrowheads="1"/>
          </p:cNvSpPr>
          <p:nvPr/>
        </p:nvSpPr>
        <p:spPr bwMode="auto">
          <a:xfrm>
            <a:off x="1979613" y="1916113"/>
            <a:ext cx="5054600" cy="641350"/>
          </a:xfrm>
          <a:prstGeom prst="rect">
            <a:avLst/>
          </a:prstGeom>
          <a:noFill/>
          <a:ln w="9525">
            <a:noFill/>
            <a:miter lim="800000"/>
            <a:headEnd/>
            <a:tailEnd/>
          </a:ln>
        </p:spPr>
        <p:txBody>
          <a:bodyPr wrap="none">
            <a:spAutoFit/>
          </a:bodyPr>
          <a:lstStyle/>
          <a:p>
            <a:r>
              <a:rPr lang="cs-CZ" dirty="0">
                <a:hlinkClick r:id="rId3"/>
              </a:rPr>
              <a:t>http://www.enzim.hu/~szia/cddemo/edemo1.htm</a:t>
            </a:r>
            <a:endParaRPr lang="cs-CZ" dirty="0"/>
          </a:p>
          <a:p>
            <a:endParaRPr lang="cs-CZ" dirty="0"/>
          </a:p>
        </p:txBody>
      </p:sp>
      <p:sp>
        <p:nvSpPr>
          <p:cNvPr id="18437" name="Text Box 6"/>
          <p:cNvSpPr txBox="1">
            <a:spLocks noChangeArrowheads="1"/>
          </p:cNvSpPr>
          <p:nvPr/>
        </p:nvSpPr>
        <p:spPr bwMode="auto">
          <a:xfrm>
            <a:off x="1979613" y="765175"/>
            <a:ext cx="5113337" cy="366713"/>
          </a:xfrm>
          <a:prstGeom prst="rect">
            <a:avLst/>
          </a:prstGeom>
          <a:noFill/>
          <a:ln w="9525">
            <a:noFill/>
            <a:miter lim="800000"/>
            <a:headEnd/>
            <a:tailEnd/>
          </a:ln>
        </p:spPr>
        <p:txBody>
          <a:bodyPr>
            <a:spAutoFit/>
          </a:bodyPr>
          <a:lstStyle/>
          <a:p>
            <a:pPr>
              <a:spcBef>
                <a:spcPct val="50000"/>
              </a:spcBef>
            </a:pPr>
            <a:r>
              <a:rPr lang="cs-CZ"/>
              <a:t>Animace polarizace světla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Zástupný symbol pro číslo snímku 5"/>
          <p:cNvSpPr>
            <a:spLocks noGrp="1"/>
          </p:cNvSpPr>
          <p:nvPr>
            <p:ph type="sldNum" sz="quarter" idx="12"/>
          </p:nvPr>
        </p:nvSpPr>
        <p:spPr>
          <a:noFill/>
        </p:spPr>
        <p:txBody>
          <a:bodyPr/>
          <a:lstStyle/>
          <a:p>
            <a:fld id="{5431F50E-883D-4E6F-9368-586BA4C9D74F}" type="slidenum">
              <a:rPr lang="cs-CZ" smtClean="0"/>
              <a:pPr/>
              <a:t>16</a:t>
            </a:fld>
            <a:endParaRPr lang="cs-CZ" smtClean="0"/>
          </a:p>
        </p:txBody>
      </p:sp>
      <p:pic>
        <p:nvPicPr>
          <p:cNvPr id="19459" name="Picture 4" descr="Schematic representation of a Sagnac interferometer.">
            <a:hlinkClick r:id="rId2" tooltip="&quot;Schematic representation of a Sagnac interferometer.&quot;"/>
          </p:cNvPr>
          <p:cNvPicPr>
            <a:picLocks noGrp="1" noChangeAspect="1" noChangeArrowheads="1"/>
          </p:cNvPicPr>
          <p:nvPr>
            <p:ph type="body" idx="1"/>
          </p:nvPr>
        </p:nvPicPr>
        <p:blipFill>
          <a:blip r:embed="rId3" cstate="print"/>
          <a:srcRect/>
          <a:stretch>
            <a:fillRect/>
          </a:stretch>
        </p:blipFill>
        <p:spPr>
          <a:xfrm>
            <a:off x="3132138" y="2185988"/>
            <a:ext cx="2484437" cy="2484437"/>
          </a:xfrm>
        </p:spPr>
      </p:pic>
      <p:sp>
        <p:nvSpPr>
          <p:cNvPr id="19460" name="Text Box 5"/>
          <p:cNvSpPr txBox="1">
            <a:spLocks noChangeArrowheads="1"/>
          </p:cNvSpPr>
          <p:nvPr/>
        </p:nvSpPr>
        <p:spPr bwMode="auto">
          <a:xfrm>
            <a:off x="468313" y="4868863"/>
            <a:ext cx="8135937" cy="1130300"/>
          </a:xfrm>
          <a:prstGeom prst="rect">
            <a:avLst/>
          </a:prstGeom>
          <a:noFill/>
          <a:ln w="9525">
            <a:noFill/>
            <a:miter lim="800000"/>
            <a:headEnd/>
            <a:tailEnd/>
          </a:ln>
        </p:spPr>
        <p:txBody>
          <a:bodyPr>
            <a:spAutoFit/>
          </a:bodyPr>
          <a:lstStyle/>
          <a:p>
            <a:pPr>
              <a:spcBef>
                <a:spcPct val="50000"/>
              </a:spcBef>
            </a:pPr>
            <a:r>
              <a:rPr lang="cs-CZ" sz="1600"/>
              <a:t>Paprsek světla je rozdělen na dva paprsky které procházejí stejnou cestou ale opačným směrem. Po návratu do výchozího bodu světlo vystupuje z aparatury takovým způsobem, že můžeme pozorovat interferenční obrazec. Pozice interferenčních pásů závisí na úhlové rychlosti.</a:t>
            </a:r>
            <a:r>
              <a:rPr lang="cs-CZ" sz="2000"/>
              <a:t> </a:t>
            </a:r>
          </a:p>
        </p:txBody>
      </p:sp>
      <p:sp>
        <p:nvSpPr>
          <p:cNvPr id="19461" name="Text Box 6"/>
          <p:cNvSpPr txBox="1">
            <a:spLocks noChangeArrowheads="1"/>
          </p:cNvSpPr>
          <p:nvPr/>
        </p:nvSpPr>
        <p:spPr bwMode="auto">
          <a:xfrm>
            <a:off x="0" y="0"/>
            <a:ext cx="5472113" cy="366713"/>
          </a:xfrm>
          <a:prstGeom prst="rect">
            <a:avLst/>
          </a:prstGeom>
          <a:noFill/>
          <a:ln w="9525">
            <a:noFill/>
            <a:miter lim="800000"/>
            <a:headEnd/>
            <a:tailEnd/>
          </a:ln>
        </p:spPr>
        <p:txBody>
          <a:bodyPr>
            <a:spAutoFit/>
          </a:bodyPr>
          <a:lstStyle/>
          <a:p>
            <a:pPr>
              <a:spcBef>
                <a:spcPct val="50000"/>
              </a:spcBef>
            </a:pPr>
            <a:r>
              <a:rPr lang="cs-CZ"/>
              <a:t>Sagnakův jev. Optický gyroskop.</a:t>
            </a:r>
          </a:p>
        </p:txBody>
      </p:sp>
      <p:sp>
        <p:nvSpPr>
          <p:cNvPr id="19462" name="Text Box 7"/>
          <p:cNvSpPr txBox="1">
            <a:spLocks noChangeArrowheads="1"/>
          </p:cNvSpPr>
          <p:nvPr/>
        </p:nvSpPr>
        <p:spPr bwMode="auto">
          <a:xfrm>
            <a:off x="395288" y="476250"/>
            <a:ext cx="8351837" cy="1344613"/>
          </a:xfrm>
          <a:prstGeom prst="rect">
            <a:avLst/>
          </a:prstGeom>
          <a:noFill/>
          <a:ln w="9525">
            <a:noFill/>
            <a:miter lim="800000"/>
            <a:headEnd/>
            <a:tailEnd/>
          </a:ln>
        </p:spPr>
        <p:txBody>
          <a:bodyPr>
            <a:spAutoFit/>
          </a:bodyPr>
          <a:lstStyle/>
          <a:p>
            <a:pPr>
              <a:spcBef>
                <a:spcPct val="50000"/>
              </a:spcBef>
            </a:pPr>
            <a:r>
              <a:rPr lang="cs-CZ" b="1" dirty="0" err="1">
                <a:solidFill>
                  <a:schemeClr val="tx2"/>
                </a:solidFill>
              </a:rPr>
              <a:t>Sagnakův</a:t>
            </a:r>
            <a:r>
              <a:rPr lang="cs-CZ" b="1" dirty="0">
                <a:solidFill>
                  <a:schemeClr val="tx2"/>
                </a:solidFill>
              </a:rPr>
              <a:t> jev</a:t>
            </a:r>
            <a:r>
              <a:rPr lang="cs-CZ" dirty="0">
                <a:solidFill>
                  <a:schemeClr val="tx2"/>
                </a:solidFill>
              </a:rPr>
              <a:t>  </a:t>
            </a:r>
            <a:r>
              <a:rPr lang="cs-CZ" sz="1600" dirty="0">
                <a:solidFill>
                  <a:schemeClr val="tx2"/>
                </a:solidFill>
              </a:rPr>
              <a:t>je elektromagnetický protějšek hybnosti rotace. </a:t>
            </a:r>
            <a:r>
              <a:rPr lang="cs-CZ" sz="1600" dirty="0" err="1">
                <a:solidFill>
                  <a:schemeClr val="tx2"/>
                </a:solidFill>
              </a:rPr>
              <a:t>Sagnakův</a:t>
            </a:r>
            <a:r>
              <a:rPr lang="cs-CZ" sz="1600" dirty="0">
                <a:solidFill>
                  <a:schemeClr val="tx2"/>
                </a:solidFill>
              </a:rPr>
              <a:t> jev je založen na  postulátech teorie relativity, že </a:t>
            </a:r>
            <a:r>
              <a:rPr lang="cs-CZ" sz="1600" b="1" u="sng" dirty="0">
                <a:solidFill>
                  <a:srgbClr val="FF0000"/>
                </a:solidFill>
              </a:rPr>
              <a:t>rychlost světla je konstantní a nezávislá na pohybu </a:t>
            </a:r>
            <a:r>
              <a:rPr lang="cs-CZ" sz="1600" dirty="0">
                <a:solidFill>
                  <a:schemeClr val="tx2"/>
                </a:solidFill>
              </a:rPr>
              <a:t>zdroje. Jestliže dvě identické vlny cirkulují v protisměru v uzavřené dráze která rotuje, potom světelný paprsek  putující ve stejném směru jako je rotace potřebuje delší čas k oběhu než paprsek v protisměru.</a:t>
            </a:r>
          </a:p>
        </p:txBody>
      </p:sp>
      <p:sp>
        <p:nvSpPr>
          <p:cNvPr id="19463" name="Text Box 9"/>
          <p:cNvSpPr txBox="1">
            <a:spLocks noChangeArrowheads="1"/>
          </p:cNvSpPr>
          <p:nvPr/>
        </p:nvSpPr>
        <p:spPr bwMode="auto">
          <a:xfrm>
            <a:off x="2771775" y="3184525"/>
            <a:ext cx="1079500" cy="244475"/>
          </a:xfrm>
          <a:prstGeom prst="rect">
            <a:avLst/>
          </a:prstGeom>
          <a:solidFill>
            <a:schemeClr val="bg1"/>
          </a:solidFill>
          <a:ln w="9525">
            <a:noFill/>
            <a:miter lim="800000"/>
            <a:headEnd/>
            <a:tailEnd/>
          </a:ln>
        </p:spPr>
        <p:txBody>
          <a:bodyPr>
            <a:spAutoFit/>
          </a:bodyPr>
          <a:lstStyle/>
          <a:p>
            <a:pPr>
              <a:spcBef>
                <a:spcPct val="50000"/>
              </a:spcBef>
            </a:pPr>
            <a:r>
              <a:rPr lang="cs-CZ" sz="1000"/>
              <a:t>Světelný zdroj</a:t>
            </a:r>
          </a:p>
        </p:txBody>
      </p:sp>
      <p:sp>
        <p:nvSpPr>
          <p:cNvPr id="19464" name="Text Box 10"/>
          <p:cNvSpPr txBox="1">
            <a:spLocks noChangeArrowheads="1"/>
          </p:cNvSpPr>
          <p:nvPr/>
        </p:nvSpPr>
        <p:spPr bwMode="auto">
          <a:xfrm>
            <a:off x="3276600" y="2205038"/>
            <a:ext cx="790575" cy="244475"/>
          </a:xfrm>
          <a:prstGeom prst="rect">
            <a:avLst/>
          </a:prstGeom>
          <a:solidFill>
            <a:schemeClr val="bg1"/>
          </a:solidFill>
          <a:ln w="9525">
            <a:noFill/>
            <a:miter lim="800000"/>
            <a:headEnd/>
            <a:tailEnd/>
          </a:ln>
        </p:spPr>
        <p:txBody>
          <a:bodyPr>
            <a:spAutoFit/>
          </a:bodyPr>
          <a:lstStyle/>
          <a:p>
            <a:pPr>
              <a:spcBef>
                <a:spcPct val="50000"/>
              </a:spcBef>
            </a:pPr>
            <a:r>
              <a:rPr lang="cs-CZ" sz="1000"/>
              <a:t>zrcadlo</a:t>
            </a:r>
          </a:p>
        </p:txBody>
      </p:sp>
      <p:sp>
        <p:nvSpPr>
          <p:cNvPr id="19465" name="Text Box 11"/>
          <p:cNvSpPr txBox="1">
            <a:spLocks noChangeArrowheads="1"/>
          </p:cNvSpPr>
          <p:nvPr/>
        </p:nvSpPr>
        <p:spPr bwMode="auto">
          <a:xfrm>
            <a:off x="3492500" y="4292600"/>
            <a:ext cx="1439863" cy="244475"/>
          </a:xfrm>
          <a:prstGeom prst="rect">
            <a:avLst/>
          </a:prstGeom>
          <a:solidFill>
            <a:schemeClr val="bg1"/>
          </a:solidFill>
          <a:ln w="9525">
            <a:noFill/>
            <a:miter lim="800000"/>
            <a:headEnd/>
            <a:tailEnd/>
          </a:ln>
        </p:spPr>
        <p:txBody>
          <a:bodyPr>
            <a:spAutoFit/>
          </a:bodyPr>
          <a:lstStyle/>
          <a:p>
            <a:pPr>
              <a:spcBef>
                <a:spcPct val="50000"/>
              </a:spcBef>
            </a:pPr>
            <a:r>
              <a:rPr lang="cs-CZ" sz="1000"/>
              <a:t>Zobrazovací stínítko</a:t>
            </a:r>
          </a:p>
        </p:txBody>
      </p:sp>
      <p:sp>
        <p:nvSpPr>
          <p:cNvPr id="19466" name="Text Box 12"/>
          <p:cNvSpPr txBox="1">
            <a:spLocks noChangeArrowheads="1"/>
          </p:cNvSpPr>
          <p:nvPr/>
        </p:nvSpPr>
        <p:spPr bwMode="auto">
          <a:xfrm>
            <a:off x="4211638" y="3230563"/>
            <a:ext cx="1079500" cy="396875"/>
          </a:xfrm>
          <a:prstGeom prst="rect">
            <a:avLst/>
          </a:prstGeom>
          <a:solidFill>
            <a:schemeClr val="bg1"/>
          </a:solidFill>
          <a:ln w="9525">
            <a:noFill/>
            <a:miter lim="800000"/>
            <a:headEnd/>
            <a:tailEnd/>
          </a:ln>
        </p:spPr>
        <p:txBody>
          <a:bodyPr>
            <a:spAutoFit/>
          </a:bodyPr>
          <a:lstStyle/>
          <a:p>
            <a:pPr>
              <a:spcBef>
                <a:spcPct val="50000"/>
              </a:spcBef>
            </a:pPr>
            <a:r>
              <a:rPr lang="cs-CZ" sz="1000"/>
              <a:t>Polopropustné zrcadlo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Zástupný symbol pro číslo snímku 3"/>
          <p:cNvSpPr>
            <a:spLocks noGrp="1"/>
          </p:cNvSpPr>
          <p:nvPr>
            <p:ph type="sldNum" sz="quarter" idx="12"/>
          </p:nvPr>
        </p:nvSpPr>
        <p:spPr>
          <a:noFill/>
        </p:spPr>
        <p:txBody>
          <a:bodyPr/>
          <a:lstStyle/>
          <a:p>
            <a:fld id="{75E46B0B-4977-42BB-A15A-35A9371B2E2D}" type="slidenum">
              <a:rPr lang="cs-CZ" smtClean="0"/>
              <a:pPr/>
              <a:t>17</a:t>
            </a:fld>
            <a:endParaRPr lang="cs-CZ" smtClean="0"/>
          </a:p>
        </p:txBody>
      </p:sp>
      <p:graphicFrame>
        <p:nvGraphicFramePr>
          <p:cNvPr id="171023" name="Group 15"/>
          <p:cNvGraphicFramePr>
            <a:graphicFrameLocks noGrp="1"/>
          </p:cNvGraphicFramePr>
          <p:nvPr/>
        </p:nvGraphicFramePr>
        <p:xfrm>
          <a:off x="3429000" y="1355725"/>
          <a:ext cx="4572000" cy="1539875"/>
        </p:xfrm>
        <a:graphic>
          <a:graphicData uri="http://schemas.openxmlformats.org/drawingml/2006/table">
            <a:tbl>
              <a:tblPr/>
              <a:tblGrid>
                <a:gridCol w="4572000"/>
              </a:tblGrid>
              <a:tr h="1539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800" b="0" i="0" u="none" strike="noStrike" cap="none" normalizeH="0" baseline="0" smtClean="0">
                          <a:ln>
                            <a:noFill/>
                          </a:ln>
                          <a:solidFill>
                            <a:schemeClr val="tx1"/>
                          </a:solidFill>
                          <a:effectLst/>
                          <a:latin typeface="Arial" charset="0"/>
                        </a:rPr>
                        <a:t>  </a:t>
                      </a:r>
                      <a:r>
                        <a:rPr kumimoji="0" lang="cs-CZ" sz="7700" b="0" i="0" u="none" strike="noStrike" cap="none" normalizeH="0" baseline="0" smtClean="0">
                          <a:ln>
                            <a:noFill/>
                          </a:ln>
                          <a:solidFill>
                            <a:schemeClr val="tx1"/>
                          </a:solidFill>
                          <a:effectLst/>
                          <a:latin typeface="Arial" charset="0"/>
                        </a:rPr>
                        <a:t> </a:t>
                      </a:r>
                      <a:r>
                        <a:rPr kumimoji="0" lang="cs-CZ" sz="1800" b="0" i="0" u="none" strike="noStrike" cap="none" normalizeH="0" baseline="0" smtClean="0">
                          <a:ln>
                            <a:noFill/>
                          </a:ln>
                          <a:solidFill>
                            <a:schemeClr val="tx1"/>
                          </a:solidFill>
                          <a:effectLst/>
                          <a:latin typeface="Arial" charset="0"/>
                        </a:rPr>
                        <a:t>                                     </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20485" name="Picture 7" descr="\begin{figure}&#10;\begin{center}&#10;\epsfxsize=9cm&#10;\epsffile{intr/sagnac1.eps}\end{center}\end{figure}"/>
          <p:cNvPicPr>
            <a:picLocks noChangeAspect="1" noChangeArrowheads="1"/>
          </p:cNvPicPr>
          <p:nvPr/>
        </p:nvPicPr>
        <p:blipFill>
          <a:blip r:embed="rId2" cstate="print"/>
          <a:srcRect/>
          <a:stretch>
            <a:fillRect/>
          </a:stretch>
        </p:blipFill>
        <p:spPr bwMode="auto">
          <a:xfrm>
            <a:off x="187325" y="1201738"/>
            <a:ext cx="4384675" cy="2227262"/>
          </a:xfrm>
          <a:prstGeom prst="rect">
            <a:avLst/>
          </a:prstGeom>
          <a:noFill/>
          <a:ln w="9525">
            <a:noFill/>
            <a:miter lim="800000"/>
            <a:headEnd/>
            <a:tailEnd/>
          </a:ln>
        </p:spPr>
      </p:pic>
      <p:pic>
        <p:nvPicPr>
          <p:cNvPr id="20486" name="Picture 17" descr="\begin{displaymath}\indent&#10;\Delta L=\,2\,R\,\Omega \,t=\,\frac{4\pi R^{2}N\Omega}{c} ,&#10;\end{displaymath}"/>
          <p:cNvPicPr>
            <a:picLocks noChangeAspect="1" noChangeArrowheads="1"/>
          </p:cNvPicPr>
          <p:nvPr/>
        </p:nvPicPr>
        <p:blipFill>
          <a:blip r:embed="rId3" cstate="print"/>
          <a:srcRect/>
          <a:stretch>
            <a:fillRect/>
          </a:stretch>
        </p:blipFill>
        <p:spPr bwMode="auto">
          <a:xfrm>
            <a:off x="4572000" y="620713"/>
            <a:ext cx="4572000" cy="1814512"/>
          </a:xfrm>
          <a:prstGeom prst="rect">
            <a:avLst/>
          </a:prstGeom>
          <a:noFill/>
          <a:ln w="9525">
            <a:noFill/>
            <a:miter lim="800000"/>
            <a:headEnd/>
            <a:tailEnd/>
          </a:ln>
        </p:spPr>
      </p:pic>
      <p:sp>
        <p:nvSpPr>
          <p:cNvPr id="20487" name="Rectangle 18"/>
          <p:cNvSpPr>
            <a:spLocks noChangeArrowheads="1"/>
          </p:cNvSpPr>
          <p:nvPr/>
        </p:nvSpPr>
        <p:spPr bwMode="auto">
          <a:xfrm>
            <a:off x="3203575" y="198438"/>
            <a:ext cx="3054350" cy="641350"/>
          </a:xfrm>
          <a:prstGeom prst="rect">
            <a:avLst/>
          </a:prstGeom>
          <a:noFill/>
          <a:ln w="9525">
            <a:noFill/>
            <a:miter lim="800000"/>
            <a:headEnd/>
            <a:tailEnd/>
          </a:ln>
        </p:spPr>
        <p:txBody>
          <a:bodyPr wrap="none" anchor="ctr">
            <a:spAutoFit/>
          </a:bodyPr>
          <a:lstStyle/>
          <a:p>
            <a:r>
              <a:rPr lang="cs-CZ" sz="3600"/>
              <a:t>Sagnakův jev</a:t>
            </a:r>
            <a:r>
              <a:rPr lang="cs-CZ"/>
              <a:t>  </a:t>
            </a:r>
          </a:p>
        </p:txBody>
      </p:sp>
      <p:pic>
        <p:nvPicPr>
          <p:cNvPr id="20488" name="Picture 19" descr="\begin{displaymath}\indent&#10;\Delta \phi =\,\frac{8\pi^{2}R^{2}N}{\lambda c}\,\Omega .&#10;\end{displaymath}"/>
          <p:cNvPicPr>
            <a:picLocks noChangeAspect="1" noChangeArrowheads="1"/>
          </p:cNvPicPr>
          <p:nvPr/>
        </p:nvPicPr>
        <p:blipFill>
          <a:blip r:embed="rId4" cstate="print"/>
          <a:srcRect/>
          <a:stretch>
            <a:fillRect/>
          </a:stretch>
        </p:blipFill>
        <p:spPr bwMode="auto">
          <a:xfrm>
            <a:off x="5219700" y="2565400"/>
            <a:ext cx="3497263" cy="2066925"/>
          </a:xfrm>
          <a:prstGeom prst="rect">
            <a:avLst/>
          </a:prstGeom>
          <a:noFill/>
          <a:ln w="9525">
            <a:noFill/>
            <a:miter lim="800000"/>
            <a:headEnd/>
            <a:tailEnd/>
          </a:ln>
        </p:spPr>
      </p:pic>
      <p:sp>
        <p:nvSpPr>
          <p:cNvPr id="20489" name="Rectangle 20"/>
          <p:cNvSpPr>
            <a:spLocks noChangeArrowheads="1"/>
          </p:cNvSpPr>
          <p:nvPr/>
        </p:nvSpPr>
        <p:spPr bwMode="auto">
          <a:xfrm>
            <a:off x="0" y="2924175"/>
            <a:ext cx="4984750" cy="1509713"/>
          </a:xfrm>
          <a:prstGeom prst="rect">
            <a:avLst/>
          </a:prstGeom>
          <a:noFill/>
          <a:ln w="9525">
            <a:noFill/>
            <a:miter lim="800000"/>
            <a:headEnd/>
            <a:tailEnd/>
          </a:ln>
        </p:spPr>
        <p:txBody>
          <a:bodyPr wrap="none" anchor="ctr">
            <a:spAutoFit/>
          </a:bodyPr>
          <a:lstStyle/>
          <a:p>
            <a:pPr algn="ctr"/>
            <a:endParaRPr lang="cs-CZ"/>
          </a:p>
          <a:p>
            <a:pPr algn="ctr" eaLnBrk="0" hangingPunct="0"/>
            <a:r>
              <a:rPr lang="cs-CZ"/>
              <a:t/>
            </a:r>
            <a:br>
              <a:rPr lang="cs-CZ"/>
            </a:br>
            <a:r>
              <a:rPr lang="cs-CZ"/>
              <a:t>odpovídající fázový posun mezi dvěma paprsky</a:t>
            </a:r>
          </a:p>
          <a:p>
            <a:pPr algn="ctr" eaLnBrk="0" hangingPunct="0"/>
            <a:r>
              <a:rPr lang="cs-CZ"/>
              <a:t>  </a:t>
            </a:r>
            <a:r>
              <a:rPr lang="cs-CZ" sz="3900"/>
              <a:t> </a:t>
            </a:r>
            <a:r>
              <a:rPr lang="cs-CZ"/>
              <a:t>                                 </a:t>
            </a:r>
          </a:p>
        </p:txBody>
      </p:sp>
      <p:sp>
        <p:nvSpPr>
          <p:cNvPr id="20490" name="Text Box 21"/>
          <p:cNvSpPr txBox="1">
            <a:spLocks noChangeArrowheads="1"/>
          </p:cNvSpPr>
          <p:nvPr/>
        </p:nvSpPr>
        <p:spPr bwMode="auto">
          <a:xfrm>
            <a:off x="0" y="5805488"/>
            <a:ext cx="9467850" cy="366712"/>
          </a:xfrm>
          <a:prstGeom prst="rect">
            <a:avLst/>
          </a:prstGeom>
          <a:noFill/>
          <a:ln w="9525">
            <a:noFill/>
            <a:miter lim="800000"/>
            <a:headEnd/>
            <a:tailEnd/>
          </a:ln>
        </p:spPr>
        <p:txBody>
          <a:bodyPr>
            <a:spAutoFit/>
          </a:bodyPr>
          <a:lstStyle/>
          <a:p>
            <a:pPr>
              <a:spcBef>
                <a:spcPct val="50000"/>
              </a:spcBef>
            </a:pPr>
            <a:r>
              <a:rPr lang="cs-CZ"/>
              <a:t>Přesné relativistické výpočty ukazují, ze fázový posun je nezávislý na materiálu vlnovodu. </a:t>
            </a:r>
          </a:p>
        </p:txBody>
      </p:sp>
      <p:sp>
        <p:nvSpPr>
          <p:cNvPr id="20491" name="Text Box 22"/>
          <p:cNvSpPr txBox="1">
            <a:spLocks noChangeArrowheads="1"/>
          </p:cNvSpPr>
          <p:nvPr/>
        </p:nvSpPr>
        <p:spPr bwMode="auto">
          <a:xfrm>
            <a:off x="0" y="4221163"/>
            <a:ext cx="9144000" cy="1190625"/>
          </a:xfrm>
          <a:prstGeom prst="rect">
            <a:avLst/>
          </a:prstGeom>
          <a:noFill/>
          <a:ln w="9525">
            <a:noFill/>
            <a:miter lim="800000"/>
            <a:headEnd/>
            <a:tailEnd/>
          </a:ln>
        </p:spPr>
        <p:txBody>
          <a:bodyPr>
            <a:spAutoFit/>
          </a:bodyPr>
          <a:lstStyle/>
          <a:p>
            <a:pPr>
              <a:spcBef>
                <a:spcPct val="50000"/>
              </a:spcBef>
            </a:pPr>
            <a:r>
              <a:rPr lang="cs-CZ"/>
              <a:t>Cívka vlákna s </a:t>
            </a:r>
            <a:r>
              <a:rPr lang="cs-CZ" i="1"/>
              <a:t>N</a:t>
            </a:r>
            <a:r>
              <a:rPr lang="cs-CZ"/>
              <a:t> závity o poloměru </a:t>
            </a:r>
            <a:r>
              <a:rPr lang="cs-CZ" i="1"/>
              <a:t>R</a:t>
            </a:r>
            <a:r>
              <a:rPr lang="cs-CZ"/>
              <a:t> rotuje ve směru hodinových ručiček  s úhlovou rychlostí omega  a  světlo vstupuje v čase  </a:t>
            </a:r>
            <a:r>
              <a:rPr lang="cs-CZ" i="1"/>
              <a:t>t</a:t>
            </a:r>
            <a:r>
              <a:rPr lang="cs-CZ"/>
              <a:t>=0. Paprsky jdoucí ve směru a v protisměru hodinových ručiček se setkávají opět na začátku v čase t = 2</a:t>
            </a:r>
            <a:r>
              <a:rPr lang="el-GR">
                <a:cs typeface="Arial" charset="0"/>
              </a:rPr>
              <a:t>π</a:t>
            </a:r>
            <a:r>
              <a:rPr lang="cs-CZ">
                <a:cs typeface="Arial" charset="0"/>
              </a:rPr>
              <a:t>RN/c</a:t>
            </a:r>
            <a:r>
              <a:rPr lang="cs-CZ"/>
              <a:t>, nicméně díky rotaci smyčky proběhly rozdílnou dráhu (z pohledu pozorovatele ) o </a:t>
            </a:r>
            <a:r>
              <a:rPr lang="el-GR">
                <a:cs typeface="Arial" charset="0"/>
              </a:rPr>
              <a:t>Δ</a:t>
            </a:r>
            <a:r>
              <a:rPr lang="cs-CZ">
                <a:cs typeface="Arial" charset="0"/>
              </a:rPr>
              <a:t>L</a:t>
            </a:r>
            <a:r>
              <a:rPr lang="cs-CZ"/>
              <a:t> . </a:t>
            </a:r>
          </a:p>
        </p:txBody>
      </p:sp>
      <p:sp>
        <p:nvSpPr>
          <p:cNvPr id="20492" name="Text Box 23"/>
          <p:cNvSpPr txBox="1">
            <a:spLocks noChangeArrowheads="1"/>
          </p:cNvSpPr>
          <p:nvPr/>
        </p:nvSpPr>
        <p:spPr bwMode="auto">
          <a:xfrm>
            <a:off x="0" y="0"/>
            <a:ext cx="5472113" cy="366713"/>
          </a:xfrm>
          <a:prstGeom prst="rect">
            <a:avLst/>
          </a:prstGeom>
          <a:noFill/>
          <a:ln w="9525">
            <a:noFill/>
            <a:miter lim="800000"/>
            <a:headEnd/>
            <a:tailEnd/>
          </a:ln>
        </p:spPr>
        <p:txBody>
          <a:bodyPr>
            <a:spAutoFit/>
          </a:bodyPr>
          <a:lstStyle/>
          <a:p>
            <a:pPr>
              <a:spcBef>
                <a:spcPct val="50000"/>
              </a:spcBef>
            </a:pPr>
            <a:r>
              <a:rPr lang="cs-CZ"/>
              <a:t>Sagnakův jev. Optický gyroskop.</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Zástupný symbol pro číslo snímku 3"/>
          <p:cNvSpPr>
            <a:spLocks noGrp="1"/>
          </p:cNvSpPr>
          <p:nvPr>
            <p:ph type="sldNum" sz="quarter" idx="12"/>
          </p:nvPr>
        </p:nvSpPr>
        <p:spPr>
          <a:noFill/>
        </p:spPr>
        <p:txBody>
          <a:bodyPr/>
          <a:lstStyle/>
          <a:p>
            <a:fld id="{9012F47B-4A61-48FD-892E-365E2BE44DFB}" type="slidenum">
              <a:rPr lang="cs-CZ" smtClean="0"/>
              <a:pPr/>
              <a:t>18</a:t>
            </a:fld>
            <a:endParaRPr lang="cs-CZ" smtClean="0"/>
          </a:p>
        </p:txBody>
      </p:sp>
      <p:pic>
        <p:nvPicPr>
          <p:cNvPr id="21507" name="Picture 4"/>
          <p:cNvPicPr>
            <a:picLocks noChangeAspect="1" noChangeArrowheads="1"/>
          </p:cNvPicPr>
          <p:nvPr/>
        </p:nvPicPr>
        <p:blipFill>
          <a:blip r:embed="rId2" cstate="print"/>
          <a:srcRect t="62546"/>
          <a:stretch>
            <a:fillRect/>
          </a:stretch>
        </p:blipFill>
        <p:spPr bwMode="auto">
          <a:xfrm>
            <a:off x="-2124075" y="1412875"/>
            <a:ext cx="10577513" cy="3390900"/>
          </a:xfrm>
          <a:prstGeom prst="rect">
            <a:avLst/>
          </a:prstGeom>
          <a:noFill/>
          <a:ln w="9525">
            <a:noFill/>
            <a:miter lim="800000"/>
            <a:headEnd/>
            <a:tailEnd/>
          </a:ln>
        </p:spPr>
      </p:pic>
      <p:sp>
        <p:nvSpPr>
          <p:cNvPr id="21508" name="Text Box 5"/>
          <p:cNvSpPr txBox="1">
            <a:spLocks noChangeArrowheads="1"/>
          </p:cNvSpPr>
          <p:nvPr/>
        </p:nvSpPr>
        <p:spPr bwMode="auto">
          <a:xfrm>
            <a:off x="0" y="0"/>
            <a:ext cx="5472113" cy="366713"/>
          </a:xfrm>
          <a:prstGeom prst="rect">
            <a:avLst/>
          </a:prstGeom>
          <a:noFill/>
          <a:ln w="9525">
            <a:noFill/>
            <a:miter lim="800000"/>
            <a:headEnd/>
            <a:tailEnd/>
          </a:ln>
        </p:spPr>
        <p:txBody>
          <a:bodyPr>
            <a:spAutoFit/>
          </a:bodyPr>
          <a:lstStyle/>
          <a:p>
            <a:pPr>
              <a:spcBef>
                <a:spcPct val="50000"/>
              </a:spcBef>
            </a:pPr>
            <a:r>
              <a:rPr lang="cs-CZ"/>
              <a:t>Sagnakův jev. Optický gyroskop.</a:t>
            </a:r>
          </a:p>
        </p:txBody>
      </p:sp>
      <p:sp>
        <p:nvSpPr>
          <p:cNvPr id="21509" name="Text Box 6"/>
          <p:cNvSpPr txBox="1">
            <a:spLocks noChangeArrowheads="1"/>
          </p:cNvSpPr>
          <p:nvPr/>
        </p:nvSpPr>
        <p:spPr bwMode="auto">
          <a:xfrm>
            <a:off x="468313" y="4941888"/>
            <a:ext cx="4103687" cy="366712"/>
          </a:xfrm>
          <a:prstGeom prst="rect">
            <a:avLst/>
          </a:prstGeom>
          <a:noFill/>
          <a:ln w="9525">
            <a:noFill/>
            <a:miter lim="800000"/>
            <a:headEnd/>
            <a:tailEnd/>
          </a:ln>
        </p:spPr>
        <p:txBody>
          <a:bodyPr>
            <a:spAutoFit/>
          </a:bodyPr>
          <a:lstStyle/>
          <a:p>
            <a:pPr>
              <a:spcBef>
                <a:spcPct val="50000"/>
              </a:spcBef>
            </a:pPr>
            <a:r>
              <a:rPr lang="cs-CZ"/>
              <a:t>Měření intenzity a fázového posunu.</a:t>
            </a:r>
          </a:p>
        </p:txBody>
      </p:sp>
      <p:sp>
        <p:nvSpPr>
          <p:cNvPr id="21510" name="Rectangle 7"/>
          <p:cNvSpPr>
            <a:spLocks noChangeArrowheads="1"/>
          </p:cNvSpPr>
          <p:nvPr/>
        </p:nvSpPr>
        <p:spPr bwMode="auto">
          <a:xfrm>
            <a:off x="901700" y="685800"/>
            <a:ext cx="3829050" cy="1235075"/>
          </a:xfrm>
          <a:prstGeom prst="rect">
            <a:avLst/>
          </a:prstGeom>
          <a:noFill/>
          <a:ln w="9525">
            <a:noFill/>
            <a:miter lim="800000"/>
            <a:headEnd/>
            <a:tailEnd/>
          </a:ln>
        </p:spPr>
        <p:txBody>
          <a:bodyPr wrap="none" anchor="ctr">
            <a:spAutoFit/>
          </a:bodyPr>
          <a:lstStyle/>
          <a:p>
            <a:pPr algn="ctr"/>
            <a:endParaRPr lang="cs-CZ"/>
          </a:p>
          <a:p>
            <a:pPr algn="ctr" eaLnBrk="0" hangingPunct="0"/>
            <a:r>
              <a:rPr lang="cs-CZ"/>
              <a:t>Fázový posun mezi dvěma paprsky.</a:t>
            </a:r>
          </a:p>
          <a:p>
            <a:pPr algn="ctr" eaLnBrk="0" hangingPunct="0"/>
            <a:r>
              <a:rPr lang="cs-CZ"/>
              <a:t>  </a:t>
            </a:r>
            <a:r>
              <a:rPr lang="cs-CZ" sz="3900"/>
              <a:t> </a:t>
            </a:r>
            <a:r>
              <a:rPr lang="cs-CZ"/>
              <a:t>                                 </a:t>
            </a:r>
          </a:p>
        </p:txBody>
      </p:sp>
      <p:pic>
        <p:nvPicPr>
          <p:cNvPr id="21511" name="Picture 8" descr="\begin{displaymath}\indent&#10;\Delta \phi =\,\frac{8\pi^{2}R^{2}N}{\lambda c}\,\Omega .&#10;\end{displaymath}"/>
          <p:cNvPicPr>
            <a:picLocks noChangeAspect="1" noChangeArrowheads="1"/>
          </p:cNvPicPr>
          <p:nvPr/>
        </p:nvPicPr>
        <p:blipFill>
          <a:blip r:embed="rId3" cstate="print"/>
          <a:srcRect/>
          <a:stretch>
            <a:fillRect/>
          </a:stretch>
        </p:blipFill>
        <p:spPr bwMode="auto">
          <a:xfrm>
            <a:off x="4787900" y="260350"/>
            <a:ext cx="2705100" cy="1598613"/>
          </a:xfrm>
          <a:prstGeom prst="rect">
            <a:avLst/>
          </a:prstGeom>
          <a:noFill/>
          <a:ln w="9525">
            <a:noFill/>
            <a:miter lim="800000"/>
            <a:headEnd/>
            <a:tailEnd/>
          </a:ln>
        </p:spPr>
      </p:pic>
      <p:pic>
        <p:nvPicPr>
          <p:cNvPr id="21512" name="Picture 9" descr="pic8"/>
          <p:cNvPicPr>
            <a:picLocks noChangeAspect="1" noChangeArrowheads="1"/>
          </p:cNvPicPr>
          <p:nvPr/>
        </p:nvPicPr>
        <p:blipFill>
          <a:blip r:embed="rId4" cstate="print"/>
          <a:srcRect/>
          <a:stretch>
            <a:fillRect/>
          </a:stretch>
        </p:blipFill>
        <p:spPr bwMode="auto">
          <a:xfrm>
            <a:off x="5795963" y="3429000"/>
            <a:ext cx="2916237" cy="2251075"/>
          </a:xfrm>
          <a:prstGeom prst="rect">
            <a:avLst/>
          </a:prstGeom>
          <a:noFill/>
          <a:ln w="9525">
            <a:noFill/>
            <a:miter lim="800000"/>
            <a:headEnd/>
            <a:tailEnd/>
          </a:ln>
        </p:spPr>
      </p:pic>
      <p:sp>
        <p:nvSpPr>
          <p:cNvPr id="21513" name="Oval 10"/>
          <p:cNvSpPr>
            <a:spLocks noChangeArrowheads="1"/>
          </p:cNvSpPr>
          <p:nvPr/>
        </p:nvSpPr>
        <p:spPr bwMode="auto">
          <a:xfrm>
            <a:off x="7667625" y="4652963"/>
            <a:ext cx="576263" cy="360362"/>
          </a:xfrm>
          <a:prstGeom prst="ellipse">
            <a:avLst/>
          </a:prstGeom>
          <a:solidFill>
            <a:srgbClr val="EAEAEA"/>
          </a:solidFill>
          <a:ln w="9525">
            <a:noFill/>
            <a:round/>
            <a:headEnd/>
            <a:tailEnd/>
          </a:ln>
        </p:spPr>
        <p:txBody>
          <a:bodyPr wrap="none" anchor="ctr"/>
          <a:lstStyle/>
          <a:p>
            <a:endParaRPr lang="cs-CZ"/>
          </a:p>
        </p:txBody>
      </p:sp>
      <p:sp>
        <p:nvSpPr>
          <p:cNvPr id="21514" name="Rectangle 11"/>
          <p:cNvSpPr>
            <a:spLocks noChangeArrowheads="1"/>
          </p:cNvSpPr>
          <p:nvPr/>
        </p:nvSpPr>
        <p:spPr bwMode="auto">
          <a:xfrm>
            <a:off x="4716463" y="5805488"/>
            <a:ext cx="3981450" cy="366712"/>
          </a:xfrm>
          <a:prstGeom prst="rect">
            <a:avLst/>
          </a:prstGeom>
          <a:noFill/>
          <a:ln w="9525">
            <a:noFill/>
            <a:miter lim="800000"/>
            <a:headEnd/>
            <a:tailEnd/>
          </a:ln>
        </p:spPr>
        <p:txBody>
          <a:bodyPr wrap="none">
            <a:spAutoFit/>
          </a:bodyPr>
          <a:lstStyle/>
          <a:p>
            <a:r>
              <a:rPr lang="cs-CZ"/>
              <a:t>Cívka vlákna s </a:t>
            </a:r>
            <a:r>
              <a:rPr lang="cs-CZ" i="1"/>
              <a:t>N</a:t>
            </a:r>
            <a:r>
              <a:rPr lang="cs-CZ"/>
              <a:t> závity o poloměru </a:t>
            </a:r>
            <a:r>
              <a:rPr lang="cs-CZ" i="1"/>
              <a:t>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Zástupný symbol pro číslo snímku 3"/>
          <p:cNvSpPr>
            <a:spLocks noGrp="1"/>
          </p:cNvSpPr>
          <p:nvPr>
            <p:ph type="sldNum" sz="quarter" idx="12"/>
          </p:nvPr>
        </p:nvSpPr>
        <p:spPr>
          <a:noFill/>
        </p:spPr>
        <p:txBody>
          <a:bodyPr/>
          <a:lstStyle/>
          <a:p>
            <a:fld id="{6BDE5F33-29BC-4F13-A2E6-AF3361A38078}" type="slidenum">
              <a:rPr lang="cs-CZ" smtClean="0"/>
              <a:pPr/>
              <a:t>19</a:t>
            </a:fld>
            <a:endParaRPr lang="cs-CZ" smtClean="0"/>
          </a:p>
        </p:txBody>
      </p:sp>
      <p:pic>
        <p:nvPicPr>
          <p:cNvPr id="22531" name="Picture 4"/>
          <p:cNvPicPr>
            <a:picLocks noChangeAspect="1" noChangeArrowheads="1"/>
          </p:cNvPicPr>
          <p:nvPr/>
        </p:nvPicPr>
        <p:blipFill>
          <a:blip r:embed="rId2" cstate="print"/>
          <a:srcRect/>
          <a:stretch>
            <a:fillRect/>
          </a:stretch>
        </p:blipFill>
        <p:spPr bwMode="auto">
          <a:xfrm>
            <a:off x="900113" y="620713"/>
            <a:ext cx="7583487" cy="6488112"/>
          </a:xfrm>
          <a:prstGeom prst="rect">
            <a:avLst/>
          </a:prstGeom>
          <a:noFill/>
          <a:ln w="9525">
            <a:noFill/>
            <a:miter lim="800000"/>
            <a:headEnd/>
            <a:tailEnd/>
          </a:ln>
        </p:spPr>
      </p:pic>
      <p:sp>
        <p:nvSpPr>
          <p:cNvPr id="22532" name="Rectangle 5"/>
          <p:cNvSpPr>
            <a:spLocks noChangeArrowheads="1"/>
          </p:cNvSpPr>
          <p:nvPr/>
        </p:nvSpPr>
        <p:spPr bwMode="auto">
          <a:xfrm>
            <a:off x="395288" y="4797425"/>
            <a:ext cx="7920037" cy="2289175"/>
          </a:xfrm>
          <a:prstGeom prst="rect">
            <a:avLst/>
          </a:prstGeom>
          <a:solidFill>
            <a:schemeClr val="bg1"/>
          </a:solidFill>
          <a:ln w="9525">
            <a:noFill/>
            <a:miter lim="800000"/>
            <a:headEnd/>
            <a:tailEnd/>
          </a:ln>
        </p:spPr>
        <p:txBody>
          <a:bodyPr anchor="ctr">
            <a:spAutoFit/>
          </a:bodyPr>
          <a:lstStyle/>
          <a:p>
            <a:r>
              <a:rPr lang="cs-CZ" dirty="0"/>
              <a:t>Schéma </a:t>
            </a:r>
            <a:r>
              <a:rPr lang="cs-CZ" dirty="0" err="1"/>
              <a:t>Sagnakova</a:t>
            </a:r>
            <a:r>
              <a:rPr lang="cs-CZ" dirty="0"/>
              <a:t> interferometru a jeho úpravy pro magnetooptické měření v transmisi (</a:t>
            </a:r>
            <a:r>
              <a:rPr lang="cs-CZ" dirty="0" err="1"/>
              <a:t>Faradajův</a:t>
            </a:r>
            <a:r>
              <a:rPr lang="cs-CZ" dirty="0"/>
              <a:t> jev) nebo reflexi (</a:t>
            </a:r>
            <a:r>
              <a:rPr lang="cs-CZ" dirty="0" err="1"/>
              <a:t>Kerrův</a:t>
            </a:r>
            <a:r>
              <a:rPr lang="cs-CZ" dirty="0"/>
              <a:t> jev). </a:t>
            </a:r>
          </a:p>
          <a:p>
            <a:endParaRPr lang="cs-CZ" dirty="0"/>
          </a:p>
          <a:p>
            <a:endParaRPr lang="cs-CZ" dirty="0"/>
          </a:p>
          <a:p>
            <a:endParaRPr lang="cs-CZ" dirty="0"/>
          </a:p>
          <a:p>
            <a:endParaRPr lang="cs-CZ" dirty="0"/>
          </a:p>
          <a:p>
            <a:endParaRPr lang="cs-CZ" dirty="0"/>
          </a:p>
          <a:p>
            <a:endParaRPr lang="cs-CZ" dirty="0"/>
          </a:p>
        </p:txBody>
      </p:sp>
      <p:pic>
        <p:nvPicPr>
          <p:cNvPr id="22533" name="Picture 6" descr="$\Delta \phi $"/>
          <p:cNvPicPr>
            <a:picLocks noChangeAspect="1" noChangeArrowheads="1"/>
          </p:cNvPicPr>
          <p:nvPr/>
        </p:nvPicPr>
        <p:blipFill>
          <a:blip r:embed="rId3" cstate="print"/>
          <a:srcRect/>
          <a:stretch>
            <a:fillRect/>
          </a:stretch>
        </p:blipFill>
        <p:spPr bwMode="auto">
          <a:xfrm>
            <a:off x="4616450" y="3429000"/>
            <a:ext cx="209550" cy="247650"/>
          </a:xfrm>
          <a:prstGeom prst="rect">
            <a:avLst/>
          </a:prstGeom>
          <a:noFill/>
          <a:ln w="9525">
            <a:noFill/>
            <a:miter lim="800000"/>
            <a:headEnd/>
            <a:tailEnd/>
          </a:ln>
        </p:spPr>
      </p:pic>
      <p:sp>
        <p:nvSpPr>
          <p:cNvPr id="22534" name="Text Box 7"/>
          <p:cNvSpPr txBox="1">
            <a:spLocks noChangeArrowheads="1"/>
          </p:cNvSpPr>
          <p:nvPr/>
        </p:nvSpPr>
        <p:spPr bwMode="auto">
          <a:xfrm>
            <a:off x="1116013" y="333375"/>
            <a:ext cx="5472112" cy="457200"/>
          </a:xfrm>
          <a:prstGeom prst="rect">
            <a:avLst/>
          </a:prstGeom>
          <a:noFill/>
          <a:ln w="9525">
            <a:noFill/>
            <a:miter lim="800000"/>
            <a:headEnd/>
            <a:tailEnd/>
          </a:ln>
        </p:spPr>
        <p:txBody>
          <a:bodyPr>
            <a:spAutoFit/>
          </a:bodyPr>
          <a:lstStyle/>
          <a:p>
            <a:pPr>
              <a:spcBef>
                <a:spcPct val="50000"/>
              </a:spcBef>
            </a:pPr>
            <a:r>
              <a:rPr lang="cs-CZ" sz="2400"/>
              <a:t>Sagnakův jev. Optický gyroskop.</a:t>
            </a:r>
          </a:p>
        </p:txBody>
      </p:sp>
      <p:sp>
        <p:nvSpPr>
          <p:cNvPr id="22535" name="Oval 8"/>
          <p:cNvSpPr>
            <a:spLocks noChangeArrowheads="1"/>
          </p:cNvSpPr>
          <p:nvPr/>
        </p:nvSpPr>
        <p:spPr bwMode="auto">
          <a:xfrm>
            <a:off x="1476375" y="1052513"/>
            <a:ext cx="574675" cy="360362"/>
          </a:xfrm>
          <a:prstGeom prst="ellipse">
            <a:avLst/>
          </a:prstGeom>
          <a:solidFill>
            <a:schemeClr val="bg1"/>
          </a:solidFill>
          <a:ln w="9525">
            <a:noFill/>
            <a:round/>
            <a:headEnd/>
            <a:tailEnd/>
          </a:ln>
        </p:spPr>
        <p:txBody>
          <a:bodyPr wrap="none" anchor="ctr"/>
          <a:lstStyle/>
          <a:p>
            <a:endParaRPr lang="cs-CZ"/>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Zástupný symbol pro číslo snímku 3"/>
          <p:cNvSpPr>
            <a:spLocks noGrp="1"/>
          </p:cNvSpPr>
          <p:nvPr>
            <p:ph type="sldNum" sz="quarter" idx="12"/>
          </p:nvPr>
        </p:nvSpPr>
        <p:spPr>
          <a:noFill/>
        </p:spPr>
        <p:txBody>
          <a:bodyPr/>
          <a:lstStyle/>
          <a:p>
            <a:fld id="{5D76657E-7DE3-4FD3-AB1C-8163211EFACD}" type="slidenum">
              <a:rPr lang="cs-CZ" smtClean="0"/>
              <a:pPr/>
              <a:t>2</a:t>
            </a:fld>
            <a:endParaRPr lang="cs-CZ" smtClean="0"/>
          </a:p>
        </p:txBody>
      </p:sp>
      <p:pic>
        <p:nvPicPr>
          <p:cNvPr id="5123" name="Picture 5" descr="f6_2"/>
          <p:cNvPicPr>
            <a:picLocks noChangeAspect="1" noChangeArrowheads="1"/>
          </p:cNvPicPr>
          <p:nvPr/>
        </p:nvPicPr>
        <p:blipFill>
          <a:blip r:embed="rId2" cstate="print"/>
          <a:srcRect/>
          <a:stretch>
            <a:fillRect/>
          </a:stretch>
        </p:blipFill>
        <p:spPr bwMode="auto">
          <a:xfrm>
            <a:off x="611188" y="333375"/>
            <a:ext cx="7612062" cy="3427413"/>
          </a:xfrm>
          <a:prstGeom prst="rect">
            <a:avLst/>
          </a:prstGeom>
          <a:noFill/>
          <a:ln w="9525">
            <a:noFill/>
            <a:miter lim="800000"/>
            <a:headEnd/>
            <a:tailEnd/>
          </a:ln>
        </p:spPr>
      </p:pic>
      <p:sp>
        <p:nvSpPr>
          <p:cNvPr id="5124" name="Text Box 6"/>
          <p:cNvSpPr txBox="1">
            <a:spLocks noChangeArrowheads="1"/>
          </p:cNvSpPr>
          <p:nvPr/>
        </p:nvSpPr>
        <p:spPr bwMode="auto">
          <a:xfrm>
            <a:off x="684213" y="4149725"/>
            <a:ext cx="7127875" cy="396875"/>
          </a:xfrm>
          <a:prstGeom prst="rect">
            <a:avLst/>
          </a:prstGeom>
          <a:noFill/>
          <a:ln w="9525">
            <a:noFill/>
            <a:miter lim="800000"/>
            <a:headEnd/>
            <a:tailEnd/>
          </a:ln>
        </p:spPr>
        <p:txBody>
          <a:bodyPr>
            <a:spAutoFit/>
          </a:bodyPr>
          <a:lstStyle/>
          <a:p>
            <a:pPr>
              <a:spcBef>
                <a:spcPct val="50000"/>
              </a:spcBef>
            </a:pPr>
            <a:r>
              <a:rPr lang="cs-CZ" sz="2000"/>
              <a:t>Růst publikací a patentů o optických senzorech.</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číslo snímku 5"/>
          <p:cNvSpPr>
            <a:spLocks noGrp="1"/>
          </p:cNvSpPr>
          <p:nvPr>
            <p:ph type="sldNum" sz="quarter" idx="12"/>
          </p:nvPr>
        </p:nvSpPr>
        <p:spPr>
          <a:noFill/>
        </p:spPr>
        <p:txBody>
          <a:bodyPr/>
          <a:lstStyle/>
          <a:p>
            <a:fld id="{D85C999E-77B4-46A4-B3BD-7EB59F47C4B8}" type="slidenum">
              <a:rPr lang="cs-CZ" smtClean="0"/>
              <a:pPr/>
              <a:t>20</a:t>
            </a:fld>
            <a:endParaRPr lang="cs-CZ" smtClean="0"/>
          </a:p>
        </p:txBody>
      </p:sp>
      <p:sp>
        <p:nvSpPr>
          <p:cNvPr id="23555" name="Rectangle 2"/>
          <p:cNvSpPr>
            <a:spLocks noGrp="1" noChangeArrowheads="1"/>
          </p:cNvSpPr>
          <p:nvPr>
            <p:ph type="title"/>
          </p:nvPr>
        </p:nvSpPr>
        <p:spPr>
          <a:xfrm flipV="1">
            <a:off x="457200" y="-603250"/>
            <a:ext cx="8229600" cy="877888"/>
          </a:xfrm>
        </p:spPr>
        <p:txBody>
          <a:bodyPr/>
          <a:lstStyle/>
          <a:p>
            <a:pPr eaLnBrk="1" hangingPunct="1"/>
            <a:endParaRPr lang="cs-CZ" smtClean="0"/>
          </a:p>
        </p:txBody>
      </p:sp>
      <p:sp>
        <p:nvSpPr>
          <p:cNvPr id="23556" name="Rectangle 3"/>
          <p:cNvSpPr>
            <a:spLocks noGrp="1" noChangeArrowheads="1"/>
          </p:cNvSpPr>
          <p:nvPr>
            <p:ph type="body" idx="1"/>
          </p:nvPr>
        </p:nvSpPr>
        <p:spPr>
          <a:xfrm>
            <a:off x="466725" y="908050"/>
            <a:ext cx="8208963" cy="5040313"/>
          </a:xfrm>
        </p:spPr>
        <p:txBody>
          <a:bodyPr/>
          <a:lstStyle/>
          <a:p>
            <a:pPr eaLnBrk="1" hangingPunct="1">
              <a:spcBef>
                <a:spcPct val="0"/>
              </a:spcBef>
            </a:pPr>
            <a:r>
              <a:rPr lang="cs-CZ" sz="1800" smtClean="0"/>
              <a:t>Gyroskop je zařízení používané k určení stálého směru v prostoru nebo k určení změny úhlu nebo úhlové rychlosti dopravního prostředku s ohledem na referenční rámec. Gyroskopy reagují na úhlovou rychlost tj. rychlost změny úhlů mezi osou dopravního prostředku a refenčními osami ze kterých tyto úhly mohou být vypočítány, Gyroskopy jsou používány pro navigaci a stabilizaci. </a:t>
            </a:r>
          </a:p>
          <a:p>
            <a:pPr eaLnBrk="1" hangingPunct="1">
              <a:spcBef>
                <a:spcPct val="0"/>
              </a:spcBef>
            </a:pPr>
            <a:r>
              <a:rPr lang="cs-CZ" sz="1800" smtClean="0"/>
              <a:t>Optický gyroskop využívá Sagnakova efektu k detekci rotace. Gyroskop, který se pohybuje volně v rámu může být použit k měření rotace rámu a podobně Sagnakův interferometr měří svoji úhlovou rychlost. </a:t>
            </a:r>
          </a:p>
          <a:p>
            <a:pPr eaLnBrk="1" hangingPunct="1">
              <a:spcBef>
                <a:spcPct val="0"/>
              </a:spcBef>
            </a:pPr>
            <a:r>
              <a:rPr lang="cs-CZ" sz="1800" smtClean="0"/>
              <a:t>Vláknově optický gyroskop (Fibre Optic Gyro, FOG) používá optická vlákna k vytvoření uzavřené optické dráhy. Světlo z externího zdroje je rozděleno na dva paprsky, které se pohybují proti sobě ve smyčce z optických vláken. FOG je řazeno mezi pasivní zařízení protože používá externí optický zdroj. Jsou dva základní typy FOG – interferometrický, který používá vlákno délky cca 1 km na cívce s oběma konci v jedné spojce a resonanční FOG, který udržuje protisměrné světlo v rezonanci v krátkém úseku vlákna na cívce.</a:t>
            </a:r>
            <a:r>
              <a:rPr lang="cs-CZ" smtClean="0"/>
              <a:t>   </a:t>
            </a:r>
          </a:p>
        </p:txBody>
      </p:sp>
      <p:sp>
        <p:nvSpPr>
          <p:cNvPr id="23557" name="Text Box 4"/>
          <p:cNvSpPr txBox="1">
            <a:spLocks noChangeArrowheads="1"/>
          </p:cNvSpPr>
          <p:nvPr/>
        </p:nvSpPr>
        <p:spPr bwMode="auto">
          <a:xfrm>
            <a:off x="0" y="0"/>
            <a:ext cx="5472113" cy="366713"/>
          </a:xfrm>
          <a:prstGeom prst="rect">
            <a:avLst/>
          </a:prstGeom>
          <a:noFill/>
          <a:ln w="9525">
            <a:noFill/>
            <a:miter lim="800000"/>
            <a:headEnd/>
            <a:tailEnd/>
          </a:ln>
        </p:spPr>
        <p:txBody>
          <a:bodyPr>
            <a:spAutoFit/>
          </a:bodyPr>
          <a:lstStyle/>
          <a:p>
            <a:pPr>
              <a:spcBef>
                <a:spcPct val="50000"/>
              </a:spcBef>
            </a:pPr>
            <a:r>
              <a:rPr lang="cs-CZ"/>
              <a:t>Sagnakův jev. Optický gyroskop.</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Zástupný symbol pro číslo snímku 5"/>
          <p:cNvSpPr>
            <a:spLocks noGrp="1"/>
          </p:cNvSpPr>
          <p:nvPr>
            <p:ph type="sldNum" sz="quarter" idx="12"/>
          </p:nvPr>
        </p:nvSpPr>
        <p:spPr>
          <a:noFill/>
        </p:spPr>
        <p:txBody>
          <a:bodyPr/>
          <a:lstStyle/>
          <a:p>
            <a:fld id="{4511853C-3301-4511-B9D8-29F32B3C7698}" type="slidenum">
              <a:rPr lang="cs-CZ" smtClean="0"/>
              <a:pPr/>
              <a:t>21</a:t>
            </a:fld>
            <a:endParaRPr lang="cs-CZ" smtClean="0"/>
          </a:p>
        </p:txBody>
      </p:sp>
      <p:sp>
        <p:nvSpPr>
          <p:cNvPr id="1028" name="Rectangle 2"/>
          <p:cNvSpPr>
            <a:spLocks noGrp="1" noChangeArrowheads="1"/>
          </p:cNvSpPr>
          <p:nvPr>
            <p:ph type="title"/>
          </p:nvPr>
        </p:nvSpPr>
        <p:spPr/>
        <p:txBody>
          <a:bodyPr/>
          <a:lstStyle/>
          <a:p>
            <a:pPr eaLnBrk="1" hangingPunct="1"/>
            <a:r>
              <a:rPr lang="cs-CZ" sz="2400" b="1" smtClean="0">
                <a:solidFill>
                  <a:schemeClr val="tx1"/>
                </a:solidFill>
              </a:rPr>
              <a:t>Optický vláknový gyroskop, změna rozsahu</a:t>
            </a:r>
            <a:endParaRPr lang="en-US" sz="2400" b="1" smtClean="0">
              <a:solidFill>
                <a:schemeClr val="tx1"/>
              </a:solidFill>
            </a:endParaRPr>
          </a:p>
        </p:txBody>
      </p:sp>
      <p:sp>
        <p:nvSpPr>
          <p:cNvPr id="1029" name="Rectangle 3"/>
          <p:cNvSpPr>
            <a:spLocks noGrp="1" noChangeArrowheads="1"/>
          </p:cNvSpPr>
          <p:nvPr>
            <p:ph type="body" idx="1"/>
          </p:nvPr>
        </p:nvSpPr>
        <p:spPr>
          <a:xfrm>
            <a:off x="457200" y="1600200"/>
            <a:ext cx="8229600" cy="5029200"/>
          </a:xfrm>
        </p:spPr>
        <p:txBody>
          <a:bodyPr/>
          <a:lstStyle/>
          <a:p>
            <a:pPr eaLnBrk="1" hangingPunct="1">
              <a:lnSpc>
                <a:spcPct val="90000"/>
              </a:lnSpc>
            </a:pPr>
            <a:r>
              <a:rPr lang="cs-CZ" sz="2000" smtClean="0"/>
              <a:t>Dynamický rozsah zařízení lze ovlinit délkou a průměrem vláknové smyčky.</a:t>
            </a:r>
            <a:endParaRPr lang="en-US" sz="2000" smtClean="0"/>
          </a:p>
          <a:p>
            <a:pPr eaLnBrk="1" hangingPunct="1">
              <a:lnSpc>
                <a:spcPct val="90000"/>
              </a:lnSpc>
            </a:pPr>
            <a:endParaRPr lang="en-US" sz="2000" smtClean="0"/>
          </a:p>
          <a:p>
            <a:pPr eaLnBrk="1" hangingPunct="1">
              <a:lnSpc>
                <a:spcPct val="90000"/>
              </a:lnSpc>
            </a:pPr>
            <a:endParaRPr lang="en-US" sz="2000" smtClean="0"/>
          </a:p>
          <a:p>
            <a:pPr eaLnBrk="1" hangingPunct="1">
              <a:lnSpc>
                <a:spcPct val="90000"/>
              </a:lnSpc>
            </a:pPr>
            <a:endParaRPr lang="en-US" sz="2000" smtClean="0"/>
          </a:p>
          <a:p>
            <a:pPr eaLnBrk="1" hangingPunct="1">
              <a:lnSpc>
                <a:spcPct val="90000"/>
              </a:lnSpc>
            </a:pPr>
            <a:endParaRPr lang="en-US" sz="2000" smtClean="0"/>
          </a:p>
          <a:p>
            <a:pPr eaLnBrk="1" hangingPunct="1">
              <a:lnSpc>
                <a:spcPct val="90000"/>
              </a:lnSpc>
              <a:buFontTx/>
              <a:buNone/>
            </a:pPr>
            <a:endParaRPr lang="en-US" sz="2000" smtClean="0"/>
          </a:p>
          <a:p>
            <a:pPr eaLnBrk="1" hangingPunct="1">
              <a:lnSpc>
                <a:spcPct val="90000"/>
              </a:lnSpc>
            </a:pPr>
            <a:r>
              <a:rPr lang="cs-CZ" sz="2000" smtClean="0"/>
              <a:t>Například:</a:t>
            </a:r>
            <a:endParaRPr lang="en-US" sz="2000" smtClean="0"/>
          </a:p>
          <a:p>
            <a:pPr eaLnBrk="1" hangingPunct="1">
              <a:lnSpc>
                <a:spcPct val="90000"/>
              </a:lnSpc>
              <a:buFontTx/>
              <a:buNone/>
            </a:pPr>
            <a:r>
              <a:rPr lang="en-US" sz="2000" smtClean="0"/>
              <a:t>	</a:t>
            </a:r>
            <a:r>
              <a:rPr lang="en-US" sz="2000" smtClean="0">
                <a:latin typeface="Symbol" pitchFamily="18" charset="2"/>
              </a:rPr>
              <a:t>l</a:t>
            </a:r>
            <a:r>
              <a:rPr lang="en-US" sz="2000" smtClean="0"/>
              <a:t> = 850 nm, L = 1 km, D = 10 cm  </a:t>
            </a:r>
            <a:r>
              <a:rPr lang="en-US" sz="2000" smtClean="0">
                <a:latin typeface="Symbol" pitchFamily="18" charset="2"/>
              </a:rPr>
              <a:t>Þ</a:t>
            </a:r>
            <a:r>
              <a:rPr lang="en-US" sz="2000" smtClean="0"/>
              <a:t> </a:t>
            </a:r>
            <a:r>
              <a:rPr lang="en-US" sz="2000" smtClean="0">
                <a:latin typeface="Symbol" pitchFamily="18" charset="2"/>
              </a:rPr>
              <a:t>W</a:t>
            </a:r>
            <a:r>
              <a:rPr lang="en-US" sz="2000" baseline="-25000" smtClean="0">
                <a:latin typeface="Symbol" pitchFamily="18" charset="2"/>
              </a:rPr>
              <a:t>p</a:t>
            </a:r>
            <a:r>
              <a:rPr lang="en-US" sz="2000" smtClean="0">
                <a:latin typeface="Symbol" pitchFamily="18" charset="2"/>
              </a:rPr>
              <a:t> </a:t>
            </a:r>
            <a:r>
              <a:rPr lang="en-US" sz="2000" smtClean="0"/>
              <a:t>= 73 deg/s</a:t>
            </a:r>
          </a:p>
          <a:p>
            <a:pPr eaLnBrk="1" hangingPunct="1">
              <a:lnSpc>
                <a:spcPct val="90000"/>
              </a:lnSpc>
              <a:buFontTx/>
              <a:buNone/>
            </a:pPr>
            <a:r>
              <a:rPr lang="en-US" sz="2000" smtClean="0"/>
              <a:t>	For 1</a:t>
            </a:r>
            <a:r>
              <a:rPr lang="en-US" sz="2000" smtClean="0">
                <a:latin typeface="Symbol" pitchFamily="18" charset="2"/>
              </a:rPr>
              <a:t>m</a:t>
            </a:r>
            <a:r>
              <a:rPr lang="en-US" sz="2000" smtClean="0"/>
              <a:t> rad sensitivity</a:t>
            </a:r>
            <a:r>
              <a:rPr lang="en-US" sz="2000" smtClean="0">
                <a:latin typeface="Symbol" pitchFamily="18" charset="2"/>
              </a:rPr>
              <a:t> Þ W</a:t>
            </a:r>
            <a:r>
              <a:rPr lang="en-US" sz="2000" baseline="-25000" smtClean="0">
                <a:latin typeface="Symbol" pitchFamily="18" charset="2"/>
              </a:rPr>
              <a:t>m</a:t>
            </a:r>
            <a:r>
              <a:rPr lang="en-US" sz="2000" smtClean="0">
                <a:latin typeface="Symbol" pitchFamily="18" charset="2"/>
              </a:rPr>
              <a:t> = 0.084 </a:t>
            </a:r>
            <a:r>
              <a:rPr lang="en-US" sz="2000" smtClean="0"/>
              <a:t>deg/h</a:t>
            </a:r>
          </a:p>
          <a:p>
            <a:pPr eaLnBrk="1" hangingPunct="1">
              <a:lnSpc>
                <a:spcPct val="90000"/>
              </a:lnSpc>
              <a:buFontTx/>
              <a:buNone/>
            </a:pPr>
            <a:endParaRPr lang="en-US" sz="2000" smtClean="0"/>
          </a:p>
          <a:p>
            <a:pPr eaLnBrk="1" hangingPunct="1">
              <a:lnSpc>
                <a:spcPct val="90000"/>
              </a:lnSpc>
            </a:pPr>
            <a:r>
              <a:rPr lang="cs-CZ" sz="2000" smtClean="0"/>
              <a:t>Zkrácením délky vlákna a průměru smyčky:</a:t>
            </a:r>
            <a:endParaRPr lang="en-US" sz="2000" smtClean="0"/>
          </a:p>
          <a:p>
            <a:pPr eaLnBrk="1" hangingPunct="1">
              <a:lnSpc>
                <a:spcPct val="90000"/>
              </a:lnSpc>
              <a:buFontTx/>
              <a:buNone/>
            </a:pPr>
            <a:r>
              <a:rPr lang="en-US" sz="2000" smtClean="0"/>
              <a:t>	</a:t>
            </a:r>
            <a:r>
              <a:rPr lang="en-US" sz="2000" smtClean="0">
                <a:latin typeface="Symbol" pitchFamily="18" charset="2"/>
              </a:rPr>
              <a:t>l</a:t>
            </a:r>
            <a:r>
              <a:rPr lang="en-US" sz="2000" smtClean="0"/>
              <a:t> = 850 nm, L = 100 m, D = 3 cm  </a:t>
            </a:r>
            <a:r>
              <a:rPr lang="en-US" sz="2000" smtClean="0">
                <a:latin typeface="Symbol" pitchFamily="18" charset="2"/>
              </a:rPr>
              <a:t>Þ</a:t>
            </a:r>
            <a:r>
              <a:rPr lang="en-US" sz="2000" smtClean="0"/>
              <a:t> </a:t>
            </a:r>
            <a:r>
              <a:rPr lang="en-US" sz="2000" smtClean="0">
                <a:latin typeface="Symbol" pitchFamily="18" charset="2"/>
              </a:rPr>
              <a:t>W</a:t>
            </a:r>
            <a:r>
              <a:rPr lang="en-US" sz="2000" baseline="-25000" smtClean="0">
                <a:latin typeface="Symbol" pitchFamily="18" charset="2"/>
              </a:rPr>
              <a:t>p</a:t>
            </a:r>
            <a:r>
              <a:rPr lang="en-US" sz="2000" smtClean="0">
                <a:latin typeface="Symbol" pitchFamily="18" charset="2"/>
              </a:rPr>
              <a:t> </a:t>
            </a:r>
            <a:r>
              <a:rPr lang="en-US" sz="2000" smtClean="0"/>
              <a:t>= 2400 deg/s</a:t>
            </a:r>
          </a:p>
          <a:p>
            <a:pPr eaLnBrk="1" hangingPunct="1">
              <a:lnSpc>
                <a:spcPct val="90000"/>
              </a:lnSpc>
              <a:buFontTx/>
              <a:buNone/>
            </a:pPr>
            <a:r>
              <a:rPr lang="en-US" sz="2000" smtClean="0"/>
              <a:t>	For 1</a:t>
            </a:r>
            <a:r>
              <a:rPr lang="en-US" sz="2000" smtClean="0">
                <a:latin typeface="Symbol" pitchFamily="18" charset="2"/>
              </a:rPr>
              <a:t>m</a:t>
            </a:r>
            <a:r>
              <a:rPr lang="en-US" sz="2000" smtClean="0"/>
              <a:t> rad sensitivity</a:t>
            </a:r>
            <a:r>
              <a:rPr lang="en-US" sz="2000" smtClean="0">
                <a:latin typeface="Symbol" pitchFamily="18" charset="2"/>
              </a:rPr>
              <a:t> Þ W</a:t>
            </a:r>
            <a:r>
              <a:rPr lang="en-US" sz="2000" baseline="-25000" smtClean="0">
                <a:latin typeface="Symbol" pitchFamily="18" charset="2"/>
              </a:rPr>
              <a:t>m</a:t>
            </a:r>
            <a:r>
              <a:rPr lang="en-US" sz="2000" smtClean="0">
                <a:latin typeface="Symbol" pitchFamily="18" charset="2"/>
              </a:rPr>
              <a:t> = 2.8 </a:t>
            </a:r>
            <a:r>
              <a:rPr lang="en-US" sz="2000" smtClean="0"/>
              <a:t>deg/h</a:t>
            </a:r>
          </a:p>
          <a:p>
            <a:pPr eaLnBrk="1" hangingPunct="1">
              <a:lnSpc>
                <a:spcPct val="90000"/>
              </a:lnSpc>
              <a:buFontTx/>
              <a:buNone/>
            </a:pPr>
            <a:endParaRPr lang="en-US" sz="2000" smtClean="0"/>
          </a:p>
          <a:p>
            <a:pPr eaLnBrk="1" hangingPunct="1">
              <a:lnSpc>
                <a:spcPct val="90000"/>
              </a:lnSpc>
              <a:buFontTx/>
              <a:buNone/>
            </a:pPr>
            <a:endParaRPr lang="en-US" sz="1800" smtClean="0"/>
          </a:p>
          <a:p>
            <a:pPr eaLnBrk="1" hangingPunct="1">
              <a:lnSpc>
                <a:spcPct val="90000"/>
              </a:lnSpc>
              <a:buFontTx/>
              <a:buNone/>
            </a:pPr>
            <a:endParaRPr lang="en-US" sz="1800" smtClean="0"/>
          </a:p>
          <a:p>
            <a:pPr eaLnBrk="1" hangingPunct="1">
              <a:lnSpc>
                <a:spcPct val="90000"/>
              </a:lnSpc>
              <a:buFontTx/>
              <a:buNone/>
            </a:pPr>
            <a:r>
              <a:rPr lang="en-US" sz="1800" smtClean="0"/>
              <a:t>		</a:t>
            </a:r>
          </a:p>
          <a:p>
            <a:pPr eaLnBrk="1" hangingPunct="1">
              <a:lnSpc>
                <a:spcPct val="90000"/>
              </a:lnSpc>
              <a:buFontTx/>
              <a:buNone/>
            </a:pPr>
            <a:endParaRPr lang="en-US" sz="1800" smtClean="0"/>
          </a:p>
          <a:p>
            <a:pPr eaLnBrk="1" hangingPunct="1">
              <a:lnSpc>
                <a:spcPct val="90000"/>
              </a:lnSpc>
              <a:buFontTx/>
              <a:buNone/>
            </a:pPr>
            <a:endParaRPr lang="en-US" sz="1800" smtClean="0"/>
          </a:p>
          <a:p>
            <a:pPr eaLnBrk="1" hangingPunct="1">
              <a:lnSpc>
                <a:spcPct val="90000"/>
              </a:lnSpc>
              <a:buFontTx/>
              <a:buNone/>
            </a:pPr>
            <a:endParaRPr lang="en-US" sz="1800" smtClean="0"/>
          </a:p>
          <a:p>
            <a:pPr eaLnBrk="1" hangingPunct="1">
              <a:lnSpc>
                <a:spcPct val="90000"/>
              </a:lnSpc>
              <a:buFontTx/>
              <a:buNone/>
            </a:pPr>
            <a:endParaRPr lang="en-US" sz="1800" smtClean="0"/>
          </a:p>
        </p:txBody>
      </p:sp>
      <p:graphicFrame>
        <p:nvGraphicFramePr>
          <p:cNvPr id="1026" name="Object 4"/>
          <p:cNvGraphicFramePr>
            <a:graphicFrameLocks noChangeAspect="1"/>
          </p:cNvGraphicFramePr>
          <p:nvPr/>
        </p:nvGraphicFramePr>
        <p:xfrm>
          <a:off x="1295400" y="2514600"/>
          <a:ext cx="1600200" cy="901700"/>
        </p:xfrm>
        <a:graphic>
          <a:graphicData uri="http://schemas.openxmlformats.org/presentationml/2006/ole">
            <mc:AlternateContent xmlns:mc="http://schemas.openxmlformats.org/markup-compatibility/2006">
              <mc:Choice xmlns:v="urn:schemas-microsoft-com:vml" Requires="v">
                <p:oleObj spid="_x0000_s1030" name="Equation" r:id="rId4" imgW="698400" imgH="393480" progId="">
                  <p:embed/>
                </p:oleObj>
              </mc:Choice>
              <mc:Fallback>
                <p:oleObj name="Equation" r:id="rId4" imgW="698400" imgH="393480"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514600"/>
                        <a:ext cx="16002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5" descr="pic2"/>
          <p:cNvPicPr>
            <a:picLocks noChangeAspect="1" noChangeArrowheads="1"/>
          </p:cNvPicPr>
          <p:nvPr/>
        </p:nvPicPr>
        <p:blipFill>
          <a:blip r:embed="rId6" cstate="print"/>
          <a:srcRect/>
          <a:stretch>
            <a:fillRect/>
          </a:stretch>
        </p:blipFill>
        <p:spPr bwMode="auto">
          <a:xfrm>
            <a:off x="4267200" y="2286000"/>
            <a:ext cx="4545013" cy="1947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číslo snímku 3"/>
          <p:cNvSpPr>
            <a:spLocks noGrp="1"/>
          </p:cNvSpPr>
          <p:nvPr>
            <p:ph type="sldNum" sz="quarter" idx="12"/>
          </p:nvPr>
        </p:nvSpPr>
        <p:spPr>
          <a:noFill/>
        </p:spPr>
        <p:txBody>
          <a:bodyPr/>
          <a:lstStyle/>
          <a:p>
            <a:fld id="{5064041E-3193-43D6-86A8-11E07CA3E60E}" type="slidenum">
              <a:rPr lang="cs-CZ" smtClean="0"/>
              <a:pPr/>
              <a:t>22</a:t>
            </a:fld>
            <a:endParaRPr lang="cs-CZ" smtClean="0"/>
          </a:p>
        </p:txBody>
      </p:sp>
      <p:pic>
        <p:nvPicPr>
          <p:cNvPr id="24579" name="Picture 4"/>
          <p:cNvPicPr>
            <a:picLocks noChangeAspect="1" noChangeArrowheads="1"/>
          </p:cNvPicPr>
          <p:nvPr/>
        </p:nvPicPr>
        <p:blipFill>
          <a:blip r:embed="rId2" cstate="print"/>
          <a:srcRect/>
          <a:stretch>
            <a:fillRect/>
          </a:stretch>
        </p:blipFill>
        <p:spPr bwMode="auto">
          <a:xfrm>
            <a:off x="0" y="1700213"/>
            <a:ext cx="8358188" cy="4748212"/>
          </a:xfrm>
          <a:prstGeom prst="rect">
            <a:avLst/>
          </a:prstGeom>
          <a:noFill/>
          <a:ln w="9525">
            <a:noFill/>
            <a:miter lim="800000"/>
            <a:headEnd/>
            <a:tailEnd/>
          </a:ln>
        </p:spPr>
      </p:pic>
      <p:sp>
        <p:nvSpPr>
          <p:cNvPr id="24580" name="Text Box 6"/>
          <p:cNvSpPr txBox="1">
            <a:spLocks noChangeArrowheads="1"/>
          </p:cNvSpPr>
          <p:nvPr/>
        </p:nvSpPr>
        <p:spPr bwMode="auto">
          <a:xfrm>
            <a:off x="395288" y="836613"/>
            <a:ext cx="7345362" cy="641350"/>
          </a:xfrm>
          <a:prstGeom prst="rect">
            <a:avLst/>
          </a:prstGeom>
          <a:noFill/>
          <a:ln w="9525">
            <a:noFill/>
            <a:miter lim="800000"/>
            <a:headEnd/>
            <a:tailEnd/>
          </a:ln>
        </p:spPr>
        <p:txBody>
          <a:bodyPr>
            <a:spAutoFit/>
          </a:bodyPr>
          <a:lstStyle/>
          <a:p>
            <a:pPr>
              <a:spcBef>
                <a:spcPct val="50000"/>
              </a:spcBef>
            </a:pPr>
            <a:r>
              <a:rPr lang="cs-CZ"/>
              <a:t>Optické gyroskopy, který nemají pohybující se části nahrazují mechanické gyroskopy ve stíhačkách raketách a satelitech.</a:t>
            </a:r>
          </a:p>
        </p:txBody>
      </p:sp>
      <p:sp>
        <p:nvSpPr>
          <p:cNvPr id="24581" name="Text Box 7"/>
          <p:cNvSpPr txBox="1">
            <a:spLocks noChangeArrowheads="1"/>
          </p:cNvSpPr>
          <p:nvPr/>
        </p:nvSpPr>
        <p:spPr bwMode="auto">
          <a:xfrm>
            <a:off x="0" y="0"/>
            <a:ext cx="5472113" cy="366713"/>
          </a:xfrm>
          <a:prstGeom prst="rect">
            <a:avLst/>
          </a:prstGeom>
          <a:noFill/>
          <a:ln w="9525">
            <a:noFill/>
            <a:miter lim="800000"/>
            <a:headEnd/>
            <a:tailEnd/>
          </a:ln>
        </p:spPr>
        <p:txBody>
          <a:bodyPr>
            <a:spAutoFit/>
          </a:bodyPr>
          <a:lstStyle/>
          <a:p>
            <a:pPr>
              <a:spcBef>
                <a:spcPct val="50000"/>
              </a:spcBef>
            </a:pPr>
            <a:r>
              <a:rPr lang="cs-CZ"/>
              <a:t>Sagnakův jev. Optický gyroskop.</a:t>
            </a:r>
          </a:p>
        </p:txBody>
      </p:sp>
      <p:sp>
        <p:nvSpPr>
          <p:cNvPr id="24582" name="Text Box 8"/>
          <p:cNvSpPr txBox="1">
            <a:spLocks noChangeArrowheads="1"/>
          </p:cNvSpPr>
          <p:nvPr/>
        </p:nvSpPr>
        <p:spPr bwMode="auto">
          <a:xfrm>
            <a:off x="611188" y="5516563"/>
            <a:ext cx="3384550" cy="1192212"/>
          </a:xfrm>
          <a:prstGeom prst="rect">
            <a:avLst/>
          </a:prstGeom>
          <a:solidFill>
            <a:schemeClr val="bg1"/>
          </a:solidFill>
          <a:ln w="9525">
            <a:noFill/>
            <a:miter lim="800000"/>
            <a:headEnd/>
            <a:tailEnd/>
          </a:ln>
        </p:spPr>
        <p:txBody>
          <a:bodyPr>
            <a:spAutoFit/>
          </a:bodyPr>
          <a:lstStyle/>
          <a:p>
            <a:pPr>
              <a:spcBef>
                <a:spcPct val="50000"/>
              </a:spcBef>
            </a:pPr>
            <a:r>
              <a:rPr lang="cs-CZ"/>
              <a:t>Polarizční vlákno typu Panda </a:t>
            </a:r>
          </a:p>
          <a:p>
            <a:pPr>
              <a:spcBef>
                <a:spcPct val="50000"/>
              </a:spcBef>
            </a:pPr>
            <a:endParaRPr lang="cs-CZ"/>
          </a:p>
          <a:p>
            <a:pPr>
              <a:spcBef>
                <a:spcPct val="50000"/>
              </a:spcBef>
            </a:pPr>
            <a:endParaRPr lang="cs-CZ"/>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číslo snímku 5"/>
          <p:cNvSpPr>
            <a:spLocks noGrp="1"/>
          </p:cNvSpPr>
          <p:nvPr>
            <p:ph type="sldNum" sz="quarter" idx="12"/>
          </p:nvPr>
        </p:nvSpPr>
        <p:spPr>
          <a:noFill/>
        </p:spPr>
        <p:txBody>
          <a:bodyPr/>
          <a:lstStyle/>
          <a:p>
            <a:fld id="{BA8F8D37-8F19-4E75-B5F5-BD28373FAD87}" type="slidenum">
              <a:rPr lang="cs-CZ" smtClean="0"/>
              <a:pPr/>
              <a:t>23</a:t>
            </a:fld>
            <a:endParaRPr lang="cs-CZ" smtClean="0"/>
          </a:p>
        </p:txBody>
      </p:sp>
      <p:sp>
        <p:nvSpPr>
          <p:cNvPr id="25603" name="Rectangle 2"/>
          <p:cNvSpPr>
            <a:spLocks noGrp="1" noChangeArrowheads="1"/>
          </p:cNvSpPr>
          <p:nvPr>
            <p:ph type="title"/>
          </p:nvPr>
        </p:nvSpPr>
        <p:spPr/>
        <p:txBody>
          <a:bodyPr/>
          <a:lstStyle/>
          <a:p>
            <a:pPr eaLnBrk="1" hangingPunct="1"/>
            <a:r>
              <a:rPr lang="cs-CZ" sz="2000" smtClean="0"/>
              <a:t>Zdroje chyb a omezení vláknového optického gyroskopu.</a:t>
            </a:r>
            <a:r>
              <a:rPr lang="cs-CZ" smtClean="0"/>
              <a:t> </a:t>
            </a:r>
          </a:p>
        </p:txBody>
      </p:sp>
      <p:sp>
        <p:nvSpPr>
          <p:cNvPr id="25604" name="Rectangle 3"/>
          <p:cNvSpPr>
            <a:spLocks noGrp="1" noChangeArrowheads="1"/>
          </p:cNvSpPr>
          <p:nvPr>
            <p:ph type="body" idx="1"/>
          </p:nvPr>
        </p:nvSpPr>
        <p:spPr>
          <a:xfrm>
            <a:off x="457200" y="1268413"/>
            <a:ext cx="8229600" cy="5256212"/>
          </a:xfrm>
        </p:spPr>
        <p:txBody>
          <a:bodyPr/>
          <a:lstStyle/>
          <a:p>
            <a:pPr eaLnBrk="1" hangingPunct="1">
              <a:lnSpc>
                <a:spcPct val="80000"/>
              </a:lnSpc>
            </a:pPr>
            <a:r>
              <a:rPr lang="cs-CZ" sz="1800" smtClean="0"/>
              <a:t>Citlivost je omezena útlumem světla, který se zvyšuje s délkou vlákna nicméně s  délkou vlákna se zvyšuje i Sagnakův jev. Tyto protichůdné vlivy určují délku vlákna pro dannou citlivost.</a:t>
            </a:r>
          </a:p>
          <a:p>
            <a:pPr eaLnBrk="1" hangingPunct="1">
              <a:lnSpc>
                <a:spcPct val="80000"/>
              </a:lnSpc>
            </a:pPr>
            <a:r>
              <a:rPr lang="cs-CZ" sz="1800" smtClean="0"/>
              <a:t>Teplotní šum. Časově závislý teplotní gradient podél vlákna vnáší falešný fázový posun díky teplotní závislosti indexu lomu a mechanických vlastností kabelu. Je výhodné používat vlákna s co nejmenším dn/dT a v návinu cívky musí být vlákna těsně vedle sebe ve stejné vzdálenosti.</a:t>
            </a:r>
          </a:p>
          <a:p>
            <a:pPr eaLnBrk="1" hangingPunct="1">
              <a:lnSpc>
                <a:spcPct val="80000"/>
              </a:lnSpc>
            </a:pPr>
            <a:r>
              <a:rPr lang="cs-CZ" sz="1800" smtClean="0"/>
              <a:t>Polarizace a dvojlom. Jednovidová vlákna dovolují přenos dvou ortogonálních polarizací. Mechanický stres způsobuje přenos mezi nimi a tím se mění rychlost vlny. Výsledkem je superpozice dvou interferencí což vede ke špatnému kontrastu interferenčního obrazce. Speciální konstrukce vláken zachovávajíc polarizaci s vysokým dvoulomem  tento jev úpotlačují.</a:t>
            </a:r>
          </a:p>
          <a:p>
            <a:pPr eaLnBrk="1" hangingPunct="1">
              <a:lnSpc>
                <a:spcPct val="80000"/>
              </a:lnSpc>
            </a:pPr>
            <a:r>
              <a:rPr lang="cs-CZ" sz="1800" smtClean="0"/>
              <a:t>Zpětný rozptyl ve vlákně  může interferovat ve spojce vstupu a výstupu světla a tím vzniká parazitická interference. Intensita odraženého světla by měla být na úrovni </a:t>
            </a:r>
            <a:r>
              <a:rPr lang="en-US" sz="1800" smtClean="0"/>
              <a:t>Rayleig</a:t>
            </a:r>
            <a:r>
              <a:rPr lang="cs-CZ" sz="1800" smtClean="0"/>
              <a:t>ova rozptylu.Vzhledem k tomu, že 1m jednovidového vlákna má přibližnou hodnotu zpětného odrazu 60 dB, odražená intensita  na rozhraní vstup/výstup by měla být méně než </a:t>
            </a:r>
            <a:r>
              <a:rPr lang="en-US" sz="1800" smtClean="0"/>
              <a:t>10</a:t>
            </a:r>
            <a:r>
              <a:rPr lang="en-US" sz="1800" baseline="30000" smtClean="0"/>
              <a:t>-6</a:t>
            </a:r>
            <a:r>
              <a:rPr lang="cs-CZ" sz="1800" smtClean="0"/>
              <a:t> intensity paprsku.</a:t>
            </a:r>
          </a:p>
          <a:p>
            <a:pPr eaLnBrk="1" hangingPunct="1">
              <a:lnSpc>
                <a:spcPct val="80000"/>
              </a:lnSpc>
            </a:pPr>
            <a:r>
              <a:rPr lang="cs-CZ" sz="1800" smtClean="0"/>
              <a:t>Pro potlačení zpětného rozptylu není postačující antireflexní vrstva je nutné použít imersní kapalinu a vlákna se šikmým koncem. </a:t>
            </a:r>
            <a:endParaRPr lang="en-US" sz="1800" smtClean="0"/>
          </a:p>
          <a:p>
            <a:pPr eaLnBrk="1" hangingPunct="1">
              <a:lnSpc>
                <a:spcPct val="80000"/>
              </a:lnSpc>
              <a:buFont typeface="Symbol" pitchFamily="18" charset="2"/>
              <a:buNone/>
            </a:pPr>
            <a:endParaRPr lang="cs-CZ" sz="180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číslo snímku 3"/>
          <p:cNvSpPr>
            <a:spLocks noGrp="1"/>
          </p:cNvSpPr>
          <p:nvPr>
            <p:ph type="sldNum" sz="quarter" idx="12"/>
          </p:nvPr>
        </p:nvSpPr>
        <p:spPr>
          <a:noFill/>
        </p:spPr>
        <p:txBody>
          <a:bodyPr/>
          <a:lstStyle/>
          <a:p>
            <a:fld id="{E3D1CA1B-6684-474A-936A-B1BFDEFFEB11}" type="slidenum">
              <a:rPr lang="cs-CZ" smtClean="0"/>
              <a:pPr/>
              <a:t>24</a:t>
            </a:fld>
            <a:endParaRPr lang="cs-CZ" smtClean="0"/>
          </a:p>
        </p:txBody>
      </p:sp>
      <p:pic>
        <p:nvPicPr>
          <p:cNvPr id="26627" name="Picture 4"/>
          <p:cNvPicPr>
            <a:picLocks noChangeAspect="1" noChangeArrowheads="1"/>
          </p:cNvPicPr>
          <p:nvPr/>
        </p:nvPicPr>
        <p:blipFill>
          <a:blip r:embed="rId3" cstate="print"/>
          <a:srcRect/>
          <a:stretch>
            <a:fillRect/>
          </a:stretch>
        </p:blipFill>
        <p:spPr bwMode="auto">
          <a:xfrm>
            <a:off x="1547813" y="692150"/>
            <a:ext cx="6096000" cy="3308350"/>
          </a:xfrm>
          <a:prstGeom prst="rect">
            <a:avLst/>
          </a:prstGeom>
          <a:noFill/>
          <a:ln w="9525">
            <a:noFill/>
            <a:miter lim="800000"/>
            <a:headEnd/>
            <a:tailEnd/>
          </a:ln>
        </p:spPr>
      </p:pic>
      <p:pic>
        <p:nvPicPr>
          <p:cNvPr id="26628" name="Picture 5"/>
          <p:cNvPicPr>
            <a:picLocks noChangeAspect="1" noChangeArrowheads="1"/>
          </p:cNvPicPr>
          <p:nvPr/>
        </p:nvPicPr>
        <p:blipFill>
          <a:blip r:embed="rId4" cstate="print"/>
          <a:srcRect/>
          <a:stretch>
            <a:fillRect/>
          </a:stretch>
        </p:blipFill>
        <p:spPr bwMode="auto">
          <a:xfrm>
            <a:off x="1547813" y="4149725"/>
            <a:ext cx="6121400" cy="1574800"/>
          </a:xfrm>
          <a:prstGeom prst="rect">
            <a:avLst/>
          </a:prstGeom>
          <a:noFill/>
          <a:ln w="9525">
            <a:noFill/>
            <a:miter lim="800000"/>
            <a:headEnd/>
            <a:tailEnd/>
          </a:ln>
        </p:spPr>
      </p:pic>
      <p:sp>
        <p:nvSpPr>
          <p:cNvPr id="26629" name="Text Box 6"/>
          <p:cNvSpPr txBox="1">
            <a:spLocks noChangeArrowheads="1"/>
          </p:cNvSpPr>
          <p:nvPr/>
        </p:nvSpPr>
        <p:spPr bwMode="auto">
          <a:xfrm>
            <a:off x="0" y="0"/>
            <a:ext cx="5472113" cy="366713"/>
          </a:xfrm>
          <a:prstGeom prst="rect">
            <a:avLst/>
          </a:prstGeom>
          <a:noFill/>
          <a:ln w="9525">
            <a:noFill/>
            <a:miter lim="800000"/>
            <a:headEnd/>
            <a:tailEnd/>
          </a:ln>
        </p:spPr>
        <p:txBody>
          <a:bodyPr>
            <a:spAutoFit/>
          </a:bodyPr>
          <a:lstStyle/>
          <a:p>
            <a:pPr>
              <a:spcBef>
                <a:spcPct val="50000"/>
              </a:spcBef>
            </a:pPr>
            <a:r>
              <a:rPr lang="cs-CZ"/>
              <a:t>Sagnakův jev. Optický gyroskop.</a:t>
            </a:r>
          </a:p>
        </p:txBody>
      </p:sp>
      <p:sp>
        <p:nvSpPr>
          <p:cNvPr id="26630" name="Text Box 7"/>
          <p:cNvSpPr txBox="1">
            <a:spLocks noChangeArrowheads="1"/>
          </p:cNvSpPr>
          <p:nvPr/>
        </p:nvSpPr>
        <p:spPr bwMode="auto">
          <a:xfrm>
            <a:off x="3779838" y="3933825"/>
            <a:ext cx="2160587" cy="274638"/>
          </a:xfrm>
          <a:prstGeom prst="rect">
            <a:avLst/>
          </a:prstGeom>
          <a:solidFill>
            <a:schemeClr val="bg1"/>
          </a:solidFill>
          <a:ln w="9525">
            <a:noFill/>
            <a:miter lim="800000"/>
            <a:headEnd/>
            <a:tailEnd/>
          </a:ln>
        </p:spPr>
        <p:txBody>
          <a:bodyPr>
            <a:spAutoFit/>
          </a:bodyPr>
          <a:lstStyle/>
          <a:p>
            <a:pPr>
              <a:spcBef>
                <a:spcPct val="50000"/>
              </a:spcBef>
            </a:pPr>
            <a:r>
              <a:rPr lang="cs-CZ" sz="1200"/>
              <a:t>Průřez polarizačním vláknem</a:t>
            </a:r>
          </a:p>
        </p:txBody>
      </p:sp>
      <p:sp>
        <p:nvSpPr>
          <p:cNvPr id="26631" name="Text Box 8"/>
          <p:cNvSpPr txBox="1">
            <a:spLocks noChangeArrowheads="1"/>
          </p:cNvSpPr>
          <p:nvPr/>
        </p:nvSpPr>
        <p:spPr bwMode="auto">
          <a:xfrm>
            <a:off x="2087563" y="5805488"/>
            <a:ext cx="4968875" cy="366712"/>
          </a:xfrm>
          <a:prstGeom prst="rect">
            <a:avLst/>
          </a:prstGeom>
          <a:noFill/>
          <a:ln w="9525">
            <a:noFill/>
            <a:miter lim="800000"/>
            <a:headEnd/>
            <a:tailEnd/>
          </a:ln>
        </p:spPr>
        <p:txBody>
          <a:bodyPr>
            <a:spAutoFit/>
          </a:bodyPr>
          <a:lstStyle/>
          <a:p>
            <a:pPr>
              <a:spcBef>
                <a:spcPct val="50000"/>
              </a:spcBef>
            </a:pPr>
            <a:r>
              <a:rPr lang="cs-CZ"/>
              <a:t>Optický vláknový gyroskop HITACHI</a:t>
            </a:r>
          </a:p>
        </p:txBody>
      </p:sp>
      <p:sp>
        <p:nvSpPr>
          <p:cNvPr id="26632" name="Text Box 9"/>
          <p:cNvSpPr txBox="1">
            <a:spLocks noChangeArrowheads="1"/>
          </p:cNvSpPr>
          <p:nvPr/>
        </p:nvSpPr>
        <p:spPr bwMode="auto">
          <a:xfrm>
            <a:off x="6300788" y="4005263"/>
            <a:ext cx="1296987" cy="274637"/>
          </a:xfrm>
          <a:prstGeom prst="rect">
            <a:avLst/>
          </a:prstGeom>
          <a:solidFill>
            <a:schemeClr val="bg1"/>
          </a:solidFill>
          <a:ln w="9525">
            <a:noFill/>
            <a:miter lim="800000"/>
            <a:headEnd/>
            <a:tailEnd/>
          </a:ln>
        </p:spPr>
        <p:txBody>
          <a:bodyPr>
            <a:spAutoFit/>
          </a:bodyPr>
          <a:lstStyle/>
          <a:p>
            <a:pPr>
              <a:spcBef>
                <a:spcPct val="50000"/>
              </a:spcBef>
            </a:pPr>
            <a:r>
              <a:rPr lang="cs-CZ" sz="1200"/>
              <a:t>Smycka vlákna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číslo snímku 3"/>
          <p:cNvSpPr>
            <a:spLocks noGrp="1"/>
          </p:cNvSpPr>
          <p:nvPr>
            <p:ph type="sldNum" sz="quarter" idx="12"/>
          </p:nvPr>
        </p:nvSpPr>
        <p:spPr>
          <a:noFill/>
        </p:spPr>
        <p:txBody>
          <a:bodyPr/>
          <a:lstStyle/>
          <a:p>
            <a:fld id="{C39A2B13-1A9F-4EB7-AEFE-7BBCF5F2828B}" type="slidenum">
              <a:rPr lang="cs-CZ" smtClean="0"/>
              <a:pPr/>
              <a:t>25</a:t>
            </a:fld>
            <a:endParaRPr lang="cs-CZ" smtClean="0"/>
          </a:p>
        </p:txBody>
      </p:sp>
      <p:sp>
        <p:nvSpPr>
          <p:cNvPr id="27651" name="Rectangle 4"/>
          <p:cNvSpPr>
            <a:spLocks noChangeArrowheads="1"/>
          </p:cNvSpPr>
          <p:nvPr/>
        </p:nvSpPr>
        <p:spPr bwMode="auto">
          <a:xfrm>
            <a:off x="419100" y="1114425"/>
            <a:ext cx="8401050" cy="5187950"/>
          </a:xfrm>
          <a:prstGeom prst="rect">
            <a:avLst/>
          </a:prstGeom>
          <a:noFill/>
          <a:ln w="9525">
            <a:noFill/>
            <a:miter lim="800000"/>
            <a:headEnd/>
            <a:tailEnd/>
          </a:ln>
        </p:spPr>
        <p:txBody>
          <a:bodyPr anchor="ctr">
            <a:spAutoFit/>
          </a:bodyPr>
          <a:lstStyle/>
          <a:p>
            <a:r>
              <a:rPr lang="cs-CZ" sz="2800" b="1" dirty="0" err="1"/>
              <a:t>Kerrův</a:t>
            </a:r>
            <a:r>
              <a:rPr lang="cs-CZ" sz="2800" b="1" dirty="0"/>
              <a:t> elektrooptický jev (DC </a:t>
            </a:r>
            <a:r>
              <a:rPr lang="cs-CZ" sz="2800" b="1" dirty="0" err="1"/>
              <a:t>Kerr</a:t>
            </a:r>
            <a:r>
              <a:rPr lang="cs-CZ" sz="2800" b="1" dirty="0"/>
              <a:t> </a:t>
            </a:r>
            <a:r>
              <a:rPr lang="cs-CZ" sz="2800" b="1" dirty="0" err="1"/>
              <a:t>effect</a:t>
            </a:r>
            <a:r>
              <a:rPr lang="cs-CZ" sz="2800" b="1" dirty="0"/>
              <a:t>)</a:t>
            </a:r>
            <a:r>
              <a:rPr lang="cs-CZ" dirty="0"/>
              <a:t> </a:t>
            </a:r>
            <a:r>
              <a:rPr lang="cs-CZ" u="sng" dirty="0">
                <a:solidFill>
                  <a:srgbClr val="FF0000"/>
                </a:solidFill>
              </a:rPr>
              <a:t>Pod vlivem vnějšího elektrického pole se materiál stává </a:t>
            </a:r>
            <a:r>
              <a:rPr lang="cs-CZ" u="sng" dirty="0" err="1">
                <a:solidFill>
                  <a:srgbClr val="FF0000"/>
                </a:solidFill>
              </a:rPr>
              <a:t>dvoulomý</a:t>
            </a:r>
            <a:r>
              <a:rPr lang="cs-CZ" u="sng" dirty="0">
                <a:solidFill>
                  <a:srgbClr val="FF0000"/>
                </a:solidFill>
              </a:rPr>
              <a:t> s rozdílnými indexy lomu pro světlo polarizované kolmo a rovnoběžně k aplikovanému poli.</a:t>
            </a:r>
            <a:r>
              <a:rPr lang="cs-CZ" dirty="0"/>
              <a:t> Rozdíl v indexech lomu:</a:t>
            </a:r>
          </a:p>
          <a:p>
            <a:endParaRPr lang="cs-CZ" dirty="0"/>
          </a:p>
          <a:p>
            <a:endParaRPr lang="cs-CZ" dirty="0"/>
          </a:p>
          <a:p>
            <a:endParaRPr lang="cs-CZ" dirty="0"/>
          </a:p>
          <a:p>
            <a:endParaRPr lang="cs-CZ" dirty="0"/>
          </a:p>
          <a:p>
            <a:endParaRPr lang="cs-CZ" dirty="0"/>
          </a:p>
          <a:p>
            <a:r>
              <a:rPr lang="cs-CZ" sz="1500" dirty="0"/>
              <a:t> </a:t>
            </a:r>
            <a:r>
              <a:rPr lang="cs-CZ" dirty="0"/>
              <a:t>                 </a:t>
            </a:r>
          </a:p>
          <a:p>
            <a:pPr eaLnBrk="0" hangingPunct="0"/>
            <a:r>
              <a:rPr lang="cs-CZ" dirty="0"/>
              <a:t> </a:t>
            </a:r>
            <a:r>
              <a:rPr lang="cs-CZ" i="1" dirty="0"/>
              <a:t>λ</a:t>
            </a:r>
            <a:r>
              <a:rPr lang="cs-CZ" dirty="0"/>
              <a:t> je vlnová délka světla, </a:t>
            </a:r>
            <a:r>
              <a:rPr lang="cs-CZ" i="1" dirty="0"/>
              <a:t>K</a:t>
            </a:r>
            <a:r>
              <a:rPr lang="cs-CZ" dirty="0"/>
              <a:t> je </a:t>
            </a:r>
            <a:r>
              <a:rPr lang="cs-CZ" i="1" dirty="0" err="1"/>
              <a:t>Kerrova</a:t>
            </a:r>
            <a:r>
              <a:rPr lang="cs-CZ" i="1" dirty="0"/>
              <a:t> konstanta</a:t>
            </a:r>
            <a:r>
              <a:rPr lang="cs-CZ" dirty="0"/>
              <a:t> a </a:t>
            </a:r>
            <a:r>
              <a:rPr lang="cs-CZ" i="1" dirty="0"/>
              <a:t>E</a:t>
            </a:r>
            <a:r>
              <a:rPr lang="cs-CZ" dirty="0"/>
              <a:t> je amplituda  elektrického pole. Tento rozdíl v index lomu způsobuje , že materiál se chová jako </a:t>
            </a:r>
            <a:r>
              <a:rPr lang="cs-CZ" dirty="0" err="1"/>
              <a:t>dvojlomá</a:t>
            </a:r>
            <a:r>
              <a:rPr lang="cs-CZ" dirty="0"/>
              <a:t> destička kde světlo vstupuje rovnoběžně s elektrickým polem. Jestliže materiál je umístěn mezi </a:t>
            </a:r>
            <a:r>
              <a:rPr lang="cs-CZ" dirty="0" err="1"/>
              <a:t>skříženými</a:t>
            </a:r>
            <a:r>
              <a:rPr lang="cs-CZ" dirty="0"/>
              <a:t> polarizátory, nepropouští světlo pokud není zapnuto elektrické pole a naopak téměř všechno světlo je propouštěno při optimálních hodnotách elektrického </a:t>
            </a:r>
            <a:r>
              <a:rPr lang="cs-CZ" dirty="0" err="1"/>
              <a:t>pole.Vysoké</a:t>
            </a:r>
            <a:r>
              <a:rPr lang="cs-CZ" dirty="0"/>
              <a:t> hodnoty K dovolují téměř úplnou propustnost při aplikaci nízkých hodnot elektrického pole. Vysoké K mají polární kapaliny např. nitrotoluen  a nitrobenzen.</a:t>
            </a:r>
          </a:p>
        </p:txBody>
      </p:sp>
      <p:pic>
        <p:nvPicPr>
          <p:cNvPr id="27652" name="Picture 5" descr="\Delta n = \lambda K E^2\ ,"/>
          <p:cNvPicPr>
            <a:picLocks noChangeAspect="1" noChangeArrowheads="1"/>
          </p:cNvPicPr>
          <p:nvPr/>
        </p:nvPicPr>
        <p:blipFill>
          <a:blip r:embed="rId2" cstate="print"/>
          <a:srcRect/>
          <a:stretch>
            <a:fillRect/>
          </a:stretch>
        </p:blipFill>
        <p:spPr bwMode="auto">
          <a:xfrm>
            <a:off x="2771775" y="2708275"/>
            <a:ext cx="3384550" cy="688975"/>
          </a:xfrm>
          <a:prstGeom prst="rect">
            <a:avLst/>
          </a:prstGeom>
          <a:noFill/>
          <a:ln w="9525">
            <a:noFill/>
            <a:miter lim="800000"/>
            <a:headEnd/>
            <a:tailEnd/>
          </a:ln>
        </p:spPr>
      </p:pic>
      <p:sp>
        <p:nvSpPr>
          <p:cNvPr id="27653" name="Text Box 6"/>
          <p:cNvSpPr txBox="1">
            <a:spLocks noChangeArrowheads="1"/>
          </p:cNvSpPr>
          <p:nvPr/>
        </p:nvSpPr>
        <p:spPr bwMode="auto">
          <a:xfrm>
            <a:off x="2987675" y="260350"/>
            <a:ext cx="4248150" cy="366713"/>
          </a:xfrm>
          <a:prstGeom prst="rect">
            <a:avLst/>
          </a:prstGeom>
          <a:noFill/>
          <a:ln w="9525">
            <a:noFill/>
            <a:miter lim="800000"/>
            <a:headEnd/>
            <a:tailEnd/>
          </a:ln>
        </p:spPr>
        <p:txBody>
          <a:bodyPr>
            <a:spAutoFit/>
          </a:bodyPr>
          <a:lstStyle/>
          <a:p>
            <a:pPr>
              <a:spcBef>
                <a:spcPct val="50000"/>
              </a:spcBef>
            </a:pPr>
            <a:r>
              <a:rPr lang="cs-CZ"/>
              <a:t>Elektrický vypínač světla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číslo snímku 3"/>
          <p:cNvSpPr>
            <a:spLocks noGrp="1"/>
          </p:cNvSpPr>
          <p:nvPr>
            <p:ph type="sldNum" sz="quarter" idx="12"/>
          </p:nvPr>
        </p:nvSpPr>
        <p:spPr>
          <a:noFill/>
        </p:spPr>
        <p:txBody>
          <a:bodyPr/>
          <a:lstStyle/>
          <a:p>
            <a:fld id="{38971A8B-B4AE-49B0-8B0C-4879005ED3A3}" type="slidenum">
              <a:rPr lang="cs-CZ" smtClean="0"/>
              <a:pPr/>
              <a:t>26</a:t>
            </a:fld>
            <a:endParaRPr lang="cs-CZ" smtClean="0"/>
          </a:p>
        </p:txBody>
      </p:sp>
      <p:sp>
        <p:nvSpPr>
          <p:cNvPr id="28675" name="Rectangle 2"/>
          <p:cNvSpPr>
            <a:spLocks noChangeArrowheads="1"/>
          </p:cNvSpPr>
          <p:nvPr/>
        </p:nvSpPr>
        <p:spPr bwMode="auto">
          <a:xfrm>
            <a:off x="179388" y="330200"/>
            <a:ext cx="8353425" cy="5578475"/>
          </a:xfrm>
          <a:prstGeom prst="rect">
            <a:avLst/>
          </a:prstGeom>
          <a:noFill/>
          <a:ln w="9525">
            <a:noFill/>
            <a:miter lim="800000"/>
            <a:headEnd/>
            <a:tailEnd/>
          </a:ln>
        </p:spPr>
        <p:txBody>
          <a:bodyPr anchor="ctr">
            <a:spAutoFit/>
          </a:bodyPr>
          <a:lstStyle/>
          <a:p>
            <a:r>
              <a:rPr lang="cs-CZ" sz="2000" b="1"/>
              <a:t>DC Kerr effect – </a:t>
            </a:r>
            <a:r>
              <a:rPr lang="cs-CZ" sz="1600"/>
              <a:t>matematické odvození</a:t>
            </a:r>
          </a:p>
          <a:p>
            <a:pPr eaLnBrk="0" hangingPunct="0"/>
            <a:r>
              <a:rPr lang="cs-CZ"/>
              <a:t>Pro nelineární materiál elektrická polarizace</a:t>
            </a:r>
            <a:r>
              <a:rPr lang="cs-CZ" sz="1400"/>
              <a:t> </a:t>
            </a:r>
            <a:r>
              <a:rPr lang="cs-CZ" sz="2000"/>
              <a:t> </a:t>
            </a:r>
            <a:r>
              <a:rPr lang="cs-CZ" sz="2000" b="1"/>
              <a:t>P</a:t>
            </a:r>
            <a:r>
              <a:rPr lang="cs-CZ" sz="2000"/>
              <a:t> bude záviset na elektrickém poli </a:t>
            </a:r>
            <a:r>
              <a:rPr lang="cs-CZ" sz="2000" b="1"/>
              <a:t>E</a:t>
            </a:r>
            <a:r>
              <a:rPr lang="cs-CZ" sz="2000"/>
              <a:t>:                                                     </a:t>
            </a:r>
          </a:p>
          <a:p>
            <a:pPr eaLnBrk="0" hangingPunct="0"/>
            <a:endParaRPr lang="cs-CZ" sz="2000"/>
          </a:p>
          <a:p>
            <a:pPr eaLnBrk="0" hangingPunct="0"/>
            <a:r>
              <a:rPr lang="cs-CZ" sz="2000"/>
              <a:t>kde ε</a:t>
            </a:r>
            <a:r>
              <a:rPr lang="cs-CZ" sz="2000" baseline="-30000"/>
              <a:t>0</a:t>
            </a:r>
            <a:r>
              <a:rPr lang="cs-CZ" sz="2000"/>
              <a:t> je permitivita vakua and χ</a:t>
            </a:r>
            <a:r>
              <a:rPr lang="cs-CZ" sz="2000" baseline="30000"/>
              <a:t>(</a:t>
            </a:r>
            <a:r>
              <a:rPr lang="cs-CZ" sz="2000" i="1" baseline="30000"/>
              <a:t>n</a:t>
            </a:r>
            <a:r>
              <a:rPr lang="cs-CZ" sz="2000" baseline="30000"/>
              <a:t>)</a:t>
            </a:r>
            <a:r>
              <a:rPr lang="cs-CZ" sz="2000"/>
              <a:t>  je </a:t>
            </a:r>
            <a:r>
              <a:rPr lang="cs-CZ" sz="2000" i="1"/>
              <a:t>n-</a:t>
            </a:r>
            <a:r>
              <a:rPr lang="cs-CZ" sz="2000"/>
              <a:t>tý řád složky elektrické susceptibility media. Pro lineární medium je významný pouze první člen rovnice a polarizace se mnění lineárně s elektrickým polem. </a:t>
            </a:r>
          </a:p>
          <a:p>
            <a:pPr eaLnBrk="0" hangingPunct="0"/>
            <a:r>
              <a:rPr lang="cs-CZ" sz="2000"/>
              <a:t> </a:t>
            </a:r>
          </a:p>
          <a:p>
            <a:pPr eaLnBrk="0" hangingPunct="0"/>
            <a:endParaRPr lang="cs-CZ" sz="2000"/>
          </a:p>
          <a:p>
            <a:pPr eaLnBrk="0" hangingPunct="0"/>
            <a:r>
              <a:rPr lang="cs-CZ" sz="2000"/>
              <a:t>Pro materiály vykazující nezanedbatelný Kerrův jev je třetí člen  χ</a:t>
            </a:r>
            <a:r>
              <a:rPr lang="cs-CZ" sz="2000" baseline="30000"/>
              <a:t>(3)</a:t>
            </a:r>
            <a:r>
              <a:rPr lang="cs-CZ" sz="2000"/>
              <a:t> významný. Uvažujme čisté elektrické pole </a:t>
            </a:r>
            <a:r>
              <a:rPr lang="cs-CZ" sz="2000" b="1"/>
              <a:t>E</a:t>
            </a:r>
            <a:r>
              <a:rPr lang="cs-CZ" sz="2000"/>
              <a:t> produkované světelnou vlnou o frekvenci  ω společně s externím elektrickým polem </a:t>
            </a:r>
            <a:r>
              <a:rPr lang="cs-CZ" sz="2000" b="1"/>
              <a:t>E</a:t>
            </a:r>
            <a:r>
              <a:rPr lang="cs-CZ" sz="2000" baseline="-30000"/>
              <a:t>0</a:t>
            </a:r>
            <a:r>
              <a:rPr lang="cs-CZ" sz="2000"/>
              <a:t>:</a:t>
            </a:r>
          </a:p>
          <a:p>
            <a:pPr lvl="1" eaLnBrk="0" hangingPunct="0"/>
            <a:r>
              <a:rPr lang="cs-CZ" sz="2000"/>
              <a:t>  </a:t>
            </a:r>
            <a:r>
              <a:rPr lang="cs-CZ" sz="1600"/>
              <a:t> </a:t>
            </a:r>
            <a:r>
              <a:rPr lang="cs-CZ" sz="2000"/>
              <a:t>                          </a:t>
            </a:r>
          </a:p>
          <a:p>
            <a:pPr lvl="1" eaLnBrk="0" hangingPunct="0"/>
            <a:r>
              <a:rPr lang="cs-CZ" sz="2000"/>
              <a:t> </a:t>
            </a:r>
          </a:p>
          <a:p>
            <a:pPr lvl="1" eaLnBrk="0" hangingPunct="0"/>
            <a:r>
              <a:rPr lang="cs-CZ" sz="2000"/>
              <a:t>kde </a:t>
            </a:r>
            <a:r>
              <a:rPr lang="cs-CZ" sz="2000" b="1"/>
              <a:t>E</a:t>
            </a:r>
            <a:r>
              <a:rPr lang="cs-CZ" sz="2000" baseline="-30000"/>
              <a:t>ω  </a:t>
            </a:r>
            <a:r>
              <a:rPr lang="cs-CZ" sz="2000"/>
              <a:t> je vektor amlitudy vlny.</a:t>
            </a:r>
          </a:p>
          <a:p>
            <a:pPr eaLnBrk="0" hangingPunct="0"/>
            <a:r>
              <a:rPr lang="cs-CZ" sz="2000"/>
              <a:t>Spojením těchto dvou rovnic získáme výraz pro </a:t>
            </a:r>
            <a:r>
              <a:rPr lang="cs-CZ" sz="2000" b="1"/>
              <a:t>P</a:t>
            </a:r>
            <a:r>
              <a:rPr lang="cs-CZ" sz="2000"/>
              <a:t>. Pro DC Kerr effect, můžeme zanedbat všechny členy kromě lineárních , takže: </a:t>
            </a:r>
            <a:r>
              <a:rPr lang="cs-CZ" sz="1200"/>
              <a:t> </a:t>
            </a:r>
            <a:r>
              <a:rPr lang="cs-CZ" sz="1400"/>
              <a:t>                                              </a:t>
            </a:r>
          </a:p>
        </p:txBody>
      </p:sp>
      <p:pic>
        <p:nvPicPr>
          <p:cNvPr id="28676" name="Picture 3" descr="\mathbf{P} = \varepsilon_0 \chi^{(1)} \mathbf{E} + \varepsilon_0 \chi^{(2)} \mathbf{E E} + \varepsilon_0 \chi^{(3)} \mathbf{E E E} + \dots"/>
          <p:cNvPicPr>
            <a:picLocks noChangeAspect="1" noChangeArrowheads="1"/>
          </p:cNvPicPr>
          <p:nvPr/>
        </p:nvPicPr>
        <p:blipFill>
          <a:blip r:embed="rId2" cstate="print"/>
          <a:srcRect/>
          <a:stretch>
            <a:fillRect/>
          </a:stretch>
        </p:blipFill>
        <p:spPr bwMode="auto">
          <a:xfrm>
            <a:off x="1331913" y="1052513"/>
            <a:ext cx="5905500" cy="385762"/>
          </a:xfrm>
          <a:prstGeom prst="rect">
            <a:avLst/>
          </a:prstGeom>
          <a:noFill/>
          <a:ln w="9525">
            <a:noFill/>
            <a:miter lim="800000"/>
            <a:headEnd/>
            <a:tailEnd/>
          </a:ln>
        </p:spPr>
      </p:pic>
      <p:pic>
        <p:nvPicPr>
          <p:cNvPr id="28677" name="Picture 4" descr="\mathbf{E} = \mathbf{E}_0 + \mathbf{E}_\omega \cos(\omega t),"/>
          <p:cNvPicPr>
            <a:picLocks noChangeAspect="1" noChangeArrowheads="1"/>
          </p:cNvPicPr>
          <p:nvPr/>
        </p:nvPicPr>
        <p:blipFill>
          <a:blip r:embed="rId3" cstate="print"/>
          <a:srcRect/>
          <a:stretch>
            <a:fillRect/>
          </a:stretch>
        </p:blipFill>
        <p:spPr bwMode="auto">
          <a:xfrm>
            <a:off x="2555875" y="2636838"/>
            <a:ext cx="2592388" cy="312737"/>
          </a:xfrm>
          <a:prstGeom prst="rect">
            <a:avLst/>
          </a:prstGeom>
          <a:noFill/>
          <a:ln w="9525">
            <a:noFill/>
            <a:miter lim="800000"/>
            <a:headEnd/>
            <a:tailEnd/>
          </a:ln>
        </p:spPr>
      </p:pic>
      <p:pic>
        <p:nvPicPr>
          <p:cNvPr id="28678" name="Picture 5" descr="\chi^{(3)}|\mathbf{E}_0|^2 \mathbf{E}_\omega"/>
          <p:cNvPicPr>
            <a:picLocks noChangeAspect="1" noChangeArrowheads="1"/>
          </p:cNvPicPr>
          <p:nvPr/>
        </p:nvPicPr>
        <p:blipFill>
          <a:blip r:embed="rId4" cstate="print"/>
          <a:srcRect/>
          <a:stretch>
            <a:fillRect/>
          </a:stretch>
        </p:blipFill>
        <p:spPr bwMode="auto">
          <a:xfrm>
            <a:off x="2555875" y="4221163"/>
            <a:ext cx="1546225" cy="409575"/>
          </a:xfrm>
          <a:prstGeom prst="rect">
            <a:avLst/>
          </a:prstGeom>
          <a:noFill/>
          <a:ln w="9525">
            <a:noFill/>
            <a:miter lim="800000"/>
            <a:headEnd/>
            <a:tailEnd/>
          </a:ln>
        </p:spPr>
      </p:pic>
      <p:pic>
        <p:nvPicPr>
          <p:cNvPr id="28679" name="Picture 6" descr="\mathbf{P} \simeq \varepsilon_0  \left( \chi^{(1)} + 3 \chi^{(3)} |\mathbf{E}_0|^2 \right) \mathbf{E}_\omega \cos(\omega  t),"/>
          <p:cNvPicPr>
            <a:picLocks noChangeAspect="1" noChangeArrowheads="1"/>
          </p:cNvPicPr>
          <p:nvPr/>
        </p:nvPicPr>
        <p:blipFill>
          <a:blip r:embed="rId5" cstate="print"/>
          <a:srcRect/>
          <a:stretch>
            <a:fillRect/>
          </a:stretch>
        </p:blipFill>
        <p:spPr bwMode="auto">
          <a:xfrm>
            <a:off x="2195513" y="5876925"/>
            <a:ext cx="4391025" cy="376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číslo snímku 3"/>
          <p:cNvSpPr>
            <a:spLocks noGrp="1"/>
          </p:cNvSpPr>
          <p:nvPr>
            <p:ph type="sldNum" sz="quarter" idx="12"/>
          </p:nvPr>
        </p:nvSpPr>
        <p:spPr>
          <a:noFill/>
        </p:spPr>
        <p:txBody>
          <a:bodyPr/>
          <a:lstStyle/>
          <a:p>
            <a:fld id="{B61F48A0-0CB0-4D54-92F9-97E3C69DBDCC}" type="slidenum">
              <a:rPr lang="cs-CZ" smtClean="0"/>
              <a:pPr/>
              <a:t>27</a:t>
            </a:fld>
            <a:endParaRPr lang="cs-CZ" smtClean="0"/>
          </a:p>
        </p:txBody>
      </p:sp>
      <p:sp>
        <p:nvSpPr>
          <p:cNvPr id="29699" name="Text Box 4"/>
          <p:cNvSpPr txBox="1">
            <a:spLocks noChangeArrowheads="1"/>
          </p:cNvSpPr>
          <p:nvPr/>
        </p:nvSpPr>
        <p:spPr bwMode="auto">
          <a:xfrm>
            <a:off x="611188" y="549275"/>
            <a:ext cx="7777162" cy="366713"/>
          </a:xfrm>
          <a:prstGeom prst="rect">
            <a:avLst/>
          </a:prstGeom>
          <a:noFill/>
          <a:ln w="9525">
            <a:noFill/>
            <a:miter lim="800000"/>
            <a:headEnd/>
            <a:tailEnd/>
          </a:ln>
        </p:spPr>
        <p:txBody>
          <a:bodyPr>
            <a:spAutoFit/>
          </a:bodyPr>
          <a:lstStyle/>
          <a:p>
            <a:pPr>
              <a:spcBef>
                <a:spcPct val="50000"/>
              </a:spcBef>
            </a:pPr>
            <a:endParaRPr lang="cs-CZ"/>
          </a:p>
        </p:txBody>
      </p:sp>
      <p:sp>
        <p:nvSpPr>
          <p:cNvPr id="29700" name="Text Box 6"/>
          <p:cNvSpPr txBox="1">
            <a:spLocks noChangeArrowheads="1"/>
          </p:cNvSpPr>
          <p:nvPr/>
        </p:nvSpPr>
        <p:spPr bwMode="auto">
          <a:xfrm>
            <a:off x="900113" y="1196975"/>
            <a:ext cx="7993062" cy="5386388"/>
          </a:xfrm>
          <a:prstGeom prst="rect">
            <a:avLst/>
          </a:prstGeom>
          <a:noFill/>
          <a:ln w="9525">
            <a:noFill/>
            <a:miter lim="800000"/>
            <a:headEnd/>
            <a:tailEnd/>
          </a:ln>
        </p:spPr>
        <p:txBody>
          <a:bodyPr>
            <a:spAutoFit/>
          </a:bodyPr>
          <a:lstStyle/>
          <a:p>
            <a:r>
              <a:rPr lang="cs-CZ" sz="2400"/>
              <a:t>Tento vztah je podobný lineárnímu vztahu mezi polarizací a elektrickým polem vlny, s dodatečným členem nelineární susceptibilty úměrným čtverci amplitudy externího pole. Pro nesymetrická media (např kapaliny) tato indukovaná změna susceptibility produkuje změnu indexu lomu ve směru elektrického pole.                     </a:t>
            </a:r>
          </a:p>
          <a:p>
            <a:endParaRPr lang="cs-CZ" sz="2400"/>
          </a:p>
          <a:p>
            <a:endParaRPr lang="cs-CZ" sz="2400"/>
          </a:p>
          <a:p>
            <a:endParaRPr lang="cs-CZ" sz="2400"/>
          </a:p>
          <a:p>
            <a:endParaRPr lang="cs-CZ" sz="2400"/>
          </a:p>
          <a:p>
            <a:endParaRPr lang="cs-CZ" sz="2400"/>
          </a:p>
          <a:p>
            <a:r>
              <a:rPr lang="cs-CZ" sz="2400"/>
              <a:t>Hodnoty </a:t>
            </a:r>
            <a:r>
              <a:rPr lang="cs-CZ" sz="2400" i="1"/>
              <a:t>K</a:t>
            </a:r>
            <a:r>
              <a:rPr lang="cs-CZ" sz="2400"/>
              <a:t> závísí na mediu a pohybují se  9.4×10</a:t>
            </a:r>
            <a:r>
              <a:rPr lang="cs-CZ" sz="2400" baseline="30000"/>
              <a:t>-14</a:t>
            </a:r>
            <a:r>
              <a:rPr lang="cs-CZ" sz="2400"/>
              <a:t> m V</a:t>
            </a:r>
            <a:r>
              <a:rPr lang="cs-CZ" sz="2400" baseline="30000"/>
              <a:t>-2</a:t>
            </a:r>
            <a:r>
              <a:rPr lang="cs-CZ" sz="2400"/>
              <a:t> pro vodu až po  4.4×10</a:t>
            </a:r>
            <a:r>
              <a:rPr lang="cs-CZ" sz="2400" baseline="30000"/>
              <a:t>-12</a:t>
            </a:r>
            <a:r>
              <a:rPr lang="cs-CZ" sz="2400"/>
              <a:t> m V</a:t>
            </a:r>
            <a:r>
              <a:rPr lang="cs-CZ" sz="2400" baseline="30000"/>
              <a:t>-2</a:t>
            </a:r>
            <a:r>
              <a:rPr lang="cs-CZ" sz="2400"/>
              <a:t> pro nitrobenzen.</a:t>
            </a:r>
          </a:p>
          <a:p>
            <a:pPr>
              <a:spcBef>
                <a:spcPct val="50000"/>
              </a:spcBef>
            </a:pPr>
            <a:endParaRPr lang="cs-CZ" sz="2400"/>
          </a:p>
        </p:txBody>
      </p:sp>
      <p:pic>
        <p:nvPicPr>
          <p:cNvPr id="29701" name="Picture 7" descr="\Delta n = \lambda_0 K |\mathbf{E}_0|^2,"/>
          <p:cNvPicPr>
            <a:picLocks noChangeAspect="1" noChangeArrowheads="1"/>
          </p:cNvPicPr>
          <p:nvPr/>
        </p:nvPicPr>
        <p:blipFill>
          <a:blip r:embed="rId2" cstate="print"/>
          <a:srcRect/>
          <a:stretch>
            <a:fillRect/>
          </a:stretch>
        </p:blipFill>
        <p:spPr bwMode="auto">
          <a:xfrm>
            <a:off x="1763713" y="3789363"/>
            <a:ext cx="5329237" cy="90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číslo snímku 3"/>
          <p:cNvSpPr>
            <a:spLocks noGrp="1"/>
          </p:cNvSpPr>
          <p:nvPr>
            <p:ph type="sldNum" sz="quarter" idx="12"/>
          </p:nvPr>
        </p:nvSpPr>
        <p:spPr>
          <a:noFill/>
        </p:spPr>
        <p:txBody>
          <a:bodyPr/>
          <a:lstStyle/>
          <a:p>
            <a:fld id="{DC7D8918-89DA-479F-953E-497F675C5AB9}" type="slidenum">
              <a:rPr lang="cs-CZ" smtClean="0"/>
              <a:pPr/>
              <a:t>28</a:t>
            </a:fld>
            <a:endParaRPr lang="cs-CZ" smtClean="0"/>
          </a:p>
        </p:txBody>
      </p:sp>
      <p:sp>
        <p:nvSpPr>
          <p:cNvPr id="30723" name="Rectangle 4"/>
          <p:cNvSpPr>
            <a:spLocks noChangeArrowheads="1"/>
          </p:cNvSpPr>
          <p:nvPr/>
        </p:nvSpPr>
        <p:spPr bwMode="auto">
          <a:xfrm>
            <a:off x="468313" y="1055688"/>
            <a:ext cx="8207375" cy="3081337"/>
          </a:xfrm>
          <a:prstGeom prst="rect">
            <a:avLst/>
          </a:prstGeom>
          <a:noFill/>
          <a:ln w="9525">
            <a:noFill/>
            <a:miter lim="800000"/>
            <a:headEnd/>
            <a:tailEnd/>
          </a:ln>
        </p:spPr>
        <p:txBody>
          <a:bodyPr anchor="ctr">
            <a:spAutoFit/>
          </a:bodyPr>
          <a:lstStyle/>
          <a:p>
            <a:pPr algn="ctr"/>
            <a:r>
              <a:rPr lang="cs-CZ" sz="2800" b="1"/>
              <a:t>Optický Kerrův jev </a:t>
            </a:r>
            <a:r>
              <a:rPr lang="cs-CZ" sz="2800"/>
              <a:t>(</a:t>
            </a:r>
            <a:r>
              <a:rPr lang="cs-CZ" sz="2800" b="1"/>
              <a:t>AC Kerr effect</a:t>
            </a:r>
            <a:r>
              <a:rPr lang="cs-CZ" sz="2800"/>
              <a:t> ). </a:t>
            </a:r>
          </a:p>
          <a:p>
            <a:pPr algn="ctr"/>
            <a:r>
              <a:rPr lang="cs-CZ" sz="2800"/>
              <a:t>Změny indexu lomu jsou úměrné ozáření. </a:t>
            </a:r>
          </a:p>
          <a:p>
            <a:endParaRPr lang="cs-CZ" sz="2800"/>
          </a:p>
          <a:p>
            <a:pPr algn="ctr"/>
            <a:r>
              <a:rPr lang="cs-CZ" sz="2800"/>
              <a:t>Jedná se o nelineární jevy  v optice samofokusace a samofázová modulace. </a:t>
            </a:r>
          </a:p>
          <a:p>
            <a:pPr algn="ctr"/>
            <a:r>
              <a:rPr lang="cs-CZ" sz="2800" b="1"/>
              <a:t>Tyto jevy se stávájí významnými v případě velmi intenzivních paprsků jako jsou lasery.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číslo snímku 3"/>
          <p:cNvSpPr>
            <a:spLocks noGrp="1"/>
          </p:cNvSpPr>
          <p:nvPr>
            <p:ph type="sldNum" sz="quarter" idx="12"/>
          </p:nvPr>
        </p:nvSpPr>
        <p:spPr>
          <a:noFill/>
        </p:spPr>
        <p:txBody>
          <a:bodyPr/>
          <a:lstStyle/>
          <a:p>
            <a:fld id="{8484BC3B-ADB3-43F1-B06D-BAF01110B31B}" type="slidenum">
              <a:rPr lang="cs-CZ" smtClean="0"/>
              <a:pPr/>
              <a:t>29</a:t>
            </a:fld>
            <a:endParaRPr lang="cs-CZ" smtClean="0"/>
          </a:p>
        </p:txBody>
      </p:sp>
      <p:sp>
        <p:nvSpPr>
          <p:cNvPr id="31747" name="Rectangle 6"/>
          <p:cNvSpPr>
            <a:spLocks noChangeArrowheads="1"/>
          </p:cNvSpPr>
          <p:nvPr/>
        </p:nvSpPr>
        <p:spPr bwMode="auto">
          <a:xfrm>
            <a:off x="684213" y="2336800"/>
            <a:ext cx="7416800" cy="1465263"/>
          </a:xfrm>
          <a:prstGeom prst="rect">
            <a:avLst/>
          </a:prstGeom>
          <a:noFill/>
          <a:ln w="9525">
            <a:noFill/>
            <a:miter lim="800000"/>
            <a:headEnd/>
            <a:tailEnd/>
          </a:ln>
        </p:spPr>
        <p:txBody>
          <a:bodyPr anchor="ctr">
            <a:spAutoFit/>
          </a:bodyPr>
          <a:lstStyle/>
          <a:p>
            <a:endParaRPr lang="cs-CZ"/>
          </a:p>
          <a:p>
            <a:pPr lvl="1"/>
            <a:r>
              <a:rPr lang="cs-CZ"/>
              <a:t>kde </a:t>
            </a:r>
            <a:r>
              <a:rPr lang="cs-CZ" b="1"/>
              <a:t>E</a:t>
            </a:r>
            <a:r>
              <a:rPr lang="cs-CZ"/>
              <a:t>ω je amplituda vlny, </a:t>
            </a:r>
          </a:p>
          <a:p>
            <a:pPr lvl="1"/>
            <a:r>
              <a:rPr lang="cs-CZ"/>
              <a:t>Spojením s rovnicí polarizace za použití pouze lineárních členů a χ(3)|</a:t>
            </a:r>
            <a:r>
              <a:rPr lang="cs-CZ" b="1"/>
              <a:t>E</a:t>
            </a:r>
            <a:r>
              <a:rPr lang="cs-CZ"/>
              <a:t>ω|3:  </a:t>
            </a:r>
            <a:r>
              <a:rPr lang="cs-CZ" sz="1300"/>
              <a:t> </a:t>
            </a:r>
            <a:r>
              <a:rPr lang="cs-CZ"/>
              <a:t>                    </a:t>
            </a:r>
          </a:p>
          <a:p>
            <a:pPr eaLnBrk="0" hangingPunct="0"/>
            <a:endParaRPr lang="cs-CZ"/>
          </a:p>
        </p:txBody>
      </p:sp>
      <p:pic>
        <p:nvPicPr>
          <p:cNvPr id="31748" name="Picture 7" descr="\mathbf{E} = \mathbf{E}_\omega \cos(\omega t),"/>
          <p:cNvPicPr>
            <a:picLocks noChangeAspect="1" noChangeArrowheads="1"/>
          </p:cNvPicPr>
          <p:nvPr/>
        </p:nvPicPr>
        <p:blipFill>
          <a:blip r:embed="rId2" cstate="print"/>
          <a:srcRect/>
          <a:stretch>
            <a:fillRect/>
          </a:stretch>
        </p:blipFill>
        <p:spPr bwMode="auto">
          <a:xfrm>
            <a:off x="827088" y="1997075"/>
            <a:ext cx="2160587" cy="355600"/>
          </a:xfrm>
          <a:prstGeom prst="rect">
            <a:avLst/>
          </a:prstGeom>
          <a:noFill/>
          <a:ln w="9525">
            <a:noFill/>
            <a:miter lim="800000"/>
            <a:headEnd/>
            <a:tailEnd/>
          </a:ln>
        </p:spPr>
      </p:pic>
      <p:sp>
        <p:nvSpPr>
          <p:cNvPr id="31749" name="Text Box 9"/>
          <p:cNvSpPr txBox="1">
            <a:spLocks noChangeArrowheads="1"/>
          </p:cNvSpPr>
          <p:nvPr/>
        </p:nvSpPr>
        <p:spPr bwMode="auto">
          <a:xfrm>
            <a:off x="684213" y="908050"/>
            <a:ext cx="8064500" cy="946150"/>
          </a:xfrm>
          <a:prstGeom prst="rect">
            <a:avLst/>
          </a:prstGeom>
          <a:noFill/>
          <a:ln w="9525">
            <a:noFill/>
            <a:miter lim="800000"/>
            <a:headEnd/>
            <a:tailEnd/>
          </a:ln>
        </p:spPr>
        <p:txBody>
          <a:bodyPr>
            <a:spAutoFit/>
          </a:bodyPr>
          <a:lstStyle/>
          <a:p>
            <a:pPr>
              <a:spcBef>
                <a:spcPct val="50000"/>
              </a:spcBef>
            </a:pPr>
            <a:r>
              <a:rPr lang="cs-CZ" sz="2000" b="1"/>
              <a:t>V optickém Kerrově jevu</a:t>
            </a:r>
            <a:r>
              <a:rPr lang="cs-CZ"/>
              <a:t> (AC Kerr effekt), intensivní paprsek světla v prostředí může sám vyvolat modulaci elektrického pole bez toho aby bylo aplikováno vnější elektrické pole. V tomto případě je elektrické pole: </a:t>
            </a:r>
          </a:p>
        </p:txBody>
      </p:sp>
      <p:sp>
        <p:nvSpPr>
          <p:cNvPr id="31750" name="Rectangle 10"/>
          <p:cNvSpPr>
            <a:spLocks noChangeArrowheads="1"/>
          </p:cNvSpPr>
          <p:nvPr/>
        </p:nvSpPr>
        <p:spPr bwMode="auto">
          <a:xfrm>
            <a:off x="468313" y="3870325"/>
            <a:ext cx="8248650" cy="1373188"/>
          </a:xfrm>
          <a:prstGeom prst="rect">
            <a:avLst/>
          </a:prstGeom>
          <a:noFill/>
          <a:ln w="9525">
            <a:noFill/>
            <a:miter lim="800000"/>
            <a:headEnd/>
            <a:tailEnd/>
          </a:ln>
        </p:spPr>
        <p:txBody>
          <a:bodyPr anchor="ctr">
            <a:spAutoFit/>
          </a:bodyPr>
          <a:lstStyle/>
          <a:p>
            <a:endParaRPr lang="cs-CZ"/>
          </a:p>
          <a:p>
            <a:pPr lvl="1" eaLnBrk="0" hangingPunct="0"/>
            <a:r>
              <a:rPr lang="cs-CZ"/>
              <a:t>  </a:t>
            </a:r>
            <a:r>
              <a:rPr lang="cs-CZ" sz="3000"/>
              <a:t> </a:t>
            </a:r>
            <a:r>
              <a:rPr lang="cs-CZ"/>
              <a:t>                                                 </a:t>
            </a:r>
          </a:p>
          <a:p>
            <a:pPr eaLnBrk="0" hangingPunct="0"/>
            <a:r>
              <a:rPr lang="cs-CZ"/>
              <a:t>Tato rovnice podobně jako v předcházejícím případě se podobá rovnici lineární susceptibility s dodatečným nelineárním členem. </a:t>
            </a:r>
          </a:p>
        </p:txBody>
      </p:sp>
      <p:pic>
        <p:nvPicPr>
          <p:cNvPr id="31751" name="Picture 11" descr="\mathbf{P} \simeq \varepsilon_0  \left( \chi^{(1)} + \frac{3}{4} \chi^{(3)} |\mathbf{E}_\omega|^2 \right) \mathbf{E}_\omega \cos(\omega t)."/>
          <p:cNvPicPr>
            <a:picLocks noChangeAspect="1" noChangeArrowheads="1"/>
          </p:cNvPicPr>
          <p:nvPr/>
        </p:nvPicPr>
        <p:blipFill>
          <a:blip r:embed="rId3" cstate="print"/>
          <a:srcRect/>
          <a:stretch>
            <a:fillRect/>
          </a:stretch>
        </p:blipFill>
        <p:spPr bwMode="auto">
          <a:xfrm>
            <a:off x="1331913" y="3716338"/>
            <a:ext cx="4073525" cy="604837"/>
          </a:xfrm>
          <a:prstGeom prst="rect">
            <a:avLst/>
          </a:prstGeom>
          <a:noFill/>
          <a:ln w="9525">
            <a:noFill/>
            <a:miter lim="800000"/>
            <a:headEnd/>
            <a:tailEnd/>
          </a:ln>
        </p:spPr>
      </p:pic>
      <p:pic>
        <p:nvPicPr>
          <p:cNvPr id="31752" name="Picture 12"/>
          <p:cNvPicPr>
            <a:picLocks noChangeAspect="1" noChangeArrowheads="1"/>
          </p:cNvPicPr>
          <p:nvPr/>
        </p:nvPicPr>
        <p:blipFill>
          <a:blip r:embed="rId4" cstate="print"/>
          <a:srcRect/>
          <a:stretch>
            <a:fillRect/>
          </a:stretch>
        </p:blipFill>
        <p:spPr bwMode="auto">
          <a:xfrm>
            <a:off x="1187450" y="5229225"/>
            <a:ext cx="6516688" cy="98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Zástupný symbol pro číslo snímku 5"/>
          <p:cNvSpPr>
            <a:spLocks noGrp="1"/>
          </p:cNvSpPr>
          <p:nvPr>
            <p:ph type="sldNum" sz="quarter" idx="12"/>
          </p:nvPr>
        </p:nvSpPr>
        <p:spPr>
          <a:noFill/>
        </p:spPr>
        <p:txBody>
          <a:bodyPr/>
          <a:lstStyle/>
          <a:p>
            <a:fld id="{44AEAEB0-D8DB-4E23-B816-4CC9BBC7BF76}" type="slidenum">
              <a:rPr lang="cs-CZ" smtClean="0"/>
              <a:pPr/>
              <a:t>3</a:t>
            </a:fld>
            <a:endParaRPr lang="cs-CZ" smtClean="0"/>
          </a:p>
        </p:txBody>
      </p:sp>
      <p:sp>
        <p:nvSpPr>
          <p:cNvPr id="6147" name="Rectangle 2"/>
          <p:cNvSpPr>
            <a:spLocks noGrp="1" noChangeArrowheads="1"/>
          </p:cNvSpPr>
          <p:nvPr>
            <p:ph type="title"/>
          </p:nvPr>
        </p:nvSpPr>
        <p:spPr>
          <a:xfrm>
            <a:off x="457200" y="274638"/>
            <a:ext cx="8229600" cy="633412"/>
          </a:xfrm>
        </p:spPr>
        <p:txBody>
          <a:bodyPr/>
          <a:lstStyle/>
          <a:p>
            <a:pPr eaLnBrk="1" hangingPunct="1"/>
            <a:r>
              <a:rPr lang="cs-CZ" sz="4000" smtClean="0"/>
              <a:t>Výhody optických měření</a:t>
            </a:r>
          </a:p>
        </p:txBody>
      </p:sp>
      <p:sp>
        <p:nvSpPr>
          <p:cNvPr id="6148" name="Rectangle 3"/>
          <p:cNvSpPr>
            <a:spLocks noGrp="1" noChangeArrowheads="1"/>
          </p:cNvSpPr>
          <p:nvPr>
            <p:ph type="body" idx="1"/>
          </p:nvPr>
        </p:nvSpPr>
        <p:spPr>
          <a:xfrm>
            <a:off x="457200" y="908050"/>
            <a:ext cx="8229600" cy="5949950"/>
          </a:xfrm>
        </p:spPr>
        <p:txBody>
          <a:bodyPr/>
          <a:lstStyle/>
          <a:p>
            <a:pPr eaLnBrk="1" hangingPunct="1">
              <a:lnSpc>
                <a:spcPct val="80000"/>
              </a:lnSpc>
            </a:pPr>
            <a:r>
              <a:rPr lang="cs-CZ" sz="2000" smtClean="0"/>
              <a:t>Pasivní, může být použit ve výbušném prostředí</a:t>
            </a:r>
          </a:p>
          <a:p>
            <a:pPr eaLnBrk="1" hangingPunct="1">
              <a:lnSpc>
                <a:spcPct val="80000"/>
              </a:lnSpc>
            </a:pPr>
            <a:r>
              <a:rPr lang="cs-CZ" sz="2000" smtClean="0"/>
              <a:t>Necitlivý k elektromagnetickému rušení </a:t>
            </a:r>
          </a:p>
          <a:p>
            <a:pPr eaLnBrk="1" hangingPunct="1">
              <a:lnSpc>
                <a:spcPct val="80000"/>
              </a:lnSpc>
            </a:pPr>
            <a:r>
              <a:rPr lang="cs-CZ" sz="2000" smtClean="0"/>
              <a:t>Nenahraditelné při měření v mikrovlných zařízeních </a:t>
            </a:r>
          </a:p>
          <a:p>
            <a:pPr eaLnBrk="1" hangingPunct="1">
              <a:lnSpc>
                <a:spcPct val="80000"/>
              </a:lnSpc>
            </a:pPr>
            <a:r>
              <a:rPr lang="cs-CZ" sz="2000" smtClean="0"/>
              <a:t>Odolný vysokým teplotám a agresivnímu chemickému okolí </a:t>
            </a:r>
          </a:p>
          <a:p>
            <a:pPr eaLnBrk="1" hangingPunct="1">
              <a:lnSpc>
                <a:spcPct val="80000"/>
              </a:lnSpc>
            </a:pPr>
            <a:r>
              <a:rPr lang="cs-CZ" sz="2000" smtClean="0"/>
              <a:t>Malé rozměry: vyhovuje pro zabudování na povrchu konstrukcí</a:t>
            </a:r>
          </a:p>
          <a:p>
            <a:pPr eaLnBrk="1" hangingPunct="1">
              <a:lnSpc>
                <a:spcPct val="80000"/>
              </a:lnSpc>
            </a:pPr>
            <a:r>
              <a:rPr lang="cs-CZ" sz="2000" smtClean="0"/>
              <a:t>Vysoký stupeň biokompatibility: neruší bio-procesy, je elektromagneticky imunní, vhodné pro lékařské aplikace.</a:t>
            </a:r>
          </a:p>
          <a:p>
            <a:pPr eaLnBrk="1" hangingPunct="1">
              <a:lnSpc>
                <a:spcPct val="80000"/>
              </a:lnSpc>
            </a:pPr>
            <a:r>
              <a:rPr lang="cs-CZ" sz="2000" smtClean="0"/>
              <a:t>Může monitorovat celou řadu fyzikálních a chemických parametrů.</a:t>
            </a:r>
          </a:p>
          <a:p>
            <a:pPr eaLnBrk="1" hangingPunct="1">
              <a:lnSpc>
                <a:spcPct val="80000"/>
              </a:lnSpc>
            </a:pPr>
            <a:r>
              <a:rPr lang="cs-CZ" sz="2000" smtClean="0"/>
              <a:t>Možnost velmi vysoké citlivosti rozsahu a rozlišení.</a:t>
            </a:r>
          </a:p>
          <a:p>
            <a:pPr eaLnBrk="1" hangingPunct="1">
              <a:lnSpc>
                <a:spcPct val="80000"/>
              </a:lnSpc>
            </a:pPr>
            <a:r>
              <a:rPr lang="cs-CZ" sz="2000" smtClean="0"/>
              <a:t>Úplná elektrická izolace od vysokého elektrostatického potenciálu.</a:t>
            </a:r>
          </a:p>
          <a:p>
            <a:pPr eaLnBrk="1" hangingPunct="1">
              <a:lnSpc>
                <a:spcPct val="80000"/>
              </a:lnSpc>
            </a:pPr>
            <a:r>
              <a:rPr lang="cs-CZ" sz="2000" smtClean="0"/>
              <a:t>Použití ve vzdálených místech, i několik kilometrů, bez snížení citlivosti. Ideální pro rozmístění ve vrtech a v nebezpečném prostředí. </a:t>
            </a:r>
          </a:p>
          <a:p>
            <a:pPr eaLnBrk="1" hangingPunct="1">
              <a:lnSpc>
                <a:spcPct val="80000"/>
              </a:lnSpc>
            </a:pPr>
            <a:r>
              <a:rPr lang="cs-CZ" sz="2000" smtClean="0"/>
              <a:t>Multiplexní a distribuované senzory jsou jedinečné v tom, že poskytují měření ve velkém počtu bodů podél jediného optického kabelu. </a:t>
            </a:r>
          </a:p>
          <a:p>
            <a:pPr eaLnBrk="1" hangingPunct="1">
              <a:lnSpc>
                <a:spcPct val="80000"/>
              </a:lnSpc>
            </a:pPr>
            <a:r>
              <a:rPr lang="cs-CZ" sz="2000" smtClean="0"/>
              <a:t>Minimalizují počet a váhu kabelů. Je možné použítí pro monitorování rozsáhlých struktur jako jsou potrubní sítě a přehrady.</a:t>
            </a:r>
            <a:br>
              <a:rPr lang="cs-CZ" sz="2000" smtClean="0"/>
            </a:br>
            <a:endParaRPr lang="cs-CZ" sz="20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číslo snímku 3"/>
          <p:cNvSpPr>
            <a:spLocks noGrp="1"/>
          </p:cNvSpPr>
          <p:nvPr>
            <p:ph type="sldNum" sz="quarter" idx="12"/>
          </p:nvPr>
        </p:nvSpPr>
        <p:spPr>
          <a:noFill/>
        </p:spPr>
        <p:txBody>
          <a:bodyPr/>
          <a:lstStyle/>
          <a:p>
            <a:fld id="{FB915DBB-8DB7-4AE8-BAB3-B239C2E16D34}" type="slidenum">
              <a:rPr lang="cs-CZ" smtClean="0"/>
              <a:pPr/>
              <a:t>30</a:t>
            </a:fld>
            <a:endParaRPr lang="cs-CZ" smtClean="0"/>
          </a:p>
        </p:txBody>
      </p:sp>
      <p:sp>
        <p:nvSpPr>
          <p:cNvPr id="32771" name="Text Box 8"/>
          <p:cNvSpPr txBox="1">
            <a:spLocks noChangeArrowheads="1"/>
          </p:cNvSpPr>
          <p:nvPr/>
        </p:nvSpPr>
        <p:spPr bwMode="auto">
          <a:xfrm>
            <a:off x="395288" y="333375"/>
            <a:ext cx="8280400" cy="5035550"/>
          </a:xfrm>
          <a:prstGeom prst="rect">
            <a:avLst/>
          </a:prstGeom>
          <a:noFill/>
          <a:ln w="9525">
            <a:noFill/>
            <a:miter lim="800000"/>
            <a:headEnd/>
            <a:tailEnd/>
          </a:ln>
        </p:spPr>
        <p:txBody>
          <a:bodyPr>
            <a:spAutoFit/>
          </a:bodyPr>
          <a:lstStyle/>
          <a:p>
            <a:pPr lvl="1"/>
            <a:r>
              <a:rPr lang="cs-CZ"/>
              <a:t> </a:t>
            </a:r>
          </a:p>
          <a:p>
            <a:r>
              <a:rPr lang="cs-CZ"/>
              <a:t>A tudíž :</a:t>
            </a:r>
          </a:p>
          <a:p>
            <a:pPr lvl="1"/>
            <a:r>
              <a:rPr lang="cs-CZ"/>
              <a:t> </a:t>
            </a:r>
          </a:p>
          <a:p>
            <a:endParaRPr lang="cs-CZ"/>
          </a:p>
          <a:p>
            <a:endParaRPr lang="cs-CZ"/>
          </a:p>
          <a:p>
            <a:endParaRPr lang="cs-CZ"/>
          </a:p>
          <a:p>
            <a:r>
              <a:rPr lang="cs-CZ"/>
              <a:t>kde </a:t>
            </a:r>
            <a:r>
              <a:rPr lang="cs-CZ" i="1"/>
              <a:t>n</a:t>
            </a:r>
            <a:r>
              <a:rPr lang="cs-CZ" baseline="-25000"/>
              <a:t>0</a:t>
            </a:r>
            <a:r>
              <a:rPr lang="cs-CZ"/>
              <a:t>=(1+χ</a:t>
            </a:r>
            <a:r>
              <a:rPr lang="cs-CZ" baseline="-25000"/>
              <a:t>LIN</a:t>
            </a:r>
            <a:r>
              <a:rPr lang="cs-CZ"/>
              <a:t>)</a:t>
            </a:r>
            <a:r>
              <a:rPr lang="cs-CZ" baseline="30000"/>
              <a:t>1/2</a:t>
            </a:r>
            <a:r>
              <a:rPr lang="cs-CZ"/>
              <a:t> je lineární index lomu.</a:t>
            </a:r>
          </a:p>
          <a:p>
            <a:r>
              <a:rPr lang="cs-CZ"/>
              <a:t>Použitím Taylorova rozvoje kde  χ</a:t>
            </a:r>
            <a:r>
              <a:rPr lang="cs-CZ" baseline="-25000"/>
              <a:t>NL</a:t>
            </a:r>
            <a:r>
              <a:rPr lang="cs-CZ"/>
              <a:t> &lt;&lt; </a:t>
            </a:r>
            <a:r>
              <a:rPr lang="cs-CZ" i="1"/>
              <a:t>n</a:t>
            </a:r>
            <a:r>
              <a:rPr lang="cs-CZ" baseline="-25000"/>
              <a:t>0</a:t>
            </a:r>
            <a:r>
              <a:rPr lang="cs-CZ" baseline="30000"/>
              <a:t>2,</a:t>
            </a:r>
            <a:r>
              <a:rPr lang="cs-CZ"/>
              <a:t>dostaneme index lomu závislý na intensitě světla  (IDRI) :</a:t>
            </a:r>
          </a:p>
          <a:p>
            <a:pPr lvl="1"/>
            <a:r>
              <a:rPr lang="cs-CZ"/>
              <a:t> </a:t>
            </a:r>
          </a:p>
          <a:p>
            <a:endParaRPr lang="cs-CZ"/>
          </a:p>
          <a:p>
            <a:endParaRPr lang="cs-CZ"/>
          </a:p>
          <a:p>
            <a:endParaRPr lang="cs-CZ"/>
          </a:p>
          <a:p>
            <a:endParaRPr lang="cs-CZ"/>
          </a:p>
          <a:p>
            <a:endParaRPr lang="cs-CZ"/>
          </a:p>
          <a:p>
            <a:r>
              <a:rPr lang="cs-CZ"/>
              <a:t> </a:t>
            </a:r>
            <a:r>
              <a:rPr lang="cs-CZ" i="1"/>
              <a:t>n</a:t>
            </a:r>
            <a:r>
              <a:rPr lang="cs-CZ" baseline="-25000"/>
              <a:t>2</a:t>
            </a:r>
            <a:r>
              <a:rPr lang="cs-CZ"/>
              <a:t> je nelineární index lomu</a:t>
            </a:r>
          </a:p>
          <a:p>
            <a:r>
              <a:rPr lang="cs-CZ"/>
              <a:t> </a:t>
            </a:r>
            <a:r>
              <a:rPr lang="cs-CZ" i="1"/>
              <a:t>I</a:t>
            </a:r>
            <a:r>
              <a:rPr lang="cs-CZ"/>
              <a:t>  intensita vlny.</a:t>
            </a:r>
          </a:p>
          <a:p>
            <a:r>
              <a:rPr lang="cs-CZ"/>
              <a:t> </a:t>
            </a:r>
            <a:r>
              <a:rPr lang="cs-CZ" b="1" u="sng"/>
              <a:t>Změna indexu lomu media je úměrná intenzitě procházejícího světla.  </a:t>
            </a:r>
          </a:p>
        </p:txBody>
      </p:sp>
      <p:pic>
        <p:nvPicPr>
          <p:cNvPr id="32772" name="Picture 9"/>
          <p:cNvPicPr>
            <a:picLocks noChangeAspect="1" noChangeArrowheads="1"/>
          </p:cNvPicPr>
          <p:nvPr/>
        </p:nvPicPr>
        <p:blipFill>
          <a:blip r:embed="rId2" cstate="print"/>
          <a:srcRect/>
          <a:stretch>
            <a:fillRect/>
          </a:stretch>
        </p:blipFill>
        <p:spPr bwMode="auto">
          <a:xfrm>
            <a:off x="539750" y="1125538"/>
            <a:ext cx="8280400" cy="822325"/>
          </a:xfrm>
          <a:prstGeom prst="rect">
            <a:avLst/>
          </a:prstGeom>
          <a:noFill/>
          <a:ln w="9525">
            <a:noFill/>
            <a:miter lim="800000"/>
            <a:headEnd/>
            <a:tailEnd/>
          </a:ln>
        </p:spPr>
      </p:pic>
      <p:pic>
        <p:nvPicPr>
          <p:cNvPr id="32773" name="Picture 10"/>
          <p:cNvPicPr>
            <a:picLocks noChangeAspect="1" noChangeArrowheads="1"/>
          </p:cNvPicPr>
          <p:nvPr/>
        </p:nvPicPr>
        <p:blipFill>
          <a:blip r:embed="rId3" cstate="print"/>
          <a:srcRect/>
          <a:stretch>
            <a:fillRect/>
          </a:stretch>
        </p:blipFill>
        <p:spPr bwMode="auto">
          <a:xfrm>
            <a:off x="1476375" y="2997200"/>
            <a:ext cx="5400675" cy="981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číslo snímku 5"/>
          <p:cNvSpPr>
            <a:spLocks noGrp="1"/>
          </p:cNvSpPr>
          <p:nvPr>
            <p:ph type="sldNum" sz="quarter" idx="12"/>
          </p:nvPr>
        </p:nvSpPr>
        <p:spPr>
          <a:noFill/>
        </p:spPr>
        <p:txBody>
          <a:bodyPr/>
          <a:lstStyle/>
          <a:p>
            <a:fld id="{2979384F-B474-4BD1-8B45-78E3FBD358B2}" type="slidenum">
              <a:rPr lang="cs-CZ" smtClean="0"/>
              <a:pPr/>
              <a:t>31</a:t>
            </a:fld>
            <a:endParaRPr lang="cs-CZ" smtClean="0"/>
          </a:p>
        </p:txBody>
      </p:sp>
      <p:sp>
        <p:nvSpPr>
          <p:cNvPr id="33795" name="Rectangle 3"/>
          <p:cNvSpPr>
            <a:spLocks noGrp="1" noChangeArrowheads="1"/>
          </p:cNvSpPr>
          <p:nvPr>
            <p:ph type="body" idx="1"/>
          </p:nvPr>
        </p:nvSpPr>
        <p:spPr>
          <a:xfrm>
            <a:off x="468313" y="1125538"/>
            <a:ext cx="8229600" cy="4967287"/>
          </a:xfrm>
        </p:spPr>
        <p:txBody>
          <a:bodyPr/>
          <a:lstStyle/>
          <a:p>
            <a:pPr eaLnBrk="1" hangingPunct="1"/>
            <a:r>
              <a:rPr lang="cs-CZ" sz="2400" smtClean="0"/>
              <a:t>Hodnota </a:t>
            </a:r>
            <a:r>
              <a:rPr lang="cs-CZ" sz="2400" i="1" smtClean="0"/>
              <a:t>n</a:t>
            </a:r>
            <a:r>
              <a:rPr lang="cs-CZ" sz="2400" baseline="-25000" smtClean="0"/>
              <a:t>2</a:t>
            </a:r>
            <a:r>
              <a:rPr lang="cs-CZ" sz="2400" smtClean="0"/>
              <a:t> je relativně malá pro většinu materiálů pro skla je  10-20 m</a:t>
            </a:r>
            <a:r>
              <a:rPr lang="cs-CZ" sz="2400" baseline="30000" smtClean="0"/>
              <a:t>2</a:t>
            </a:r>
            <a:r>
              <a:rPr lang="cs-CZ" sz="2400" smtClean="0"/>
              <a:t> W</a:t>
            </a:r>
            <a:r>
              <a:rPr lang="cs-CZ" sz="2400" baseline="30000" smtClean="0"/>
              <a:t>-1.  </a:t>
            </a:r>
            <a:r>
              <a:rPr lang="cs-CZ" sz="2400" smtClean="0"/>
              <a:t>Intensita ozáření proto musí být</a:t>
            </a:r>
            <a:r>
              <a:rPr lang="cs-CZ" sz="2400" baseline="30000" smtClean="0"/>
              <a:t> </a:t>
            </a:r>
            <a:r>
              <a:rPr lang="cs-CZ" sz="2400" smtClean="0"/>
              <a:t> alespoň 1 GW cm</a:t>
            </a:r>
            <a:r>
              <a:rPr lang="cs-CZ" sz="2400" baseline="30000" smtClean="0"/>
              <a:t>-2</a:t>
            </a:r>
            <a:r>
              <a:rPr lang="cs-CZ" sz="2400" smtClean="0"/>
              <a:t> (taková jaká je produkována lasery) abychom mohli  pzorovat změny indexu lomu způsobené  AC Kerrovým jevem.</a:t>
            </a:r>
          </a:p>
          <a:p>
            <a:pPr eaLnBrk="1" hangingPunct="1"/>
            <a:r>
              <a:rPr lang="cs-CZ" sz="2400" smtClean="0"/>
              <a:t>Optický Kerrův jev se projevuje jako dočasná samofázová modulace a samoindukovaná fázová a frekvenční změna pulsu světla procházejícího mediem. Tento proces společně s disperzí může produkovat optický soliton. </a:t>
            </a:r>
          </a:p>
          <a:p>
            <a:pPr eaLnBrk="1" hangingPunct="1"/>
            <a:endParaRPr lang="cs-CZ" sz="2400" smtClean="0"/>
          </a:p>
        </p:txBody>
      </p:sp>
      <p:sp>
        <p:nvSpPr>
          <p:cNvPr id="33796" name="Rectangle 5"/>
          <p:cNvSpPr>
            <a:spLocks noGrp="1" noChangeArrowheads="1"/>
          </p:cNvSpPr>
          <p:nvPr>
            <p:ph type="title"/>
          </p:nvPr>
        </p:nvSpPr>
        <p:spPr>
          <a:xfrm>
            <a:off x="457200" y="274638"/>
            <a:ext cx="8229600" cy="69850"/>
          </a:xfrm>
        </p:spPr>
        <p:txBody>
          <a:bodyPr/>
          <a:lstStyle/>
          <a:p>
            <a:pPr eaLnBrk="1" hangingPunct="1"/>
            <a:endParaRPr lang="cs-CZ" sz="400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Zástupný symbol pro číslo snímku 3"/>
          <p:cNvSpPr>
            <a:spLocks noGrp="1"/>
          </p:cNvSpPr>
          <p:nvPr>
            <p:ph type="sldNum" sz="quarter" idx="12"/>
          </p:nvPr>
        </p:nvSpPr>
        <p:spPr>
          <a:noFill/>
        </p:spPr>
        <p:txBody>
          <a:bodyPr/>
          <a:lstStyle/>
          <a:p>
            <a:fld id="{0A90D1DC-6C40-468D-8CBC-779842CB3E74}" type="slidenum">
              <a:rPr lang="cs-CZ" smtClean="0"/>
              <a:pPr/>
              <a:t>32</a:t>
            </a:fld>
            <a:endParaRPr lang="cs-CZ" smtClean="0"/>
          </a:p>
        </p:txBody>
      </p:sp>
      <p:pic>
        <p:nvPicPr>
          <p:cNvPr id="34819" name="Picture 7" descr="\mathcal{V}"/>
          <p:cNvPicPr>
            <a:picLocks noChangeAspect="1" noChangeArrowheads="1"/>
          </p:cNvPicPr>
          <p:nvPr/>
        </p:nvPicPr>
        <p:blipFill>
          <a:blip r:embed="rId2" cstate="print"/>
          <a:srcRect/>
          <a:stretch>
            <a:fillRect/>
          </a:stretch>
        </p:blipFill>
        <p:spPr bwMode="auto">
          <a:xfrm>
            <a:off x="-4041775" y="3567113"/>
            <a:ext cx="133350" cy="142875"/>
          </a:xfrm>
          <a:prstGeom prst="rect">
            <a:avLst/>
          </a:prstGeom>
          <a:noFill/>
          <a:ln w="9525">
            <a:noFill/>
            <a:miter lim="800000"/>
            <a:headEnd/>
            <a:tailEnd/>
          </a:ln>
        </p:spPr>
      </p:pic>
      <p:sp>
        <p:nvSpPr>
          <p:cNvPr id="34820" name="Rectangle 9"/>
          <p:cNvSpPr>
            <a:spLocks noChangeArrowheads="1"/>
          </p:cNvSpPr>
          <p:nvPr/>
        </p:nvSpPr>
        <p:spPr bwMode="auto">
          <a:xfrm>
            <a:off x="457200" y="274638"/>
            <a:ext cx="8229600" cy="1143000"/>
          </a:xfrm>
          <a:prstGeom prst="rect">
            <a:avLst/>
          </a:prstGeom>
          <a:noFill/>
          <a:ln w="9525">
            <a:solidFill>
              <a:schemeClr val="tx1"/>
            </a:solidFill>
            <a:miter lim="800000"/>
            <a:headEnd/>
            <a:tailEnd/>
          </a:ln>
        </p:spPr>
        <p:txBody>
          <a:bodyPr anchor="ctr"/>
          <a:lstStyle/>
          <a:p>
            <a:pPr algn="ctr"/>
            <a:r>
              <a:rPr lang="cs-CZ" sz="2400" b="1">
                <a:solidFill>
                  <a:schemeClr val="tx2"/>
                </a:solidFill>
              </a:rPr>
              <a:t>Soliton</a:t>
            </a:r>
            <a:r>
              <a:rPr lang="cs-CZ" sz="2400">
                <a:solidFill>
                  <a:schemeClr val="tx2"/>
                </a:solidFill>
              </a:rPr>
              <a:t> je samozesilující jediná vlna zapříčíněná jemnou rovnováhou mezi nelineárním jevem a disperzí v mediu.  </a:t>
            </a:r>
            <a:endParaRPr lang="cs-CZ" sz="4400">
              <a:solidFill>
                <a:schemeClr val="tx2"/>
              </a:solidFill>
            </a:endParaRPr>
          </a:p>
        </p:txBody>
      </p:sp>
      <p:sp>
        <p:nvSpPr>
          <p:cNvPr id="34821" name="Text Box 10"/>
          <p:cNvSpPr txBox="1">
            <a:spLocks noChangeArrowheads="1"/>
          </p:cNvSpPr>
          <p:nvPr/>
        </p:nvSpPr>
        <p:spPr bwMode="auto">
          <a:xfrm>
            <a:off x="935038" y="2286000"/>
            <a:ext cx="7273925" cy="2286000"/>
          </a:xfrm>
          <a:prstGeom prst="rect">
            <a:avLst/>
          </a:prstGeom>
          <a:noFill/>
          <a:ln w="9525">
            <a:noFill/>
            <a:miter lim="800000"/>
            <a:headEnd/>
            <a:tailEnd/>
          </a:ln>
        </p:spPr>
        <p:txBody>
          <a:bodyPr>
            <a:spAutoFit/>
          </a:bodyPr>
          <a:lstStyle/>
          <a:p>
            <a:pPr marL="342900" indent="-342900"/>
            <a:r>
              <a:rPr lang="cs-CZ" sz="2000"/>
              <a:t>Drazin and Johnson (1989) popisují soliton jako řešení nelineárních diferenciálních rovnic které </a:t>
            </a:r>
          </a:p>
          <a:p>
            <a:pPr marL="342900" indent="-342900">
              <a:buFontTx/>
              <a:buChar char="•"/>
            </a:pPr>
            <a:r>
              <a:rPr lang="cs-CZ" sz="2000"/>
              <a:t>representují vlny stálého tvaru</a:t>
            </a:r>
          </a:p>
          <a:p>
            <a:pPr marL="342900" indent="-342900">
              <a:buFontTx/>
              <a:buChar char="•"/>
            </a:pPr>
            <a:r>
              <a:rPr lang="cs-CZ" sz="2000"/>
              <a:t>jsou lokalizovány takže jejich rozpad nebo přibližování je v 	 nekonečnu kostantní</a:t>
            </a:r>
          </a:p>
          <a:p>
            <a:pPr marL="342900" indent="-342900">
              <a:buFontTx/>
              <a:buChar char="•"/>
            </a:pPr>
            <a:r>
              <a:rPr lang="cs-CZ" sz="2000"/>
              <a:t>mohou silně interagovat s jinými solitony ale vycházejí z kolize nezměněny kromě fázového posunu</a:t>
            </a:r>
            <a:r>
              <a:rPr lang="cs-CZ" sz="2400"/>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defRPr/>
            </a:pPr>
            <a:fld id="{4A9C78F6-F1A7-4713-AC6E-92DFD4FC2EE1}" type="slidenum">
              <a:rPr lang="cs-CZ" smtClean="0"/>
              <a:pPr>
                <a:defRPr/>
              </a:pPr>
              <a:t>33</a:t>
            </a:fld>
            <a:endParaRPr lang="cs-CZ"/>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966788"/>
            <a:ext cx="7210425"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5528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pPr>
              <a:defRPr/>
            </a:pPr>
            <a:fld id="{4A9C78F6-F1A7-4713-AC6E-92DFD4FC2EE1}" type="slidenum">
              <a:rPr lang="cs-CZ" smtClean="0"/>
              <a:pPr>
                <a:defRPr/>
              </a:pPr>
              <a:t>34</a:t>
            </a:fld>
            <a:endParaRPr lang="cs-CZ"/>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684" y="315000"/>
            <a:ext cx="9302892" cy="62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7684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číslo snímku 3"/>
          <p:cNvSpPr>
            <a:spLocks noGrp="1"/>
          </p:cNvSpPr>
          <p:nvPr>
            <p:ph type="sldNum" sz="quarter" idx="12"/>
          </p:nvPr>
        </p:nvSpPr>
        <p:spPr>
          <a:noFill/>
        </p:spPr>
        <p:txBody>
          <a:bodyPr/>
          <a:lstStyle/>
          <a:p>
            <a:fld id="{FF136662-CC62-4D08-9B30-249FEF0C8CC9}" type="slidenum">
              <a:rPr lang="cs-CZ" smtClean="0"/>
              <a:pPr/>
              <a:t>35</a:t>
            </a:fld>
            <a:endParaRPr lang="cs-CZ" smtClean="0"/>
          </a:p>
        </p:txBody>
      </p:sp>
      <p:sp>
        <p:nvSpPr>
          <p:cNvPr id="35843" name="Rectangle 4"/>
          <p:cNvSpPr>
            <a:spLocks noChangeArrowheads="1"/>
          </p:cNvSpPr>
          <p:nvPr/>
        </p:nvSpPr>
        <p:spPr bwMode="auto">
          <a:xfrm>
            <a:off x="857250" y="500063"/>
            <a:ext cx="7415213" cy="4252912"/>
          </a:xfrm>
          <a:prstGeom prst="rect">
            <a:avLst/>
          </a:prstGeom>
          <a:noFill/>
          <a:ln w="9525">
            <a:noFill/>
            <a:miter lim="800000"/>
            <a:headEnd/>
            <a:tailEnd/>
          </a:ln>
        </p:spPr>
        <p:txBody>
          <a:bodyPr>
            <a:spAutoFit/>
          </a:bodyPr>
          <a:lstStyle/>
          <a:p>
            <a:pPr>
              <a:lnSpc>
                <a:spcPct val="80000"/>
              </a:lnSpc>
              <a:spcBef>
                <a:spcPct val="20000"/>
              </a:spcBef>
              <a:buFontTx/>
              <a:buChar char="•"/>
            </a:pPr>
            <a:r>
              <a:rPr lang="cs-CZ" sz="2800"/>
              <a:t>Prostorově, intesivní paprsek světla v mediu bude produkovat změny indexu lomu, které napodobují příčné rozložení paprsku světla. </a:t>
            </a:r>
          </a:p>
          <a:p>
            <a:pPr>
              <a:lnSpc>
                <a:spcPct val="80000"/>
              </a:lnSpc>
              <a:spcBef>
                <a:spcPct val="20000"/>
              </a:spcBef>
              <a:buFontTx/>
              <a:buChar char="•"/>
            </a:pPr>
            <a:r>
              <a:rPr lang="cs-CZ" sz="2800"/>
              <a:t>  Gausův paprsek bude produkovat Gausovo rozložení indexu lomu, podobně jako u vlákna nebo čočky s gradientovým profilem indexu lomu. </a:t>
            </a:r>
          </a:p>
          <a:p>
            <a:pPr>
              <a:lnSpc>
                <a:spcPct val="80000"/>
              </a:lnSpc>
              <a:spcBef>
                <a:spcPct val="20000"/>
              </a:spcBef>
              <a:buFontTx/>
              <a:buChar char="•"/>
            </a:pPr>
            <a:r>
              <a:rPr lang="cs-CZ" sz="2800"/>
              <a:t>Paprsek se sám fokusuje – samofokusace.</a:t>
            </a:r>
          </a:p>
          <a:p>
            <a:pPr>
              <a:lnSpc>
                <a:spcPct val="80000"/>
              </a:lnSpc>
              <a:spcBef>
                <a:spcPct val="20000"/>
              </a:spcBef>
              <a:buFontTx/>
              <a:buChar char="•"/>
            </a:pPr>
            <a:r>
              <a:rPr lang="cs-CZ" sz="2800"/>
              <a:t>---------------------------------------------------------</a:t>
            </a:r>
          </a:p>
          <a:p>
            <a:pPr>
              <a:lnSpc>
                <a:spcPct val="80000"/>
              </a:lnSpc>
              <a:spcBef>
                <a:spcPct val="20000"/>
              </a:spcBef>
              <a:buFontTx/>
              <a:buChar char="•"/>
            </a:pPr>
            <a:r>
              <a:rPr lang="cs-CZ" sz="2000"/>
              <a:t>V optice Gaussův paprsek je paprsek elektromagnetického záření jehož příčné elektrické pole a intenzita mají distribuci popsanou Gausovou funkcí</a:t>
            </a:r>
            <a:r>
              <a:rPr lang="cs-CZ" sz="1400"/>
              <a:t>. </a:t>
            </a:r>
          </a:p>
        </p:txBody>
      </p:sp>
      <p:pic>
        <p:nvPicPr>
          <p:cNvPr id="35844" name="Picture 5"/>
          <p:cNvPicPr>
            <a:picLocks noChangeAspect="1" noChangeArrowheads="1"/>
          </p:cNvPicPr>
          <p:nvPr/>
        </p:nvPicPr>
        <p:blipFill>
          <a:blip r:embed="rId3" cstate="print"/>
          <a:srcRect/>
          <a:stretch>
            <a:fillRect/>
          </a:stretch>
        </p:blipFill>
        <p:spPr bwMode="auto">
          <a:xfrm>
            <a:off x="4500563" y="4572000"/>
            <a:ext cx="2309812" cy="2138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Zástupný symbol pro číslo snímku 3"/>
          <p:cNvSpPr>
            <a:spLocks noGrp="1"/>
          </p:cNvSpPr>
          <p:nvPr>
            <p:ph type="sldNum" sz="quarter" idx="12"/>
          </p:nvPr>
        </p:nvSpPr>
        <p:spPr>
          <a:noFill/>
        </p:spPr>
        <p:txBody>
          <a:bodyPr/>
          <a:lstStyle/>
          <a:p>
            <a:fld id="{38ECE210-9195-4105-9D89-2094EA1FCCA6}" type="slidenum">
              <a:rPr lang="cs-CZ" smtClean="0"/>
              <a:pPr/>
              <a:t>36</a:t>
            </a:fld>
            <a:endParaRPr lang="cs-CZ" smtClean="0"/>
          </a:p>
        </p:txBody>
      </p:sp>
      <p:sp>
        <p:nvSpPr>
          <p:cNvPr id="36867" name="Rectangle 4"/>
          <p:cNvSpPr>
            <a:spLocks noChangeArrowheads="1"/>
          </p:cNvSpPr>
          <p:nvPr/>
        </p:nvSpPr>
        <p:spPr bwMode="auto">
          <a:xfrm>
            <a:off x="539750" y="1035050"/>
            <a:ext cx="8280400" cy="822325"/>
          </a:xfrm>
          <a:prstGeom prst="rect">
            <a:avLst/>
          </a:prstGeom>
          <a:noFill/>
          <a:ln w="9525">
            <a:noFill/>
            <a:miter lim="800000"/>
            <a:headEnd/>
            <a:tailEnd/>
          </a:ln>
        </p:spPr>
        <p:txBody>
          <a:bodyPr anchor="ctr">
            <a:spAutoFit/>
          </a:bodyPr>
          <a:lstStyle/>
          <a:p>
            <a:r>
              <a:rPr lang="cs-CZ" sz="2400"/>
              <a:t>Rotace roviny polarizace je úměrná intenzitě komponnet magnetického pole ve směru paprsku světla</a:t>
            </a:r>
            <a:r>
              <a:rPr lang="cs-CZ" sz="2000"/>
              <a:t>.</a:t>
            </a:r>
          </a:p>
        </p:txBody>
      </p:sp>
      <p:pic>
        <p:nvPicPr>
          <p:cNvPr id="36868" name="Picture 5"/>
          <p:cNvPicPr>
            <a:picLocks noChangeAspect="1" noChangeArrowheads="1"/>
          </p:cNvPicPr>
          <p:nvPr/>
        </p:nvPicPr>
        <p:blipFill>
          <a:blip r:embed="rId2" cstate="print"/>
          <a:srcRect/>
          <a:stretch>
            <a:fillRect/>
          </a:stretch>
        </p:blipFill>
        <p:spPr bwMode="auto">
          <a:xfrm>
            <a:off x="684213" y="1916113"/>
            <a:ext cx="6624637" cy="4664075"/>
          </a:xfrm>
          <a:prstGeom prst="rect">
            <a:avLst/>
          </a:prstGeom>
          <a:noFill/>
          <a:ln w="9525">
            <a:noFill/>
            <a:miter lim="800000"/>
            <a:headEnd/>
            <a:tailEnd/>
          </a:ln>
        </p:spPr>
      </p:pic>
      <p:pic>
        <p:nvPicPr>
          <p:cNvPr id="36869" name="Picture 6" descr="\beta = \mathcal{V}Bd"/>
          <p:cNvPicPr>
            <a:picLocks noChangeAspect="1" noChangeArrowheads="1"/>
          </p:cNvPicPr>
          <p:nvPr/>
        </p:nvPicPr>
        <p:blipFill>
          <a:blip r:embed="rId3" cstate="print"/>
          <a:srcRect/>
          <a:stretch>
            <a:fillRect/>
          </a:stretch>
        </p:blipFill>
        <p:spPr bwMode="auto">
          <a:xfrm>
            <a:off x="5580063" y="5013325"/>
            <a:ext cx="2806700" cy="709613"/>
          </a:xfrm>
          <a:prstGeom prst="rect">
            <a:avLst/>
          </a:prstGeom>
          <a:noFill/>
          <a:ln w="9525">
            <a:noFill/>
            <a:miter lim="800000"/>
            <a:headEnd/>
            <a:tailEnd/>
          </a:ln>
        </p:spPr>
      </p:pic>
      <p:sp>
        <p:nvSpPr>
          <p:cNvPr id="36870" name="Text Box 7"/>
          <p:cNvSpPr txBox="1">
            <a:spLocks noChangeArrowheads="1"/>
          </p:cNvSpPr>
          <p:nvPr/>
        </p:nvSpPr>
        <p:spPr bwMode="auto">
          <a:xfrm>
            <a:off x="2627313" y="404813"/>
            <a:ext cx="3600450" cy="519112"/>
          </a:xfrm>
          <a:prstGeom prst="rect">
            <a:avLst/>
          </a:prstGeom>
          <a:noFill/>
          <a:ln w="9525">
            <a:noFill/>
            <a:miter lim="800000"/>
            <a:headEnd/>
            <a:tailEnd/>
          </a:ln>
        </p:spPr>
        <p:txBody>
          <a:bodyPr>
            <a:spAutoFit/>
          </a:bodyPr>
          <a:lstStyle/>
          <a:p>
            <a:pPr>
              <a:spcBef>
                <a:spcPct val="50000"/>
              </a:spcBef>
            </a:pPr>
            <a:r>
              <a:rPr lang="cs-CZ" sz="2800" b="1"/>
              <a:t>Faradajův jev</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Zástupný symbol pro číslo snímku 3"/>
          <p:cNvSpPr>
            <a:spLocks noGrp="1"/>
          </p:cNvSpPr>
          <p:nvPr>
            <p:ph type="sldNum" sz="quarter" idx="12"/>
          </p:nvPr>
        </p:nvSpPr>
        <p:spPr>
          <a:noFill/>
        </p:spPr>
        <p:txBody>
          <a:bodyPr/>
          <a:lstStyle/>
          <a:p>
            <a:fld id="{6ED51246-4E23-434C-84DB-84859C4341BB}" type="slidenum">
              <a:rPr lang="cs-CZ" smtClean="0"/>
              <a:pPr/>
              <a:t>37</a:t>
            </a:fld>
            <a:endParaRPr lang="cs-CZ" smtClean="0"/>
          </a:p>
        </p:txBody>
      </p:sp>
      <p:sp>
        <p:nvSpPr>
          <p:cNvPr id="37891" name="Rectangle 9"/>
          <p:cNvSpPr>
            <a:spLocks noChangeArrowheads="1"/>
          </p:cNvSpPr>
          <p:nvPr/>
        </p:nvSpPr>
        <p:spPr bwMode="auto">
          <a:xfrm>
            <a:off x="323850" y="549275"/>
            <a:ext cx="8642350" cy="641350"/>
          </a:xfrm>
          <a:prstGeom prst="rect">
            <a:avLst/>
          </a:prstGeom>
          <a:noFill/>
          <a:ln w="9525">
            <a:noFill/>
            <a:miter lim="800000"/>
            <a:headEnd/>
            <a:tailEnd/>
          </a:ln>
        </p:spPr>
        <p:txBody>
          <a:bodyPr anchor="ctr">
            <a:spAutoFit/>
          </a:bodyPr>
          <a:lstStyle/>
          <a:p>
            <a:r>
              <a:rPr lang="cs-CZ"/>
              <a:t>Vztah mezi úhlem rotace polarizace a magnetickým polem v diamagnetickém materialu: </a:t>
            </a:r>
          </a:p>
        </p:txBody>
      </p:sp>
      <p:pic>
        <p:nvPicPr>
          <p:cNvPr id="37892" name="Picture 14" descr="\beta = \mathcal{V}Bd"/>
          <p:cNvPicPr>
            <a:picLocks noChangeAspect="1" noChangeArrowheads="1"/>
          </p:cNvPicPr>
          <p:nvPr/>
        </p:nvPicPr>
        <p:blipFill>
          <a:blip r:embed="rId2" cstate="print"/>
          <a:srcRect/>
          <a:stretch>
            <a:fillRect/>
          </a:stretch>
        </p:blipFill>
        <p:spPr bwMode="auto">
          <a:xfrm>
            <a:off x="2411413" y="1196975"/>
            <a:ext cx="2806700" cy="709613"/>
          </a:xfrm>
          <a:prstGeom prst="rect">
            <a:avLst/>
          </a:prstGeom>
          <a:noFill/>
          <a:ln w="9525">
            <a:noFill/>
            <a:miter lim="800000"/>
            <a:headEnd/>
            <a:tailEnd/>
          </a:ln>
        </p:spPr>
      </p:pic>
      <p:sp>
        <p:nvSpPr>
          <p:cNvPr id="37893" name="Rectangle 17"/>
          <p:cNvSpPr>
            <a:spLocks noChangeArrowheads="1"/>
          </p:cNvSpPr>
          <p:nvPr/>
        </p:nvSpPr>
        <p:spPr bwMode="auto">
          <a:xfrm>
            <a:off x="4572000" y="2122488"/>
            <a:ext cx="4321175" cy="3783012"/>
          </a:xfrm>
          <a:prstGeom prst="rect">
            <a:avLst/>
          </a:prstGeom>
          <a:noFill/>
          <a:ln w="9525">
            <a:noFill/>
            <a:miter lim="800000"/>
            <a:headEnd/>
            <a:tailEnd/>
          </a:ln>
        </p:spPr>
        <p:txBody>
          <a:bodyPr anchor="ctr">
            <a:spAutoFit/>
          </a:bodyPr>
          <a:lstStyle/>
          <a:p>
            <a:endParaRPr lang="cs-CZ"/>
          </a:p>
          <a:p>
            <a:pPr lvl="1" eaLnBrk="0" hangingPunct="0"/>
            <a:r>
              <a:rPr lang="cs-CZ" sz="2000" b="1"/>
              <a:t>β</a:t>
            </a:r>
            <a:r>
              <a:rPr lang="cs-CZ" sz="2000"/>
              <a:t> je úhel rotace  (v radianech)</a:t>
            </a:r>
          </a:p>
          <a:p>
            <a:pPr lvl="1" eaLnBrk="0" hangingPunct="0"/>
            <a:r>
              <a:rPr lang="cs-CZ" sz="2000" b="1" i="1"/>
              <a:t>B</a:t>
            </a:r>
            <a:r>
              <a:rPr lang="cs-CZ" sz="2000"/>
              <a:t> je hustota magnetického toku ve směru šíření světla (v Teslach)</a:t>
            </a:r>
          </a:p>
          <a:p>
            <a:pPr lvl="1" eaLnBrk="0" hangingPunct="0"/>
            <a:r>
              <a:rPr lang="cs-CZ" sz="2000" b="1" i="1"/>
              <a:t>d </a:t>
            </a:r>
            <a:r>
              <a:rPr lang="cs-CZ" sz="2000"/>
              <a:t>  je délka interakce světla a magnetického pole (v metrech) </a:t>
            </a:r>
            <a:r>
              <a:rPr lang="cs-CZ" sz="1000"/>
              <a:t> </a:t>
            </a:r>
            <a:r>
              <a:rPr lang="cs-CZ" sz="2000"/>
              <a:t> </a:t>
            </a:r>
          </a:p>
          <a:p>
            <a:pPr lvl="1" eaLnBrk="0" hangingPunct="0"/>
            <a:r>
              <a:rPr lang="el-GR" sz="2000" b="1" i="1">
                <a:cs typeface="Arial" charset="0"/>
              </a:rPr>
              <a:t>ν</a:t>
            </a:r>
            <a:r>
              <a:rPr lang="cs-CZ" sz="2000" b="1" i="1">
                <a:cs typeface="Arial" charset="0"/>
              </a:rPr>
              <a:t> </a:t>
            </a:r>
            <a:r>
              <a:rPr lang="cs-CZ" sz="2000"/>
              <a:t> je Verdetova konstanta materiálu  (v  rad/Tes/m). </a:t>
            </a:r>
            <a:r>
              <a:rPr lang="cs-CZ" sz="1600"/>
              <a:t>Verdetova konstanta je empirická konstanta úměrnosti , která závisí na vlnové délce a teplotě. Je tabelována pro řadu materiálů. </a:t>
            </a:r>
          </a:p>
        </p:txBody>
      </p:sp>
      <p:sp>
        <p:nvSpPr>
          <p:cNvPr id="37894" name="Text Box 18"/>
          <p:cNvSpPr txBox="1">
            <a:spLocks noChangeArrowheads="1"/>
          </p:cNvSpPr>
          <p:nvPr/>
        </p:nvSpPr>
        <p:spPr bwMode="auto">
          <a:xfrm>
            <a:off x="395288" y="2276475"/>
            <a:ext cx="4103687" cy="3925888"/>
          </a:xfrm>
          <a:prstGeom prst="rect">
            <a:avLst/>
          </a:prstGeom>
          <a:noFill/>
          <a:ln w="9525">
            <a:noFill/>
            <a:miter lim="800000"/>
            <a:headEnd/>
            <a:tailEnd/>
          </a:ln>
        </p:spPr>
        <p:txBody>
          <a:bodyPr>
            <a:spAutoFit/>
          </a:bodyPr>
          <a:lstStyle/>
          <a:p>
            <a:r>
              <a:rPr lang="cs-CZ" sz="2400"/>
              <a:t>Faradajův jev je důsledkem faktu, že magnetické pole odjímá symetrii šíření pravo- a levo točivému kruhově polarizovanému světlu. Index lomu pro světlo dvou polarizací se stává odlišným v přítomnosti magnetického pole.</a:t>
            </a:r>
          </a:p>
          <a:p>
            <a:pPr>
              <a:spcBef>
                <a:spcPct val="50000"/>
              </a:spcBef>
            </a:pPr>
            <a:endParaRPr lang="cs-CZ" sz="240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8914" name="Zástupný symbol pro číslo snímku 3"/>
          <p:cNvSpPr>
            <a:spLocks noGrp="1"/>
          </p:cNvSpPr>
          <p:nvPr>
            <p:ph type="sldNum" sz="quarter" idx="12"/>
          </p:nvPr>
        </p:nvSpPr>
        <p:spPr>
          <a:noFill/>
        </p:spPr>
        <p:txBody>
          <a:bodyPr/>
          <a:lstStyle/>
          <a:p>
            <a:fld id="{50398988-3EC9-4472-89EB-68AA743E97A4}" type="slidenum">
              <a:rPr lang="cs-CZ" smtClean="0"/>
              <a:pPr/>
              <a:t>38</a:t>
            </a:fld>
            <a:endParaRPr lang="cs-CZ" smtClean="0"/>
          </a:p>
        </p:txBody>
      </p:sp>
      <p:pic>
        <p:nvPicPr>
          <p:cNvPr id="38915" name="Picture 2"/>
          <p:cNvPicPr>
            <a:picLocks noChangeAspect="1" noChangeArrowheads="1"/>
          </p:cNvPicPr>
          <p:nvPr/>
        </p:nvPicPr>
        <p:blipFill>
          <a:blip r:embed="rId2" cstate="print"/>
          <a:srcRect/>
          <a:stretch>
            <a:fillRect/>
          </a:stretch>
        </p:blipFill>
        <p:spPr bwMode="auto">
          <a:xfrm>
            <a:off x="467544" y="404664"/>
            <a:ext cx="7129463" cy="6154738"/>
          </a:xfrm>
          <a:prstGeom prst="rect">
            <a:avLst/>
          </a:prstGeom>
          <a:noFill/>
          <a:ln w="9525">
            <a:noFill/>
            <a:miter lim="800000"/>
            <a:headEnd/>
            <a:tailEnd/>
          </a:ln>
        </p:spPr>
      </p:pic>
      <p:sp>
        <p:nvSpPr>
          <p:cNvPr id="38916" name="Text Box 3"/>
          <p:cNvSpPr txBox="1">
            <a:spLocks noChangeArrowheads="1"/>
          </p:cNvSpPr>
          <p:nvPr/>
        </p:nvSpPr>
        <p:spPr bwMode="auto">
          <a:xfrm>
            <a:off x="395288" y="549275"/>
            <a:ext cx="6337300" cy="457200"/>
          </a:xfrm>
          <a:prstGeom prst="rect">
            <a:avLst/>
          </a:prstGeom>
          <a:noFill/>
          <a:ln w="9525">
            <a:noFill/>
            <a:miter lim="800000"/>
            <a:headEnd/>
            <a:tailEnd/>
          </a:ln>
        </p:spPr>
        <p:txBody>
          <a:bodyPr>
            <a:spAutoFit/>
          </a:bodyPr>
          <a:lstStyle/>
          <a:p>
            <a:pPr>
              <a:spcBef>
                <a:spcPct val="50000"/>
              </a:spcBef>
            </a:pPr>
            <a:r>
              <a:rPr lang="cs-CZ" sz="2400"/>
              <a:t>Optická měření protékající kapaliny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39938" name="Zástupný symbol pro číslo snímku 3"/>
          <p:cNvSpPr>
            <a:spLocks noGrp="1"/>
          </p:cNvSpPr>
          <p:nvPr>
            <p:ph type="sldNum" sz="quarter" idx="12"/>
          </p:nvPr>
        </p:nvSpPr>
        <p:spPr>
          <a:noFill/>
        </p:spPr>
        <p:txBody>
          <a:bodyPr/>
          <a:lstStyle/>
          <a:p>
            <a:fld id="{4B84B0DD-C893-4DA6-8E08-A7CE003E602D}" type="slidenum">
              <a:rPr lang="cs-CZ" smtClean="0"/>
              <a:pPr/>
              <a:t>39</a:t>
            </a:fld>
            <a:endParaRPr lang="cs-CZ" smtClean="0"/>
          </a:p>
        </p:txBody>
      </p:sp>
      <p:sp>
        <p:nvSpPr>
          <p:cNvPr id="39939" name="Rectangle 4"/>
          <p:cNvSpPr>
            <a:spLocks noChangeArrowheads="1"/>
          </p:cNvSpPr>
          <p:nvPr/>
        </p:nvSpPr>
        <p:spPr bwMode="auto">
          <a:xfrm>
            <a:off x="2195513" y="1557338"/>
            <a:ext cx="4421187" cy="3697287"/>
          </a:xfrm>
          <a:prstGeom prst="rect">
            <a:avLst/>
          </a:prstGeom>
          <a:noFill/>
          <a:ln w="9525">
            <a:noFill/>
            <a:miter lim="800000"/>
            <a:headEnd/>
            <a:tailEnd/>
          </a:ln>
        </p:spPr>
        <p:txBody>
          <a:bodyPr wrap="none" tIns="0" anchor="ctr">
            <a:spAutoFit/>
          </a:bodyPr>
          <a:lstStyle/>
          <a:p>
            <a:pPr algn="ctr"/>
            <a:r>
              <a:rPr lang="cs-CZ" sz="2400" b="1"/>
              <a:t>McNab equipment measures </a:t>
            </a:r>
          </a:p>
          <a:p>
            <a:pPr algn="ctr"/>
            <a:r>
              <a:rPr lang="cs-CZ" sz="2400">
                <a:hlinkClick r:id="rId2"/>
              </a:rPr>
              <a:t>Absorption</a:t>
            </a:r>
            <a:r>
              <a:rPr lang="cs-CZ" sz="2400"/>
              <a:t> </a:t>
            </a:r>
          </a:p>
          <a:p>
            <a:pPr algn="ctr"/>
            <a:r>
              <a:rPr lang="cs-CZ" sz="2400">
                <a:hlinkClick r:id="rId3"/>
              </a:rPr>
              <a:t>Clarity</a:t>
            </a:r>
            <a:r>
              <a:rPr lang="cs-CZ" sz="2400"/>
              <a:t> </a:t>
            </a:r>
          </a:p>
          <a:p>
            <a:pPr algn="ctr"/>
            <a:r>
              <a:rPr lang="cs-CZ" sz="2400">
                <a:hlinkClick r:id="rId4"/>
              </a:rPr>
              <a:t>Color </a:t>
            </a:r>
            <a:endParaRPr lang="cs-CZ" sz="2400"/>
          </a:p>
          <a:p>
            <a:pPr algn="ctr"/>
            <a:r>
              <a:rPr lang="cs-CZ" sz="2400">
                <a:hlinkClick r:id="rId5"/>
              </a:rPr>
              <a:t>Concentration (% solids, PPM)</a:t>
            </a:r>
            <a:r>
              <a:rPr lang="cs-CZ" sz="2400"/>
              <a:t> </a:t>
            </a:r>
          </a:p>
          <a:p>
            <a:pPr algn="ctr"/>
            <a:r>
              <a:rPr lang="cs-CZ" sz="2400">
                <a:hlinkClick r:id="rId6"/>
              </a:rPr>
              <a:t>Particle Counting</a:t>
            </a:r>
            <a:r>
              <a:rPr lang="cs-CZ" sz="2400"/>
              <a:t> </a:t>
            </a:r>
          </a:p>
          <a:p>
            <a:pPr algn="ctr"/>
            <a:r>
              <a:rPr lang="cs-CZ" sz="2400">
                <a:hlinkClick r:id="rId7"/>
              </a:rPr>
              <a:t>Turbidity</a:t>
            </a:r>
            <a:r>
              <a:rPr lang="cs-CZ" sz="2400"/>
              <a:t> </a:t>
            </a:r>
          </a:p>
          <a:p>
            <a:pPr algn="ctr"/>
            <a:endParaRPr lang="cs-CZ" sz="2400" b="1"/>
          </a:p>
          <a:p>
            <a:pPr algn="ctr"/>
            <a:r>
              <a:rPr lang="cs-CZ" sz="2400" b="1"/>
              <a:t>Configurations </a:t>
            </a:r>
          </a:p>
          <a:p>
            <a:pPr algn="ctr" eaLnBrk="0" hangingPunct="0"/>
            <a:endParaRPr lang="cs-CZ" sz="2400"/>
          </a:p>
        </p:txBody>
      </p:sp>
      <p:sp>
        <p:nvSpPr>
          <p:cNvPr id="39940" name="Rectangle 5"/>
          <p:cNvSpPr>
            <a:spLocks noChangeArrowheads="1"/>
          </p:cNvSpPr>
          <p:nvPr/>
        </p:nvSpPr>
        <p:spPr bwMode="auto">
          <a:xfrm>
            <a:off x="0" y="5516563"/>
            <a:ext cx="9288463" cy="457200"/>
          </a:xfrm>
          <a:prstGeom prst="rect">
            <a:avLst/>
          </a:prstGeom>
          <a:noFill/>
          <a:ln w="9525">
            <a:noFill/>
            <a:miter lim="800000"/>
            <a:headEnd/>
            <a:tailEnd/>
          </a:ln>
        </p:spPr>
        <p:txBody>
          <a:bodyPr wrap="none">
            <a:spAutoFit/>
          </a:bodyPr>
          <a:lstStyle/>
          <a:p>
            <a:r>
              <a:rPr lang="cs-CZ" sz="2400"/>
              <a:t>http://www.themcnab.com/chemical_processing_petrochemical.htm</a:t>
            </a:r>
          </a:p>
        </p:txBody>
      </p:sp>
      <p:sp>
        <p:nvSpPr>
          <p:cNvPr id="39941" name="Text Box 6"/>
          <p:cNvSpPr txBox="1">
            <a:spLocks noChangeArrowheads="1"/>
          </p:cNvSpPr>
          <p:nvPr/>
        </p:nvSpPr>
        <p:spPr bwMode="auto">
          <a:xfrm>
            <a:off x="1150938" y="622300"/>
            <a:ext cx="6734175" cy="579438"/>
          </a:xfrm>
          <a:prstGeom prst="rect">
            <a:avLst/>
          </a:prstGeom>
          <a:noFill/>
          <a:ln w="9525">
            <a:noFill/>
            <a:miter lim="800000"/>
            <a:headEnd/>
            <a:tailEnd/>
          </a:ln>
        </p:spPr>
        <p:txBody>
          <a:bodyPr>
            <a:spAutoFit/>
          </a:bodyPr>
          <a:lstStyle/>
          <a:p>
            <a:pPr>
              <a:spcBef>
                <a:spcPct val="50000"/>
              </a:spcBef>
            </a:pPr>
            <a:r>
              <a:rPr lang="cs-CZ" sz="3200"/>
              <a:t>Optická měření protékající kapaliny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7170" name="Zástupný symbol pro číslo snímku 5"/>
          <p:cNvSpPr>
            <a:spLocks noGrp="1"/>
          </p:cNvSpPr>
          <p:nvPr>
            <p:ph type="sldNum" sz="quarter" idx="12"/>
          </p:nvPr>
        </p:nvSpPr>
        <p:spPr>
          <a:noFill/>
        </p:spPr>
        <p:txBody>
          <a:bodyPr/>
          <a:lstStyle/>
          <a:p>
            <a:fld id="{5B0A8E4E-7783-40C4-8A4F-DE713696AD4B}" type="slidenum">
              <a:rPr lang="cs-CZ" smtClean="0"/>
              <a:pPr/>
              <a:t>4</a:t>
            </a:fld>
            <a:endParaRPr lang="cs-CZ" smtClean="0"/>
          </a:p>
        </p:txBody>
      </p:sp>
      <p:sp>
        <p:nvSpPr>
          <p:cNvPr id="7171" name="Rectangle 3"/>
          <p:cNvSpPr>
            <a:spLocks noGrp="1" noChangeArrowheads="1"/>
          </p:cNvSpPr>
          <p:nvPr>
            <p:ph type="body" idx="1"/>
          </p:nvPr>
        </p:nvSpPr>
        <p:spPr>
          <a:xfrm>
            <a:off x="457200" y="404813"/>
            <a:ext cx="8435975" cy="6453187"/>
          </a:xfrm>
        </p:spPr>
        <p:txBody>
          <a:bodyPr/>
          <a:lstStyle/>
          <a:p>
            <a:pPr eaLnBrk="1" hangingPunct="1">
              <a:lnSpc>
                <a:spcPct val="80000"/>
              </a:lnSpc>
            </a:pPr>
            <a:endParaRPr lang="cs-CZ" sz="2000" smtClean="0"/>
          </a:p>
          <a:p>
            <a:pPr eaLnBrk="1" hangingPunct="1">
              <a:lnSpc>
                <a:spcPct val="80000"/>
              </a:lnSpc>
            </a:pPr>
            <a:r>
              <a:rPr lang="cs-CZ" sz="2000" smtClean="0">
                <a:solidFill>
                  <a:srgbClr val="FF0000"/>
                </a:solidFill>
              </a:rPr>
              <a:t>Co můžeme měřit pomocí optických  vláknových senzorů</a:t>
            </a:r>
          </a:p>
          <a:p>
            <a:pPr eaLnBrk="1" hangingPunct="1">
              <a:lnSpc>
                <a:spcPct val="80000"/>
              </a:lnSpc>
            </a:pPr>
            <a:r>
              <a:rPr lang="cs-CZ" sz="2000" smtClean="0">
                <a:solidFill>
                  <a:srgbClr val="FF0000"/>
                </a:solidFill>
              </a:rPr>
              <a:t>Optické měření teploty</a:t>
            </a:r>
          </a:p>
          <a:p>
            <a:pPr eaLnBrk="1" hangingPunct="1">
              <a:lnSpc>
                <a:spcPct val="80000"/>
              </a:lnSpc>
            </a:pPr>
            <a:r>
              <a:rPr lang="cs-CZ" sz="2000" smtClean="0">
                <a:solidFill>
                  <a:srgbClr val="FF0000"/>
                </a:solidFill>
              </a:rPr>
              <a:t>Změny přenosu světla využívané k optickým měřením</a:t>
            </a:r>
          </a:p>
          <a:p>
            <a:pPr eaLnBrk="1" hangingPunct="1">
              <a:lnSpc>
                <a:spcPct val="80000"/>
              </a:lnSpc>
            </a:pPr>
            <a:r>
              <a:rPr lang="cs-CZ" sz="2000" smtClean="0">
                <a:solidFill>
                  <a:srgbClr val="FF0000"/>
                </a:solidFill>
              </a:rPr>
              <a:t>Rozdělení optických senzorů</a:t>
            </a:r>
          </a:p>
          <a:p>
            <a:pPr eaLnBrk="1" hangingPunct="1">
              <a:lnSpc>
                <a:spcPct val="80000"/>
              </a:lnSpc>
            </a:pPr>
            <a:r>
              <a:rPr lang="cs-CZ" sz="2000" b="1" smtClean="0"/>
              <a:t>Lineární polarizace světla. </a:t>
            </a:r>
          </a:p>
          <a:p>
            <a:pPr eaLnBrk="1" hangingPunct="1">
              <a:lnSpc>
                <a:spcPct val="80000"/>
              </a:lnSpc>
            </a:pPr>
            <a:r>
              <a:rPr lang="cs-CZ" sz="2000" b="1" smtClean="0"/>
              <a:t>Kruhově polarizované světlo</a:t>
            </a:r>
          </a:p>
          <a:p>
            <a:pPr eaLnBrk="1" hangingPunct="1">
              <a:lnSpc>
                <a:spcPct val="80000"/>
              </a:lnSpc>
            </a:pPr>
            <a:r>
              <a:rPr lang="cs-CZ" sz="2000" b="1" smtClean="0"/>
              <a:t>Sagnakův jev,Optický gyroskop</a:t>
            </a:r>
          </a:p>
          <a:p>
            <a:pPr eaLnBrk="1" hangingPunct="1">
              <a:lnSpc>
                <a:spcPct val="80000"/>
              </a:lnSpc>
            </a:pPr>
            <a:r>
              <a:rPr lang="cs-CZ" sz="2000" b="1" smtClean="0"/>
              <a:t>Kerrův elektrooptický jev</a:t>
            </a:r>
          </a:p>
          <a:p>
            <a:pPr eaLnBrk="1" hangingPunct="1">
              <a:lnSpc>
                <a:spcPct val="80000"/>
              </a:lnSpc>
            </a:pPr>
            <a:r>
              <a:rPr lang="cs-CZ" sz="2000" b="1" smtClean="0"/>
              <a:t>Optický Kerrův jev, </a:t>
            </a:r>
            <a:r>
              <a:rPr lang="cs-CZ" sz="1800" b="1" smtClean="0"/>
              <a:t>Soliton </a:t>
            </a:r>
          </a:p>
          <a:p>
            <a:pPr eaLnBrk="1" hangingPunct="1">
              <a:lnSpc>
                <a:spcPct val="80000"/>
              </a:lnSpc>
            </a:pPr>
            <a:r>
              <a:rPr lang="cs-CZ" sz="2000" b="1" smtClean="0"/>
              <a:t>Faradajův jev</a:t>
            </a:r>
          </a:p>
          <a:p>
            <a:pPr eaLnBrk="1" hangingPunct="1">
              <a:lnSpc>
                <a:spcPct val="80000"/>
              </a:lnSpc>
            </a:pPr>
            <a:r>
              <a:rPr lang="cs-CZ" sz="1600" smtClean="0">
                <a:solidFill>
                  <a:srgbClr val="008000"/>
                </a:solidFill>
              </a:rPr>
              <a:t>Optická měření protékající kapaliny</a:t>
            </a:r>
          </a:p>
          <a:p>
            <a:pPr eaLnBrk="1" hangingPunct="1">
              <a:lnSpc>
                <a:spcPct val="80000"/>
              </a:lnSpc>
            </a:pPr>
            <a:r>
              <a:rPr lang="cs-CZ" sz="1600" smtClean="0">
                <a:solidFill>
                  <a:srgbClr val="008000"/>
                </a:solidFill>
              </a:rPr>
              <a:t>Senzor změny indexu lomu.</a:t>
            </a:r>
          </a:p>
          <a:p>
            <a:pPr eaLnBrk="1" hangingPunct="1">
              <a:lnSpc>
                <a:spcPct val="80000"/>
              </a:lnSpc>
            </a:pPr>
            <a:r>
              <a:rPr lang="cs-CZ" sz="1600" smtClean="0">
                <a:solidFill>
                  <a:srgbClr val="008000"/>
                </a:solidFill>
              </a:rPr>
              <a:t>Měření vzdálenosti a pohybu</a:t>
            </a:r>
          </a:p>
          <a:p>
            <a:pPr eaLnBrk="1" hangingPunct="1">
              <a:lnSpc>
                <a:spcPct val="80000"/>
              </a:lnSpc>
            </a:pPr>
            <a:r>
              <a:rPr lang="cs-CZ" sz="1600" smtClean="0">
                <a:solidFill>
                  <a:srgbClr val="008000"/>
                </a:solidFill>
              </a:rPr>
              <a:t>REFLEXNÍ SENZORY</a:t>
            </a:r>
          </a:p>
          <a:p>
            <a:pPr eaLnBrk="1" hangingPunct="1">
              <a:lnSpc>
                <a:spcPct val="80000"/>
              </a:lnSpc>
            </a:pPr>
            <a:r>
              <a:rPr lang="cs-CZ" sz="2000" smtClean="0">
                <a:solidFill>
                  <a:schemeClr val="accent2"/>
                </a:solidFill>
              </a:rPr>
              <a:t>Bodový senzor založený na Fabry–Perotově dutině.</a:t>
            </a:r>
          </a:p>
          <a:p>
            <a:pPr eaLnBrk="1" hangingPunct="1">
              <a:lnSpc>
                <a:spcPct val="80000"/>
              </a:lnSpc>
            </a:pPr>
            <a:r>
              <a:rPr lang="cs-CZ" sz="2000" smtClean="0">
                <a:solidFill>
                  <a:schemeClr val="accent2"/>
                </a:solidFill>
              </a:rPr>
              <a:t>Integrovaný sensor deformace</a:t>
            </a:r>
          </a:p>
          <a:p>
            <a:pPr eaLnBrk="1" hangingPunct="1">
              <a:lnSpc>
                <a:spcPct val="80000"/>
              </a:lnSpc>
            </a:pPr>
            <a:r>
              <a:rPr lang="cs-CZ" sz="2000" smtClean="0">
                <a:solidFill>
                  <a:schemeClr val="accent2"/>
                </a:solidFill>
              </a:rPr>
              <a:t>Multiplexní sensor s Braggovou mřížkou ve vlákně </a:t>
            </a:r>
          </a:p>
          <a:p>
            <a:pPr eaLnBrk="1" hangingPunct="1">
              <a:lnSpc>
                <a:spcPct val="80000"/>
              </a:lnSpc>
            </a:pPr>
            <a:r>
              <a:rPr lang="cs-CZ" sz="2000" smtClean="0">
                <a:solidFill>
                  <a:schemeClr val="accent2"/>
                </a:solidFill>
              </a:rPr>
              <a:t>Distribuované sensory</a:t>
            </a:r>
          </a:p>
          <a:p>
            <a:pPr eaLnBrk="1" hangingPunct="1">
              <a:lnSpc>
                <a:spcPct val="80000"/>
              </a:lnSpc>
            </a:pPr>
            <a:r>
              <a:rPr lang="cs-CZ" sz="2000" smtClean="0">
                <a:solidFill>
                  <a:schemeClr val="accent2"/>
                </a:solidFill>
              </a:rPr>
              <a:t>Extrinsický Fabry-Perottův interferometr s laserovou diodou.</a:t>
            </a:r>
          </a:p>
          <a:p>
            <a:pPr eaLnBrk="1" hangingPunct="1">
              <a:lnSpc>
                <a:spcPct val="80000"/>
              </a:lnSpc>
            </a:pPr>
            <a:endParaRPr lang="cs-CZ" sz="2000" smtClean="0"/>
          </a:p>
          <a:p>
            <a:pPr eaLnBrk="1" hangingPunct="1">
              <a:lnSpc>
                <a:spcPct val="80000"/>
              </a:lnSpc>
            </a:pPr>
            <a:endParaRPr lang="cs-CZ" sz="2000" b="1" smtClean="0"/>
          </a:p>
          <a:p>
            <a:pPr eaLnBrk="1" hangingPunct="1">
              <a:lnSpc>
                <a:spcPct val="80000"/>
              </a:lnSpc>
            </a:pPr>
            <a:endParaRPr lang="cs-CZ" sz="1800" smtClean="0"/>
          </a:p>
          <a:p>
            <a:pPr eaLnBrk="1" hangingPunct="1">
              <a:lnSpc>
                <a:spcPct val="80000"/>
              </a:lnSpc>
            </a:pPr>
            <a:endParaRPr lang="cs-CZ" sz="3600" smtClean="0"/>
          </a:p>
          <a:p>
            <a:pPr eaLnBrk="1" hangingPunct="1">
              <a:lnSpc>
                <a:spcPct val="80000"/>
              </a:lnSpc>
            </a:pPr>
            <a:endParaRPr lang="cs-CZ" sz="2000" smtClean="0"/>
          </a:p>
          <a:p>
            <a:pPr eaLnBrk="1" hangingPunct="1">
              <a:lnSpc>
                <a:spcPct val="80000"/>
              </a:lnSpc>
            </a:pPr>
            <a:endParaRPr lang="cs-CZ" sz="3600" smtClean="0"/>
          </a:p>
        </p:txBody>
      </p:sp>
      <p:sp>
        <p:nvSpPr>
          <p:cNvPr id="7172" name="Rectangle 5"/>
          <p:cNvSpPr>
            <a:spLocks noGrp="1" noChangeArrowheads="1"/>
          </p:cNvSpPr>
          <p:nvPr>
            <p:ph type="title"/>
          </p:nvPr>
        </p:nvSpPr>
        <p:spPr>
          <a:xfrm>
            <a:off x="0" y="0"/>
            <a:ext cx="8229600" cy="490538"/>
          </a:xfrm>
        </p:spPr>
        <p:txBody>
          <a:bodyPr/>
          <a:lstStyle/>
          <a:p>
            <a:pPr algn="l" eaLnBrk="1" hangingPunct="1"/>
            <a:r>
              <a:rPr lang="cs-CZ" sz="1800" smtClean="0"/>
              <a:t>Obsah:</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0962" name="Zástupný symbol pro číslo snímku 3"/>
          <p:cNvSpPr>
            <a:spLocks noGrp="1"/>
          </p:cNvSpPr>
          <p:nvPr>
            <p:ph type="sldNum" sz="quarter" idx="12"/>
          </p:nvPr>
        </p:nvSpPr>
        <p:spPr>
          <a:noFill/>
        </p:spPr>
        <p:txBody>
          <a:bodyPr/>
          <a:lstStyle/>
          <a:p>
            <a:fld id="{6AE9A8F4-2B56-4F0C-A746-C53B27AB5F65}" type="slidenum">
              <a:rPr lang="cs-CZ" smtClean="0"/>
              <a:pPr/>
              <a:t>40</a:t>
            </a:fld>
            <a:endParaRPr lang="cs-CZ" smtClean="0"/>
          </a:p>
        </p:txBody>
      </p:sp>
      <p:pic>
        <p:nvPicPr>
          <p:cNvPr id="40963" name="Picture 4"/>
          <p:cNvPicPr>
            <a:picLocks noChangeAspect="1" noChangeArrowheads="1"/>
          </p:cNvPicPr>
          <p:nvPr/>
        </p:nvPicPr>
        <p:blipFill>
          <a:blip r:embed="rId2" cstate="print"/>
          <a:srcRect/>
          <a:stretch>
            <a:fillRect/>
          </a:stretch>
        </p:blipFill>
        <p:spPr bwMode="auto">
          <a:xfrm>
            <a:off x="1187450" y="1052513"/>
            <a:ext cx="6407150" cy="5527675"/>
          </a:xfrm>
          <a:prstGeom prst="rect">
            <a:avLst/>
          </a:prstGeom>
          <a:noFill/>
          <a:ln w="9525">
            <a:noFill/>
            <a:miter lim="800000"/>
            <a:headEnd/>
            <a:tailEnd/>
          </a:ln>
        </p:spPr>
      </p:pic>
      <p:sp>
        <p:nvSpPr>
          <p:cNvPr id="40964" name="Text Box 5"/>
          <p:cNvSpPr txBox="1">
            <a:spLocks noChangeArrowheads="1"/>
          </p:cNvSpPr>
          <p:nvPr/>
        </p:nvSpPr>
        <p:spPr bwMode="auto">
          <a:xfrm>
            <a:off x="611188" y="549275"/>
            <a:ext cx="5616575" cy="519113"/>
          </a:xfrm>
          <a:prstGeom prst="rect">
            <a:avLst/>
          </a:prstGeom>
          <a:noFill/>
          <a:ln w="9525">
            <a:noFill/>
            <a:miter lim="800000"/>
            <a:headEnd/>
            <a:tailEnd/>
          </a:ln>
        </p:spPr>
        <p:txBody>
          <a:bodyPr>
            <a:spAutoFit/>
          </a:bodyPr>
          <a:lstStyle/>
          <a:p>
            <a:pPr>
              <a:spcBef>
                <a:spcPct val="50000"/>
              </a:spcBef>
            </a:pPr>
            <a:r>
              <a:rPr lang="cs-CZ" sz="2400"/>
              <a:t>Optická </a:t>
            </a:r>
            <a:r>
              <a:rPr lang="cs-CZ" sz="2800"/>
              <a:t>měření</a:t>
            </a:r>
            <a:r>
              <a:rPr lang="cs-CZ" sz="2400"/>
              <a:t> protékající kapaliny</a:t>
            </a:r>
          </a:p>
        </p:txBody>
      </p:sp>
      <p:sp>
        <p:nvSpPr>
          <p:cNvPr id="40965" name="Text Box 6"/>
          <p:cNvSpPr txBox="1">
            <a:spLocks noChangeArrowheads="1"/>
          </p:cNvSpPr>
          <p:nvPr/>
        </p:nvSpPr>
        <p:spPr bwMode="auto">
          <a:xfrm>
            <a:off x="1403350" y="4149725"/>
            <a:ext cx="1223963" cy="641350"/>
          </a:xfrm>
          <a:prstGeom prst="rect">
            <a:avLst/>
          </a:prstGeom>
          <a:solidFill>
            <a:schemeClr val="bg1"/>
          </a:solidFill>
          <a:ln w="9525">
            <a:noFill/>
            <a:miter lim="800000"/>
            <a:headEnd/>
            <a:tailEnd/>
          </a:ln>
        </p:spPr>
        <p:txBody>
          <a:bodyPr>
            <a:spAutoFit/>
          </a:bodyPr>
          <a:lstStyle/>
          <a:p>
            <a:pPr>
              <a:spcBef>
                <a:spcPct val="50000"/>
              </a:spcBef>
            </a:pPr>
            <a:r>
              <a:rPr lang="cs-CZ"/>
              <a:t>Zdroj světla</a:t>
            </a:r>
          </a:p>
        </p:txBody>
      </p:sp>
      <p:sp>
        <p:nvSpPr>
          <p:cNvPr id="40966" name="Text Box 7"/>
          <p:cNvSpPr txBox="1">
            <a:spLocks noChangeArrowheads="1"/>
          </p:cNvSpPr>
          <p:nvPr/>
        </p:nvSpPr>
        <p:spPr bwMode="auto">
          <a:xfrm>
            <a:off x="5724525" y="5373688"/>
            <a:ext cx="1584325" cy="915987"/>
          </a:xfrm>
          <a:prstGeom prst="rect">
            <a:avLst/>
          </a:prstGeom>
          <a:solidFill>
            <a:schemeClr val="bg1"/>
          </a:solidFill>
          <a:ln w="9525">
            <a:noFill/>
            <a:miter lim="800000"/>
            <a:headEnd/>
            <a:tailEnd/>
          </a:ln>
        </p:spPr>
        <p:txBody>
          <a:bodyPr>
            <a:spAutoFit/>
          </a:bodyPr>
          <a:lstStyle/>
          <a:p>
            <a:pPr>
              <a:spcBef>
                <a:spcPct val="50000"/>
              </a:spcBef>
            </a:pPr>
            <a:r>
              <a:rPr lang="cs-CZ"/>
              <a:t>Měřící detektor světla</a:t>
            </a:r>
          </a:p>
        </p:txBody>
      </p:sp>
      <p:sp>
        <p:nvSpPr>
          <p:cNvPr id="40967" name="Text Box 8"/>
          <p:cNvSpPr txBox="1">
            <a:spLocks noChangeArrowheads="1"/>
          </p:cNvSpPr>
          <p:nvPr/>
        </p:nvSpPr>
        <p:spPr bwMode="auto">
          <a:xfrm>
            <a:off x="5651500" y="2781300"/>
            <a:ext cx="1800225" cy="641350"/>
          </a:xfrm>
          <a:prstGeom prst="rect">
            <a:avLst/>
          </a:prstGeom>
          <a:solidFill>
            <a:schemeClr val="bg1"/>
          </a:solidFill>
          <a:ln w="9525">
            <a:noFill/>
            <a:miter lim="800000"/>
            <a:headEnd/>
            <a:tailEnd/>
          </a:ln>
        </p:spPr>
        <p:txBody>
          <a:bodyPr>
            <a:spAutoFit/>
          </a:bodyPr>
          <a:lstStyle/>
          <a:p>
            <a:pPr>
              <a:spcBef>
                <a:spcPct val="50000"/>
              </a:spcBef>
            </a:pPr>
            <a:r>
              <a:rPr lang="cs-CZ"/>
              <a:t>Monitorování neprůhlednosti</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1986" name="Zástupný symbol pro číslo snímku 3"/>
          <p:cNvSpPr>
            <a:spLocks noGrp="1"/>
          </p:cNvSpPr>
          <p:nvPr>
            <p:ph type="sldNum" sz="quarter" idx="12"/>
          </p:nvPr>
        </p:nvSpPr>
        <p:spPr>
          <a:noFill/>
        </p:spPr>
        <p:txBody>
          <a:bodyPr/>
          <a:lstStyle/>
          <a:p>
            <a:fld id="{853A1F9C-A621-4304-8640-233D082DE935}" type="slidenum">
              <a:rPr lang="cs-CZ" smtClean="0"/>
              <a:pPr/>
              <a:t>41</a:t>
            </a:fld>
            <a:endParaRPr lang="cs-CZ" smtClean="0"/>
          </a:p>
        </p:txBody>
      </p:sp>
      <p:pic>
        <p:nvPicPr>
          <p:cNvPr id="41987" name="Picture 4"/>
          <p:cNvPicPr>
            <a:picLocks noChangeAspect="1" noChangeArrowheads="1"/>
          </p:cNvPicPr>
          <p:nvPr/>
        </p:nvPicPr>
        <p:blipFill>
          <a:blip r:embed="rId2" cstate="print"/>
          <a:srcRect/>
          <a:stretch>
            <a:fillRect/>
          </a:stretch>
        </p:blipFill>
        <p:spPr bwMode="auto">
          <a:xfrm>
            <a:off x="684213" y="692150"/>
            <a:ext cx="3654425" cy="4332288"/>
          </a:xfrm>
          <a:prstGeom prst="rect">
            <a:avLst/>
          </a:prstGeom>
          <a:noFill/>
          <a:ln w="9525">
            <a:noFill/>
            <a:miter lim="800000"/>
            <a:headEnd/>
            <a:tailEnd/>
          </a:ln>
        </p:spPr>
      </p:pic>
      <p:pic>
        <p:nvPicPr>
          <p:cNvPr id="41988" name="Picture 5"/>
          <p:cNvPicPr>
            <a:picLocks noChangeAspect="1" noChangeArrowheads="1"/>
          </p:cNvPicPr>
          <p:nvPr/>
        </p:nvPicPr>
        <p:blipFill>
          <a:blip r:embed="rId3" cstate="print"/>
          <a:srcRect/>
          <a:stretch>
            <a:fillRect/>
          </a:stretch>
        </p:blipFill>
        <p:spPr bwMode="auto">
          <a:xfrm>
            <a:off x="4284663" y="2852738"/>
            <a:ext cx="4254500" cy="3027362"/>
          </a:xfrm>
          <a:prstGeom prst="rect">
            <a:avLst/>
          </a:prstGeom>
          <a:noFill/>
          <a:ln w="9525">
            <a:noFill/>
            <a:miter lim="800000"/>
            <a:headEnd/>
            <a:tailEnd/>
          </a:ln>
        </p:spPr>
      </p:pic>
      <p:sp>
        <p:nvSpPr>
          <p:cNvPr id="41989" name="Text Box 6"/>
          <p:cNvSpPr txBox="1">
            <a:spLocks noChangeArrowheads="1"/>
          </p:cNvSpPr>
          <p:nvPr/>
        </p:nvSpPr>
        <p:spPr bwMode="auto">
          <a:xfrm>
            <a:off x="4067175" y="260350"/>
            <a:ext cx="5076825" cy="457200"/>
          </a:xfrm>
          <a:prstGeom prst="rect">
            <a:avLst/>
          </a:prstGeom>
          <a:noFill/>
          <a:ln w="9525">
            <a:noFill/>
            <a:miter lim="800000"/>
            <a:headEnd/>
            <a:tailEnd/>
          </a:ln>
        </p:spPr>
        <p:txBody>
          <a:bodyPr>
            <a:spAutoFit/>
          </a:bodyPr>
          <a:lstStyle/>
          <a:p>
            <a:pPr>
              <a:spcBef>
                <a:spcPct val="50000"/>
              </a:spcBef>
            </a:pPr>
            <a:r>
              <a:rPr lang="cs-CZ" sz="2400"/>
              <a:t>Optická měření protékající kapaliny</a:t>
            </a:r>
          </a:p>
        </p:txBody>
      </p:sp>
      <p:sp>
        <p:nvSpPr>
          <p:cNvPr id="41990" name="Text Box 7"/>
          <p:cNvSpPr txBox="1">
            <a:spLocks noChangeArrowheads="1"/>
          </p:cNvSpPr>
          <p:nvPr/>
        </p:nvSpPr>
        <p:spPr bwMode="auto">
          <a:xfrm>
            <a:off x="4427538" y="2060575"/>
            <a:ext cx="3960812" cy="641350"/>
          </a:xfrm>
          <a:prstGeom prst="rect">
            <a:avLst/>
          </a:prstGeom>
          <a:noFill/>
          <a:ln w="9525">
            <a:noFill/>
            <a:miter lim="800000"/>
            <a:headEnd/>
            <a:tailEnd/>
          </a:ln>
        </p:spPr>
        <p:txBody>
          <a:bodyPr>
            <a:spAutoFit/>
          </a:bodyPr>
          <a:lstStyle/>
          <a:p>
            <a:pPr>
              <a:spcBef>
                <a:spcPct val="50000"/>
              </a:spcBef>
            </a:pPr>
            <a:r>
              <a:rPr lang="cs-CZ"/>
              <a:t>Monitorování neprůhlednosti v potrubí v potravinářském průmyslu</a:t>
            </a:r>
          </a:p>
        </p:txBody>
      </p:sp>
      <p:sp>
        <p:nvSpPr>
          <p:cNvPr id="41991" name="Text Box 8"/>
          <p:cNvSpPr txBox="1">
            <a:spLocks noChangeArrowheads="1"/>
          </p:cNvSpPr>
          <p:nvPr/>
        </p:nvSpPr>
        <p:spPr bwMode="auto">
          <a:xfrm>
            <a:off x="468313" y="5084763"/>
            <a:ext cx="3960812" cy="366712"/>
          </a:xfrm>
          <a:prstGeom prst="rect">
            <a:avLst/>
          </a:prstGeom>
          <a:noFill/>
          <a:ln w="9525">
            <a:noFill/>
            <a:miter lim="800000"/>
            <a:headEnd/>
            <a:tailEnd/>
          </a:ln>
        </p:spPr>
        <p:txBody>
          <a:bodyPr>
            <a:spAutoFit/>
          </a:bodyPr>
          <a:lstStyle/>
          <a:p>
            <a:pPr>
              <a:spcBef>
                <a:spcPct val="50000"/>
              </a:spcBef>
            </a:pPr>
            <a:r>
              <a:rPr lang="cs-CZ"/>
              <a:t>Monitorování koncentrace kvasinek</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3010" name="Zástupný symbol pro číslo snímku 3"/>
          <p:cNvSpPr>
            <a:spLocks noGrp="1"/>
          </p:cNvSpPr>
          <p:nvPr>
            <p:ph type="sldNum" sz="quarter" idx="12"/>
          </p:nvPr>
        </p:nvSpPr>
        <p:spPr>
          <a:noFill/>
        </p:spPr>
        <p:txBody>
          <a:bodyPr/>
          <a:lstStyle/>
          <a:p>
            <a:fld id="{B0862607-AF74-44EC-900C-493AC8AA99E3}" type="slidenum">
              <a:rPr lang="cs-CZ" smtClean="0"/>
              <a:pPr/>
              <a:t>42</a:t>
            </a:fld>
            <a:endParaRPr lang="cs-CZ" smtClean="0"/>
          </a:p>
        </p:txBody>
      </p:sp>
      <p:pic>
        <p:nvPicPr>
          <p:cNvPr id="43011" name="Picture 4"/>
          <p:cNvPicPr>
            <a:picLocks noChangeAspect="1" noChangeArrowheads="1"/>
          </p:cNvPicPr>
          <p:nvPr/>
        </p:nvPicPr>
        <p:blipFill>
          <a:blip r:embed="rId2" cstate="print"/>
          <a:srcRect/>
          <a:stretch>
            <a:fillRect/>
          </a:stretch>
        </p:blipFill>
        <p:spPr bwMode="auto">
          <a:xfrm>
            <a:off x="2535238" y="1052513"/>
            <a:ext cx="4135437" cy="4824412"/>
          </a:xfrm>
          <a:prstGeom prst="rect">
            <a:avLst/>
          </a:prstGeom>
          <a:noFill/>
          <a:ln w="9525">
            <a:noFill/>
            <a:miter lim="800000"/>
            <a:headEnd/>
            <a:tailEnd/>
          </a:ln>
        </p:spPr>
      </p:pic>
      <p:sp>
        <p:nvSpPr>
          <p:cNvPr id="43012" name="Text Box 5"/>
          <p:cNvSpPr txBox="1">
            <a:spLocks noChangeArrowheads="1"/>
          </p:cNvSpPr>
          <p:nvPr/>
        </p:nvSpPr>
        <p:spPr bwMode="auto">
          <a:xfrm>
            <a:off x="4067175" y="260350"/>
            <a:ext cx="5076825" cy="457200"/>
          </a:xfrm>
          <a:prstGeom prst="rect">
            <a:avLst/>
          </a:prstGeom>
          <a:noFill/>
          <a:ln w="9525">
            <a:noFill/>
            <a:miter lim="800000"/>
            <a:headEnd/>
            <a:tailEnd/>
          </a:ln>
        </p:spPr>
        <p:txBody>
          <a:bodyPr>
            <a:spAutoFit/>
          </a:bodyPr>
          <a:lstStyle/>
          <a:p>
            <a:pPr>
              <a:spcBef>
                <a:spcPct val="50000"/>
              </a:spcBef>
            </a:pPr>
            <a:r>
              <a:rPr lang="cs-CZ" sz="2400"/>
              <a:t>Optická měření protékající kapaliny</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4034" name="Zástupný symbol pro číslo snímku 3"/>
          <p:cNvSpPr>
            <a:spLocks noGrp="1"/>
          </p:cNvSpPr>
          <p:nvPr>
            <p:ph type="sldNum" sz="quarter" idx="12"/>
          </p:nvPr>
        </p:nvSpPr>
        <p:spPr>
          <a:noFill/>
        </p:spPr>
        <p:txBody>
          <a:bodyPr/>
          <a:lstStyle/>
          <a:p>
            <a:fld id="{2FDEB6D1-03D8-434F-878A-D7A8A79F70E8}" type="slidenum">
              <a:rPr lang="cs-CZ" smtClean="0"/>
              <a:pPr/>
              <a:t>43</a:t>
            </a:fld>
            <a:endParaRPr lang="cs-CZ" smtClean="0"/>
          </a:p>
        </p:txBody>
      </p:sp>
      <p:pic>
        <p:nvPicPr>
          <p:cNvPr id="44035" name="Picture 4"/>
          <p:cNvPicPr>
            <a:picLocks noChangeAspect="1" noChangeArrowheads="1"/>
          </p:cNvPicPr>
          <p:nvPr/>
        </p:nvPicPr>
        <p:blipFill>
          <a:blip r:embed="rId2" cstate="print"/>
          <a:srcRect/>
          <a:stretch>
            <a:fillRect/>
          </a:stretch>
        </p:blipFill>
        <p:spPr bwMode="auto">
          <a:xfrm>
            <a:off x="2286000" y="381000"/>
            <a:ext cx="4572000" cy="6096000"/>
          </a:xfrm>
          <a:prstGeom prst="rect">
            <a:avLst/>
          </a:prstGeom>
          <a:noFill/>
          <a:ln w="9525">
            <a:noFill/>
            <a:miter lim="800000"/>
            <a:headEnd/>
            <a:tailEnd/>
          </a:ln>
        </p:spPr>
      </p:pic>
      <p:sp>
        <p:nvSpPr>
          <p:cNvPr id="44036" name="Text Box 5"/>
          <p:cNvSpPr txBox="1">
            <a:spLocks noChangeArrowheads="1"/>
          </p:cNvSpPr>
          <p:nvPr/>
        </p:nvSpPr>
        <p:spPr bwMode="auto">
          <a:xfrm>
            <a:off x="6948488" y="3644900"/>
            <a:ext cx="1584325" cy="1878013"/>
          </a:xfrm>
          <a:prstGeom prst="rect">
            <a:avLst/>
          </a:prstGeom>
          <a:noFill/>
          <a:ln w="9525">
            <a:noFill/>
            <a:miter lim="800000"/>
            <a:headEnd/>
            <a:tailEnd/>
          </a:ln>
        </p:spPr>
        <p:txBody>
          <a:bodyPr>
            <a:spAutoFit/>
          </a:bodyPr>
          <a:lstStyle/>
          <a:p>
            <a:pPr>
              <a:spcBef>
                <a:spcPct val="50000"/>
              </a:spcBef>
            </a:pPr>
            <a:r>
              <a:rPr lang="cs-CZ"/>
              <a:t>Pivovar Anton Steinecker.</a:t>
            </a:r>
          </a:p>
          <a:p>
            <a:pPr>
              <a:spcBef>
                <a:spcPct val="50000"/>
              </a:spcBef>
            </a:pPr>
            <a:r>
              <a:rPr lang="cs-CZ"/>
              <a:t>Optické měření  při výrobě piva.</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5058" name="Zástupný symbol pro číslo snímku 3"/>
          <p:cNvSpPr>
            <a:spLocks noGrp="1"/>
          </p:cNvSpPr>
          <p:nvPr>
            <p:ph type="sldNum" sz="quarter" idx="12"/>
          </p:nvPr>
        </p:nvSpPr>
        <p:spPr>
          <a:noFill/>
        </p:spPr>
        <p:txBody>
          <a:bodyPr/>
          <a:lstStyle/>
          <a:p>
            <a:fld id="{73D84F85-5B14-467A-964B-98409E0B51A3}" type="slidenum">
              <a:rPr lang="cs-CZ" smtClean="0"/>
              <a:pPr/>
              <a:t>44</a:t>
            </a:fld>
            <a:endParaRPr lang="cs-CZ" smtClean="0"/>
          </a:p>
        </p:txBody>
      </p:sp>
      <p:pic>
        <p:nvPicPr>
          <p:cNvPr id="45059" name="Picture 4"/>
          <p:cNvPicPr>
            <a:picLocks noChangeAspect="1" noChangeArrowheads="1"/>
          </p:cNvPicPr>
          <p:nvPr/>
        </p:nvPicPr>
        <p:blipFill>
          <a:blip r:embed="rId2" cstate="print"/>
          <a:srcRect/>
          <a:stretch>
            <a:fillRect/>
          </a:stretch>
        </p:blipFill>
        <p:spPr bwMode="auto">
          <a:xfrm>
            <a:off x="431800" y="-346075"/>
            <a:ext cx="8712200" cy="7204075"/>
          </a:xfrm>
          <a:prstGeom prst="rect">
            <a:avLst/>
          </a:prstGeom>
          <a:noFill/>
          <a:ln w="9525">
            <a:noFill/>
            <a:miter lim="800000"/>
            <a:headEnd/>
            <a:tailEnd/>
          </a:ln>
        </p:spPr>
      </p:pic>
      <p:sp>
        <p:nvSpPr>
          <p:cNvPr id="45060" name="Rectangle 20"/>
          <p:cNvSpPr>
            <a:spLocks noChangeArrowheads="1"/>
          </p:cNvSpPr>
          <p:nvPr/>
        </p:nvSpPr>
        <p:spPr bwMode="auto">
          <a:xfrm>
            <a:off x="1692275" y="692150"/>
            <a:ext cx="1008063" cy="288925"/>
          </a:xfrm>
          <a:prstGeom prst="rect">
            <a:avLst/>
          </a:prstGeom>
          <a:solidFill>
            <a:schemeClr val="bg1"/>
          </a:solidFill>
          <a:ln w="9525">
            <a:noFill/>
            <a:miter lim="800000"/>
            <a:headEnd/>
            <a:tailEnd/>
          </a:ln>
        </p:spPr>
        <p:txBody>
          <a:bodyPr wrap="none" anchor="ctr"/>
          <a:lstStyle/>
          <a:p>
            <a:endParaRPr lang="cs-CZ"/>
          </a:p>
        </p:txBody>
      </p:sp>
      <p:sp>
        <p:nvSpPr>
          <p:cNvPr id="45061" name="Text Box 6"/>
          <p:cNvSpPr txBox="1">
            <a:spLocks noChangeArrowheads="1"/>
          </p:cNvSpPr>
          <p:nvPr/>
        </p:nvSpPr>
        <p:spPr bwMode="auto">
          <a:xfrm>
            <a:off x="2051050" y="6491288"/>
            <a:ext cx="5400675" cy="366712"/>
          </a:xfrm>
          <a:prstGeom prst="rect">
            <a:avLst/>
          </a:prstGeom>
          <a:noFill/>
          <a:ln w="9525">
            <a:noFill/>
            <a:miter lim="800000"/>
            <a:headEnd/>
            <a:tailEnd/>
          </a:ln>
        </p:spPr>
        <p:txBody>
          <a:bodyPr>
            <a:spAutoFit/>
          </a:bodyPr>
          <a:lstStyle/>
          <a:p>
            <a:pPr>
              <a:spcBef>
                <a:spcPct val="50000"/>
              </a:spcBef>
            </a:pPr>
            <a:r>
              <a:rPr lang="cs-CZ"/>
              <a:t>Schéma optického monitorování proudící kapaliny.</a:t>
            </a:r>
          </a:p>
        </p:txBody>
      </p:sp>
      <p:sp>
        <p:nvSpPr>
          <p:cNvPr id="45062" name="Text Box 7"/>
          <p:cNvSpPr txBox="1">
            <a:spLocks noChangeArrowheads="1"/>
          </p:cNvSpPr>
          <p:nvPr/>
        </p:nvSpPr>
        <p:spPr bwMode="auto">
          <a:xfrm>
            <a:off x="684213" y="692150"/>
            <a:ext cx="1079500" cy="517525"/>
          </a:xfrm>
          <a:prstGeom prst="rect">
            <a:avLst/>
          </a:prstGeom>
          <a:solidFill>
            <a:schemeClr val="bg1"/>
          </a:solidFill>
          <a:ln w="9525">
            <a:noFill/>
            <a:miter lim="800000"/>
            <a:headEnd/>
            <a:tailEnd/>
          </a:ln>
        </p:spPr>
        <p:txBody>
          <a:bodyPr>
            <a:spAutoFit/>
          </a:bodyPr>
          <a:lstStyle/>
          <a:p>
            <a:pPr>
              <a:spcBef>
                <a:spcPct val="50000"/>
              </a:spcBef>
            </a:pPr>
            <a:r>
              <a:rPr lang="cs-CZ" sz="1400"/>
              <a:t>Světelný zdroj 1</a:t>
            </a:r>
          </a:p>
        </p:txBody>
      </p:sp>
      <p:sp>
        <p:nvSpPr>
          <p:cNvPr id="45063" name="Text Box 8"/>
          <p:cNvSpPr txBox="1">
            <a:spLocks noChangeArrowheads="1"/>
          </p:cNvSpPr>
          <p:nvPr/>
        </p:nvSpPr>
        <p:spPr bwMode="auto">
          <a:xfrm>
            <a:off x="1258888" y="2133600"/>
            <a:ext cx="936625" cy="304800"/>
          </a:xfrm>
          <a:prstGeom prst="rect">
            <a:avLst/>
          </a:prstGeom>
          <a:solidFill>
            <a:schemeClr val="bg1"/>
          </a:solidFill>
          <a:ln w="9525">
            <a:noFill/>
            <a:miter lim="800000"/>
            <a:headEnd/>
            <a:tailEnd/>
          </a:ln>
        </p:spPr>
        <p:txBody>
          <a:bodyPr>
            <a:spAutoFit/>
          </a:bodyPr>
          <a:lstStyle/>
          <a:p>
            <a:pPr>
              <a:spcBef>
                <a:spcPct val="50000"/>
              </a:spcBef>
            </a:pPr>
            <a:r>
              <a:rPr lang="cs-CZ" sz="1400"/>
              <a:t>Filtr</a:t>
            </a:r>
          </a:p>
        </p:txBody>
      </p:sp>
      <p:sp>
        <p:nvSpPr>
          <p:cNvPr id="45064" name="Text Box 9"/>
          <p:cNvSpPr txBox="1">
            <a:spLocks noChangeArrowheads="1"/>
          </p:cNvSpPr>
          <p:nvPr/>
        </p:nvSpPr>
        <p:spPr bwMode="auto">
          <a:xfrm rot="1636399">
            <a:off x="1763713" y="981075"/>
            <a:ext cx="2109787" cy="274638"/>
          </a:xfrm>
          <a:prstGeom prst="rect">
            <a:avLst/>
          </a:prstGeom>
          <a:solidFill>
            <a:schemeClr val="bg1"/>
          </a:solidFill>
          <a:ln w="9525">
            <a:noFill/>
            <a:miter lim="800000"/>
            <a:headEnd/>
            <a:tailEnd/>
          </a:ln>
        </p:spPr>
        <p:txBody>
          <a:bodyPr>
            <a:spAutoFit/>
          </a:bodyPr>
          <a:lstStyle/>
          <a:p>
            <a:pPr>
              <a:spcBef>
                <a:spcPct val="50000"/>
              </a:spcBef>
            </a:pPr>
            <a:r>
              <a:rPr lang="cs-CZ" sz="1200"/>
              <a:t>Proměnná optická kyveta</a:t>
            </a:r>
          </a:p>
        </p:txBody>
      </p:sp>
      <p:sp>
        <p:nvSpPr>
          <p:cNvPr id="45065" name="Text Box 10"/>
          <p:cNvSpPr txBox="1">
            <a:spLocks noChangeArrowheads="1"/>
          </p:cNvSpPr>
          <p:nvPr/>
        </p:nvSpPr>
        <p:spPr bwMode="auto">
          <a:xfrm>
            <a:off x="1692275" y="2420938"/>
            <a:ext cx="1081088" cy="304800"/>
          </a:xfrm>
          <a:prstGeom prst="rect">
            <a:avLst/>
          </a:prstGeom>
          <a:solidFill>
            <a:schemeClr val="bg1"/>
          </a:solidFill>
          <a:ln w="9525">
            <a:noFill/>
            <a:miter lim="800000"/>
            <a:headEnd/>
            <a:tailEnd/>
          </a:ln>
        </p:spPr>
        <p:txBody>
          <a:bodyPr>
            <a:spAutoFit/>
          </a:bodyPr>
          <a:lstStyle/>
          <a:p>
            <a:pPr>
              <a:spcBef>
                <a:spcPct val="50000"/>
              </a:spcBef>
            </a:pPr>
            <a:r>
              <a:rPr lang="cs-CZ" sz="1400"/>
              <a:t>Štěrbina</a:t>
            </a:r>
          </a:p>
        </p:txBody>
      </p:sp>
      <p:sp>
        <p:nvSpPr>
          <p:cNvPr id="45066" name="Text Box 11"/>
          <p:cNvSpPr txBox="1">
            <a:spLocks noChangeArrowheads="1"/>
          </p:cNvSpPr>
          <p:nvPr/>
        </p:nvSpPr>
        <p:spPr bwMode="auto">
          <a:xfrm>
            <a:off x="2124075" y="2781300"/>
            <a:ext cx="1368425" cy="304800"/>
          </a:xfrm>
          <a:prstGeom prst="rect">
            <a:avLst/>
          </a:prstGeom>
          <a:solidFill>
            <a:schemeClr val="bg1"/>
          </a:solidFill>
          <a:ln w="9525">
            <a:noFill/>
            <a:miter lim="800000"/>
            <a:headEnd/>
            <a:tailEnd/>
          </a:ln>
        </p:spPr>
        <p:txBody>
          <a:bodyPr>
            <a:spAutoFit/>
          </a:bodyPr>
          <a:lstStyle/>
          <a:p>
            <a:pPr>
              <a:spcBef>
                <a:spcPct val="50000"/>
              </a:spcBef>
            </a:pPr>
            <a:r>
              <a:rPr lang="cs-CZ" sz="1400"/>
              <a:t>Sklo 0.4 Inch.</a:t>
            </a:r>
          </a:p>
        </p:txBody>
      </p:sp>
      <p:sp>
        <p:nvSpPr>
          <p:cNvPr id="45067" name="Text Box 12"/>
          <p:cNvSpPr txBox="1">
            <a:spLocks noChangeArrowheads="1"/>
          </p:cNvSpPr>
          <p:nvPr/>
        </p:nvSpPr>
        <p:spPr bwMode="auto">
          <a:xfrm>
            <a:off x="2124075" y="3276600"/>
            <a:ext cx="1368425" cy="304800"/>
          </a:xfrm>
          <a:prstGeom prst="rect">
            <a:avLst/>
          </a:prstGeom>
          <a:solidFill>
            <a:schemeClr val="bg1"/>
          </a:solidFill>
          <a:ln w="9525">
            <a:noFill/>
            <a:miter lim="800000"/>
            <a:headEnd/>
            <a:tailEnd/>
          </a:ln>
        </p:spPr>
        <p:txBody>
          <a:bodyPr>
            <a:spAutoFit/>
          </a:bodyPr>
          <a:lstStyle/>
          <a:p>
            <a:pPr>
              <a:spcBef>
                <a:spcPct val="50000"/>
              </a:spcBef>
            </a:pPr>
            <a:r>
              <a:rPr lang="cs-CZ" sz="1400"/>
              <a:t>Sklo 0.4 Inch.</a:t>
            </a:r>
          </a:p>
        </p:txBody>
      </p:sp>
      <p:sp>
        <p:nvSpPr>
          <p:cNvPr id="45068" name="Text Box 13"/>
          <p:cNvSpPr txBox="1">
            <a:spLocks noChangeArrowheads="1"/>
          </p:cNvSpPr>
          <p:nvPr/>
        </p:nvSpPr>
        <p:spPr bwMode="auto">
          <a:xfrm>
            <a:off x="6516688" y="2781300"/>
            <a:ext cx="1368425" cy="304800"/>
          </a:xfrm>
          <a:prstGeom prst="rect">
            <a:avLst/>
          </a:prstGeom>
          <a:solidFill>
            <a:schemeClr val="bg1"/>
          </a:solidFill>
          <a:ln w="9525">
            <a:noFill/>
            <a:miter lim="800000"/>
            <a:headEnd/>
            <a:tailEnd/>
          </a:ln>
        </p:spPr>
        <p:txBody>
          <a:bodyPr>
            <a:spAutoFit/>
          </a:bodyPr>
          <a:lstStyle/>
          <a:p>
            <a:pPr>
              <a:spcBef>
                <a:spcPct val="50000"/>
              </a:spcBef>
            </a:pPr>
            <a:r>
              <a:rPr lang="cs-CZ" sz="1400"/>
              <a:t>Sklo 0.4 Inch.</a:t>
            </a:r>
          </a:p>
        </p:txBody>
      </p:sp>
      <p:sp>
        <p:nvSpPr>
          <p:cNvPr id="45069" name="Text Box 14"/>
          <p:cNvSpPr txBox="1">
            <a:spLocks noChangeArrowheads="1"/>
          </p:cNvSpPr>
          <p:nvPr/>
        </p:nvSpPr>
        <p:spPr bwMode="auto">
          <a:xfrm>
            <a:off x="6443663" y="3276600"/>
            <a:ext cx="1368425" cy="304800"/>
          </a:xfrm>
          <a:prstGeom prst="rect">
            <a:avLst/>
          </a:prstGeom>
          <a:solidFill>
            <a:schemeClr val="bg1"/>
          </a:solidFill>
          <a:ln w="9525">
            <a:noFill/>
            <a:miter lim="800000"/>
            <a:headEnd/>
            <a:tailEnd/>
          </a:ln>
        </p:spPr>
        <p:txBody>
          <a:bodyPr>
            <a:spAutoFit/>
          </a:bodyPr>
          <a:lstStyle/>
          <a:p>
            <a:pPr>
              <a:spcBef>
                <a:spcPct val="50000"/>
              </a:spcBef>
            </a:pPr>
            <a:r>
              <a:rPr lang="cs-CZ" sz="1400"/>
              <a:t>Sklo 0.4 Inch.</a:t>
            </a:r>
          </a:p>
        </p:txBody>
      </p:sp>
      <p:sp>
        <p:nvSpPr>
          <p:cNvPr id="45070" name="Text Box 15"/>
          <p:cNvSpPr txBox="1">
            <a:spLocks noChangeArrowheads="1"/>
          </p:cNvSpPr>
          <p:nvPr/>
        </p:nvSpPr>
        <p:spPr bwMode="auto">
          <a:xfrm>
            <a:off x="7235825" y="2492375"/>
            <a:ext cx="865188" cy="304800"/>
          </a:xfrm>
          <a:prstGeom prst="rect">
            <a:avLst/>
          </a:prstGeom>
          <a:solidFill>
            <a:schemeClr val="bg1"/>
          </a:solidFill>
          <a:ln w="9525">
            <a:noFill/>
            <a:miter lim="800000"/>
            <a:headEnd/>
            <a:tailEnd/>
          </a:ln>
        </p:spPr>
        <p:txBody>
          <a:bodyPr>
            <a:spAutoFit/>
          </a:bodyPr>
          <a:lstStyle/>
          <a:p>
            <a:pPr>
              <a:spcBef>
                <a:spcPct val="50000"/>
              </a:spcBef>
            </a:pPr>
            <a:r>
              <a:rPr lang="cs-CZ" sz="1400"/>
              <a:t>Filtr</a:t>
            </a:r>
          </a:p>
        </p:txBody>
      </p:sp>
      <p:sp>
        <p:nvSpPr>
          <p:cNvPr id="45071" name="Text Box 16"/>
          <p:cNvSpPr txBox="1">
            <a:spLocks noChangeArrowheads="1"/>
          </p:cNvSpPr>
          <p:nvPr/>
        </p:nvSpPr>
        <p:spPr bwMode="auto">
          <a:xfrm>
            <a:off x="7164388" y="3573463"/>
            <a:ext cx="865187" cy="304800"/>
          </a:xfrm>
          <a:prstGeom prst="rect">
            <a:avLst/>
          </a:prstGeom>
          <a:solidFill>
            <a:schemeClr val="bg1"/>
          </a:solidFill>
          <a:ln w="9525">
            <a:noFill/>
            <a:miter lim="800000"/>
            <a:headEnd/>
            <a:tailEnd/>
          </a:ln>
        </p:spPr>
        <p:txBody>
          <a:bodyPr>
            <a:spAutoFit/>
          </a:bodyPr>
          <a:lstStyle/>
          <a:p>
            <a:pPr>
              <a:spcBef>
                <a:spcPct val="50000"/>
              </a:spcBef>
            </a:pPr>
            <a:r>
              <a:rPr lang="cs-CZ" sz="1400"/>
              <a:t>Filtr</a:t>
            </a:r>
          </a:p>
        </p:txBody>
      </p:sp>
      <p:sp>
        <p:nvSpPr>
          <p:cNvPr id="45072" name="Text Box 17"/>
          <p:cNvSpPr txBox="1">
            <a:spLocks noChangeArrowheads="1"/>
          </p:cNvSpPr>
          <p:nvPr/>
        </p:nvSpPr>
        <p:spPr bwMode="auto">
          <a:xfrm>
            <a:off x="4284663" y="5084763"/>
            <a:ext cx="1655762" cy="304800"/>
          </a:xfrm>
          <a:prstGeom prst="rect">
            <a:avLst/>
          </a:prstGeom>
          <a:solidFill>
            <a:srgbClr val="FF6600"/>
          </a:solidFill>
          <a:ln w="9525">
            <a:noFill/>
            <a:miter lim="800000"/>
            <a:headEnd/>
            <a:tailEnd/>
          </a:ln>
        </p:spPr>
        <p:txBody>
          <a:bodyPr>
            <a:spAutoFit/>
          </a:bodyPr>
          <a:lstStyle/>
          <a:p>
            <a:pPr>
              <a:spcBef>
                <a:spcPct val="50000"/>
              </a:spcBef>
            </a:pPr>
            <a:r>
              <a:rPr lang="cs-CZ" sz="1400" b="1"/>
              <a:t>Rychlostní profil</a:t>
            </a:r>
          </a:p>
        </p:txBody>
      </p:sp>
      <p:sp>
        <p:nvSpPr>
          <p:cNvPr id="45073" name="Text Box 18"/>
          <p:cNvSpPr txBox="1">
            <a:spLocks noChangeArrowheads="1"/>
          </p:cNvSpPr>
          <p:nvPr/>
        </p:nvSpPr>
        <p:spPr bwMode="auto">
          <a:xfrm>
            <a:off x="4067175" y="1773238"/>
            <a:ext cx="2017713" cy="304800"/>
          </a:xfrm>
          <a:prstGeom prst="rect">
            <a:avLst/>
          </a:prstGeom>
          <a:solidFill>
            <a:srgbClr val="FF6600"/>
          </a:solidFill>
          <a:ln w="9525">
            <a:noFill/>
            <a:miter lim="800000"/>
            <a:headEnd/>
            <a:tailEnd/>
          </a:ln>
        </p:spPr>
        <p:txBody>
          <a:bodyPr>
            <a:spAutoFit/>
          </a:bodyPr>
          <a:lstStyle/>
          <a:p>
            <a:pPr>
              <a:spcBef>
                <a:spcPct val="50000"/>
              </a:spcBef>
            </a:pPr>
            <a:r>
              <a:rPr lang="cs-CZ" sz="1400" b="1"/>
              <a:t>Optický střed potrubí</a:t>
            </a:r>
          </a:p>
        </p:txBody>
      </p:sp>
      <p:sp>
        <p:nvSpPr>
          <p:cNvPr id="45074" name="Text Box 19"/>
          <p:cNvSpPr txBox="1">
            <a:spLocks noChangeArrowheads="1"/>
          </p:cNvSpPr>
          <p:nvPr/>
        </p:nvSpPr>
        <p:spPr bwMode="auto">
          <a:xfrm>
            <a:off x="4211638" y="692150"/>
            <a:ext cx="1655762" cy="304800"/>
          </a:xfrm>
          <a:prstGeom prst="rect">
            <a:avLst/>
          </a:prstGeom>
          <a:solidFill>
            <a:srgbClr val="FF6600"/>
          </a:solidFill>
          <a:ln w="9525">
            <a:noFill/>
            <a:miter lim="800000"/>
            <a:headEnd/>
            <a:tailEnd/>
          </a:ln>
        </p:spPr>
        <p:txBody>
          <a:bodyPr>
            <a:spAutoFit/>
          </a:bodyPr>
          <a:lstStyle/>
          <a:p>
            <a:pPr>
              <a:spcBef>
                <a:spcPct val="50000"/>
              </a:spcBef>
            </a:pPr>
            <a:r>
              <a:rPr lang="cs-CZ" sz="1400" b="1"/>
              <a:t>Průtočná buňka</a:t>
            </a:r>
          </a:p>
        </p:txBody>
      </p:sp>
      <p:sp>
        <p:nvSpPr>
          <p:cNvPr id="45075" name="Text Box 21"/>
          <p:cNvSpPr txBox="1">
            <a:spLocks noChangeArrowheads="1"/>
          </p:cNvSpPr>
          <p:nvPr/>
        </p:nvSpPr>
        <p:spPr bwMode="auto">
          <a:xfrm>
            <a:off x="6156325" y="5229225"/>
            <a:ext cx="1366838" cy="944563"/>
          </a:xfrm>
          <a:prstGeom prst="rect">
            <a:avLst/>
          </a:prstGeom>
          <a:solidFill>
            <a:schemeClr val="bg1"/>
          </a:solidFill>
          <a:ln w="9525">
            <a:noFill/>
            <a:miter lim="800000"/>
            <a:headEnd/>
            <a:tailEnd/>
          </a:ln>
        </p:spPr>
        <p:txBody>
          <a:bodyPr lIns="0" tIns="0" rIns="0" bIns="0">
            <a:spAutoFit/>
          </a:bodyPr>
          <a:lstStyle/>
          <a:p>
            <a:r>
              <a:rPr lang="cs-CZ" sz="1000" b="1"/>
              <a:t>Referenční detektor 3</a:t>
            </a:r>
            <a:r>
              <a:rPr lang="cs-CZ" sz="1200"/>
              <a:t>  </a:t>
            </a:r>
          </a:p>
          <a:p>
            <a:r>
              <a:rPr lang="cs-CZ" sz="1000"/>
              <a:t>korekce šumu žárovky, korekce barvy</a:t>
            </a:r>
          </a:p>
          <a:p>
            <a:r>
              <a:rPr lang="cs-CZ" sz="1000"/>
              <a:t>zákalu detekčního okna</a:t>
            </a:r>
          </a:p>
          <a:p>
            <a:r>
              <a:rPr lang="cs-CZ" sz="1000"/>
              <a:t>detekce poruchy žárovky</a:t>
            </a:r>
          </a:p>
        </p:txBody>
      </p:sp>
      <p:sp>
        <p:nvSpPr>
          <p:cNvPr id="45076" name="Text Box 22"/>
          <p:cNvSpPr txBox="1">
            <a:spLocks noChangeArrowheads="1"/>
          </p:cNvSpPr>
          <p:nvPr/>
        </p:nvSpPr>
        <p:spPr bwMode="auto">
          <a:xfrm>
            <a:off x="1908175" y="5373688"/>
            <a:ext cx="1509713" cy="669925"/>
          </a:xfrm>
          <a:prstGeom prst="rect">
            <a:avLst/>
          </a:prstGeom>
          <a:solidFill>
            <a:schemeClr val="bg1"/>
          </a:solidFill>
          <a:ln w="9525">
            <a:noFill/>
            <a:miter lim="800000"/>
            <a:headEnd/>
            <a:tailEnd/>
          </a:ln>
        </p:spPr>
        <p:txBody>
          <a:bodyPr lIns="0" tIns="0" rIns="0" bIns="0">
            <a:spAutoFit/>
          </a:bodyPr>
          <a:lstStyle/>
          <a:p>
            <a:r>
              <a:rPr lang="cs-CZ" sz="1000" b="1"/>
              <a:t>Měřící detektor 2</a:t>
            </a:r>
            <a:r>
              <a:rPr lang="cs-CZ" sz="1200"/>
              <a:t> </a:t>
            </a:r>
          </a:p>
          <a:p>
            <a:r>
              <a:rPr lang="cs-CZ" sz="1000"/>
              <a:t>Měřící detektor Ultra nízkého světla</a:t>
            </a:r>
          </a:p>
          <a:p>
            <a:endParaRPr lang="cs-CZ" sz="1200"/>
          </a:p>
        </p:txBody>
      </p:sp>
      <p:sp>
        <p:nvSpPr>
          <p:cNvPr id="45077" name="Text Box 24"/>
          <p:cNvSpPr txBox="1">
            <a:spLocks noChangeArrowheads="1"/>
          </p:cNvSpPr>
          <p:nvPr/>
        </p:nvSpPr>
        <p:spPr bwMode="auto">
          <a:xfrm>
            <a:off x="684213" y="1484313"/>
            <a:ext cx="1150937" cy="457200"/>
          </a:xfrm>
          <a:prstGeom prst="rect">
            <a:avLst/>
          </a:prstGeom>
          <a:solidFill>
            <a:schemeClr val="bg1"/>
          </a:solidFill>
          <a:ln w="9525">
            <a:noFill/>
            <a:miter lim="800000"/>
            <a:headEnd/>
            <a:tailEnd/>
          </a:ln>
        </p:spPr>
        <p:txBody>
          <a:bodyPr>
            <a:spAutoFit/>
          </a:bodyPr>
          <a:lstStyle/>
          <a:p>
            <a:pPr>
              <a:spcBef>
                <a:spcPct val="50000"/>
              </a:spcBef>
            </a:pPr>
            <a:r>
              <a:rPr lang="cs-CZ" sz="1200"/>
              <a:t>Velká óptická žárovka</a:t>
            </a:r>
          </a:p>
        </p:txBody>
      </p:sp>
      <p:sp>
        <p:nvSpPr>
          <p:cNvPr id="45078" name="Rectangle 25"/>
          <p:cNvSpPr>
            <a:spLocks noChangeArrowheads="1"/>
          </p:cNvSpPr>
          <p:nvPr/>
        </p:nvSpPr>
        <p:spPr bwMode="auto">
          <a:xfrm>
            <a:off x="1116013" y="1412875"/>
            <a:ext cx="576262" cy="71438"/>
          </a:xfrm>
          <a:prstGeom prst="rect">
            <a:avLst/>
          </a:prstGeom>
          <a:solidFill>
            <a:schemeClr val="bg1"/>
          </a:solidFill>
          <a:ln w="9525">
            <a:noFill/>
            <a:miter lim="800000"/>
            <a:headEnd/>
            <a:tailEnd/>
          </a:ln>
        </p:spPr>
        <p:txBody>
          <a:bodyPr wrap="none" anchor="ctr"/>
          <a:lstStyle/>
          <a:p>
            <a:endParaRPr lang="cs-CZ"/>
          </a:p>
        </p:txBody>
      </p:sp>
      <p:sp>
        <p:nvSpPr>
          <p:cNvPr id="45079" name="Rectangle 26"/>
          <p:cNvSpPr>
            <a:spLocks noChangeArrowheads="1"/>
          </p:cNvSpPr>
          <p:nvPr/>
        </p:nvSpPr>
        <p:spPr bwMode="auto">
          <a:xfrm>
            <a:off x="1116013" y="2060575"/>
            <a:ext cx="576262" cy="71438"/>
          </a:xfrm>
          <a:prstGeom prst="rect">
            <a:avLst/>
          </a:prstGeom>
          <a:solidFill>
            <a:schemeClr val="bg1"/>
          </a:solidFill>
          <a:ln w="9525">
            <a:noFill/>
            <a:miter lim="800000"/>
            <a:headEnd/>
            <a:tailEnd/>
          </a:ln>
        </p:spPr>
        <p:txBody>
          <a:bodyPr wrap="none" anchor="ctr"/>
          <a:lstStyle/>
          <a:p>
            <a:endParaRPr lang="cs-CZ"/>
          </a:p>
        </p:txBody>
      </p:sp>
      <p:sp>
        <p:nvSpPr>
          <p:cNvPr id="45080" name="Rectangle 27"/>
          <p:cNvSpPr>
            <a:spLocks noChangeArrowheads="1"/>
          </p:cNvSpPr>
          <p:nvPr/>
        </p:nvSpPr>
        <p:spPr bwMode="auto">
          <a:xfrm>
            <a:off x="1692275" y="1700213"/>
            <a:ext cx="503238" cy="215900"/>
          </a:xfrm>
          <a:prstGeom prst="rect">
            <a:avLst/>
          </a:prstGeom>
          <a:solidFill>
            <a:schemeClr val="bg1"/>
          </a:solidFill>
          <a:ln w="9525">
            <a:noFill/>
            <a:miter lim="800000"/>
            <a:headEnd/>
            <a:tailEnd/>
          </a:ln>
        </p:spPr>
        <p:txBody>
          <a:bodyPr wrap="none" anchor="ctr"/>
          <a:lstStyle/>
          <a:p>
            <a:endParaRPr lang="cs-CZ"/>
          </a:p>
        </p:txBody>
      </p:sp>
      <p:sp>
        <p:nvSpPr>
          <p:cNvPr id="45081" name="Text Box 28"/>
          <p:cNvSpPr txBox="1">
            <a:spLocks noChangeArrowheads="1"/>
          </p:cNvSpPr>
          <p:nvPr/>
        </p:nvSpPr>
        <p:spPr bwMode="auto">
          <a:xfrm rot="1636399">
            <a:off x="3851275" y="2565400"/>
            <a:ext cx="1190625" cy="274638"/>
          </a:xfrm>
          <a:prstGeom prst="rect">
            <a:avLst/>
          </a:prstGeom>
          <a:solidFill>
            <a:srgbClr val="FFCC00"/>
          </a:solidFill>
          <a:ln w="9525">
            <a:noFill/>
            <a:miter lim="800000"/>
            <a:headEnd/>
            <a:tailEnd/>
          </a:ln>
        </p:spPr>
        <p:txBody>
          <a:bodyPr>
            <a:spAutoFit/>
          </a:bodyPr>
          <a:lstStyle/>
          <a:p>
            <a:pPr>
              <a:spcBef>
                <a:spcPct val="50000"/>
              </a:spcBef>
            </a:pPr>
            <a:r>
              <a:rPr lang="cs-CZ" sz="1200"/>
              <a:t>Přímý paprsek</a:t>
            </a:r>
          </a:p>
        </p:txBody>
      </p:sp>
      <p:sp>
        <p:nvSpPr>
          <p:cNvPr id="45082" name="Text Box 29"/>
          <p:cNvSpPr txBox="1">
            <a:spLocks noChangeArrowheads="1"/>
          </p:cNvSpPr>
          <p:nvPr/>
        </p:nvSpPr>
        <p:spPr bwMode="auto">
          <a:xfrm rot="-1622197">
            <a:off x="3751263" y="3444875"/>
            <a:ext cx="1109662" cy="182563"/>
          </a:xfrm>
          <a:prstGeom prst="rect">
            <a:avLst/>
          </a:prstGeom>
          <a:solidFill>
            <a:srgbClr val="FF9900"/>
          </a:solidFill>
          <a:ln w="9525">
            <a:noFill/>
            <a:miter lim="800000"/>
            <a:headEnd/>
            <a:tailEnd/>
          </a:ln>
        </p:spPr>
        <p:txBody>
          <a:bodyPr lIns="0" tIns="0" rIns="0" bIns="0">
            <a:spAutoFit/>
          </a:bodyPr>
          <a:lstStyle/>
          <a:p>
            <a:pPr>
              <a:spcBef>
                <a:spcPct val="50000"/>
              </a:spcBef>
            </a:pPr>
            <a:r>
              <a:rPr lang="cs-CZ" sz="1200"/>
              <a:t>Měřený paprsek</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6082" name="Zástupný symbol pro číslo snímku 3"/>
          <p:cNvSpPr>
            <a:spLocks noGrp="1"/>
          </p:cNvSpPr>
          <p:nvPr>
            <p:ph type="sldNum" sz="quarter" idx="12"/>
          </p:nvPr>
        </p:nvSpPr>
        <p:spPr>
          <a:noFill/>
        </p:spPr>
        <p:txBody>
          <a:bodyPr/>
          <a:lstStyle/>
          <a:p>
            <a:fld id="{B83047D5-452D-49D9-AA67-CE775705C60C}" type="slidenum">
              <a:rPr lang="cs-CZ" smtClean="0"/>
              <a:pPr/>
              <a:t>45</a:t>
            </a:fld>
            <a:endParaRPr lang="cs-CZ" smtClean="0"/>
          </a:p>
        </p:txBody>
      </p:sp>
      <p:pic>
        <p:nvPicPr>
          <p:cNvPr id="46083" name="Picture 4"/>
          <p:cNvPicPr>
            <a:picLocks noChangeAspect="1" noChangeArrowheads="1"/>
          </p:cNvPicPr>
          <p:nvPr/>
        </p:nvPicPr>
        <p:blipFill>
          <a:blip r:embed="rId2" cstate="print"/>
          <a:srcRect/>
          <a:stretch>
            <a:fillRect/>
          </a:stretch>
        </p:blipFill>
        <p:spPr bwMode="auto">
          <a:xfrm>
            <a:off x="2286000" y="1833563"/>
            <a:ext cx="4572000" cy="3192462"/>
          </a:xfrm>
          <a:prstGeom prst="rect">
            <a:avLst/>
          </a:prstGeom>
          <a:noFill/>
          <a:ln w="9525">
            <a:noFill/>
            <a:miter lim="800000"/>
            <a:headEnd/>
            <a:tailEnd/>
          </a:ln>
        </p:spPr>
      </p:pic>
      <p:sp>
        <p:nvSpPr>
          <p:cNvPr id="46084" name="Text Box 5"/>
          <p:cNvSpPr txBox="1">
            <a:spLocks noChangeArrowheads="1"/>
          </p:cNvSpPr>
          <p:nvPr/>
        </p:nvSpPr>
        <p:spPr bwMode="auto">
          <a:xfrm>
            <a:off x="4067175" y="260350"/>
            <a:ext cx="5076825" cy="457200"/>
          </a:xfrm>
          <a:prstGeom prst="rect">
            <a:avLst/>
          </a:prstGeom>
          <a:noFill/>
          <a:ln w="9525">
            <a:noFill/>
            <a:miter lim="800000"/>
            <a:headEnd/>
            <a:tailEnd/>
          </a:ln>
        </p:spPr>
        <p:txBody>
          <a:bodyPr>
            <a:spAutoFit/>
          </a:bodyPr>
          <a:lstStyle/>
          <a:p>
            <a:pPr>
              <a:spcBef>
                <a:spcPct val="50000"/>
              </a:spcBef>
            </a:pPr>
            <a:r>
              <a:rPr lang="cs-CZ" sz="2400"/>
              <a:t>Optická měření protékající kapaliny</a:t>
            </a:r>
          </a:p>
        </p:txBody>
      </p:sp>
      <p:sp>
        <p:nvSpPr>
          <p:cNvPr id="46085" name="Text Box 6"/>
          <p:cNvSpPr txBox="1">
            <a:spLocks noChangeArrowheads="1"/>
          </p:cNvSpPr>
          <p:nvPr/>
        </p:nvSpPr>
        <p:spPr bwMode="auto">
          <a:xfrm>
            <a:off x="900113" y="5157788"/>
            <a:ext cx="7416800" cy="366712"/>
          </a:xfrm>
          <a:prstGeom prst="rect">
            <a:avLst/>
          </a:prstGeom>
          <a:noFill/>
          <a:ln w="9525">
            <a:noFill/>
            <a:miter lim="800000"/>
            <a:headEnd/>
            <a:tailEnd/>
          </a:ln>
        </p:spPr>
        <p:txBody>
          <a:bodyPr>
            <a:spAutoFit/>
          </a:bodyPr>
          <a:lstStyle/>
          <a:p>
            <a:pPr>
              <a:spcBef>
                <a:spcPct val="50000"/>
              </a:spcBef>
            </a:pPr>
            <a:r>
              <a:rPr lang="cs-CZ"/>
              <a:t>Realizace optického monitorování proudící kapaliny, přístroj  Mc Nab.</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7106" name="Zástupný symbol pro číslo snímku 3"/>
          <p:cNvSpPr>
            <a:spLocks noGrp="1"/>
          </p:cNvSpPr>
          <p:nvPr>
            <p:ph type="sldNum" sz="quarter" idx="12"/>
          </p:nvPr>
        </p:nvSpPr>
        <p:spPr>
          <a:noFill/>
        </p:spPr>
        <p:txBody>
          <a:bodyPr/>
          <a:lstStyle/>
          <a:p>
            <a:fld id="{65E33D6B-5136-4EFE-AB7D-3251983073F9}" type="slidenum">
              <a:rPr lang="cs-CZ" smtClean="0"/>
              <a:pPr/>
              <a:t>46</a:t>
            </a:fld>
            <a:endParaRPr lang="cs-CZ" smtClean="0"/>
          </a:p>
        </p:txBody>
      </p:sp>
      <p:pic>
        <p:nvPicPr>
          <p:cNvPr id="47107" name="Picture 4"/>
          <p:cNvPicPr>
            <a:picLocks noChangeAspect="1" noChangeArrowheads="1"/>
          </p:cNvPicPr>
          <p:nvPr/>
        </p:nvPicPr>
        <p:blipFill>
          <a:blip r:embed="rId2" cstate="print"/>
          <a:srcRect/>
          <a:stretch>
            <a:fillRect/>
          </a:stretch>
        </p:blipFill>
        <p:spPr bwMode="auto">
          <a:xfrm>
            <a:off x="1331913" y="17463"/>
            <a:ext cx="5686425" cy="6840537"/>
          </a:xfrm>
          <a:prstGeom prst="rect">
            <a:avLst/>
          </a:prstGeom>
          <a:noFill/>
          <a:ln w="9525">
            <a:noFill/>
            <a:miter lim="800000"/>
            <a:headEnd/>
            <a:tailEnd/>
          </a:ln>
        </p:spPr>
      </p:pic>
      <p:sp>
        <p:nvSpPr>
          <p:cNvPr id="47108" name="Text Box 5"/>
          <p:cNvSpPr txBox="1">
            <a:spLocks noChangeArrowheads="1"/>
          </p:cNvSpPr>
          <p:nvPr/>
        </p:nvSpPr>
        <p:spPr bwMode="auto">
          <a:xfrm>
            <a:off x="0" y="0"/>
            <a:ext cx="1296988" cy="1190625"/>
          </a:xfrm>
          <a:prstGeom prst="rect">
            <a:avLst/>
          </a:prstGeom>
          <a:noFill/>
          <a:ln w="9525">
            <a:noFill/>
            <a:miter lim="800000"/>
            <a:headEnd/>
            <a:tailEnd/>
          </a:ln>
        </p:spPr>
        <p:txBody>
          <a:bodyPr>
            <a:spAutoFit/>
          </a:bodyPr>
          <a:lstStyle/>
          <a:p>
            <a:pPr>
              <a:spcBef>
                <a:spcPct val="50000"/>
              </a:spcBef>
            </a:pPr>
            <a:r>
              <a:rPr lang="cs-CZ"/>
              <a:t>Optická měření protékající kapaliny</a:t>
            </a:r>
          </a:p>
        </p:txBody>
      </p:sp>
      <p:sp>
        <p:nvSpPr>
          <p:cNvPr id="47109" name="Text Box 6"/>
          <p:cNvSpPr txBox="1">
            <a:spLocks noChangeArrowheads="1"/>
          </p:cNvSpPr>
          <p:nvPr/>
        </p:nvSpPr>
        <p:spPr bwMode="auto">
          <a:xfrm>
            <a:off x="1403350" y="5942013"/>
            <a:ext cx="5545138" cy="915987"/>
          </a:xfrm>
          <a:prstGeom prst="rect">
            <a:avLst/>
          </a:prstGeom>
          <a:solidFill>
            <a:schemeClr val="bg1"/>
          </a:solidFill>
          <a:ln w="9525">
            <a:noFill/>
            <a:miter lim="800000"/>
            <a:headEnd/>
            <a:tailEnd/>
          </a:ln>
        </p:spPr>
        <p:txBody>
          <a:bodyPr>
            <a:spAutoFit/>
          </a:bodyPr>
          <a:lstStyle/>
          <a:p>
            <a:r>
              <a:rPr lang="cs-CZ"/>
              <a:t>Princip optické detekce částic. </a:t>
            </a:r>
          </a:p>
          <a:p>
            <a:r>
              <a:rPr lang="cs-CZ"/>
              <a:t>a) detekce pomocí světelného rozptylu</a:t>
            </a:r>
          </a:p>
          <a:p>
            <a:r>
              <a:rPr lang="cs-CZ"/>
              <a:t>b) fluorescenční detekce.</a:t>
            </a:r>
          </a:p>
        </p:txBody>
      </p:sp>
      <p:sp>
        <p:nvSpPr>
          <p:cNvPr id="47110" name="Text Box 7"/>
          <p:cNvSpPr txBox="1">
            <a:spLocks noChangeArrowheads="1"/>
          </p:cNvSpPr>
          <p:nvPr/>
        </p:nvSpPr>
        <p:spPr bwMode="auto">
          <a:xfrm>
            <a:off x="4284663" y="1125538"/>
            <a:ext cx="2376487" cy="274637"/>
          </a:xfrm>
          <a:prstGeom prst="rect">
            <a:avLst/>
          </a:prstGeom>
          <a:solidFill>
            <a:schemeClr val="bg1"/>
          </a:solidFill>
          <a:ln w="9525">
            <a:noFill/>
            <a:miter lim="800000"/>
            <a:headEnd/>
            <a:tailEnd/>
          </a:ln>
        </p:spPr>
        <p:txBody>
          <a:bodyPr>
            <a:spAutoFit/>
          </a:bodyPr>
          <a:lstStyle/>
          <a:p>
            <a:pPr>
              <a:spcBef>
                <a:spcPct val="50000"/>
              </a:spcBef>
            </a:pPr>
            <a:r>
              <a:rPr lang="cs-CZ" sz="1200"/>
              <a:t>                  Směr pohybu částic </a:t>
            </a:r>
          </a:p>
        </p:txBody>
      </p:sp>
      <p:sp>
        <p:nvSpPr>
          <p:cNvPr id="47111" name="Text Box 8"/>
          <p:cNvSpPr txBox="1">
            <a:spLocks noChangeArrowheads="1"/>
          </p:cNvSpPr>
          <p:nvPr/>
        </p:nvSpPr>
        <p:spPr bwMode="auto">
          <a:xfrm>
            <a:off x="4500563" y="4941888"/>
            <a:ext cx="2447925" cy="274637"/>
          </a:xfrm>
          <a:prstGeom prst="rect">
            <a:avLst/>
          </a:prstGeom>
          <a:solidFill>
            <a:schemeClr val="bg1"/>
          </a:solidFill>
          <a:ln w="9525">
            <a:noFill/>
            <a:miter lim="800000"/>
            <a:headEnd/>
            <a:tailEnd/>
          </a:ln>
        </p:spPr>
        <p:txBody>
          <a:bodyPr>
            <a:spAutoFit/>
          </a:bodyPr>
          <a:lstStyle/>
          <a:p>
            <a:pPr>
              <a:spcBef>
                <a:spcPct val="50000"/>
              </a:spcBef>
            </a:pPr>
            <a:r>
              <a:rPr lang="cs-CZ" sz="1200"/>
              <a:t>                    Směr pohybu částic </a:t>
            </a:r>
          </a:p>
        </p:txBody>
      </p:sp>
      <p:sp>
        <p:nvSpPr>
          <p:cNvPr id="47112" name="Line 9"/>
          <p:cNvSpPr>
            <a:spLocks noChangeShapeType="1"/>
          </p:cNvSpPr>
          <p:nvPr/>
        </p:nvSpPr>
        <p:spPr bwMode="auto">
          <a:xfrm>
            <a:off x="4140200" y="1268413"/>
            <a:ext cx="719138" cy="0"/>
          </a:xfrm>
          <a:prstGeom prst="line">
            <a:avLst/>
          </a:prstGeom>
          <a:noFill/>
          <a:ln w="9525">
            <a:solidFill>
              <a:schemeClr val="tx1"/>
            </a:solidFill>
            <a:round/>
            <a:headEnd/>
            <a:tailEnd type="triangle" w="med" len="med"/>
          </a:ln>
        </p:spPr>
        <p:txBody>
          <a:bodyPr/>
          <a:lstStyle/>
          <a:p>
            <a:endParaRPr lang="cs-CZ"/>
          </a:p>
        </p:txBody>
      </p:sp>
      <p:sp>
        <p:nvSpPr>
          <p:cNvPr id="47113" name="Line 10"/>
          <p:cNvSpPr>
            <a:spLocks noChangeShapeType="1"/>
          </p:cNvSpPr>
          <p:nvPr/>
        </p:nvSpPr>
        <p:spPr bwMode="auto">
          <a:xfrm>
            <a:off x="4572000" y="5084763"/>
            <a:ext cx="719138" cy="0"/>
          </a:xfrm>
          <a:prstGeom prst="line">
            <a:avLst/>
          </a:prstGeom>
          <a:noFill/>
          <a:ln w="9525">
            <a:solidFill>
              <a:schemeClr val="tx1"/>
            </a:solidFill>
            <a:round/>
            <a:headEnd/>
            <a:tailEnd type="triangle" w="med" len="med"/>
          </a:ln>
        </p:spPr>
        <p:txBody>
          <a:bodyPr/>
          <a:lstStyle/>
          <a:p>
            <a:endParaRPr lang="cs-CZ"/>
          </a:p>
        </p:txBody>
      </p:sp>
      <p:sp>
        <p:nvSpPr>
          <p:cNvPr id="47114" name="Text Box 12"/>
          <p:cNvSpPr txBox="1">
            <a:spLocks noChangeArrowheads="1"/>
          </p:cNvSpPr>
          <p:nvPr/>
        </p:nvSpPr>
        <p:spPr bwMode="auto">
          <a:xfrm>
            <a:off x="6156325" y="1700213"/>
            <a:ext cx="792163" cy="517525"/>
          </a:xfrm>
          <a:prstGeom prst="rect">
            <a:avLst/>
          </a:prstGeom>
          <a:solidFill>
            <a:schemeClr val="bg1"/>
          </a:solidFill>
          <a:ln w="9525">
            <a:noFill/>
            <a:miter lim="800000"/>
            <a:headEnd/>
            <a:tailEnd/>
          </a:ln>
        </p:spPr>
        <p:txBody>
          <a:bodyPr>
            <a:spAutoFit/>
          </a:bodyPr>
          <a:lstStyle/>
          <a:p>
            <a:pPr>
              <a:spcBef>
                <a:spcPct val="50000"/>
              </a:spcBef>
            </a:pPr>
            <a:r>
              <a:rPr lang="cs-CZ" sz="1400"/>
              <a:t>Optická vlákna</a:t>
            </a:r>
          </a:p>
        </p:txBody>
      </p:sp>
      <p:sp>
        <p:nvSpPr>
          <p:cNvPr id="47115" name="Text Box 13"/>
          <p:cNvSpPr txBox="1">
            <a:spLocks noChangeArrowheads="1"/>
          </p:cNvSpPr>
          <p:nvPr/>
        </p:nvSpPr>
        <p:spPr bwMode="auto">
          <a:xfrm>
            <a:off x="3132138" y="3500438"/>
            <a:ext cx="2016125" cy="274637"/>
          </a:xfrm>
          <a:prstGeom prst="rect">
            <a:avLst/>
          </a:prstGeom>
          <a:solidFill>
            <a:schemeClr val="bg1"/>
          </a:solidFill>
          <a:ln w="9525">
            <a:noFill/>
            <a:miter lim="800000"/>
            <a:headEnd/>
            <a:tailEnd/>
          </a:ln>
        </p:spPr>
        <p:txBody>
          <a:bodyPr>
            <a:spAutoFit/>
          </a:bodyPr>
          <a:lstStyle/>
          <a:p>
            <a:pPr>
              <a:spcBef>
                <a:spcPct val="50000"/>
              </a:spcBef>
            </a:pPr>
            <a:r>
              <a:rPr lang="cs-CZ" sz="1200"/>
              <a:t>emise z částice</a:t>
            </a:r>
          </a:p>
        </p:txBody>
      </p:sp>
      <p:sp>
        <p:nvSpPr>
          <p:cNvPr id="47116" name="Text Box 14"/>
          <p:cNvSpPr txBox="1">
            <a:spLocks noChangeArrowheads="1"/>
          </p:cNvSpPr>
          <p:nvPr/>
        </p:nvSpPr>
        <p:spPr bwMode="auto">
          <a:xfrm>
            <a:off x="2555875" y="4005263"/>
            <a:ext cx="1152525" cy="182562"/>
          </a:xfrm>
          <a:prstGeom prst="rect">
            <a:avLst/>
          </a:prstGeom>
          <a:solidFill>
            <a:schemeClr val="bg1"/>
          </a:solidFill>
          <a:ln w="9525">
            <a:noFill/>
            <a:miter lim="800000"/>
            <a:headEnd/>
            <a:tailEnd/>
          </a:ln>
        </p:spPr>
        <p:txBody>
          <a:bodyPr lIns="0" tIns="0" rIns="0" bIns="0">
            <a:spAutoFit/>
          </a:bodyPr>
          <a:lstStyle/>
          <a:p>
            <a:pPr>
              <a:spcBef>
                <a:spcPct val="50000"/>
              </a:spcBef>
            </a:pPr>
            <a:r>
              <a:rPr lang="cs-CZ" sz="1200"/>
              <a:t>Interferenční filtr</a:t>
            </a:r>
          </a:p>
        </p:txBody>
      </p:sp>
      <p:sp>
        <p:nvSpPr>
          <p:cNvPr id="47117" name="Rectangle 16"/>
          <p:cNvSpPr>
            <a:spLocks noChangeArrowheads="1"/>
          </p:cNvSpPr>
          <p:nvPr/>
        </p:nvSpPr>
        <p:spPr bwMode="auto">
          <a:xfrm>
            <a:off x="2195513" y="3860800"/>
            <a:ext cx="360362" cy="431800"/>
          </a:xfrm>
          <a:prstGeom prst="rect">
            <a:avLst/>
          </a:prstGeom>
          <a:solidFill>
            <a:schemeClr val="bg1"/>
          </a:solidFill>
          <a:ln w="9525">
            <a:noFill/>
            <a:miter lim="800000"/>
            <a:headEnd/>
            <a:tailEnd/>
          </a:ln>
        </p:spPr>
        <p:txBody>
          <a:bodyPr wrap="none" anchor="ctr"/>
          <a:lstStyle/>
          <a:p>
            <a:endParaRPr lang="cs-CZ"/>
          </a:p>
        </p:txBody>
      </p:sp>
      <p:sp>
        <p:nvSpPr>
          <p:cNvPr id="47118" name="Text Box 17"/>
          <p:cNvSpPr txBox="1">
            <a:spLocks noChangeArrowheads="1"/>
          </p:cNvSpPr>
          <p:nvPr/>
        </p:nvSpPr>
        <p:spPr bwMode="auto">
          <a:xfrm>
            <a:off x="3563938" y="260350"/>
            <a:ext cx="1152525" cy="182563"/>
          </a:xfrm>
          <a:prstGeom prst="rect">
            <a:avLst/>
          </a:prstGeom>
          <a:solidFill>
            <a:schemeClr val="bg1"/>
          </a:solidFill>
          <a:ln w="9525">
            <a:noFill/>
            <a:miter lim="800000"/>
            <a:headEnd/>
            <a:tailEnd/>
          </a:ln>
        </p:spPr>
        <p:txBody>
          <a:bodyPr lIns="0" tIns="0" rIns="0" bIns="0">
            <a:spAutoFit/>
          </a:bodyPr>
          <a:lstStyle/>
          <a:p>
            <a:pPr>
              <a:spcBef>
                <a:spcPct val="50000"/>
              </a:spcBef>
            </a:pPr>
            <a:r>
              <a:rPr lang="cs-CZ" sz="1200"/>
              <a:t>vstupní světlo</a:t>
            </a:r>
          </a:p>
        </p:txBody>
      </p:sp>
      <p:sp>
        <p:nvSpPr>
          <p:cNvPr id="47119" name="Text Box 18"/>
          <p:cNvSpPr txBox="1">
            <a:spLocks noChangeArrowheads="1"/>
          </p:cNvSpPr>
          <p:nvPr/>
        </p:nvSpPr>
        <p:spPr bwMode="auto">
          <a:xfrm>
            <a:off x="3059113" y="2349500"/>
            <a:ext cx="1150937" cy="182563"/>
          </a:xfrm>
          <a:prstGeom prst="rect">
            <a:avLst/>
          </a:prstGeom>
          <a:solidFill>
            <a:schemeClr val="bg1"/>
          </a:solidFill>
          <a:ln w="9525">
            <a:noFill/>
            <a:miter lim="800000"/>
            <a:headEnd/>
            <a:tailEnd/>
          </a:ln>
        </p:spPr>
        <p:txBody>
          <a:bodyPr lIns="0" tIns="0" rIns="0" bIns="0">
            <a:spAutoFit/>
          </a:bodyPr>
          <a:lstStyle/>
          <a:p>
            <a:pPr>
              <a:spcBef>
                <a:spcPct val="50000"/>
              </a:spcBef>
            </a:pPr>
            <a:r>
              <a:rPr lang="cs-CZ" sz="1200"/>
              <a:t>Výstupní světlo</a:t>
            </a:r>
          </a:p>
        </p:txBody>
      </p:sp>
      <p:sp>
        <p:nvSpPr>
          <p:cNvPr id="47120" name="Rectangle 19"/>
          <p:cNvSpPr>
            <a:spLocks noChangeArrowheads="1"/>
          </p:cNvSpPr>
          <p:nvPr/>
        </p:nvSpPr>
        <p:spPr bwMode="auto">
          <a:xfrm>
            <a:off x="3708400" y="2060575"/>
            <a:ext cx="503238" cy="288925"/>
          </a:xfrm>
          <a:prstGeom prst="rect">
            <a:avLst/>
          </a:prstGeom>
          <a:solidFill>
            <a:schemeClr val="bg1"/>
          </a:solidFill>
          <a:ln w="9525">
            <a:noFill/>
            <a:miter lim="800000"/>
            <a:headEnd/>
            <a:tailEnd/>
          </a:ln>
        </p:spPr>
        <p:txBody>
          <a:bodyPr wrap="none" anchor="ctr"/>
          <a:lstStyle/>
          <a:p>
            <a:endParaRPr lang="cs-CZ"/>
          </a:p>
        </p:txBody>
      </p:sp>
      <p:sp>
        <p:nvSpPr>
          <p:cNvPr id="47121" name="Text Box 20"/>
          <p:cNvSpPr txBox="1">
            <a:spLocks noChangeArrowheads="1"/>
          </p:cNvSpPr>
          <p:nvPr/>
        </p:nvSpPr>
        <p:spPr bwMode="auto">
          <a:xfrm>
            <a:off x="4500563" y="2205038"/>
            <a:ext cx="1439862" cy="366712"/>
          </a:xfrm>
          <a:prstGeom prst="rect">
            <a:avLst/>
          </a:prstGeom>
          <a:solidFill>
            <a:schemeClr val="bg1"/>
          </a:solidFill>
          <a:ln w="9525">
            <a:noFill/>
            <a:miter lim="800000"/>
            <a:headEnd/>
            <a:tailEnd/>
          </a:ln>
        </p:spPr>
        <p:txBody>
          <a:bodyPr>
            <a:spAutoFit/>
          </a:bodyPr>
          <a:lstStyle/>
          <a:p>
            <a:pPr>
              <a:spcBef>
                <a:spcPct val="50000"/>
              </a:spcBef>
            </a:pPr>
            <a:r>
              <a:rPr lang="cs-CZ"/>
              <a:t>Mikro-kanál</a:t>
            </a:r>
          </a:p>
        </p:txBody>
      </p:sp>
      <p:sp>
        <p:nvSpPr>
          <p:cNvPr id="47122" name="Text Box 21"/>
          <p:cNvSpPr txBox="1">
            <a:spLocks noChangeArrowheads="1"/>
          </p:cNvSpPr>
          <p:nvPr/>
        </p:nvSpPr>
        <p:spPr bwMode="auto">
          <a:xfrm>
            <a:off x="4067175" y="2781300"/>
            <a:ext cx="2736850" cy="366713"/>
          </a:xfrm>
          <a:prstGeom prst="rect">
            <a:avLst/>
          </a:prstGeom>
          <a:solidFill>
            <a:schemeClr val="bg1"/>
          </a:solidFill>
          <a:ln w="9525">
            <a:noFill/>
            <a:miter lim="800000"/>
            <a:headEnd/>
            <a:tailEnd/>
          </a:ln>
        </p:spPr>
        <p:txBody>
          <a:bodyPr>
            <a:spAutoFit/>
          </a:bodyPr>
          <a:lstStyle/>
          <a:p>
            <a:pPr>
              <a:spcBef>
                <a:spcPct val="50000"/>
              </a:spcBef>
            </a:pPr>
            <a:r>
              <a:rPr lang="cs-CZ" u="sng"/>
              <a:t>Detekce rozptylem</a:t>
            </a:r>
          </a:p>
        </p:txBody>
      </p:sp>
      <p:sp>
        <p:nvSpPr>
          <p:cNvPr id="47123" name="Text Box 22"/>
          <p:cNvSpPr txBox="1">
            <a:spLocks noChangeArrowheads="1"/>
          </p:cNvSpPr>
          <p:nvPr/>
        </p:nvSpPr>
        <p:spPr bwMode="auto">
          <a:xfrm>
            <a:off x="4140200" y="5589588"/>
            <a:ext cx="2879725" cy="366712"/>
          </a:xfrm>
          <a:prstGeom prst="rect">
            <a:avLst/>
          </a:prstGeom>
          <a:solidFill>
            <a:schemeClr val="bg1"/>
          </a:solidFill>
          <a:ln w="9525">
            <a:noFill/>
            <a:miter lim="800000"/>
            <a:headEnd/>
            <a:tailEnd/>
          </a:ln>
        </p:spPr>
        <p:txBody>
          <a:bodyPr>
            <a:spAutoFit/>
          </a:bodyPr>
          <a:lstStyle/>
          <a:p>
            <a:pPr>
              <a:spcBef>
                <a:spcPct val="50000"/>
              </a:spcBef>
            </a:pPr>
            <a:r>
              <a:rPr lang="cs-CZ" u="sng"/>
              <a:t>Detekce fluorescence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8130" name="Zástupný symbol pro číslo snímku 4"/>
          <p:cNvSpPr>
            <a:spLocks noGrp="1"/>
          </p:cNvSpPr>
          <p:nvPr>
            <p:ph type="sldNum" sz="quarter" idx="12"/>
          </p:nvPr>
        </p:nvSpPr>
        <p:spPr>
          <a:noFill/>
        </p:spPr>
        <p:txBody>
          <a:bodyPr/>
          <a:lstStyle/>
          <a:p>
            <a:fld id="{29FE4D0D-6521-47B1-9D6E-86DB0DBB3755}" type="slidenum">
              <a:rPr lang="cs-CZ" smtClean="0"/>
              <a:pPr/>
              <a:t>47</a:t>
            </a:fld>
            <a:endParaRPr lang="cs-CZ" smtClean="0"/>
          </a:p>
        </p:txBody>
      </p:sp>
      <p:sp>
        <p:nvSpPr>
          <p:cNvPr id="48131" name="Rectangle 2"/>
          <p:cNvSpPr>
            <a:spLocks noGrp="1" noChangeArrowheads="1"/>
          </p:cNvSpPr>
          <p:nvPr>
            <p:ph type="title"/>
          </p:nvPr>
        </p:nvSpPr>
        <p:spPr>
          <a:xfrm>
            <a:off x="457200" y="0"/>
            <a:ext cx="8218488" cy="2565400"/>
          </a:xfrm>
        </p:spPr>
        <p:txBody>
          <a:bodyPr/>
          <a:lstStyle/>
          <a:p>
            <a:pPr algn="l" eaLnBrk="1" hangingPunct="1"/>
            <a:r>
              <a:rPr lang="cs-CZ" sz="2800" smtClean="0"/>
              <a:t>Senzor změny indexu lomu.</a:t>
            </a:r>
          </a:p>
        </p:txBody>
      </p:sp>
      <p:pic>
        <p:nvPicPr>
          <p:cNvPr id="48132" name="Picture 8"/>
          <p:cNvPicPr>
            <a:picLocks noChangeAspect="1" noChangeArrowheads="1"/>
          </p:cNvPicPr>
          <p:nvPr/>
        </p:nvPicPr>
        <p:blipFill>
          <a:blip r:embed="rId3" cstate="print"/>
          <a:srcRect/>
          <a:stretch>
            <a:fillRect/>
          </a:stretch>
        </p:blipFill>
        <p:spPr bwMode="auto">
          <a:xfrm>
            <a:off x="2484438" y="1989138"/>
            <a:ext cx="5897562" cy="4422775"/>
          </a:xfrm>
          <a:prstGeom prst="rect">
            <a:avLst/>
          </a:prstGeom>
          <a:noFill/>
          <a:ln w="9525">
            <a:noFill/>
            <a:miter lim="800000"/>
            <a:headEnd/>
            <a:tailEnd/>
          </a:ln>
        </p:spPr>
      </p:pic>
      <p:sp>
        <p:nvSpPr>
          <p:cNvPr id="48133" name="Text Box 9"/>
          <p:cNvSpPr txBox="1">
            <a:spLocks noChangeArrowheads="1"/>
          </p:cNvSpPr>
          <p:nvPr/>
        </p:nvSpPr>
        <p:spPr bwMode="auto">
          <a:xfrm>
            <a:off x="0" y="0"/>
            <a:ext cx="3097213" cy="366713"/>
          </a:xfrm>
          <a:prstGeom prst="rect">
            <a:avLst/>
          </a:prstGeom>
          <a:noFill/>
          <a:ln w="9525">
            <a:noFill/>
            <a:miter lim="800000"/>
            <a:headEnd/>
            <a:tailEnd/>
          </a:ln>
        </p:spPr>
        <p:txBody>
          <a:bodyPr>
            <a:spAutoFit/>
          </a:bodyPr>
          <a:lstStyle/>
          <a:p>
            <a:pPr>
              <a:spcBef>
                <a:spcPct val="50000"/>
              </a:spcBef>
            </a:pPr>
            <a:r>
              <a:rPr lang="cs-CZ"/>
              <a:t>REFLEXNÍ SENZORY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9154" name="Zástupný symbol pro číslo snímku 4"/>
          <p:cNvSpPr>
            <a:spLocks noGrp="1"/>
          </p:cNvSpPr>
          <p:nvPr>
            <p:ph type="sldNum" sz="quarter" idx="12"/>
          </p:nvPr>
        </p:nvSpPr>
        <p:spPr>
          <a:noFill/>
        </p:spPr>
        <p:txBody>
          <a:bodyPr/>
          <a:lstStyle/>
          <a:p>
            <a:fld id="{C686AA5F-2583-4780-A2FF-838BECC84261}" type="slidenum">
              <a:rPr lang="cs-CZ" smtClean="0"/>
              <a:pPr/>
              <a:t>48</a:t>
            </a:fld>
            <a:endParaRPr lang="cs-CZ" smtClean="0"/>
          </a:p>
        </p:txBody>
      </p:sp>
      <p:sp>
        <p:nvSpPr>
          <p:cNvPr id="49155" name="Rectangle 4"/>
          <p:cNvSpPr>
            <a:spLocks noGrp="1" noChangeArrowheads="1"/>
          </p:cNvSpPr>
          <p:nvPr>
            <p:ph type="title"/>
          </p:nvPr>
        </p:nvSpPr>
        <p:spPr>
          <a:xfrm>
            <a:off x="457200" y="0"/>
            <a:ext cx="8229600" cy="1143000"/>
          </a:xfrm>
        </p:spPr>
        <p:txBody>
          <a:bodyPr/>
          <a:lstStyle/>
          <a:p>
            <a:pPr eaLnBrk="1" hangingPunct="1"/>
            <a:r>
              <a:rPr lang="cs-CZ" sz="3200" smtClean="0"/>
              <a:t>Měření vzdálenosti</a:t>
            </a:r>
          </a:p>
        </p:txBody>
      </p:sp>
      <p:pic>
        <p:nvPicPr>
          <p:cNvPr id="49156" name="Picture 5"/>
          <p:cNvPicPr>
            <a:picLocks noChangeAspect="1" noChangeArrowheads="1"/>
          </p:cNvPicPr>
          <p:nvPr/>
        </p:nvPicPr>
        <p:blipFill>
          <a:blip r:embed="rId2" cstate="print"/>
          <a:srcRect/>
          <a:stretch>
            <a:fillRect/>
          </a:stretch>
        </p:blipFill>
        <p:spPr bwMode="auto">
          <a:xfrm>
            <a:off x="2511425" y="836613"/>
            <a:ext cx="4121150" cy="5832475"/>
          </a:xfrm>
          <a:prstGeom prst="rect">
            <a:avLst/>
          </a:prstGeom>
          <a:noFill/>
          <a:ln w="9525">
            <a:noFill/>
            <a:miter lim="800000"/>
            <a:headEnd/>
            <a:tailEnd/>
          </a:ln>
        </p:spPr>
      </p:pic>
      <p:sp>
        <p:nvSpPr>
          <p:cNvPr id="49157" name="Text Box 6"/>
          <p:cNvSpPr txBox="1">
            <a:spLocks noChangeArrowheads="1"/>
          </p:cNvSpPr>
          <p:nvPr/>
        </p:nvSpPr>
        <p:spPr bwMode="auto">
          <a:xfrm>
            <a:off x="0" y="188913"/>
            <a:ext cx="3097213" cy="366712"/>
          </a:xfrm>
          <a:prstGeom prst="rect">
            <a:avLst/>
          </a:prstGeom>
          <a:noFill/>
          <a:ln w="9525">
            <a:noFill/>
            <a:miter lim="800000"/>
            <a:headEnd/>
            <a:tailEnd/>
          </a:ln>
        </p:spPr>
        <p:txBody>
          <a:bodyPr>
            <a:spAutoFit/>
          </a:bodyPr>
          <a:lstStyle/>
          <a:p>
            <a:pPr>
              <a:spcBef>
                <a:spcPct val="50000"/>
              </a:spcBef>
            </a:pPr>
            <a:r>
              <a:rPr lang="cs-CZ"/>
              <a:t>REFLEXNÍ SENZORY</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50178" name="Zástupný symbol pro číslo snímku 4"/>
          <p:cNvSpPr>
            <a:spLocks noGrp="1"/>
          </p:cNvSpPr>
          <p:nvPr>
            <p:ph type="sldNum" sz="quarter" idx="12"/>
          </p:nvPr>
        </p:nvSpPr>
        <p:spPr>
          <a:noFill/>
        </p:spPr>
        <p:txBody>
          <a:bodyPr/>
          <a:lstStyle/>
          <a:p>
            <a:fld id="{0A6F9010-06ED-4666-B717-00005021DF58}" type="slidenum">
              <a:rPr lang="cs-CZ" smtClean="0"/>
              <a:pPr/>
              <a:t>49</a:t>
            </a:fld>
            <a:endParaRPr lang="cs-CZ" smtClean="0"/>
          </a:p>
        </p:txBody>
      </p:sp>
      <p:sp>
        <p:nvSpPr>
          <p:cNvPr id="50179" name="Rectangle 4"/>
          <p:cNvSpPr>
            <a:spLocks noGrp="1" noChangeArrowheads="1"/>
          </p:cNvSpPr>
          <p:nvPr>
            <p:ph type="title"/>
          </p:nvPr>
        </p:nvSpPr>
        <p:spPr>
          <a:xfrm>
            <a:off x="914400" y="1052513"/>
            <a:ext cx="8229600" cy="1143000"/>
          </a:xfrm>
        </p:spPr>
        <p:txBody>
          <a:bodyPr/>
          <a:lstStyle/>
          <a:p>
            <a:pPr eaLnBrk="1" hangingPunct="1"/>
            <a:r>
              <a:rPr lang="cs-CZ" sz="4000" smtClean="0"/>
              <a:t>Vláknově optický senzor změny polohy a vibrace</a:t>
            </a:r>
          </a:p>
        </p:txBody>
      </p:sp>
      <p:pic>
        <p:nvPicPr>
          <p:cNvPr id="50180" name="Picture 5"/>
          <p:cNvPicPr>
            <a:picLocks noChangeAspect="1" noChangeArrowheads="1"/>
          </p:cNvPicPr>
          <p:nvPr/>
        </p:nvPicPr>
        <p:blipFill>
          <a:blip r:embed="rId2" cstate="print"/>
          <a:srcRect/>
          <a:stretch>
            <a:fillRect/>
          </a:stretch>
        </p:blipFill>
        <p:spPr bwMode="auto">
          <a:xfrm>
            <a:off x="1727200" y="2276475"/>
            <a:ext cx="5689600" cy="4243388"/>
          </a:xfrm>
          <a:prstGeom prst="rect">
            <a:avLst/>
          </a:prstGeom>
          <a:noFill/>
          <a:ln w="9525">
            <a:noFill/>
            <a:miter lim="800000"/>
            <a:headEnd/>
            <a:tailEnd/>
          </a:ln>
        </p:spPr>
      </p:pic>
      <p:sp>
        <p:nvSpPr>
          <p:cNvPr id="50181" name="Text Box 6"/>
          <p:cNvSpPr txBox="1">
            <a:spLocks noChangeArrowheads="1"/>
          </p:cNvSpPr>
          <p:nvPr/>
        </p:nvSpPr>
        <p:spPr bwMode="auto">
          <a:xfrm>
            <a:off x="0" y="0"/>
            <a:ext cx="3097213" cy="366713"/>
          </a:xfrm>
          <a:prstGeom prst="rect">
            <a:avLst/>
          </a:prstGeom>
          <a:noFill/>
          <a:ln w="9525">
            <a:noFill/>
            <a:miter lim="800000"/>
            <a:headEnd/>
            <a:tailEnd/>
          </a:ln>
        </p:spPr>
        <p:txBody>
          <a:bodyPr>
            <a:spAutoFit/>
          </a:bodyPr>
          <a:lstStyle/>
          <a:p>
            <a:pPr>
              <a:spcBef>
                <a:spcPct val="50000"/>
              </a:spcBef>
            </a:pPr>
            <a:r>
              <a:rPr lang="cs-CZ"/>
              <a:t>REFLEXNÍ SENZORY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8194" name="Zástupný symbol pro číslo snímku 6"/>
          <p:cNvSpPr>
            <a:spLocks noGrp="1"/>
          </p:cNvSpPr>
          <p:nvPr>
            <p:ph type="sldNum" sz="quarter" idx="12"/>
          </p:nvPr>
        </p:nvSpPr>
        <p:spPr>
          <a:noFill/>
        </p:spPr>
        <p:txBody>
          <a:bodyPr/>
          <a:lstStyle/>
          <a:p>
            <a:fld id="{20E6DCEB-B4D3-42D4-B4F8-A5A07E5EC728}" type="slidenum">
              <a:rPr lang="cs-CZ" smtClean="0"/>
              <a:pPr/>
              <a:t>5</a:t>
            </a:fld>
            <a:endParaRPr lang="cs-CZ" smtClean="0"/>
          </a:p>
        </p:txBody>
      </p:sp>
      <p:sp>
        <p:nvSpPr>
          <p:cNvPr id="8195" name="Rectangle 6"/>
          <p:cNvSpPr>
            <a:spLocks noGrp="1" noChangeArrowheads="1"/>
          </p:cNvSpPr>
          <p:nvPr>
            <p:ph type="title"/>
          </p:nvPr>
        </p:nvSpPr>
        <p:spPr>
          <a:xfrm>
            <a:off x="468313" y="260350"/>
            <a:ext cx="8229600" cy="1143000"/>
          </a:xfrm>
        </p:spPr>
        <p:txBody>
          <a:bodyPr/>
          <a:lstStyle/>
          <a:p>
            <a:pPr eaLnBrk="1" hangingPunct="1"/>
            <a:r>
              <a:rPr lang="cs-CZ" sz="4000" smtClean="0">
                <a:solidFill>
                  <a:schemeClr val="tx1"/>
                </a:solidFill>
              </a:rPr>
              <a:t>Co můžeme měřit pomocí optických  vláknových sensorů:</a:t>
            </a:r>
          </a:p>
        </p:txBody>
      </p:sp>
      <p:sp>
        <p:nvSpPr>
          <p:cNvPr id="8196" name="Rectangle 7"/>
          <p:cNvSpPr>
            <a:spLocks noGrp="1" noChangeArrowheads="1"/>
          </p:cNvSpPr>
          <p:nvPr>
            <p:ph type="body" sz="half" idx="1"/>
          </p:nvPr>
        </p:nvSpPr>
        <p:spPr>
          <a:xfrm>
            <a:off x="468313" y="1557338"/>
            <a:ext cx="4038600" cy="4525962"/>
          </a:xfrm>
        </p:spPr>
        <p:txBody>
          <a:bodyPr/>
          <a:lstStyle/>
          <a:p>
            <a:pPr eaLnBrk="1" hangingPunct="1">
              <a:lnSpc>
                <a:spcPct val="80000"/>
              </a:lnSpc>
            </a:pPr>
            <a:r>
              <a:rPr lang="cs-CZ" sz="2000" smtClean="0"/>
              <a:t>Tlak</a:t>
            </a:r>
          </a:p>
          <a:p>
            <a:pPr eaLnBrk="1" hangingPunct="1">
              <a:lnSpc>
                <a:spcPct val="80000"/>
              </a:lnSpc>
            </a:pPr>
            <a:r>
              <a:rPr lang="cs-CZ" sz="2000" smtClean="0"/>
              <a:t>Průtok</a:t>
            </a:r>
          </a:p>
          <a:p>
            <a:pPr eaLnBrk="1" hangingPunct="1">
              <a:lnSpc>
                <a:spcPct val="80000"/>
              </a:lnSpc>
            </a:pPr>
            <a:r>
              <a:rPr lang="cs-CZ" sz="2000" smtClean="0"/>
              <a:t>Hladinu</a:t>
            </a:r>
          </a:p>
          <a:p>
            <a:pPr eaLnBrk="1" hangingPunct="1">
              <a:lnSpc>
                <a:spcPct val="80000"/>
              </a:lnSpc>
            </a:pPr>
            <a:r>
              <a:rPr lang="cs-CZ" sz="2000" smtClean="0"/>
              <a:t>Pozici</a:t>
            </a:r>
          </a:p>
          <a:p>
            <a:pPr eaLnBrk="1" hangingPunct="1">
              <a:lnSpc>
                <a:spcPct val="80000"/>
              </a:lnSpc>
            </a:pPr>
            <a:r>
              <a:rPr lang="cs-CZ" sz="2000" smtClean="0"/>
              <a:t>Rotaci</a:t>
            </a:r>
          </a:p>
          <a:p>
            <a:pPr eaLnBrk="1" hangingPunct="1">
              <a:lnSpc>
                <a:spcPct val="80000"/>
              </a:lnSpc>
            </a:pPr>
            <a:r>
              <a:rPr lang="cs-CZ" sz="2000" smtClean="0"/>
              <a:t>Magnetické pole</a:t>
            </a:r>
          </a:p>
          <a:p>
            <a:pPr eaLnBrk="1" hangingPunct="1">
              <a:lnSpc>
                <a:spcPct val="80000"/>
              </a:lnSpc>
            </a:pPr>
            <a:r>
              <a:rPr lang="cs-CZ" sz="2000" smtClean="0"/>
              <a:t>Elektrické pole</a:t>
            </a:r>
          </a:p>
          <a:p>
            <a:pPr eaLnBrk="1" hangingPunct="1">
              <a:lnSpc>
                <a:spcPct val="80000"/>
              </a:lnSpc>
            </a:pPr>
            <a:r>
              <a:rPr lang="cs-CZ" sz="2000" smtClean="0"/>
              <a:t>Akustické pole</a:t>
            </a:r>
          </a:p>
          <a:p>
            <a:pPr eaLnBrk="1" hangingPunct="1">
              <a:lnSpc>
                <a:spcPct val="80000"/>
              </a:lnSpc>
            </a:pPr>
            <a:r>
              <a:rPr lang="cs-CZ" sz="2000" smtClean="0"/>
              <a:t>Radiaci</a:t>
            </a:r>
          </a:p>
          <a:p>
            <a:pPr eaLnBrk="1" hangingPunct="1">
              <a:lnSpc>
                <a:spcPct val="80000"/>
              </a:lnSpc>
            </a:pPr>
            <a:r>
              <a:rPr lang="cs-CZ" sz="2000" smtClean="0"/>
              <a:t>Napětí </a:t>
            </a:r>
          </a:p>
          <a:p>
            <a:pPr eaLnBrk="1" hangingPunct="1">
              <a:lnSpc>
                <a:spcPct val="80000"/>
              </a:lnSpc>
            </a:pPr>
            <a:r>
              <a:rPr lang="cs-CZ" sz="2000" smtClean="0"/>
              <a:t>Rychlost</a:t>
            </a:r>
          </a:p>
          <a:p>
            <a:pPr eaLnBrk="1" hangingPunct="1">
              <a:lnSpc>
                <a:spcPct val="80000"/>
              </a:lnSpc>
            </a:pPr>
            <a:r>
              <a:rPr lang="cs-CZ" sz="2000" smtClean="0"/>
              <a:t>Zrychlení</a:t>
            </a:r>
          </a:p>
          <a:p>
            <a:pPr eaLnBrk="1" hangingPunct="1">
              <a:lnSpc>
                <a:spcPct val="80000"/>
              </a:lnSpc>
            </a:pPr>
            <a:endParaRPr lang="cs-CZ" sz="2000" smtClean="0"/>
          </a:p>
          <a:p>
            <a:pPr eaLnBrk="1" hangingPunct="1">
              <a:lnSpc>
                <a:spcPct val="80000"/>
              </a:lnSpc>
            </a:pPr>
            <a:endParaRPr lang="cs-CZ" sz="2000" smtClean="0"/>
          </a:p>
        </p:txBody>
      </p:sp>
      <p:sp>
        <p:nvSpPr>
          <p:cNvPr id="8197" name="Rectangle 8"/>
          <p:cNvSpPr>
            <a:spLocks noGrp="1" noChangeArrowheads="1"/>
          </p:cNvSpPr>
          <p:nvPr>
            <p:ph type="body" sz="half" idx="2"/>
          </p:nvPr>
        </p:nvSpPr>
        <p:spPr>
          <a:xfrm>
            <a:off x="3492500" y="1412875"/>
            <a:ext cx="5327650" cy="4525963"/>
          </a:xfrm>
        </p:spPr>
        <p:txBody>
          <a:bodyPr/>
          <a:lstStyle/>
          <a:p>
            <a:pPr eaLnBrk="1" hangingPunct="1">
              <a:lnSpc>
                <a:spcPct val="80000"/>
              </a:lnSpc>
            </a:pPr>
            <a:r>
              <a:rPr lang="cs-CZ" sz="2400" smtClean="0"/>
              <a:t>Optické měření teploty:</a:t>
            </a:r>
          </a:p>
          <a:p>
            <a:pPr lvl="1" eaLnBrk="1" hangingPunct="1">
              <a:lnSpc>
                <a:spcPct val="80000"/>
              </a:lnSpc>
            </a:pPr>
            <a:r>
              <a:rPr lang="cs-CZ" sz="2000" smtClean="0"/>
              <a:t>Měření radiace pyrometrem vhodné pro rozsah teplot  600-2000°C.</a:t>
            </a:r>
          </a:p>
          <a:p>
            <a:pPr lvl="1" eaLnBrk="1" hangingPunct="1">
              <a:lnSpc>
                <a:spcPct val="80000"/>
              </a:lnSpc>
            </a:pPr>
            <a:r>
              <a:rPr lang="cs-CZ" sz="2000" smtClean="0"/>
              <a:t>Interforometricky -Teplotní koeficient a index lomu jsou funkcí teploty (Fabry Perrot interferometr)</a:t>
            </a:r>
          </a:p>
          <a:p>
            <a:pPr lvl="1" eaLnBrk="1" hangingPunct="1">
              <a:lnSpc>
                <a:spcPct val="80000"/>
              </a:lnSpc>
            </a:pPr>
            <a:r>
              <a:rPr lang="cs-CZ" sz="2000" smtClean="0"/>
              <a:t>Teplotní závislost luminoforu</a:t>
            </a:r>
          </a:p>
          <a:p>
            <a:pPr lvl="1" eaLnBrk="1" hangingPunct="1">
              <a:lnSpc>
                <a:spcPct val="80000"/>
              </a:lnSpc>
            </a:pPr>
            <a:r>
              <a:rPr lang="cs-CZ" sz="2000" smtClean="0"/>
              <a:t>Rozptyl světla</a:t>
            </a:r>
          </a:p>
          <a:p>
            <a:pPr lvl="1" eaLnBrk="1" hangingPunct="1">
              <a:lnSpc>
                <a:spcPct val="80000"/>
              </a:lnSpc>
            </a:pPr>
            <a:r>
              <a:rPr lang="cs-CZ" sz="2000" smtClean="0"/>
              <a:t>Polarimetricky – širokopásmový optický interferometr (Broadband polarimetric differential interferometric temperature sensor BPDI) </a:t>
            </a:r>
          </a:p>
          <a:p>
            <a:pPr lvl="1" eaLnBrk="1" hangingPunct="1">
              <a:lnSpc>
                <a:spcPct val="80000"/>
              </a:lnSpc>
            </a:pPr>
            <a:endParaRPr lang="cs-CZ" sz="2000" smtClean="0"/>
          </a:p>
          <a:p>
            <a:pPr eaLnBrk="1" hangingPunct="1">
              <a:lnSpc>
                <a:spcPct val="80000"/>
              </a:lnSpc>
            </a:pPr>
            <a:r>
              <a:rPr lang="cs-CZ" sz="2400" smtClean="0"/>
              <a:t>Chemické sloučeniny</a:t>
            </a:r>
          </a:p>
          <a:p>
            <a:pPr eaLnBrk="1" hangingPunct="1">
              <a:lnSpc>
                <a:spcPct val="80000"/>
              </a:lnSpc>
            </a:pPr>
            <a:r>
              <a:rPr lang="cs-CZ" sz="2400" smtClean="0"/>
              <a:t>Biologické komponenty</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51202" name="Zástupný symbol pro číslo snímku 4"/>
          <p:cNvSpPr>
            <a:spLocks noGrp="1"/>
          </p:cNvSpPr>
          <p:nvPr>
            <p:ph type="sldNum" sz="quarter" idx="12"/>
          </p:nvPr>
        </p:nvSpPr>
        <p:spPr>
          <a:noFill/>
        </p:spPr>
        <p:txBody>
          <a:bodyPr/>
          <a:lstStyle/>
          <a:p>
            <a:fld id="{D95BA24C-F1D7-49E3-8C90-444D82059A1B}" type="slidenum">
              <a:rPr lang="cs-CZ" smtClean="0"/>
              <a:pPr/>
              <a:t>50</a:t>
            </a:fld>
            <a:endParaRPr lang="cs-CZ" smtClean="0"/>
          </a:p>
        </p:txBody>
      </p:sp>
      <p:sp>
        <p:nvSpPr>
          <p:cNvPr id="51203" name="Rectangle 2"/>
          <p:cNvSpPr>
            <a:spLocks noGrp="1" noChangeArrowheads="1"/>
          </p:cNvSpPr>
          <p:nvPr>
            <p:ph type="title"/>
          </p:nvPr>
        </p:nvSpPr>
        <p:spPr/>
        <p:txBody>
          <a:bodyPr/>
          <a:lstStyle/>
          <a:p>
            <a:pPr eaLnBrk="1" hangingPunct="1"/>
            <a:endParaRPr lang="cs-CZ" smtClean="0"/>
          </a:p>
        </p:txBody>
      </p:sp>
      <p:pic>
        <p:nvPicPr>
          <p:cNvPr id="51204" name="Picture 3"/>
          <p:cNvPicPr>
            <a:picLocks noChangeAspect="1" noChangeArrowheads="1"/>
          </p:cNvPicPr>
          <p:nvPr/>
        </p:nvPicPr>
        <p:blipFill>
          <a:blip r:embed="rId2" cstate="print"/>
          <a:srcRect/>
          <a:stretch>
            <a:fillRect/>
          </a:stretch>
        </p:blipFill>
        <p:spPr bwMode="auto">
          <a:xfrm>
            <a:off x="620713" y="-603250"/>
            <a:ext cx="8523287" cy="11925300"/>
          </a:xfrm>
          <a:prstGeom prst="rect">
            <a:avLst/>
          </a:prstGeom>
          <a:noFill/>
          <a:ln w="9525">
            <a:noFill/>
            <a:miter lim="800000"/>
            <a:headEnd/>
            <a:tailEnd/>
          </a:ln>
        </p:spPr>
      </p:pic>
      <p:sp>
        <p:nvSpPr>
          <p:cNvPr id="51205" name="Rectangle 4"/>
          <p:cNvSpPr>
            <a:spLocks noChangeArrowheads="1"/>
          </p:cNvSpPr>
          <p:nvPr/>
        </p:nvSpPr>
        <p:spPr bwMode="auto">
          <a:xfrm>
            <a:off x="684213" y="0"/>
            <a:ext cx="7704137" cy="576263"/>
          </a:xfrm>
          <a:prstGeom prst="rect">
            <a:avLst/>
          </a:prstGeom>
          <a:solidFill>
            <a:schemeClr val="bg1"/>
          </a:solidFill>
          <a:ln w="9525">
            <a:noFill/>
            <a:miter lim="800000"/>
            <a:headEnd/>
            <a:tailEnd/>
          </a:ln>
        </p:spPr>
        <p:txBody>
          <a:bodyPr anchor="ctr"/>
          <a:lstStyle/>
          <a:p>
            <a:pPr algn="ctr"/>
            <a:r>
              <a:rPr lang="cs-CZ" sz="3200">
                <a:solidFill>
                  <a:schemeClr val="tx2"/>
                </a:solidFill>
              </a:rPr>
              <a:t>Optické senzory pohybu a polohy.</a:t>
            </a:r>
            <a:r>
              <a:rPr lang="cs-CZ" sz="4400">
                <a:solidFill>
                  <a:schemeClr val="tx2"/>
                </a:solidFill>
              </a:rPr>
              <a:t> </a:t>
            </a:r>
          </a:p>
        </p:txBody>
      </p:sp>
      <p:sp>
        <p:nvSpPr>
          <p:cNvPr id="51206" name="Rectangle 5"/>
          <p:cNvSpPr>
            <a:spLocks noChangeArrowheads="1"/>
          </p:cNvSpPr>
          <p:nvPr/>
        </p:nvSpPr>
        <p:spPr bwMode="auto">
          <a:xfrm>
            <a:off x="827088" y="692150"/>
            <a:ext cx="7956550" cy="1008063"/>
          </a:xfrm>
          <a:prstGeom prst="rect">
            <a:avLst/>
          </a:prstGeom>
          <a:solidFill>
            <a:schemeClr val="bg1"/>
          </a:solidFill>
          <a:ln w="9525">
            <a:noFill/>
            <a:miter lim="800000"/>
            <a:headEnd/>
            <a:tailEnd/>
          </a:ln>
        </p:spPr>
        <p:txBody>
          <a:bodyPr lIns="0" tIns="0" rIns="0" bIns="0" anchorCtr="1"/>
          <a:lstStyle/>
          <a:p>
            <a:pPr marL="342900" indent="-342900">
              <a:buFontTx/>
              <a:buChar char="•"/>
            </a:pPr>
            <a:r>
              <a:rPr lang="cs-CZ" sz="1600"/>
              <a:t>Optické vysilače a detektory jsou používány v párech a jsou opticky spojeny.</a:t>
            </a:r>
          </a:p>
          <a:p>
            <a:pPr marL="342900" indent="-342900">
              <a:buFontTx/>
              <a:buChar char="•"/>
            </a:pPr>
            <a:r>
              <a:rPr lang="cs-CZ" sz="1600"/>
              <a:t>Emitované světlo je na své cestě k detektoru ovlivněno objektem.</a:t>
            </a:r>
          </a:p>
          <a:p>
            <a:pPr marL="342900" indent="-342900">
              <a:buFontTx/>
              <a:buChar char="•"/>
            </a:pPr>
            <a:r>
              <a:rPr lang="cs-CZ" sz="1600"/>
              <a:t>Změna světelného signálu zapříčiňuje změnu v elektrickém signálu detektoru.</a:t>
            </a:r>
            <a:r>
              <a:rPr lang="cs-CZ" sz="3200"/>
              <a:t>  </a:t>
            </a:r>
          </a:p>
        </p:txBody>
      </p:sp>
      <p:sp>
        <p:nvSpPr>
          <p:cNvPr id="51207" name="Text Box 6"/>
          <p:cNvSpPr txBox="1">
            <a:spLocks noChangeArrowheads="1"/>
          </p:cNvSpPr>
          <p:nvPr/>
        </p:nvSpPr>
        <p:spPr bwMode="auto">
          <a:xfrm>
            <a:off x="827088" y="1700213"/>
            <a:ext cx="4176712" cy="1635125"/>
          </a:xfrm>
          <a:prstGeom prst="rect">
            <a:avLst/>
          </a:prstGeom>
          <a:solidFill>
            <a:schemeClr val="bg1"/>
          </a:solidFill>
          <a:ln w="9525">
            <a:noFill/>
            <a:miter lim="800000"/>
            <a:headEnd/>
            <a:tailEnd/>
          </a:ln>
        </p:spPr>
        <p:txBody>
          <a:bodyPr>
            <a:spAutoFit/>
          </a:bodyPr>
          <a:lstStyle/>
          <a:p>
            <a:pPr>
              <a:spcBef>
                <a:spcPct val="50000"/>
              </a:spcBef>
            </a:pPr>
            <a:endParaRPr lang="cs-CZ" u="sng"/>
          </a:p>
          <a:p>
            <a:pPr>
              <a:spcBef>
                <a:spcPct val="50000"/>
              </a:spcBef>
            </a:pPr>
            <a:r>
              <a:rPr lang="cs-CZ" u="sng"/>
              <a:t>Senzor optické propustnosti.</a:t>
            </a:r>
          </a:p>
          <a:p>
            <a:pPr>
              <a:spcBef>
                <a:spcPct val="50000"/>
              </a:spcBef>
            </a:pPr>
            <a:r>
              <a:rPr lang="cs-CZ" sz="1600"/>
              <a:t>Vysílač je umístěn proti detektoru. Objekt se pohybuje mezi nimi. Senzor je vhodný pro malé vzdálenosti a úzké objekty.</a:t>
            </a:r>
          </a:p>
        </p:txBody>
      </p:sp>
      <p:sp>
        <p:nvSpPr>
          <p:cNvPr id="51208" name="Oval 7"/>
          <p:cNvSpPr>
            <a:spLocks noChangeArrowheads="1"/>
          </p:cNvSpPr>
          <p:nvPr/>
        </p:nvSpPr>
        <p:spPr bwMode="auto">
          <a:xfrm>
            <a:off x="1476375" y="6237288"/>
            <a:ext cx="574675" cy="287337"/>
          </a:xfrm>
          <a:prstGeom prst="ellipse">
            <a:avLst/>
          </a:prstGeom>
          <a:solidFill>
            <a:schemeClr val="bg1"/>
          </a:solidFill>
          <a:ln w="9525">
            <a:noFill/>
            <a:round/>
            <a:headEnd/>
            <a:tailEnd/>
          </a:ln>
        </p:spPr>
        <p:txBody>
          <a:bodyPr wrap="none" anchor="ctr"/>
          <a:lstStyle/>
          <a:p>
            <a:endParaRPr lang="cs-CZ"/>
          </a:p>
        </p:txBody>
      </p:sp>
      <p:sp>
        <p:nvSpPr>
          <p:cNvPr id="51209" name="Oval 8"/>
          <p:cNvSpPr>
            <a:spLocks noChangeArrowheads="1"/>
          </p:cNvSpPr>
          <p:nvPr/>
        </p:nvSpPr>
        <p:spPr bwMode="auto">
          <a:xfrm>
            <a:off x="5435600" y="5084763"/>
            <a:ext cx="574675" cy="287337"/>
          </a:xfrm>
          <a:prstGeom prst="ellipse">
            <a:avLst/>
          </a:prstGeom>
          <a:solidFill>
            <a:schemeClr val="bg1"/>
          </a:solidFill>
          <a:ln w="9525">
            <a:noFill/>
            <a:round/>
            <a:headEnd/>
            <a:tailEnd/>
          </a:ln>
        </p:spPr>
        <p:txBody>
          <a:bodyPr wrap="none" anchor="ctr"/>
          <a:lstStyle/>
          <a:p>
            <a:endParaRPr lang="cs-CZ"/>
          </a:p>
        </p:txBody>
      </p:sp>
      <p:sp>
        <p:nvSpPr>
          <p:cNvPr id="51210" name="Text Box 9"/>
          <p:cNvSpPr txBox="1">
            <a:spLocks noChangeArrowheads="1"/>
          </p:cNvSpPr>
          <p:nvPr/>
        </p:nvSpPr>
        <p:spPr bwMode="auto">
          <a:xfrm>
            <a:off x="4787900" y="5229225"/>
            <a:ext cx="4067175" cy="1436688"/>
          </a:xfrm>
          <a:prstGeom prst="rect">
            <a:avLst/>
          </a:prstGeom>
          <a:solidFill>
            <a:schemeClr val="bg1"/>
          </a:solidFill>
          <a:ln w="9525">
            <a:noFill/>
            <a:miter lim="800000"/>
            <a:headEnd/>
            <a:tailEnd/>
          </a:ln>
        </p:spPr>
        <p:txBody>
          <a:bodyPr>
            <a:spAutoFit/>
          </a:bodyPr>
          <a:lstStyle/>
          <a:p>
            <a:pPr>
              <a:spcBef>
                <a:spcPct val="50000"/>
              </a:spcBef>
            </a:pPr>
            <a:r>
              <a:rPr lang="cs-CZ" sz="1600" u="sng"/>
              <a:t>Reflexní senzor.</a:t>
            </a:r>
          </a:p>
          <a:p>
            <a:pPr>
              <a:spcBef>
                <a:spcPct val="50000"/>
              </a:spcBef>
            </a:pPr>
            <a:r>
              <a:rPr lang="cs-CZ" sz="1600"/>
              <a:t>Vysílač a detektor jsou umístěny proti pohybujícímu se objektu. Senzor je vhodný pro širokou škálu vzdáleností a různě tvarované objekty. </a:t>
            </a:r>
          </a:p>
        </p:txBody>
      </p:sp>
      <p:sp>
        <p:nvSpPr>
          <p:cNvPr id="51211" name="Rectangle 10"/>
          <p:cNvSpPr>
            <a:spLocks noChangeArrowheads="1"/>
          </p:cNvSpPr>
          <p:nvPr/>
        </p:nvSpPr>
        <p:spPr bwMode="auto">
          <a:xfrm>
            <a:off x="4284663" y="6597650"/>
            <a:ext cx="4248150" cy="979488"/>
          </a:xfrm>
          <a:prstGeom prst="rect">
            <a:avLst/>
          </a:prstGeom>
          <a:solidFill>
            <a:schemeClr val="bg1"/>
          </a:solidFill>
          <a:ln w="9525">
            <a:noFill/>
            <a:miter lim="800000"/>
            <a:headEnd/>
            <a:tailEnd/>
          </a:ln>
        </p:spPr>
        <p:txBody>
          <a:bodyPr wrap="none" anchor="ctr"/>
          <a:lstStyle/>
          <a:p>
            <a:endParaRPr lang="cs-CZ"/>
          </a:p>
        </p:txBody>
      </p:sp>
      <p:sp>
        <p:nvSpPr>
          <p:cNvPr id="51212" name="Oval 11"/>
          <p:cNvSpPr>
            <a:spLocks noChangeArrowheads="1"/>
          </p:cNvSpPr>
          <p:nvPr/>
        </p:nvSpPr>
        <p:spPr bwMode="auto">
          <a:xfrm>
            <a:off x="1547813" y="5661025"/>
            <a:ext cx="647700" cy="288925"/>
          </a:xfrm>
          <a:prstGeom prst="ellipse">
            <a:avLst/>
          </a:prstGeom>
          <a:solidFill>
            <a:schemeClr val="bg1"/>
          </a:solidFill>
          <a:ln w="9525">
            <a:noFill/>
            <a:round/>
            <a:headEnd/>
            <a:tailEnd/>
          </a:ln>
        </p:spPr>
        <p:txBody>
          <a:bodyPr wrap="none" anchor="ctr"/>
          <a:lstStyle/>
          <a:p>
            <a:endParaRPr lang="cs-CZ"/>
          </a:p>
        </p:txBody>
      </p:sp>
      <p:sp>
        <p:nvSpPr>
          <p:cNvPr id="51213" name="Oval 12"/>
          <p:cNvSpPr>
            <a:spLocks noChangeArrowheads="1"/>
          </p:cNvSpPr>
          <p:nvPr/>
        </p:nvSpPr>
        <p:spPr bwMode="auto">
          <a:xfrm>
            <a:off x="1763713" y="5876925"/>
            <a:ext cx="647700" cy="288925"/>
          </a:xfrm>
          <a:prstGeom prst="ellipse">
            <a:avLst/>
          </a:prstGeom>
          <a:solidFill>
            <a:schemeClr val="bg1"/>
          </a:solidFill>
          <a:ln w="9525">
            <a:noFill/>
            <a:round/>
            <a:headEnd/>
            <a:tailEnd/>
          </a:ln>
        </p:spPr>
        <p:txBody>
          <a:bodyPr wrap="none" anchor="ctr"/>
          <a:lstStyle/>
          <a:p>
            <a:endParaRPr lang="cs-CZ"/>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52226" name="Zástupný symbol pro číslo snímku 3"/>
          <p:cNvSpPr>
            <a:spLocks noGrp="1"/>
          </p:cNvSpPr>
          <p:nvPr>
            <p:ph type="sldNum" sz="quarter" idx="12"/>
          </p:nvPr>
        </p:nvSpPr>
        <p:spPr>
          <a:noFill/>
        </p:spPr>
        <p:txBody>
          <a:bodyPr/>
          <a:lstStyle/>
          <a:p>
            <a:fld id="{696E5C4B-021B-48C4-9562-04D78F896D0C}" type="slidenum">
              <a:rPr lang="cs-CZ" smtClean="0"/>
              <a:pPr/>
              <a:t>51</a:t>
            </a:fld>
            <a:endParaRPr lang="cs-CZ" smtClean="0"/>
          </a:p>
        </p:txBody>
      </p:sp>
      <p:pic>
        <p:nvPicPr>
          <p:cNvPr id="52227" name="Picture 2"/>
          <p:cNvPicPr>
            <a:picLocks noChangeAspect="1" noChangeArrowheads="1"/>
          </p:cNvPicPr>
          <p:nvPr/>
        </p:nvPicPr>
        <p:blipFill>
          <a:blip r:embed="rId3" cstate="print"/>
          <a:srcRect/>
          <a:stretch>
            <a:fillRect/>
          </a:stretch>
        </p:blipFill>
        <p:spPr bwMode="auto">
          <a:xfrm>
            <a:off x="2339752" y="188640"/>
            <a:ext cx="6000750" cy="6335713"/>
          </a:xfrm>
          <a:prstGeom prst="rect">
            <a:avLst/>
          </a:prstGeom>
          <a:noFill/>
          <a:ln w="9525">
            <a:noFill/>
            <a:miter lim="800000"/>
            <a:headEnd/>
            <a:tailEnd/>
          </a:ln>
        </p:spPr>
      </p:pic>
      <p:sp>
        <p:nvSpPr>
          <p:cNvPr id="52228" name="Text Box 3"/>
          <p:cNvSpPr txBox="1">
            <a:spLocks noChangeArrowheads="1"/>
          </p:cNvSpPr>
          <p:nvPr/>
        </p:nvSpPr>
        <p:spPr bwMode="auto">
          <a:xfrm>
            <a:off x="0" y="260350"/>
            <a:ext cx="2411413" cy="641350"/>
          </a:xfrm>
          <a:prstGeom prst="rect">
            <a:avLst/>
          </a:prstGeom>
          <a:noFill/>
          <a:ln w="9525">
            <a:noFill/>
            <a:miter lim="800000"/>
            <a:headEnd/>
            <a:tailEnd/>
          </a:ln>
        </p:spPr>
        <p:txBody>
          <a:bodyPr>
            <a:spAutoFit/>
          </a:bodyPr>
          <a:lstStyle/>
          <a:p>
            <a:pPr>
              <a:spcBef>
                <a:spcPct val="50000"/>
              </a:spcBef>
            </a:pPr>
            <a:r>
              <a:rPr lang="cs-CZ">
                <a:solidFill>
                  <a:schemeClr val="tx2"/>
                </a:solidFill>
              </a:rPr>
              <a:t>Optické senzory pohybu a polohy.</a:t>
            </a:r>
            <a:r>
              <a:rPr lang="cs-CZ"/>
              <a:t> </a:t>
            </a:r>
          </a:p>
        </p:txBody>
      </p:sp>
      <p:sp>
        <p:nvSpPr>
          <p:cNvPr id="52229" name="Text Box 4"/>
          <p:cNvSpPr txBox="1">
            <a:spLocks noChangeArrowheads="1"/>
          </p:cNvSpPr>
          <p:nvPr/>
        </p:nvSpPr>
        <p:spPr bwMode="auto">
          <a:xfrm>
            <a:off x="2843213" y="188913"/>
            <a:ext cx="2376487" cy="336550"/>
          </a:xfrm>
          <a:prstGeom prst="rect">
            <a:avLst/>
          </a:prstGeom>
          <a:solidFill>
            <a:schemeClr val="bg1"/>
          </a:solidFill>
          <a:ln w="9525">
            <a:noFill/>
            <a:miter lim="800000"/>
            <a:headEnd/>
            <a:tailEnd/>
          </a:ln>
        </p:spPr>
        <p:txBody>
          <a:bodyPr>
            <a:spAutoFit/>
          </a:bodyPr>
          <a:lstStyle/>
          <a:p>
            <a:pPr>
              <a:spcBef>
                <a:spcPct val="50000"/>
              </a:spcBef>
            </a:pPr>
            <a:r>
              <a:rPr lang="cs-CZ" sz="1600"/>
              <a:t>Štěrbinový senzor</a:t>
            </a:r>
          </a:p>
        </p:txBody>
      </p:sp>
      <p:sp>
        <p:nvSpPr>
          <p:cNvPr id="52230" name="Text Box 5"/>
          <p:cNvSpPr txBox="1">
            <a:spLocks noChangeArrowheads="1"/>
          </p:cNvSpPr>
          <p:nvPr/>
        </p:nvSpPr>
        <p:spPr bwMode="auto">
          <a:xfrm>
            <a:off x="2843213" y="2636838"/>
            <a:ext cx="2376487" cy="336550"/>
          </a:xfrm>
          <a:prstGeom prst="rect">
            <a:avLst/>
          </a:prstGeom>
          <a:solidFill>
            <a:schemeClr val="bg1"/>
          </a:solidFill>
          <a:ln w="9525">
            <a:noFill/>
            <a:miter lim="800000"/>
            <a:headEnd/>
            <a:tailEnd/>
          </a:ln>
        </p:spPr>
        <p:txBody>
          <a:bodyPr>
            <a:spAutoFit/>
          </a:bodyPr>
          <a:lstStyle/>
          <a:p>
            <a:pPr>
              <a:spcBef>
                <a:spcPct val="50000"/>
              </a:spcBef>
            </a:pPr>
            <a:r>
              <a:rPr lang="cs-CZ" sz="1600"/>
              <a:t>Reflexní senzor</a:t>
            </a:r>
          </a:p>
        </p:txBody>
      </p:sp>
      <p:sp>
        <p:nvSpPr>
          <p:cNvPr id="52231" name="Text Box 6"/>
          <p:cNvSpPr txBox="1">
            <a:spLocks noChangeArrowheads="1"/>
          </p:cNvSpPr>
          <p:nvPr/>
        </p:nvSpPr>
        <p:spPr bwMode="auto">
          <a:xfrm>
            <a:off x="2843213" y="4868863"/>
            <a:ext cx="2376487" cy="336550"/>
          </a:xfrm>
          <a:prstGeom prst="rect">
            <a:avLst/>
          </a:prstGeom>
          <a:solidFill>
            <a:schemeClr val="bg1"/>
          </a:solidFill>
          <a:ln w="9525">
            <a:noFill/>
            <a:miter lim="800000"/>
            <a:headEnd/>
            <a:tailEnd/>
          </a:ln>
        </p:spPr>
        <p:txBody>
          <a:bodyPr>
            <a:spAutoFit/>
          </a:bodyPr>
          <a:lstStyle/>
          <a:p>
            <a:pPr>
              <a:spcBef>
                <a:spcPct val="50000"/>
              </a:spcBef>
            </a:pPr>
            <a:r>
              <a:rPr lang="cs-CZ" sz="1600"/>
              <a:t>Elektrické schema</a:t>
            </a:r>
          </a:p>
        </p:txBody>
      </p:sp>
      <p:sp>
        <p:nvSpPr>
          <p:cNvPr id="52232" name="Oval 7"/>
          <p:cNvSpPr>
            <a:spLocks noChangeArrowheads="1"/>
          </p:cNvSpPr>
          <p:nvPr/>
        </p:nvSpPr>
        <p:spPr bwMode="auto">
          <a:xfrm>
            <a:off x="2411413" y="2565400"/>
            <a:ext cx="358775" cy="574675"/>
          </a:xfrm>
          <a:prstGeom prst="ellipse">
            <a:avLst/>
          </a:prstGeom>
          <a:solidFill>
            <a:schemeClr val="bg1"/>
          </a:solidFill>
          <a:ln w="9525">
            <a:noFill/>
            <a:round/>
            <a:headEnd/>
            <a:tailEnd/>
          </a:ln>
        </p:spPr>
        <p:txBody>
          <a:bodyPr wrap="none" anchor="ctr"/>
          <a:lstStyle/>
          <a:p>
            <a:endParaRPr lang="cs-CZ"/>
          </a:p>
        </p:txBody>
      </p:sp>
      <p:sp>
        <p:nvSpPr>
          <p:cNvPr id="52233" name="Oval 10"/>
          <p:cNvSpPr>
            <a:spLocks noChangeArrowheads="1"/>
          </p:cNvSpPr>
          <p:nvPr/>
        </p:nvSpPr>
        <p:spPr bwMode="auto">
          <a:xfrm>
            <a:off x="2411413" y="260350"/>
            <a:ext cx="431800" cy="574675"/>
          </a:xfrm>
          <a:prstGeom prst="ellipse">
            <a:avLst/>
          </a:prstGeom>
          <a:solidFill>
            <a:schemeClr val="bg1"/>
          </a:solidFill>
          <a:ln w="9525">
            <a:noFill/>
            <a:round/>
            <a:headEnd/>
            <a:tailEnd/>
          </a:ln>
        </p:spPr>
        <p:txBody>
          <a:bodyPr wrap="none" anchor="ctr"/>
          <a:lstStyle/>
          <a:p>
            <a:endParaRPr lang="cs-CZ"/>
          </a:p>
        </p:txBody>
      </p:sp>
      <p:sp>
        <p:nvSpPr>
          <p:cNvPr id="52234" name="Oval 11"/>
          <p:cNvSpPr>
            <a:spLocks noChangeArrowheads="1"/>
          </p:cNvSpPr>
          <p:nvPr/>
        </p:nvSpPr>
        <p:spPr bwMode="auto">
          <a:xfrm>
            <a:off x="2484438" y="4724400"/>
            <a:ext cx="358775" cy="574675"/>
          </a:xfrm>
          <a:prstGeom prst="ellipse">
            <a:avLst/>
          </a:prstGeom>
          <a:solidFill>
            <a:schemeClr val="bg1"/>
          </a:solidFill>
          <a:ln w="9525">
            <a:noFill/>
            <a:round/>
            <a:headEnd/>
            <a:tailEnd/>
          </a:ln>
        </p:spPr>
        <p:txBody>
          <a:bodyPr wrap="none" anchor="ctr"/>
          <a:lstStyle/>
          <a:p>
            <a:endParaRPr lang="cs-CZ"/>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53250" name="Zástupný symbol pro číslo snímku 3"/>
          <p:cNvSpPr>
            <a:spLocks noGrp="1"/>
          </p:cNvSpPr>
          <p:nvPr>
            <p:ph type="sldNum" sz="quarter" idx="12"/>
          </p:nvPr>
        </p:nvSpPr>
        <p:spPr>
          <a:noFill/>
        </p:spPr>
        <p:txBody>
          <a:bodyPr/>
          <a:lstStyle/>
          <a:p>
            <a:fld id="{A29018D4-51BC-4268-809B-C6C6D84E4873}" type="slidenum">
              <a:rPr lang="cs-CZ" smtClean="0"/>
              <a:pPr/>
              <a:t>52</a:t>
            </a:fld>
            <a:endParaRPr lang="cs-CZ" smtClean="0"/>
          </a:p>
        </p:txBody>
      </p:sp>
      <p:pic>
        <p:nvPicPr>
          <p:cNvPr id="53251" name="Picture 2"/>
          <p:cNvPicPr>
            <a:picLocks noChangeAspect="1" noChangeArrowheads="1"/>
          </p:cNvPicPr>
          <p:nvPr/>
        </p:nvPicPr>
        <p:blipFill>
          <a:blip r:embed="rId2" cstate="print"/>
          <a:srcRect/>
          <a:stretch>
            <a:fillRect/>
          </a:stretch>
        </p:blipFill>
        <p:spPr bwMode="auto">
          <a:xfrm>
            <a:off x="323850" y="1700213"/>
            <a:ext cx="4351338" cy="3033712"/>
          </a:xfrm>
          <a:prstGeom prst="rect">
            <a:avLst/>
          </a:prstGeom>
          <a:noFill/>
          <a:ln w="9525">
            <a:noFill/>
            <a:miter lim="800000"/>
            <a:headEnd/>
            <a:tailEnd/>
          </a:ln>
        </p:spPr>
      </p:pic>
      <p:sp>
        <p:nvSpPr>
          <p:cNvPr id="53252" name="Rectangle 3"/>
          <p:cNvSpPr>
            <a:spLocks noChangeArrowheads="1"/>
          </p:cNvSpPr>
          <p:nvPr/>
        </p:nvSpPr>
        <p:spPr bwMode="auto">
          <a:xfrm>
            <a:off x="1060450" y="895350"/>
            <a:ext cx="2432050" cy="641350"/>
          </a:xfrm>
          <a:prstGeom prst="rect">
            <a:avLst/>
          </a:prstGeom>
          <a:noFill/>
          <a:ln w="9525">
            <a:noFill/>
            <a:miter lim="800000"/>
            <a:headEnd/>
            <a:tailEnd/>
          </a:ln>
        </p:spPr>
        <p:txBody>
          <a:bodyPr wrap="none" anchor="ctr">
            <a:spAutoFit/>
          </a:bodyPr>
          <a:lstStyle/>
          <a:p>
            <a:pPr algn="ctr"/>
            <a:r>
              <a:rPr lang="cs-CZ" b="1"/>
              <a:t>Robot sledující čáru </a:t>
            </a:r>
          </a:p>
          <a:p>
            <a:pPr algn="ctr" eaLnBrk="0" hangingPunct="0"/>
            <a:endParaRPr lang="cs-CZ"/>
          </a:p>
        </p:txBody>
      </p:sp>
      <p:pic>
        <p:nvPicPr>
          <p:cNvPr id="53253" name="Picture 4"/>
          <p:cNvPicPr>
            <a:picLocks noChangeAspect="1" noChangeArrowheads="1"/>
          </p:cNvPicPr>
          <p:nvPr/>
        </p:nvPicPr>
        <p:blipFill>
          <a:blip r:embed="rId3" cstate="print"/>
          <a:srcRect/>
          <a:stretch>
            <a:fillRect/>
          </a:stretch>
        </p:blipFill>
        <p:spPr bwMode="auto">
          <a:xfrm>
            <a:off x="4762500" y="2636838"/>
            <a:ext cx="4381500" cy="3611562"/>
          </a:xfrm>
          <a:prstGeom prst="rect">
            <a:avLst/>
          </a:prstGeom>
          <a:noFill/>
          <a:ln w="9525">
            <a:noFill/>
            <a:miter lim="800000"/>
            <a:headEnd/>
            <a:tailEnd/>
          </a:ln>
        </p:spPr>
      </p:pic>
      <p:sp>
        <p:nvSpPr>
          <p:cNvPr id="53254" name="Text Box 6"/>
          <p:cNvSpPr txBox="1">
            <a:spLocks noChangeArrowheads="1"/>
          </p:cNvSpPr>
          <p:nvPr/>
        </p:nvSpPr>
        <p:spPr bwMode="auto">
          <a:xfrm>
            <a:off x="0" y="0"/>
            <a:ext cx="3635375" cy="366713"/>
          </a:xfrm>
          <a:prstGeom prst="rect">
            <a:avLst/>
          </a:prstGeom>
          <a:noFill/>
          <a:ln w="9525">
            <a:noFill/>
            <a:miter lim="800000"/>
            <a:headEnd/>
            <a:tailEnd/>
          </a:ln>
        </p:spPr>
        <p:txBody>
          <a:bodyPr>
            <a:spAutoFit/>
          </a:bodyPr>
          <a:lstStyle/>
          <a:p>
            <a:pPr>
              <a:spcBef>
                <a:spcPct val="50000"/>
              </a:spcBef>
            </a:pPr>
            <a:r>
              <a:rPr lang="cs-CZ">
                <a:solidFill>
                  <a:schemeClr val="tx2"/>
                </a:solidFill>
              </a:rPr>
              <a:t>Optické senzory pohybu a polohy.</a:t>
            </a:r>
            <a:r>
              <a:rPr lang="cs-CZ"/>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54274" name="Zástupný symbol pro číslo snímku 3"/>
          <p:cNvSpPr>
            <a:spLocks noGrp="1"/>
          </p:cNvSpPr>
          <p:nvPr>
            <p:ph type="sldNum" sz="quarter" idx="12"/>
          </p:nvPr>
        </p:nvSpPr>
        <p:spPr>
          <a:noFill/>
        </p:spPr>
        <p:txBody>
          <a:bodyPr/>
          <a:lstStyle/>
          <a:p>
            <a:fld id="{E626BFAC-B70D-4A22-83FB-602539CAACD7}" type="slidenum">
              <a:rPr lang="cs-CZ" smtClean="0"/>
              <a:pPr/>
              <a:t>53</a:t>
            </a:fld>
            <a:endParaRPr lang="cs-CZ" smtClean="0"/>
          </a:p>
        </p:txBody>
      </p:sp>
      <p:pic>
        <p:nvPicPr>
          <p:cNvPr id="54275" name="Picture 2"/>
          <p:cNvPicPr>
            <a:picLocks noChangeAspect="1" noChangeArrowheads="1"/>
          </p:cNvPicPr>
          <p:nvPr/>
        </p:nvPicPr>
        <p:blipFill>
          <a:blip r:embed="rId2" cstate="print"/>
          <a:srcRect/>
          <a:stretch>
            <a:fillRect/>
          </a:stretch>
        </p:blipFill>
        <p:spPr bwMode="auto">
          <a:xfrm>
            <a:off x="1763713" y="746125"/>
            <a:ext cx="5688012" cy="5299075"/>
          </a:xfrm>
          <a:prstGeom prst="rect">
            <a:avLst/>
          </a:prstGeom>
          <a:noFill/>
          <a:ln w="9525">
            <a:noFill/>
            <a:miter lim="800000"/>
            <a:headEnd/>
            <a:tailEnd/>
          </a:ln>
        </p:spPr>
      </p:pic>
      <p:sp>
        <p:nvSpPr>
          <p:cNvPr id="54276" name="Text Box 5"/>
          <p:cNvSpPr txBox="1">
            <a:spLocks noChangeArrowheads="1"/>
          </p:cNvSpPr>
          <p:nvPr/>
        </p:nvSpPr>
        <p:spPr bwMode="auto">
          <a:xfrm>
            <a:off x="0" y="0"/>
            <a:ext cx="3635375" cy="366713"/>
          </a:xfrm>
          <a:prstGeom prst="rect">
            <a:avLst/>
          </a:prstGeom>
          <a:noFill/>
          <a:ln w="9525">
            <a:noFill/>
            <a:miter lim="800000"/>
            <a:headEnd/>
            <a:tailEnd/>
          </a:ln>
        </p:spPr>
        <p:txBody>
          <a:bodyPr>
            <a:spAutoFit/>
          </a:bodyPr>
          <a:lstStyle/>
          <a:p>
            <a:pPr>
              <a:spcBef>
                <a:spcPct val="50000"/>
              </a:spcBef>
            </a:pPr>
            <a:r>
              <a:rPr lang="cs-CZ">
                <a:solidFill>
                  <a:schemeClr val="tx2"/>
                </a:solidFill>
              </a:rPr>
              <a:t>Optické senzory pohybu a polohy.</a:t>
            </a:r>
            <a:r>
              <a:rPr lang="cs-CZ"/>
              <a:t> </a:t>
            </a:r>
          </a:p>
        </p:txBody>
      </p:sp>
      <p:sp>
        <p:nvSpPr>
          <p:cNvPr id="54277" name="Text Box 6"/>
          <p:cNvSpPr txBox="1">
            <a:spLocks noChangeArrowheads="1"/>
          </p:cNvSpPr>
          <p:nvPr/>
        </p:nvSpPr>
        <p:spPr bwMode="auto">
          <a:xfrm>
            <a:off x="1763713" y="6092825"/>
            <a:ext cx="6624637" cy="366713"/>
          </a:xfrm>
          <a:prstGeom prst="rect">
            <a:avLst/>
          </a:prstGeom>
          <a:noFill/>
          <a:ln w="9525">
            <a:noFill/>
            <a:miter lim="800000"/>
            <a:headEnd/>
            <a:tailEnd/>
          </a:ln>
        </p:spPr>
        <p:txBody>
          <a:bodyPr>
            <a:spAutoFit/>
          </a:bodyPr>
          <a:lstStyle/>
          <a:p>
            <a:pPr>
              <a:spcBef>
                <a:spcPct val="50000"/>
              </a:spcBef>
            </a:pPr>
            <a:r>
              <a:rPr lang="cs-CZ"/>
              <a:t>Optické schéma robota sledujícího čáru.</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5298" name="Zástupný symbol pro číslo snímku 3"/>
          <p:cNvSpPr>
            <a:spLocks noGrp="1"/>
          </p:cNvSpPr>
          <p:nvPr>
            <p:ph type="sldNum" sz="quarter" idx="12"/>
          </p:nvPr>
        </p:nvSpPr>
        <p:spPr>
          <a:noFill/>
        </p:spPr>
        <p:txBody>
          <a:bodyPr/>
          <a:lstStyle/>
          <a:p>
            <a:fld id="{10CA4F3E-E6DC-4F15-BB07-401C5B9DC5B0}" type="slidenum">
              <a:rPr lang="cs-CZ" smtClean="0"/>
              <a:pPr/>
              <a:t>54</a:t>
            </a:fld>
            <a:endParaRPr lang="cs-CZ" smtClean="0"/>
          </a:p>
        </p:txBody>
      </p:sp>
      <p:pic>
        <p:nvPicPr>
          <p:cNvPr id="55299" name="Picture 4"/>
          <p:cNvPicPr>
            <a:picLocks noChangeAspect="1" noChangeArrowheads="1"/>
          </p:cNvPicPr>
          <p:nvPr/>
        </p:nvPicPr>
        <p:blipFill>
          <a:blip r:embed="rId3" cstate="print"/>
          <a:srcRect/>
          <a:stretch>
            <a:fillRect/>
          </a:stretch>
        </p:blipFill>
        <p:spPr bwMode="auto">
          <a:xfrm>
            <a:off x="1476375" y="404813"/>
            <a:ext cx="6840538" cy="4498975"/>
          </a:xfrm>
          <a:prstGeom prst="rect">
            <a:avLst/>
          </a:prstGeom>
          <a:noFill/>
          <a:ln w="9525">
            <a:noFill/>
            <a:miter lim="800000"/>
            <a:headEnd/>
            <a:tailEnd/>
          </a:ln>
        </p:spPr>
      </p:pic>
      <p:sp>
        <p:nvSpPr>
          <p:cNvPr id="55300" name="Rectangle 5"/>
          <p:cNvSpPr>
            <a:spLocks noChangeArrowheads="1"/>
          </p:cNvSpPr>
          <p:nvPr/>
        </p:nvSpPr>
        <p:spPr bwMode="auto">
          <a:xfrm>
            <a:off x="0" y="4954588"/>
            <a:ext cx="8964613" cy="1311275"/>
          </a:xfrm>
          <a:prstGeom prst="rect">
            <a:avLst/>
          </a:prstGeom>
          <a:noFill/>
          <a:ln w="9525">
            <a:noFill/>
            <a:miter lim="800000"/>
            <a:headEnd/>
            <a:tailEnd/>
          </a:ln>
        </p:spPr>
        <p:txBody>
          <a:bodyPr anchor="ctr">
            <a:spAutoFit/>
          </a:bodyPr>
          <a:lstStyle/>
          <a:p>
            <a:r>
              <a:rPr lang="cs-CZ"/>
              <a:t>Přenašeč se skládá ze dvou paralelních zrcadel oddělených vzduchovou mezerou</a:t>
            </a:r>
            <a:r>
              <a:rPr lang="cs-CZ" sz="2400" b="1"/>
              <a:t> L</a:t>
            </a:r>
            <a:r>
              <a:rPr lang="cs-CZ" sz="2400" b="1" baseline="-25000"/>
              <a:t>s</a:t>
            </a:r>
            <a:r>
              <a:rPr lang="cs-CZ"/>
              <a:t>.</a:t>
            </a:r>
          </a:p>
          <a:p>
            <a:r>
              <a:rPr lang="cs-CZ"/>
              <a:t>Polopropustné zrcadlo 1 je tvořeno dielektrickou vrstvou na konci optického vlákna.</a:t>
            </a:r>
          </a:p>
          <a:p>
            <a:r>
              <a:rPr lang="cs-CZ"/>
              <a:t>Zrcadlo 2 je membrána umístěná proti vláknu. Při vystavení membrány tlaku p  je měřena změna </a:t>
            </a:r>
            <a:r>
              <a:rPr lang="cs-CZ" sz="2000" b="1"/>
              <a:t>L</a:t>
            </a:r>
            <a:r>
              <a:rPr lang="cs-CZ" sz="2000" b="1" baseline="-25000"/>
              <a:t>s..</a:t>
            </a:r>
            <a:r>
              <a:rPr lang="cs-CZ" baseline="-25000"/>
              <a:t> </a:t>
            </a:r>
            <a:r>
              <a:rPr lang="cs-CZ"/>
              <a:t>Změnou tloušky membrány se mění rozsah měřených tlaků.</a:t>
            </a:r>
          </a:p>
        </p:txBody>
      </p:sp>
      <p:sp>
        <p:nvSpPr>
          <p:cNvPr id="55301" name="Text Box 7"/>
          <p:cNvSpPr txBox="1">
            <a:spLocks noChangeArrowheads="1"/>
          </p:cNvSpPr>
          <p:nvPr/>
        </p:nvSpPr>
        <p:spPr bwMode="auto">
          <a:xfrm>
            <a:off x="1547813" y="476250"/>
            <a:ext cx="6769100" cy="366713"/>
          </a:xfrm>
          <a:prstGeom prst="rect">
            <a:avLst/>
          </a:prstGeom>
          <a:solidFill>
            <a:schemeClr val="bg1"/>
          </a:solidFill>
          <a:ln w="9525">
            <a:noFill/>
            <a:miter lim="800000"/>
            <a:headEnd/>
            <a:tailEnd/>
          </a:ln>
        </p:spPr>
        <p:txBody>
          <a:bodyPr>
            <a:spAutoFit/>
          </a:bodyPr>
          <a:lstStyle/>
          <a:p>
            <a:r>
              <a:rPr lang="cs-CZ"/>
              <a:t>Bodový tlakový senzor založený na Fabry–Perotově dutině.</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6322" name="Zástupný symbol pro číslo snímku 5"/>
          <p:cNvSpPr>
            <a:spLocks noGrp="1"/>
          </p:cNvSpPr>
          <p:nvPr>
            <p:ph type="sldNum" sz="quarter" idx="12"/>
          </p:nvPr>
        </p:nvSpPr>
        <p:spPr>
          <a:noFill/>
        </p:spPr>
        <p:txBody>
          <a:bodyPr/>
          <a:lstStyle/>
          <a:p>
            <a:fld id="{9B70FC02-D64E-4203-9296-048A2C9AB232}" type="slidenum">
              <a:rPr lang="cs-CZ" smtClean="0"/>
              <a:pPr/>
              <a:t>55</a:t>
            </a:fld>
            <a:endParaRPr lang="cs-CZ" smtClean="0"/>
          </a:p>
        </p:txBody>
      </p:sp>
      <p:sp>
        <p:nvSpPr>
          <p:cNvPr id="56323" name="Rectangle 2"/>
          <p:cNvSpPr>
            <a:spLocks noGrp="1" noChangeArrowheads="1"/>
          </p:cNvSpPr>
          <p:nvPr>
            <p:ph type="title"/>
          </p:nvPr>
        </p:nvSpPr>
        <p:spPr>
          <a:xfrm flipV="1">
            <a:off x="457200" y="0"/>
            <a:ext cx="8229600" cy="274638"/>
          </a:xfrm>
        </p:spPr>
        <p:txBody>
          <a:bodyPr/>
          <a:lstStyle/>
          <a:p>
            <a:pPr eaLnBrk="1" hangingPunct="1"/>
            <a:endParaRPr lang="cs-CZ" sz="4000" smtClean="0"/>
          </a:p>
        </p:txBody>
      </p:sp>
      <p:sp>
        <p:nvSpPr>
          <p:cNvPr id="56324" name="Rectangle 3"/>
          <p:cNvSpPr>
            <a:spLocks noGrp="1" noChangeArrowheads="1"/>
          </p:cNvSpPr>
          <p:nvPr>
            <p:ph type="body" idx="1"/>
          </p:nvPr>
        </p:nvSpPr>
        <p:spPr>
          <a:xfrm>
            <a:off x="179388" y="836613"/>
            <a:ext cx="8353425" cy="6624637"/>
          </a:xfrm>
        </p:spPr>
        <p:txBody>
          <a:bodyPr/>
          <a:lstStyle/>
          <a:p>
            <a:pPr eaLnBrk="1" hangingPunct="1"/>
            <a:r>
              <a:rPr lang="cs-CZ" sz="2000" smtClean="0"/>
              <a:t>Bílé světlo generované v krátkých pulsech. Pulsy jsou generovány náhodně takže spolu neinterferují .</a:t>
            </a:r>
          </a:p>
          <a:p>
            <a:pPr eaLnBrk="1" hangingPunct="1"/>
            <a:r>
              <a:rPr lang="cs-CZ" sz="2000" smtClean="0"/>
              <a:t>Jestliže je FP dutina osvětlena bílým světlem přivedeným optickým vláknem je světlo částečně odraženo prvním zrcadlem. Zbytek světla je propuštěn a následně odražen druhým zrcadlem.  Původní světelný puls je rozdělen do dvou pulsů z nichž druhý je zpožděn  proti prvnímu o</a:t>
            </a:r>
            <a:r>
              <a:rPr lang="cs-CZ" smtClean="0"/>
              <a:t> </a:t>
            </a:r>
            <a:r>
              <a:rPr lang="cs-CZ" sz="4000" b="1" smtClean="0"/>
              <a:t>t = 2L</a:t>
            </a:r>
            <a:r>
              <a:rPr lang="cs-CZ" sz="4000" b="1" baseline="-25000" smtClean="0"/>
              <a:t>s</a:t>
            </a:r>
            <a:r>
              <a:rPr lang="cs-CZ" sz="4000" b="1" smtClean="0"/>
              <a:t> / c</a:t>
            </a:r>
            <a:r>
              <a:rPr lang="cs-CZ" smtClean="0"/>
              <a:t> </a:t>
            </a:r>
            <a:r>
              <a:rPr lang="cs-CZ" sz="1800" smtClean="0"/>
              <a:t>(c= rychlost světla)</a:t>
            </a:r>
          </a:p>
          <a:p>
            <a:pPr eaLnBrk="1" hangingPunct="1"/>
            <a:r>
              <a:rPr lang="cs-CZ" sz="2000" smtClean="0"/>
              <a:t>Interference a tudíž signál obsahující informace o </a:t>
            </a:r>
            <a:r>
              <a:rPr lang="cs-CZ" sz="2000" b="1" smtClean="0"/>
              <a:t>L</a:t>
            </a:r>
            <a:r>
              <a:rPr lang="cs-CZ" sz="2000" b="1" baseline="-25000" smtClean="0"/>
              <a:t>s</a:t>
            </a:r>
            <a:r>
              <a:rPr lang="cs-CZ" sz="2000" smtClean="0"/>
              <a:t>, se vyskytují pouze jestliže dva pulsy generované stejným původním pulsem mohou být přeneseny zpět a překryty.  </a:t>
            </a:r>
          </a:p>
          <a:p>
            <a:pPr eaLnBrk="1" hangingPunct="1"/>
            <a:r>
              <a:rPr lang="cs-CZ" sz="2000" smtClean="0"/>
              <a:t>To je dosaženo použitím druhého interferometru.</a:t>
            </a:r>
          </a:p>
        </p:txBody>
      </p:sp>
      <p:sp>
        <p:nvSpPr>
          <p:cNvPr id="56325" name="Text Box 5"/>
          <p:cNvSpPr txBox="1">
            <a:spLocks noChangeArrowheads="1"/>
          </p:cNvSpPr>
          <p:nvPr/>
        </p:nvSpPr>
        <p:spPr bwMode="auto">
          <a:xfrm>
            <a:off x="0" y="0"/>
            <a:ext cx="6769100" cy="366713"/>
          </a:xfrm>
          <a:prstGeom prst="rect">
            <a:avLst/>
          </a:prstGeom>
          <a:solidFill>
            <a:schemeClr val="bg1"/>
          </a:solidFill>
          <a:ln w="9525">
            <a:noFill/>
            <a:miter lim="800000"/>
            <a:headEnd/>
            <a:tailEnd/>
          </a:ln>
        </p:spPr>
        <p:txBody>
          <a:bodyPr>
            <a:spAutoFit/>
          </a:bodyPr>
          <a:lstStyle/>
          <a:p>
            <a:r>
              <a:rPr lang="cs-CZ"/>
              <a:t>Bodový tlakový senzor založený na Fabry–Perotově dutině.</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7346" name="Zástupný symbol pro číslo snímku 3"/>
          <p:cNvSpPr>
            <a:spLocks noGrp="1"/>
          </p:cNvSpPr>
          <p:nvPr>
            <p:ph type="sldNum" sz="quarter" idx="12"/>
          </p:nvPr>
        </p:nvSpPr>
        <p:spPr>
          <a:noFill/>
        </p:spPr>
        <p:txBody>
          <a:bodyPr/>
          <a:lstStyle/>
          <a:p>
            <a:fld id="{346D585B-BF8C-49AB-8A8A-12F8E57ADBA4}" type="slidenum">
              <a:rPr lang="cs-CZ" smtClean="0"/>
              <a:pPr/>
              <a:t>56</a:t>
            </a:fld>
            <a:endParaRPr lang="cs-CZ" smtClean="0"/>
          </a:p>
        </p:txBody>
      </p:sp>
      <p:pic>
        <p:nvPicPr>
          <p:cNvPr id="57347" name="Picture 4"/>
          <p:cNvPicPr>
            <a:picLocks noChangeAspect="1" noChangeArrowheads="1"/>
          </p:cNvPicPr>
          <p:nvPr/>
        </p:nvPicPr>
        <p:blipFill>
          <a:blip r:embed="rId3" cstate="print"/>
          <a:srcRect/>
          <a:stretch>
            <a:fillRect/>
          </a:stretch>
        </p:blipFill>
        <p:spPr bwMode="auto">
          <a:xfrm>
            <a:off x="611188" y="211138"/>
            <a:ext cx="6623050" cy="4183062"/>
          </a:xfrm>
          <a:prstGeom prst="rect">
            <a:avLst/>
          </a:prstGeom>
          <a:noFill/>
          <a:ln w="9525">
            <a:noFill/>
            <a:miter lim="800000"/>
            <a:headEnd/>
            <a:tailEnd/>
          </a:ln>
        </p:spPr>
      </p:pic>
      <p:sp>
        <p:nvSpPr>
          <p:cNvPr id="57348" name="Rectangle 6"/>
          <p:cNvSpPr>
            <a:spLocks noChangeArrowheads="1"/>
          </p:cNvSpPr>
          <p:nvPr/>
        </p:nvSpPr>
        <p:spPr bwMode="auto">
          <a:xfrm>
            <a:off x="0" y="4292600"/>
            <a:ext cx="8686800" cy="2565400"/>
          </a:xfrm>
          <a:prstGeom prst="rect">
            <a:avLst/>
          </a:prstGeom>
          <a:noFill/>
          <a:ln w="9525">
            <a:noFill/>
            <a:miter lim="800000"/>
            <a:headEnd/>
            <a:tailEnd/>
          </a:ln>
        </p:spPr>
        <p:txBody>
          <a:bodyPr/>
          <a:lstStyle/>
          <a:p>
            <a:pPr marL="342900" indent="-342900">
              <a:spcBef>
                <a:spcPct val="20000"/>
              </a:spcBef>
              <a:buFontTx/>
              <a:buChar char="•"/>
            </a:pPr>
            <a:r>
              <a:rPr lang="cs-CZ" sz="2000"/>
              <a:t>Druhý interferometr se skládá ze dvou propustných zrcadel které nejsou vzájemně rovnoběžné. Vzduchová dutina </a:t>
            </a:r>
            <a:r>
              <a:rPr lang="cs-CZ" sz="2000" b="1"/>
              <a:t>L</a:t>
            </a:r>
            <a:r>
              <a:rPr lang="cs-CZ" sz="2000" b="1" baseline="-25000"/>
              <a:t>r</a:t>
            </a:r>
            <a:r>
              <a:rPr lang="cs-CZ" sz="2000" b="1"/>
              <a:t>(x)</a:t>
            </a:r>
            <a:r>
              <a:rPr lang="cs-CZ" sz="2000"/>
              <a:t> závisí na pozici x podél zrcadla a maximální interferenční signál je generován v pozici  </a:t>
            </a:r>
          </a:p>
          <a:p>
            <a:pPr marL="342900" indent="-342900">
              <a:spcBef>
                <a:spcPct val="20000"/>
              </a:spcBef>
              <a:buFontTx/>
              <a:buChar char="•"/>
            </a:pPr>
            <a:r>
              <a:rPr lang="cs-CZ" sz="2000" b="1"/>
              <a:t>x</a:t>
            </a:r>
            <a:r>
              <a:rPr lang="cs-CZ" sz="2000" b="1" baseline="-25000"/>
              <a:t>0</a:t>
            </a:r>
            <a:r>
              <a:rPr lang="cs-CZ" sz="2000"/>
              <a:t> kde  </a:t>
            </a:r>
            <a:r>
              <a:rPr lang="cs-CZ" sz="2000" b="1"/>
              <a:t>L</a:t>
            </a:r>
            <a:r>
              <a:rPr lang="cs-CZ" sz="2000" b="1" baseline="-25000"/>
              <a:t>r</a:t>
            </a:r>
            <a:r>
              <a:rPr lang="cs-CZ" sz="2000" b="1"/>
              <a:t>(x</a:t>
            </a:r>
            <a:r>
              <a:rPr lang="cs-CZ" sz="2000" b="1" baseline="-25000"/>
              <a:t>0</a:t>
            </a:r>
            <a:r>
              <a:rPr lang="cs-CZ" sz="2000" b="1"/>
              <a:t>)</a:t>
            </a:r>
            <a:r>
              <a:rPr lang="cs-CZ" sz="2000"/>
              <a:t> přesně odpovídá dutině </a:t>
            </a:r>
            <a:r>
              <a:rPr lang="cs-CZ" sz="2000" b="1"/>
              <a:t> L</a:t>
            </a:r>
            <a:r>
              <a:rPr lang="cs-CZ" sz="2000" b="1" baseline="-25000"/>
              <a:t>s</a:t>
            </a:r>
            <a:r>
              <a:rPr lang="cs-CZ" sz="2000"/>
              <a:t> prvního interferometru. Pozice  </a:t>
            </a:r>
            <a:r>
              <a:rPr lang="cs-CZ" sz="2000" b="1"/>
              <a:t>x</a:t>
            </a:r>
            <a:r>
              <a:rPr lang="cs-CZ" sz="2000" b="1" baseline="-25000"/>
              <a:t>0</a:t>
            </a:r>
            <a:r>
              <a:rPr lang="cs-CZ" sz="2000"/>
              <a:t> je určena diodovým polem (CCD) za zrcadly.</a:t>
            </a:r>
          </a:p>
          <a:p>
            <a:pPr marL="342900" indent="-342900">
              <a:spcBef>
                <a:spcPct val="20000"/>
              </a:spcBef>
              <a:buFontTx/>
              <a:buChar char="•"/>
            </a:pPr>
            <a:endParaRPr lang="cs-CZ" sz="20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číslo snímku 3"/>
          <p:cNvSpPr>
            <a:spLocks noGrp="1"/>
          </p:cNvSpPr>
          <p:nvPr>
            <p:ph type="sldNum" sz="quarter" idx="12"/>
          </p:nvPr>
        </p:nvSpPr>
        <p:spPr>
          <a:noFill/>
        </p:spPr>
        <p:txBody>
          <a:bodyPr/>
          <a:lstStyle/>
          <a:p>
            <a:fld id="{CC4F6740-5DA2-4843-905A-7BB30AC07033}" type="slidenum">
              <a:rPr lang="cs-CZ" smtClean="0"/>
              <a:pPr/>
              <a:t>57</a:t>
            </a:fld>
            <a:endParaRPr lang="cs-CZ" smtClean="0"/>
          </a:p>
        </p:txBody>
      </p:sp>
      <p:pic>
        <p:nvPicPr>
          <p:cNvPr id="58371" name="Picture 4"/>
          <p:cNvPicPr>
            <a:picLocks noChangeAspect="1" noChangeArrowheads="1"/>
          </p:cNvPicPr>
          <p:nvPr/>
        </p:nvPicPr>
        <p:blipFill>
          <a:blip r:embed="rId2" cstate="print"/>
          <a:srcRect/>
          <a:stretch>
            <a:fillRect/>
          </a:stretch>
        </p:blipFill>
        <p:spPr bwMode="auto">
          <a:xfrm>
            <a:off x="250825" y="1081088"/>
            <a:ext cx="7885113" cy="5184775"/>
          </a:xfrm>
          <a:prstGeom prst="rect">
            <a:avLst/>
          </a:prstGeom>
          <a:noFill/>
          <a:ln w="9525">
            <a:noFill/>
            <a:miter lim="800000"/>
            <a:headEnd/>
            <a:tailEnd/>
          </a:ln>
        </p:spPr>
      </p:pic>
      <p:sp>
        <p:nvSpPr>
          <p:cNvPr id="58372" name="Text Box 6"/>
          <p:cNvSpPr txBox="1">
            <a:spLocks noChangeArrowheads="1"/>
          </p:cNvSpPr>
          <p:nvPr/>
        </p:nvSpPr>
        <p:spPr bwMode="auto">
          <a:xfrm>
            <a:off x="395288" y="692150"/>
            <a:ext cx="8424862" cy="366713"/>
          </a:xfrm>
          <a:prstGeom prst="rect">
            <a:avLst/>
          </a:prstGeom>
          <a:noFill/>
          <a:ln w="9525">
            <a:noFill/>
            <a:miter lim="800000"/>
            <a:headEnd/>
            <a:tailEnd/>
          </a:ln>
        </p:spPr>
        <p:txBody>
          <a:bodyPr>
            <a:spAutoFit/>
          </a:bodyPr>
          <a:lstStyle/>
          <a:p>
            <a:pPr>
              <a:spcBef>
                <a:spcPct val="30000"/>
              </a:spcBef>
            </a:pPr>
            <a:r>
              <a:rPr lang="cs-CZ"/>
              <a:t>Na tomto principu můžeme měřit  teplotu, pozici, napětí, sílu a index lomu. </a:t>
            </a:r>
          </a:p>
        </p:txBody>
      </p:sp>
      <p:sp>
        <p:nvSpPr>
          <p:cNvPr id="58373" name="Text Box 7"/>
          <p:cNvSpPr txBox="1">
            <a:spLocks noChangeArrowheads="1"/>
          </p:cNvSpPr>
          <p:nvPr/>
        </p:nvSpPr>
        <p:spPr bwMode="auto">
          <a:xfrm>
            <a:off x="2230438" y="1125538"/>
            <a:ext cx="4681537" cy="366712"/>
          </a:xfrm>
          <a:prstGeom prst="rect">
            <a:avLst/>
          </a:prstGeom>
          <a:noFill/>
          <a:ln w="9525">
            <a:noFill/>
            <a:miter lim="800000"/>
            <a:headEnd/>
            <a:tailEnd/>
          </a:ln>
        </p:spPr>
        <p:txBody>
          <a:bodyPr>
            <a:spAutoFit/>
          </a:bodyPr>
          <a:lstStyle/>
          <a:p>
            <a:pPr>
              <a:spcBef>
                <a:spcPct val="50000"/>
              </a:spcBef>
            </a:pPr>
            <a:endParaRPr lang="cs-CZ"/>
          </a:p>
        </p:txBody>
      </p:sp>
      <p:sp>
        <p:nvSpPr>
          <p:cNvPr id="58374" name="Text Box 8"/>
          <p:cNvSpPr txBox="1">
            <a:spLocks noChangeArrowheads="1"/>
          </p:cNvSpPr>
          <p:nvPr/>
        </p:nvSpPr>
        <p:spPr bwMode="auto">
          <a:xfrm>
            <a:off x="323850" y="1125538"/>
            <a:ext cx="7920038" cy="366712"/>
          </a:xfrm>
          <a:prstGeom prst="rect">
            <a:avLst/>
          </a:prstGeom>
          <a:solidFill>
            <a:schemeClr val="bg1"/>
          </a:solidFill>
          <a:ln w="9525">
            <a:noFill/>
            <a:miter lim="800000"/>
            <a:headEnd/>
            <a:tailEnd/>
          </a:ln>
        </p:spPr>
        <p:txBody>
          <a:bodyPr>
            <a:spAutoFit/>
          </a:bodyPr>
          <a:lstStyle/>
          <a:p>
            <a:pPr algn="ctr">
              <a:spcBef>
                <a:spcPct val="50000"/>
              </a:spcBef>
            </a:pPr>
            <a:r>
              <a:rPr lang="cs-CZ" b="1"/>
              <a:t>Měřič polohy založený na polarizačním interferometru</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číslo snímku 3"/>
          <p:cNvSpPr>
            <a:spLocks noGrp="1"/>
          </p:cNvSpPr>
          <p:nvPr>
            <p:ph type="sldNum" sz="quarter" idx="12"/>
          </p:nvPr>
        </p:nvSpPr>
        <p:spPr>
          <a:noFill/>
        </p:spPr>
        <p:txBody>
          <a:bodyPr/>
          <a:lstStyle/>
          <a:p>
            <a:fld id="{732D8C46-1A28-410F-97D3-16ADC6173EEB}" type="slidenum">
              <a:rPr lang="cs-CZ" smtClean="0"/>
              <a:pPr/>
              <a:t>58</a:t>
            </a:fld>
            <a:endParaRPr lang="cs-CZ" smtClean="0"/>
          </a:p>
        </p:txBody>
      </p:sp>
      <p:pic>
        <p:nvPicPr>
          <p:cNvPr id="59395" name="Picture 4"/>
          <p:cNvPicPr>
            <a:picLocks noChangeAspect="1" noChangeArrowheads="1"/>
          </p:cNvPicPr>
          <p:nvPr/>
        </p:nvPicPr>
        <p:blipFill>
          <a:blip r:embed="rId2" cstate="print"/>
          <a:srcRect/>
          <a:stretch>
            <a:fillRect/>
          </a:stretch>
        </p:blipFill>
        <p:spPr bwMode="auto">
          <a:xfrm>
            <a:off x="755650" y="476250"/>
            <a:ext cx="7777163" cy="4956175"/>
          </a:xfrm>
          <a:prstGeom prst="rect">
            <a:avLst/>
          </a:prstGeom>
          <a:noFill/>
          <a:ln w="9525">
            <a:noFill/>
            <a:miter lim="800000"/>
            <a:headEnd/>
            <a:tailEnd/>
          </a:ln>
        </p:spPr>
      </p:pic>
      <p:sp>
        <p:nvSpPr>
          <p:cNvPr id="59396" name="Text Box 6"/>
          <p:cNvSpPr txBox="1">
            <a:spLocks noChangeArrowheads="1"/>
          </p:cNvSpPr>
          <p:nvPr/>
        </p:nvSpPr>
        <p:spPr bwMode="auto">
          <a:xfrm>
            <a:off x="611188" y="549275"/>
            <a:ext cx="7920037" cy="366713"/>
          </a:xfrm>
          <a:prstGeom prst="rect">
            <a:avLst/>
          </a:prstGeom>
          <a:solidFill>
            <a:schemeClr val="bg1"/>
          </a:solidFill>
          <a:ln w="9525">
            <a:noFill/>
            <a:miter lim="800000"/>
            <a:headEnd/>
            <a:tailEnd/>
          </a:ln>
        </p:spPr>
        <p:txBody>
          <a:bodyPr>
            <a:spAutoFit/>
          </a:bodyPr>
          <a:lstStyle/>
          <a:p>
            <a:pPr algn="ctr">
              <a:spcBef>
                <a:spcPct val="50000"/>
              </a:spcBef>
            </a:pPr>
            <a:r>
              <a:rPr lang="cs-CZ" b="1"/>
              <a:t>Měřič síly a napětí založený na Fbry-Perotově interferometru</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Zástupný symbol pro číslo snímku 3"/>
          <p:cNvSpPr>
            <a:spLocks noGrp="1"/>
          </p:cNvSpPr>
          <p:nvPr>
            <p:ph type="sldNum" sz="quarter" idx="12"/>
          </p:nvPr>
        </p:nvSpPr>
        <p:spPr>
          <a:noFill/>
        </p:spPr>
        <p:txBody>
          <a:bodyPr/>
          <a:lstStyle/>
          <a:p>
            <a:fld id="{A81140A6-9296-4D77-BDB5-203F10C97BE6}" type="slidenum">
              <a:rPr lang="cs-CZ" smtClean="0"/>
              <a:pPr/>
              <a:t>59</a:t>
            </a:fld>
            <a:endParaRPr lang="cs-CZ" smtClean="0"/>
          </a:p>
        </p:txBody>
      </p:sp>
      <p:pic>
        <p:nvPicPr>
          <p:cNvPr id="60419" name="Picture 4"/>
          <p:cNvPicPr>
            <a:picLocks noChangeAspect="1" noChangeArrowheads="1"/>
          </p:cNvPicPr>
          <p:nvPr/>
        </p:nvPicPr>
        <p:blipFill>
          <a:blip r:embed="rId2" cstate="print"/>
          <a:srcRect/>
          <a:stretch>
            <a:fillRect/>
          </a:stretch>
        </p:blipFill>
        <p:spPr bwMode="auto">
          <a:xfrm>
            <a:off x="611188" y="836613"/>
            <a:ext cx="8064500" cy="4889500"/>
          </a:xfrm>
          <a:prstGeom prst="rect">
            <a:avLst/>
          </a:prstGeom>
          <a:noFill/>
          <a:ln w="9525">
            <a:noFill/>
            <a:miter lim="800000"/>
            <a:headEnd/>
            <a:tailEnd/>
          </a:ln>
        </p:spPr>
      </p:pic>
      <p:sp>
        <p:nvSpPr>
          <p:cNvPr id="60420" name="Text Box 6"/>
          <p:cNvSpPr txBox="1">
            <a:spLocks noChangeArrowheads="1"/>
          </p:cNvSpPr>
          <p:nvPr/>
        </p:nvSpPr>
        <p:spPr bwMode="auto">
          <a:xfrm>
            <a:off x="611188" y="981075"/>
            <a:ext cx="7920037" cy="366713"/>
          </a:xfrm>
          <a:prstGeom prst="rect">
            <a:avLst/>
          </a:prstGeom>
          <a:solidFill>
            <a:schemeClr val="bg1"/>
          </a:solidFill>
          <a:ln w="9525">
            <a:noFill/>
            <a:miter lim="800000"/>
            <a:headEnd/>
            <a:tailEnd/>
          </a:ln>
        </p:spPr>
        <p:txBody>
          <a:bodyPr>
            <a:spAutoFit/>
          </a:bodyPr>
          <a:lstStyle/>
          <a:p>
            <a:pPr algn="ctr">
              <a:spcBef>
                <a:spcPct val="50000"/>
              </a:spcBef>
            </a:pPr>
            <a:r>
              <a:rPr lang="cs-CZ" b="1"/>
              <a:t>Teploměr založený na polarizačním interferometru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9218" name="Zástupný symbol pro číslo snímku 3"/>
          <p:cNvSpPr>
            <a:spLocks noGrp="1"/>
          </p:cNvSpPr>
          <p:nvPr>
            <p:ph type="sldNum" sz="quarter" idx="12"/>
          </p:nvPr>
        </p:nvSpPr>
        <p:spPr>
          <a:noFill/>
        </p:spPr>
        <p:txBody>
          <a:bodyPr/>
          <a:lstStyle/>
          <a:p>
            <a:fld id="{5CE057F6-8CC3-4CCB-BEB9-920D8E40C178}" type="slidenum">
              <a:rPr lang="cs-CZ" smtClean="0"/>
              <a:pPr/>
              <a:t>6</a:t>
            </a:fld>
            <a:endParaRPr lang="cs-CZ" smtClean="0"/>
          </a:p>
        </p:txBody>
      </p:sp>
      <p:pic>
        <p:nvPicPr>
          <p:cNvPr id="9219" name="Picture 4"/>
          <p:cNvPicPr>
            <a:picLocks noChangeAspect="1" noChangeArrowheads="1"/>
          </p:cNvPicPr>
          <p:nvPr/>
        </p:nvPicPr>
        <p:blipFill>
          <a:blip r:embed="rId2" cstate="print"/>
          <a:srcRect/>
          <a:stretch>
            <a:fillRect/>
          </a:stretch>
        </p:blipFill>
        <p:spPr bwMode="auto">
          <a:xfrm>
            <a:off x="1403350" y="1639888"/>
            <a:ext cx="6192838" cy="3498850"/>
          </a:xfrm>
          <a:prstGeom prst="rect">
            <a:avLst/>
          </a:prstGeom>
          <a:noFill/>
          <a:ln w="9525">
            <a:noFill/>
            <a:miter lim="800000"/>
            <a:headEnd/>
            <a:tailEnd/>
          </a:ln>
        </p:spPr>
      </p:pic>
      <p:sp>
        <p:nvSpPr>
          <p:cNvPr id="9220" name="Rectangle 5"/>
          <p:cNvSpPr>
            <a:spLocks noChangeArrowheads="1"/>
          </p:cNvSpPr>
          <p:nvPr/>
        </p:nvSpPr>
        <p:spPr bwMode="auto">
          <a:xfrm>
            <a:off x="179388" y="5183188"/>
            <a:ext cx="8713787" cy="1739900"/>
          </a:xfrm>
          <a:prstGeom prst="rect">
            <a:avLst/>
          </a:prstGeom>
          <a:noFill/>
          <a:ln w="9525">
            <a:noFill/>
            <a:miter lim="800000"/>
            <a:headEnd/>
            <a:tailEnd/>
          </a:ln>
        </p:spPr>
        <p:txBody>
          <a:bodyPr anchor="ctr">
            <a:spAutoFit/>
          </a:bodyPr>
          <a:lstStyle/>
          <a:p>
            <a:pPr marL="342900" indent="-342900"/>
            <a:r>
              <a:rPr lang="cs-CZ" b="1"/>
              <a:t>Teplota je měřena na základě známé závislosti:</a:t>
            </a:r>
          </a:p>
          <a:p>
            <a:pPr marL="342900" indent="-342900">
              <a:buFontTx/>
              <a:buAutoNum type="arabicParenR"/>
            </a:pPr>
            <a:r>
              <a:rPr lang="cs-CZ" b="1"/>
              <a:t>Intensity luminiscence na teplotě (při konstantním ozařování)</a:t>
            </a:r>
          </a:p>
          <a:p>
            <a:pPr marL="342900" indent="-342900">
              <a:buFontTx/>
              <a:buAutoNum type="arabicParenR"/>
            </a:pPr>
            <a:r>
              <a:rPr lang="cs-CZ" b="1"/>
              <a:t>Času nebo frekvence (při pulsním ozařování ) </a:t>
            </a:r>
          </a:p>
          <a:p>
            <a:pPr marL="342900" indent="-342900">
              <a:buFontTx/>
              <a:buAutoNum type="arabicParenR"/>
            </a:pPr>
            <a:r>
              <a:rPr lang="cs-CZ" b="1"/>
              <a:t>Fázového posunu luminiscence (v případě sinusově proměného ozařování).</a:t>
            </a:r>
          </a:p>
          <a:p>
            <a:pPr marL="342900" indent="-342900" eaLnBrk="0" hangingPunct="0"/>
            <a:endParaRPr lang="cs-CZ"/>
          </a:p>
        </p:txBody>
      </p:sp>
      <p:sp>
        <p:nvSpPr>
          <p:cNvPr id="9221" name="Text Box 6"/>
          <p:cNvSpPr txBox="1">
            <a:spLocks noChangeArrowheads="1"/>
          </p:cNvSpPr>
          <p:nvPr/>
        </p:nvSpPr>
        <p:spPr bwMode="auto">
          <a:xfrm>
            <a:off x="0" y="549275"/>
            <a:ext cx="9144000" cy="641350"/>
          </a:xfrm>
          <a:prstGeom prst="rect">
            <a:avLst/>
          </a:prstGeom>
          <a:noFill/>
          <a:ln w="9525">
            <a:noFill/>
            <a:miter lim="800000"/>
            <a:headEnd/>
            <a:tailEnd/>
          </a:ln>
        </p:spPr>
        <p:txBody>
          <a:bodyPr>
            <a:spAutoFit/>
          </a:bodyPr>
          <a:lstStyle/>
          <a:p>
            <a:pPr algn="ctr">
              <a:spcBef>
                <a:spcPct val="50000"/>
              </a:spcBef>
            </a:pPr>
            <a:r>
              <a:rPr lang="cs-CZ" b="1"/>
              <a:t>Luminiscenční barva je je navázána na povrch pneumatik a ty jsou ozářeny a je pozorována luminiscence jako indikátor teploty.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Zástupný symbol pro číslo snímku 3"/>
          <p:cNvSpPr>
            <a:spLocks noGrp="1"/>
          </p:cNvSpPr>
          <p:nvPr>
            <p:ph type="sldNum" sz="quarter" idx="12"/>
          </p:nvPr>
        </p:nvSpPr>
        <p:spPr>
          <a:noFill/>
        </p:spPr>
        <p:txBody>
          <a:bodyPr/>
          <a:lstStyle/>
          <a:p>
            <a:fld id="{975B0202-F1F5-4DD0-9E41-4510772CAE1A}" type="slidenum">
              <a:rPr lang="cs-CZ" smtClean="0"/>
              <a:pPr/>
              <a:t>60</a:t>
            </a:fld>
            <a:endParaRPr lang="cs-CZ" smtClean="0"/>
          </a:p>
        </p:txBody>
      </p:sp>
      <p:pic>
        <p:nvPicPr>
          <p:cNvPr id="61443" name="Picture 4"/>
          <p:cNvPicPr>
            <a:picLocks noChangeAspect="1" noChangeArrowheads="1"/>
          </p:cNvPicPr>
          <p:nvPr/>
        </p:nvPicPr>
        <p:blipFill>
          <a:blip r:embed="rId3" cstate="print"/>
          <a:srcRect/>
          <a:stretch>
            <a:fillRect/>
          </a:stretch>
        </p:blipFill>
        <p:spPr bwMode="auto">
          <a:xfrm>
            <a:off x="755650" y="0"/>
            <a:ext cx="7416800" cy="5568950"/>
          </a:xfrm>
          <a:prstGeom prst="rect">
            <a:avLst/>
          </a:prstGeom>
          <a:noFill/>
          <a:ln w="9525">
            <a:noFill/>
            <a:miter lim="800000"/>
            <a:headEnd/>
            <a:tailEnd/>
          </a:ln>
        </p:spPr>
      </p:pic>
      <p:sp>
        <p:nvSpPr>
          <p:cNvPr id="61444" name="Rectangle 5"/>
          <p:cNvSpPr>
            <a:spLocks noChangeArrowheads="1"/>
          </p:cNvSpPr>
          <p:nvPr/>
        </p:nvSpPr>
        <p:spPr bwMode="auto">
          <a:xfrm>
            <a:off x="2051050" y="5229225"/>
            <a:ext cx="5060950" cy="366713"/>
          </a:xfrm>
          <a:prstGeom prst="rect">
            <a:avLst/>
          </a:prstGeom>
          <a:noFill/>
          <a:ln w="9525">
            <a:noFill/>
            <a:miter lim="800000"/>
            <a:headEnd/>
            <a:tailEnd/>
          </a:ln>
        </p:spPr>
        <p:txBody>
          <a:bodyPr anchor="ctr">
            <a:spAutoFit/>
          </a:bodyPr>
          <a:lstStyle/>
          <a:p>
            <a:r>
              <a:rPr lang="cs-CZ" i="1"/>
              <a:t>Figure 4 - Schematic of integrated strain sensor</a:t>
            </a:r>
            <a:r>
              <a:rPr lang="cs-CZ"/>
              <a:t> </a:t>
            </a:r>
          </a:p>
        </p:txBody>
      </p:sp>
      <p:sp>
        <p:nvSpPr>
          <p:cNvPr id="61445" name="Text Box 6"/>
          <p:cNvSpPr txBox="1">
            <a:spLocks noChangeArrowheads="1"/>
          </p:cNvSpPr>
          <p:nvPr/>
        </p:nvSpPr>
        <p:spPr bwMode="auto">
          <a:xfrm>
            <a:off x="323850" y="5157788"/>
            <a:ext cx="8820150" cy="1190625"/>
          </a:xfrm>
          <a:prstGeom prst="rect">
            <a:avLst/>
          </a:prstGeom>
          <a:solidFill>
            <a:schemeClr val="bg1"/>
          </a:solidFill>
          <a:ln w="9525">
            <a:noFill/>
            <a:miter lim="800000"/>
            <a:headEnd/>
            <a:tailEnd/>
          </a:ln>
        </p:spPr>
        <p:txBody>
          <a:bodyPr>
            <a:spAutoFit/>
          </a:bodyPr>
          <a:lstStyle/>
          <a:p>
            <a:pPr>
              <a:spcBef>
                <a:spcPct val="50000"/>
              </a:spcBef>
            </a:pPr>
            <a:r>
              <a:rPr lang="cs-CZ"/>
              <a:t>Bílé světlo je rozděleno do dvou vláken o rozdílné délce, které mají na konci zrcátka – Mach Zenderůf interferometr. Jedno vlákno je pevně spojené se strukturou, kdežto druhé je v těsné blízkosti ale není připojeno. Světelný puls rozdělený do dvou pulsů se vrací zpět jako dva pulsy vzájemně zpožděné o t = 2nL</a:t>
            </a:r>
            <a:r>
              <a:rPr lang="cs-CZ" baseline="-25000"/>
              <a:t>s</a:t>
            </a:r>
            <a:r>
              <a:rPr lang="cs-CZ"/>
              <a:t> / c,  </a:t>
            </a:r>
          </a:p>
        </p:txBody>
      </p:sp>
      <p:sp>
        <p:nvSpPr>
          <p:cNvPr id="61446" name="Text Box 7"/>
          <p:cNvSpPr txBox="1">
            <a:spLocks noChangeArrowheads="1"/>
          </p:cNvSpPr>
          <p:nvPr/>
        </p:nvSpPr>
        <p:spPr bwMode="auto">
          <a:xfrm>
            <a:off x="395288" y="0"/>
            <a:ext cx="8748712" cy="650875"/>
          </a:xfrm>
          <a:prstGeom prst="rect">
            <a:avLst/>
          </a:prstGeom>
          <a:solidFill>
            <a:schemeClr val="bg1"/>
          </a:solidFill>
          <a:ln w="9525">
            <a:solidFill>
              <a:schemeClr val="tx1"/>
            </a:solidFill>
            <a:miter lim="800000"/>
            <a:headEnd/>
            <a:tailEnd/>
          </a:ln>
        </p:spPr>
        <p:txBody>
          <a:bodyPr>
            <a:spAutoFit/>
          </a:bodyPr>
          <a:lstStyle/>
          <a:p>
            <a:pPr algn="ctr">
              <a:spcBef>
                <a:spcPct val="50000"/>
              </a:spcBef>
            </a:pPr>
            <a:r>
              <a:rPr lang="cs-CZ" sz="3600"/>
              <a:t>Integrovaný sensor deformace</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Zástupný symbol pro číslo snímku 3"/>
          <p:cNvSpPr>
            <a:spLocks noGrp="1"/>
          </p:cNvSpPr>
          <p:nvPr>
            <p:ph type="sldNum" sz="quarter" idx="12"/>
          </p:nvPr>
        </p:nvSpPr>
        <p:spPr>
          <a:noFill/>
        </p:spPr>
        <p:txBody>
          <a:bodyPr/>
          <a:lstStyle/>
          <a:p>
            <a:fld id="{16B83677-E177-4129-95C9-DC3F0A9D0930}" type="slidenum">
              <a:rPr lang="cs-CZ" smtClean="0"/>
              <a:pPr/>
              <a:t>61</a:t>
            </a:fld>
            <a:endParaRPr lang="cs-CZ" smtClean="0"/>
          </a:p>
        </p:txBody>
      </p:sp>
      <p:pic>
        <p:nvPicPr>
          <p:cNvPr id="62467" name="Picture 4"/>
          <p:cNvPicPr>
            <a:picLocks noChangeAspect="1" noChangeArrowheads="1"/>
          </p:cNvPicPr>
          <p:nvPr/>
        </p:nvPicPr>
        <p:blipFill>
          <a:blip r:embed="rId3" cstate="print"/>
          <a:srcRect/>
          <a:stretch>
            <a:fillRect/>
          </a:stretch>
        </p:blipFill>
        <p:spPr bwMode="auto">
          <a:xfrm>
            <a:off x="-468313" y="188913"/>
            <a:ext cx="9821863" cy="6362700"/>
          </a:xfrm>
          <a:prstGeom prst="rect">
            <a:avLst/>
          </a:prstGeom>
          <a:noFill/>
          <a:ln w="9525">
            <a:noFill/>
            <a:miter lim="800000"/>
            <a:headEnd/>
            <a:tailEnd/>
          </a:ln>
        </p:spPr>
      </p:pic>
      <p:sp>
        <p:nvSpPr>
          <p:cNvPr id="62468" name="Text Box 5"/>
          <p:cNvSpPr txBox="1">
            <a:spLocks noChangeArrowheads="1"/>
          </p:cNvSpPr>
          <p:nvPr/>
        </p:nvSpPr>
        <p:spPr bwMode="auto">
          <a:xfrm>
            <a:off x="0" y="5661025"/>
            <a:ext cx="9144000" cy="457200"/>
          </a:xfrm>
          <a:prstGeom prst="rect">
            <a:avLst/>
          </a:prstGeom>
          <a:solidFill>
            <a:schemeClr val="bg1"/>
          </a:solidFill>
          <a:ln w="9525">
            <a:noFill/>
            <a:miter lim="800000"/>
            <a:headEnd/>
            <a:tailEnd/>
          </a:ln>
        </p:spPr>
        <p:txBody>
          <a:bodyPr>
            <a:spAutoFit/>
          </a:bodyPr>
          <a:lstStyle/>
          <a:p>
            <a:pPr>
              <a:spcBef>
                <a:spcPct val="50000"/>
              </a:spcBef>
            </a:pPr>
            <a:r>
              <a:rPr lang="cs-CZ" sz="2400"/>
              <a:t>Extrinsický Fabry-Perottův interferometr s laserovou diodou.</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Zástupný symbol pro číslo snímku 3"/>
          <p:cNvSpPr>
            <a:spLocks noGrp="1"/>
          </p:cNvSpPr>
          <p:nvPr>
            <p:ph type="sldNum" sz="quarter" idx="12"/>
          </p:nvPr>
        </p:nvSpPr>
        <p:spPr>
          <a:noFill/>
        </p:spPr>
        <p:txBody>
          <a:bodyPr/>
          <a:lstStyle/>
          <a:p>
            <a:fld id="{85003440-CAEF-41AE-8C8F-C8FFBB0A7964}" type="slidenum">
              <a:rPr lang="cs-CZ" smtClean="0"/>
              <a:pPr/>
              <a:t>62</a:t>
            </a:fld>
            <a:endParaRPr lang="cs-CZ" smtClean="0"/>
          </a:p>
        </p:txBody>
      </p:sp>
      <p:pic>
        <p:nvPicPr>
          <p:cNvPr id="63491" name="Picture 2"/>
          <p:cNvPicPr>
            <a:picLocks noChangeAspect="1" noChangeArrowheads="1"/>
          </p:cNvPicPr>
          <p:nvPr/>
        </p:nvPicPr>
        <p:blipFill>
          <a:blip r:embed="rId2" cstate="print"/>
          <a:srcRect/>
          <a:stretch>
            <a:fillRect/>
          </a:stretch>
        </p:blipFill>
        <p:spPr bwMode="auto">
          <a:xfrm>
            <a:off x="1112838" y="1846263"/>
            <a:ext cx="6918325" cy="3184525"/>
          </a:xfrm>
          <a:prstGeom prst="rect">
            <a:avLst/>
          </a:prstGeom>
          <a:noFill/>
          <a:ln w="9525">
            <a:noFill/>
            <a:miter lim="800000"/>
            <a:headEnd/>
            <a:tailEnd/>
          </a:ln>
        </p:spPr>
      </p:pic>
      <p:sp>
        <p:nvSpPr>
          <p:cNvPr id="63492" name="Rectangle 3"/>
          <p:cNvSpPr>
            <a:spLocks noChangeArrowheads="1"/>
          </p:cNvSpPr>
          <p:nvPr/>
        </p:nvSpPr>
        <p:spPr bwMode="auto">
          <a:xfrm>
            <a:off x="1042988" y="5589588"/>
            <a:ext cx="7143750" cy="641350"/>
          </a:xfrm>
          <a:prstGeom prst="rect">
            <a:avLst/>
          </a:prstGeom>
          <a:noFill/>
          <a:ln w="9525">
            <a:noFill/>
            <a:miter lim="800000"/>
            <a:headEnd/>
            <a:tailEnd/>
          </a:ln>
        </p:spPr>
        <p:txBody>
          <a:bodyPr wrap="none">
            <a:spAutoFit/>
          </a:bodyPr>
          <a:lstStyle/>
          <a:p>
            <a:r>
              <a:rPr lang="cs-CZ" b="1"/>
              <a:t>Výstup intenzity z extrinsického Fabry-Perotova interferometru. </a:t>
            </a:r>
          </a:p>
          <a:p>
            <a:r>
              <a:rPr lang="cs-CZ" b="1"/>
              <a:t>Pro vlnovou délku vstupního světla 1.3 um je </a:t>
            </a:r>
            <a:r>
              <a:rPr lang="el-GR" b="1">
                <a:cs typeface="Arial" charset="0"/>
              </a:rPr>
              <a:t>Δ</a:t>
            </a:r>
            <a:r>
              <a:rPr lang="cs-CZ" b="1">
                <a:cs typeface="Arial" charset="0"/>
              </a:rPr>
              <a:t>L 0.65 um.</a:t>
            </a:r>
            <a:endParaRPr lang="el-GR" b="1">
              <a:cs typeface="Arial" charset="0"/>
            </a:endParaRPr>
          </a:p>
        </p:txBody>
      </p:sp>
      <p:pic>
        <p:nvPicPr>
          <p:cNvPr id="63493" name="Picture 4"/>
          <p:cNvPicPr>
            <a:picLocks noChangeAspect="1" noChangeArrowheads="1"/>
          </p:cNvPicPr>
          <p:nvPr/>
        </p:nvPicPr>
        <p:blipFill>
          <a:blip r:embed="rId3" cstate="print"/>
          <a:srcRect/>
          <a:stretch>
            <a:fillRect/>
          </a:stretch>
        </p:blipFill>
        <p:spPr bwMode="auto">
          <a:xfrm>
            <a:off x="611188" y="620713"/>
            <a:ext cx="6961187" cy="1331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Zástupný symbol pro číslo snímku 3"/>
          <p:cNvSpPr>
            <a:spLocks noGrp="1"/>
          </p:cNvSpPr>
          <p:nvPr>
            <p:ph type="sldNum" sz="quarter" idx="12"/>
          </p:nvPr>
        </p:nvSpPr>
        <p:spPr>
          <a:noFill/>
        </p:spPr>
        <p:txBody>
          <a:bodyPr/>
          <a:lstStyle/>
          <a:p>
            <a:fld id="{B7638B6B-52DE-445D-9E65-861A7F4CB891}" type="slidenum">
              <a:rPr lang="cs-CZ" smtClean="0"/>
              <a:pPr/>
              <a:t>63</a:t>
            </a:fld>
            <a:endParaRPr lang="cs-CZ" smtClean="0"/>
          </a:p>
        </p:txBody>
      </p:sp>
      <p:pic>
        <p:nvPicPr>
          <p:cNvPr id="64515" name="Picture 2"/>
          <p:cNvPicPr>
            <a:picLocks noChangeAspect="1" noChangeArrowheads="1"/>
          </p:cNvPicPr>
          <p:nvPr/>
        </p:nvPicPr>
        <p:blipFill>
          <a:blip r:embed="rId2" cstate="print"/>
          <a:srcRect/>
          <a:stretch>
            <a:fillRect/>
          </a:stretch>
        </p:blipFill>
        <p:spPr bwMode="auto">
          <a:xfrm>
            <a:off x="0" y="260350"/>
            <a:ext cx="9196388" cy="4818063"/>
          </a:xfrm>
          <a:prstGeom prst="rect">
            <a:avLst/>
          </a:prstGeom>
          <a:noFill/>
          <a:ln w="9525">
            <a:noFill/>
            <a:miter lim="800000"/>
            <a:headEnd/>
            <a:tailEnd/>
          </a:ln>
        </p:spPr>
      </p:pic>
      <p:sp>
        <p:nvSpPr>
          <p:cNvPr id="64516" name="Text Box 3"/>
          <p:cNvSpPr txBox="1">
            <a:spLocks noChangeArrowheads="1"/>
          </p:cNvSpPr>
          <p:nvPr/>
        </p:nvSpPr>
        <p:spPr bwMode="auto">
          <a:xfrm>
            <a:off x="2484438" y="4292600"/>
            <a:ext cx="4895850" cy="579438"/>
          </a:xfrm>
          <a:prstGeom prst="rect">
            <a:avLst/>
          </a:prstGeom>
          <a:solidFill>
            <a:schemeClr val="bg1"/>
          </a:solidFill>
          <a:ln w="9525">
            <a:noFill/>
            <a:miter lim="800000"/>
            <a:headEnd/>
            <a:tailEnd/>
          </a:ln>
        </p:spPr>
        <p:txBody>
          <a:bodyPr>
            <a:spAutoFit/>
          </a:bodyPr>
          <a:lstStyle/>
          <a:p>
            <a:pPr>
              <a:spcBef>
                <a:spcPct val="50000"/>
              </a:spcBef>
            </a:pPr>
            <a:r>
              <a:rPr lang="cs-CZ" sz="3200"/>
              <a:t>EFPI    Senzor napětí</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číslo snímku 3"/>
          <p:cNvSpPr>
            <a:spLocks noGrp="1"/>
          </p:cNvSpPr>
          <p:nvPr>
            <p:ph type="sldNum" sz="quarter" idx="12"/>
          </p:nvPr>
        </p:nvSpPr>
        <p:spPr>
          <a:noFill/>
        </p:spPr>
        <p:txBody>
          <a:bodyPr/>
          <a:lstStyle/>
          <a:p>
            <a:fld id="{A31B60E6-7302-462F-82FD-D55B6CD3E55F}" type="slidenum">
              <a:rPr lang="cs-CZ" smtClean="0"/>
              <a:pPr/>
              <a:t>64</a:t>
            </a:fld>
            <a:endParaRPr lang="cs-CZ" smtClean="0"/>
          </a:p>
        </p:txBody>
      </p:sp>
      <p:pic>
        <p:nvPicPr>
          <p:cNvPr id="65539" name="Picture 2"/>
          <p:cNvPicPr>
            <a:picLocks noChangeAspect="1" noChangeArrowheads="1"/>
          </p:cNvPicPr>
          <p:nvPr/>
        </p:nvPicPr>
        <p:blipFill>
          <a:blip r:embed="rId3" cstate="print"/>
          <a:srcRect/>
          <a:stretch>
            <a:fillRect/>
          </a:stretch>
        </p:blipFill>
        <p:spPr bwMode="auto">
          <a:xfrm>
            <a:off x="-333375" y="836613"/>
            <a:ext cx="9477375" cy="3937000"/>
          </a:xfrm>
          <a:prstGeom prst="rect">
            <a:avLst/>
          </a:prstGeom>
          <a:noFill/>
          <a:ln w="9525">
            <a:noFill/>
            <a:miter lim="800000"/>
            <a:headEnd/>
            <a:tailEnd/>
          </a:ln>
        </p:spPr>
      </p:pic>
      <p:sp>
        <p:nvSpPr>
          <p:cNvPr id="65540" name="Rectangle 3"/>
          <p:cNvSpPr>
            <a:spLocks noChangeArrowheads="1"/>
          </p:cNvSpPr>
          <p:nvPr/>
        </p:nvSpPr>
        <p:spPr bwMode="auto">
          <a:xfrm>
            <a:off x="2555875" y="4581525"/>
            <a:ext cx="4310063" cy="579438"/>
          </a:xfrm>
          <a:prstGeom prst="rect">
            <a:avLst/>
          </a:prstGeom>
          <a:noFill/>
          <a:ln w="9525">
            <a:noFill/>
            <a:miter lim="800000"/>
            <a:headEnd/>
            <a:tailEnd/>
          </a:ln>
        </p:spPr>
        <p:txBody>
          <a:bodyPr wrap="none">
            <a:spAutoFit/>
          </a:bodyPr>
          <a:lstStyle/>
          <a:p>
            <a:r>
              <a:rPr lang="cs-CZ" sz="3200" b="1"/>
              <a:t> EFPI teplotní senzor.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číslo snímku 3"/>
          <p:cNvSpPr>
            <a:spLocks noGrp="1"/>
          </p:cNvSpPr>
          <p:nvPr>
            <p:ph type="sldNum" sz="quarter" idx="12"/>
          </p:nvPr>
        </p:nvSpPr>
        <p:spPr>
          <a:noFill/>
        </p:spPr>
        <p:txBody>
          <a:bodyPr/>
          <a:lstStyle/>
          <a:p>
            <a:fld id="{BEEE1A6D-B049-41BA-9B63-DF533CE80CFC}" type="slidenum">
              <a:rPr lang="cs-CZ" smtClean="0"/>
              <a:pPr/>
              <a:t>65</a:t>
            </a:fld>
            <a:endParaRPr lang="cs-CZ" smtClean="0"/>
          </a:p>
        </p:txBody>
      </p:sp>
      <p:pic>
        <p:nvPicPr>
          <p:cNvPr id="66563" name="Picture 2"/>
          <p:cNvPicPr>
            <a:picLocks noChangeAspect="1" noChangeArrowheads="1"/>
          </p:cNvPicPr>
          <p:nvPr/>
        </p:nvPicPr>
        <p:blipFill>
          <a:blip r:embed="rId2" cstate="print"/>
          <a:srcRect/>
          <a:stretch>
            <a:fillRect/>
          </a:stretch>
        </p:blipFill>
        <p:spPr bwMode="auto">
          <a:xfrm>
            <a:off x="1116013" y="836613"/>
            <a:ext cx="6259512" cy="5824537"/>
          </a:xfrm>
          <a:prstGeom prst="rect">
            <a:avLst/>
          </a:prstGeom>
          <a:noFill/>
          <a:ln w="9525">
            <a:noFill/>
            <a:miter lim="800000"/>
            <a:headEnd/>
            <a:tailEnd/>
          </a:ln>
        </p:spPr>
      </p:pic>
      <p:sp>
        <p:nvSpPr>
          <p:cNvPr id="66564" name="Text Box 3"/>
          <p:cNvSpPr txBox="1">
            <a:spLocks noChangeArrowheads="1"/>
          </p:cNvSpPr>
          <p:nvPr/>
        </p:nvSpPr>
        <p:spPr bwMode="auto">
          <a:xfrm>
            <a:off x="468313" y="260350"/>
            <a:ext cx="8280400" cy="366713"/>
          </a:xfrm>
          <a:prstGeom prst="rect">
            <a:avLst/>
          </a:prstGeom>
          <a:noFill/>
          <a:ln w="9525">
            <a:noFill/>
            <a:miter lim="800000"/>
            <a:headEnd/>
            <a:tailEnd/>
          </a:ln>
        </p:spPr>
        <p:txBody>
          <a:bodyPr>
            <a:spAutoFit/>
          </a:bodyPr>
          <a:lstStyle/>
          <a:p>
            <a:pPr>
              <a:spcBef>
                <a:spcPct val="50000"/>
              </a:spcBef>
            </a:pPr>
            <a:r>
              <a:rPr lang="cs-CZ"/>
              <a:t>Závislost přenosových ztrát EFPI na teplotě pro vlnovou délku světla 1300 nm.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10242" name="Zástupný symbol pro číslo snímku 3"/>
          <p:cNvSpPr>
            <a:spLocks noGrp="1"/>
          </p:cNvSpPr>
          <p:nvPr>
            <p:ph type="sldNum" sz="quarter" idx="12"/>
          </p:nvPr>
        </p:nvSpPr>
        <p:spPr>
          <a:noFill/>
        </p:spPr>
        <p:txBody>
          <a:bodyPr/>
          <a:lstStyle/>
          <a:p>
            <a:fld id="{6924FA7B-C397-48A3-8F76-D18EFE63CE60}" type="slidenum">
              <a:rPr lang="cs-CZ" smtClean="0"/>
              <a:pPr/>
              <a:t>7</a:t>
            </a:fld>
            <a:endParaRPr lang="cs-CZ" smtClean="0"/>
          </a:p>
        </p:txBody>
      </p:sp>
      <p:pic>
        <p:nvPicPr>
          <p:cNvPr id="10243" name="Picture 4"/>
          <p:cNvPicPr>
            <a:picLocks noChangeAspect="1" noChangeArrowheads="1"/>
          </p:cNvPicPr>
          <p:nvPr/>
        </p:nvPicPr>
        <p:blipFill>
          <a:blip r:embed="rId2" cstate="print"/>
          <a:srcRect/>
          <a:stretch>
            <a:fillRect/>
          </a:stretch>
        </p:blipFill>
        <p:spPr bwMode="auto">
          <a:xfrm>
            <a:off x="2949575" y="0"/>
            <a:ext cx="3305175" cy="4797425"/>
          </a:xfrm>
          <a:prstGeom prst="rect">
            <a:avLst/>
          </a:prstGeom>
          <a:noFill/>
          <a:ln w="9525">
            <a:noFill/>
            <a:miter lim="800000"/>
            <a:headEnd/>
            <a:tailEnd/>
          </a:ln>
        </p:spPr>
      </p:pic>
      <p:sp>
        <p:nvSpPr>
          <p:cNvPr id="10244" name="Rectangle 5"/>
          <p:cNvSpPr>
            <a:spLocks noChangeArrowheads="1"/>
          </p:cNvSpPr>
          <p:nvPr/>
        </p:nvSpPr>
        <p:spPr bwMode="auto">
          <a:xfrm>
            <a:off x="468313" y="4862513"/>
            <a:ext cx="7702550" cy="915987"/>
          </a:xfrm>
          <a:prstGeom prst="rect">
            <a:avLst/>
          </a:prstGeom>
          <a:noFill/>
          <a:ln w="9525">
            <a:noFill/>
            <a:miter lim="800000"/>
            <a:headEnd/>
            <a:tailEnd/>
          </a:ln>
        </p:spPr>
        <p:txBody>
          <a:bodyPr anchor="ctr">
            <a:spAutoFit/>
          </a:bodyPr>
          <a:lstStyle/>
          <a:p>
            <a:r>
              <a:rPr lang="cs-CZ" b="1"/>
              <a:t>Figure 2. Termo-mapa ukazuje vzorek pneumatiky během cyklického testu zatížení v tahu. Teplota se zvyšuje se zvyšujícím se zatížením.</a:t>
            </a:r>
          </a:p>
          <a:p>
            <a:pPr eaLnBrk="0" hangingPunct="0"/>
            <a:endParaRPr lang="cs-CZ"/>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11266" name="Zástupný symbol pro číslo snímku 3"/>
          <p:cNvSpPr>
            <a:spLocks noGrp="1"/>
          </p:cNvSpPr>
          <p:nvPr>
            <p:ph type="sldNum" sz="quarter" idx="12"/>
          </p:nvPr>
        </p:nvSpPr>
        <p:spPr>
          <a:noFill/>
        </p:spPr>
        <p:txBody>
          <a:bodyPr/>
          <a:lstStyle/>
          <a:p>
            <a:fld id="{354ED6D1-3D01-4D7C-8F80-5623D15D1584}" type="slidenum">
              <a:rPr lang="cs-CZ" smtClean="0"/>
              <a:pPr/>
              <a:t>8</a:t>
            </a:fld>
            <a:endParaRPr lang="cs-CZ" smtClean="0"/>
          </a:p>
        </p:txBody>
      </p:sp>
      <p:pic>
        <p:nvPicPr>
          <p:cNvPr id="11267" name="Picture 4"/>
          <p:cNvPicPr>
            <a:picLocks noChangeAspect="1" noChangeArrowheads="1"/>
          </p:cNvPicPr>
          <p:nvPr/>
        </p:nvPicPr>
        <p:blipFill>
          <a:blip r:embed="rId2" cstate="print"/>
          <a:srcRect/>
          <a:stretch>
            <a:fillRect/>
          </a:stretch>
        </p:blipFill>
        <p:spPr bwMode="auto">
          <a:xfrm>
            <a:off x="1835150" y="908050"/>
            <a:ext cx="5386388" cy="3544888"/>
          </a:xfrm>
          <a:prstGeom prst="rect">
            <a:avLst/>
          </a:prstGeom>
          <a:noFill/>
          <a:ln w="9525">
            <a:noFill/>
            <a:miter lim="800000"/>
            <a:headEnd/>
            <a:tailEnd/>
          </a:ln>
        </p:spPr>
      </p:pic>
      <p:pic>
        <p:nvPicPr>
          <p:cNvPr id="11268" name="Picture 5"/>
          <p:cNvPicPr>
            <a:picLocks noChangeAspect="1" noChangeArrowheads="1"/>
          </p:cNvPicPr>
          <p:nvPr/>
        </p:nvPicPr>
        <p:blipFill>
          <a:blip r:embed="rId3" cstate="print"/>
          <a:srcRect/>
          <a:stretch>
            <a:fillRect/>
          </a:stretch>
        </p:blipFill>
        <p:spPr bwMode="auto">
          <a:xfrm>
            <a:off x="611188" y="4652963"/>
            <a:ext cx="7458075" cy="1609725"/>
          </a:xfrm>
          <a:prstGeom prst="rect">
            <a:avLst/>
          </a:prstGeom>
          <a:noFill/>
          <a:ln w="9525">
            <a:noFill/>
            <a:miter lim="800000"/>
            <a:headEnd/>
            <a:tailEnd/>
          </a:ln>
        </p:spPr>
      </p:pic>
      <p:sp>
        <p:nvSpPr>
          <p:cNvPr id="11269" name="Text Box 6"/>
          <p:cNvSpPr txBox="1">
            <a:spLocks noChangeArrowheads="1"/>
          </p:cNvSpPr>
          <p:nvPr/>
        </p:nvSpPr>
        <p:spPr bwMode="auto">
          <a:xfrm>
            <a:off x="468313" y="549275"/>
            <a:ext cx="7705725" cy="366713"/>
          </a:xfrm>
          <a:prstGeom prst="rect">
            <a:avLst/>
          </a:prstGeom>
          <a:noFill/>
          <a:ln w="9525">
            <a:noFill/>
            <a:miter lim="800000"/>
            <a:headEnd/>
            <a:tailEnd/>
          </a:ln>
        </p:spPr>
        <p:txBody>
          <a:bodyPr>
            <a:spAutoFit/>
          </a:bodyPr>
          <a:lstStyle/>
          <a:p>
            <a:pPr>
              <a:spcBef>
                <a:spcPct val="50000"/>
              </a:spcBef>
            </a:pPr>
            <a:r>
              <a:rPr lang="cs-CZ"/>
              <a:t>Měření teploty založené na změně polarizovaného světla</a:t>
            </a:r>
          </a:p>
        </p:txBody>
      </p:sp>
      <p:sp>
        <p:nvSpPr>
          <p:cNvPr id="11270" name="Text Box 7"/>
          <p:cNvSpPr txBox="1">
            <a:spLocks noChangeArrowheads="1"/>
          </p:cNvSpPr>
          <p:nvPr/>
        </p:nvSpPr>
        <p:spPr bwMode="auto">
          <a:xfrm>
            <a:off x="1908175" y="3789363"/>
            <a:ext cx="5327650" cy="641350"/>
          </a:xfrm>
          <a:prstGeom prst="rect">
            <a:avLst/>
          </a:prstGeom>
          <a:solidFill>
            <a:schemeClr val="bg1"/>
          </a:solidFill>
          <a:ln w="9525">
            <a:noFill/>
            <a:miter lim="800000"/>
            <a:headEnd/>
            <a:tailEnd/>
          </a:ln>
        </p:spPr>
        <p:txBody>
          <a:bodyPr>
            <a:spAutoFit/>
          </a:bodyPr>
          <a:lstStyle/>
          <a:p>
            <a:pPr>
              <a:spcBef>
                <a:spcPct val="50000"/>
              </a:spcBef>
            </a:pPr>
            <a:r>
              <a:rPr lang="cs-CZ"/>
              <a:t>Optické schéma širokopásmového           optického interferometru (BPDI)</a:t>
            </a:r>
          </a:p>
        </p:txBody>
      </p:sp>
      <p:sp>
        <p:nvSpPr>
          <p:cNvPr id="11271" name="Text Box 8"/>
          <p:cNvSpPr txBox="1">
            <a:spLocks noChangeArrowheads="1"/>
          </p:cNvSpPr>
          <p:nvPr/>
        </p:nvSpPr>
        <p:spPr bwMode="auto">
          <a:xfrm>
            <a:off x="4140200" y="3068638"/>
            <a:ext cx="1441450" cy="304800"/>
          </a:xfrm>
          <a:prstGeom prst="rect">
            <a:avLst/>
          </a:prstGeom>
          <a:solidFill>
            <a:schemeClr val="bg1"/>
          </a:solidFill>
          <a:ln w="9525">
            <a:noFill/>
            <a:miter lim="800000"/>
            <a:headEnd/>
            <a:tailEnd/>
          </a:ln>
        </p:spPr>
        <p:txBody>
          <a:bodyPr>
            <a:spAutoFit/>
          </a:bodyPr>
          <a:lstStyle/>
          <a:p>
            <a:pPr>
              <a:spcBef>
                <a:spcPct val="50000"/>
              </a:spcBef>
            </a:pPr>
            <a:r>
              <a:rPr lang="cs-CZ" sz="1400"/>
              <a:t>Safirový disk</a:t>
            </a:r>
          </a:p>
        </p:txBody>
      </p:sp>
      <p:sp>
        <p:nvSpPr>
          <p:cNvPr id="11272" name="Text Box 9"/>
          <p:cNvSpPr txBox="1">
            <a:spLocks noChangeArrowheads="1"/>
          </p:cNvSpPr>
          <p:nvPr/>
        </p:nvSpPr>
        <p:spPr bwMode="auto">
          <a:xfrm rot="-1793222">
            <a:off x="2051050" y="2492375"/>
            <a:ext cx="1008063" cy="457200"/>
          </a:xfrm>
          <a:prstGeom prst="rect">
            <a:avLst/>
          </a:prstGeom>
          <a:noFill/>
          <a:ln w="9525">
            <a:noFill/>
            <a:miter lim="800000"/>
            <a:headEnd/>
            <a:tailEnd/>
          </a:ln>
        </p:spPr>
        <p:txBody>
          <a:bodyPr>
            <a:spAutoFit/>
          </a:bodyPr>
          <a:lstStyle/>
          <a:p>
            <a:pPr>
              <a:spcBef>
                <a:spcPct val="50000"/>
              </a:spcBef>
            </a:pPr>
            <a:r>
              <a:rPr lang="cs-CZ" sz="1200"/>
              <a:t>Vstupní světlo</a:t>
            </a:r>
          </a:p>
        </p:txBody>
      </p:sp>
      <p:sp>
        <p:nvSpPr>
          <p:cNvPr id="11273" name="Text Box 10"/>
          <p:cNvSpPr txBox="1">
            <a:spLocks noChangeArrowheads="1"/>
          </p:cNvSpPr>
          <p:nvPr/>
        </p:nvSpPr>
        <p:spPr bwMode="auto">
          <a:xfrm rot="-1793222">
            <a:off x="6227763" y="1341438"/>
            <a:ext cx="1008062" cy="457200"/>
          </a:xfrm>
          <a:prstGeom prst="rect">
            <a:avLst/>
          </a:prstGeom>
          <a:noFill/>
          <a:ln w="9525">
            <a:noFill/>
            <a:miter lim="800000"/>
            <a:headEnd/>
            <a:tailEnd/>
          </a:ln>
        </p:spPr>
        <p:txBody>
          <a:bodyPr>
            <a:spAutoFit/>
          </a:bodyPr>
          <a:lstStyle/>
          <a:p>
            <a:pPr>
              <a:spcBef>
                <a:spcPct val="50000"/>
              </a:spcBef>
            </a:pPr>
            <a:r>
              <a:rPr lang="cs-CZ" sz="1200"/>
              <a:t>Výstupní světlo</a:t>
            </a:r>
          </a:p>
        </p:txBody>
      </p:sp>
      <p:sp>
        <p:nvSpPr>
          <p:cNvPr id="11274" name="Text Box 11"/>
          <p:cNvSpPr txBox="1">
            <a:spLocks noChangeArrowheads="1"/>
          </p:cNvSpPr>
          <p:nvPr/>
        </p:nvSpPr>
        <p:spPr bwMode="auto">
          <a:xfrm>
            <a:off x="1692275" y="5734050"/>
            <a:ext cx="5329238" cy="366713"/>
          </a:xfrm>
          <a:prstGeom prst="rect">
            <a:avLst/>
          </a:prstGeom>
          <a:solidFill>
            <a:schemeClr val="bg1"/>
          </a:solidFill>
          <a:ln w="9525">
            <a:noFill/>
            <a:miter lim="800000"/>
            <a:headEnd/>
            <a:tailEnd/>
          </a:ln>
        </p:spPr>
        <p:txBody>
          <a:bodyPr>
            <a:spAutoFit/>
          </a:bodyPr>
          <a:lstStyle/>
          <a:p>
            <a:pPr>
              <a:spcBef>
                <a:spcPct val="50000"/>
              </a:spcBef>
            </a:pPr>
            <a:r>
              <a:rPr lang="cs-CZ"/>
              <a:t>Teplotní senzor se safirovým diskem.</a:t>
            </a:r>
          </a:p>
        </p:txBody>
      </p:sp>
      <p:sp>
        <p:nvSpPr>
          <p:cNvPr id="11275" name="Line 12"/>
          <p:cNvSpPr>
            <a:spLocks noChangeShapeType="1"/>
          </p:cNvSpPr>
          <p:nvPr/>
        </p:nvSpPr>
        <p:spPr bwMode="auto">
          <a:xfrm>
            <a:off x="5148263" y="3357563"/>
            <a:ext cx="1871662" cy="1511300"/>
          </a:xfrm>
          <a:prstGeom prst="line">
            <a:avLst/>
          </a:prstGeom>
          <a:noFill/>
          <a:ln w="9525">
            <a:solidFill>
              <a:schemeClr val="tx1"/>
            </a:solidFill>
            <a:round/>
            <a:headEnd/>
            <a:tailEnd type="triangle" w="med" len="med"/>
          </a:ln>
        </p:spPr>
        <p:txBody>
          <a:bodyPr/>
          <a:lstStyle/>
          <a:p>
            <a:endParaRPr lang="cs-CZ"/>
          </a:p>
        </p:txBody>
      </p:sp>
      <p:sp>
        <p:nvSpPr>
          <p:cNvPr id="11276" name="Line 13"/>
          <p:cNvSpPr>
            <a:spLocks noChangeShapeType="1"/>
          </p:cNvSpPr>
          <p:nvPr/>
        </p:nvSpPr>
        <p:spPr bwMode="auto">
          <a:xfrm flipH="1" flipV="1">
            <a:off x="4787900" y="2781300"/>
            <a:ext cx="144463" cy="287338"/>
          </a:xfrm>
          <a:prstGeom prst="line">
            <a:avLst/>
          </a:prstGeom>
          <a:noFill/>
          <a:ln w="9525">
            <a:solidFill>
              <a:schemeClr val="tx1"/>
            </a:solidFill>
            <a:round/>
            <a:headEnd/>
            <a:tailEnd type="triangle" w="med" len="med"/>
          </a:ln>
        </p:spPr>
        <p:txBody>
          <a:bodyPr/>
          <a:lstStyle/>
          <a:p>
            <a:endParaRPr lang="cs-CZ"/>
          </a:p>
        </p:txBody>
      </p:sp>
      <p:sp>
        <p:nvSpPr>
          <p:cNvPr id="11277" name="Rectangle 14"/>
          <p:cNvSpPr>
            <a:spLocks noChangeArrowheads="1"/>
          </p:cNvSpPr>
          <p:nvPr/>
        </p:nvSpPr>
        <p:spPr bwMode="auto">
          <a:xfrm>
            <a:off x="5580063" y="5373688"/>
            <a:ext cx="1655762" cy="215900"/>
          </a:xfrm>
          <a:prstGeom prst="rect">
            <a:avLst/>
          </a:prstGeom>
          <a:solidFill>
            <a:schemeClr val="bg1"/>
          </a:solidFill>
          <a:ln w="9525">
            <a:noFill/>
            <a:miter lim="800000"/>
            <a:headEnd/>
            <a:tailEnd/>
          </a:ln>
        </p:spPr>
        <p:txBody>
          <a:bodyPr wrap="none" anchor="ctr"/>
          <a:lstStyle/>
          <a:p>
            <a:endParaRPr 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12290" name="Zástupný symbol pro číslo snímku 6"/>
          <p:cNvSpPr>
            <a:spLocks noGrp="1"/>
          </p:cNvSpPr>
          <p:nvPr>
            <p:ph type="sldNum" sz="quarter" idx="12"/>
          </p:nvPr>
        </p:nvSpPr>
        <p:spPr>
          <a:noFill/>
        </p:spPr>
        <p:txBody>
          <a:bodyPr/>
          <a:lstStyle/>
          <a:p>
            <a:fld id="{2C9D95C7-84A9-4F25-AC33-1C89FA2A91EE}" type="slidenum">
              <a:rPr lang="cs-CZ" smtClean="0"/>
              <a:pPr/>
              <a:t>9</a:t>
            </a:fld>
            <a:endParaRPr lang="cs-CZ" smtClean="0"/>
          </a:p>
        </p:txBody>
      </p:sp>
      <p:sp>
        <p:nvSpPr>
          <p:cNvPr id="12291" name="Rectangle 2"/>
          <p:cNvSpPr>
            <a:spLocks noGrp="1" noChangeArrowheads="1"/>
          </p:cNvSpPr>
          <p:nvPr>
            <p:ph type="title"/>
          </p:nvPr>
        </p:nvSpPr>
        <p:spPr/>
        <p:txBody>
          <a:bodyPr/>
          <a:lstStyle/>
          <a:p>
            <a:pPr eaLnBrk="1" hangingPunct="1"/>
            <a:r>
              <a:rPr lang="cs-CZ" sz="4000" smtClean="0"/>
              <a:t> Změny přenosu světla využívané k optickým měřením:</a:t>
            </a:r>
          </a:p>
        </p:txBody>
      </p:sp>
      <p:sp>
        <p:nvSpPr>
          <p:cNvPr id="12292" name="Rectangle 3"/>
          <p:cNvSpPr>
            <a:spLocks noGrp="1" noChangeArrowheads="1"/>
          </p:cNvSpPr>
          <p:nvPr>
            <p:ph type="body" sz="half" idx="1"/>
          </p:nvPr>
        </p:nvSpPr>
        <p:spPr/>
        <p:txBody>
          <a:bodyPr/>
          <a:lstStyle/>
          <a:p>
            <a:pPr eaLnBrk="1" hangingPunct="1"/>
            <a:r>
              <a:rPr lang="cs-CZ" smtClean="0"/>
              <a:t>Linearní:</a:t>
            </a:r>
          </a:p>
          <a:p>
            <a:pPr lvl="1" eaLnBrk="1" hangingPunct="1"/>
            <a:r>
              <a:rPr lang="cs-CZ" smtClean="0"/>
              <a:t>Absopce</a:t>
            </a:r>
          </a:p>
          <a:p>
            <a:pPr lvl="1" eaLnBrk="1" hangingPunct="1"/>
            <a:r>
              <a:rPr lang="cs-CZ" smtClean="0"/>
              <a:t>Rozptyl</a:t>
            </a:r>
          </a:p>
          <a:p>
            <a:pPr lvl="1" eaLnBrk="1" hangingPunct="1"/>
            <a:r>
              <a:rPr lang="cs-CZ" smtClean="0"/>
              <a:t>Reflexe</a:t>
            </a:r>
          </a:p>
          <a:p>
            <a:pPr lvl="1" eaLnBrk="1" hangingPunct="1"/>
            <a:r>
              <a:rPr lang="cs-CZ" smtClean="0"/>
              <a:t>Mikroohybové ztráty</a:t>
            </a:r>
          </a:p>
          <a:p>
            <a:pPr eaLnBrk="1" hangingPunct="1"/>
            <a:endParaRPr lang="cs-CZ" smtClean="0"/>
          </a:p>
        </p:txBody>
      </p:sp>
      <p:sp>
        <p:nvSpPr>
          <p:cNvPr id="12293" name="Rectangle 4"/>
          <p:cNvSpPr>
            <a:spLocks noGrp="1" noChangeArrowheads="1"/>
          </p:cNvSpPr>
          <p:nvPr>
            <p:ph type="body" sz="half" idx="2"/>
          </p:nvPr>
        </p:nvSpPr>
        <p:spPr/>
        <p:txBody>
          <a:bodyPr/>
          <a:lstStyle/>
          <a:p>
            <a:pPr eaLnBrk="1" hangingPunct="1"/>
            <a:r>
              <a:rPr lang="cs-CZ" smtClean="0"/>
              <a:t>Nelinearní:</a:t>
            </a:r>
          </a:p>
          <a:p>
            <a:pPr lvl="1" eaLnBrk="1" hangingPunct="1"/>
            <a:r>
              <a:rPr lang="cs-CZ" smtClean="0"/>
              <a:t>Nelinearní rozptyl, 	Brillouinuv, 	Ramanův, </a:t>
            </a:r>
          </a:p>
          <a:p>
            <a:pPr lvl="1" eaLnBrk="1" hangingPunct="1"/>
            <a:r>
              <a:rPr lang="cs-CZ" smtClean="0"/>
              <a:t>Sagnakův jev</a:t>
            </a:r>
          </a:p>
          <a:p>
            <a:pPr lvl="1" eaLnBrk="1" hangingPunct="1"/>
            <a:r>
              <a:rPr lang="cs-CZ" smtClean="0"/>
              <a:t>Faradayuv jev,</a:t>
            </a:r>
          </a:p>
          <a:p>
            <a:pPr lvl="1" eaLnBrk="1" hangingPunct="1"/>
            <a:r>
              <a:rPr lang="cs-CZ" smtClean="0"/>
              <a:t> Kerruv jev</a:t>
            </a:r>
          </a:p>
        </p:txBody>
      </p:sp>
      <p:sp>
        <p:nvSpPr>
          <p:cNvPr id="12294" name="Text Box 5"/>
          <p:cNvSpPr txBox="1">
            <a:spLocks noChangeArrowheads="1"/>
          </p:cNvSpPr>
          <p:nvPr/>
        </p:nvSpPr>
        <p:spPr bwMode="auto">
          <a:xfrm>
            <a:off x="827088" y="5300663"/>
            <a:ext cx="7775575" cy="457200"/>
          </a:xfrm>
          <a:prstGeom prst="rect">
            <a:avLst/>
          </a:prstGeom>
          <a:noFill/>
          <a:ln w="9525">
            <a:noFill/>
            <a:miter lim="800000"/>
            <a:headEnd/>
            <a:tailEnd/>
          </a:ln>
        </p:spPr>
        <p:txBody>
          <a:bodyPr>
            <a:spAutoFit/>
          </a:bodyPr>
          <a:lstStyle/>
          <a:p>
            <a:pPr>
              <a:spcBef>
                <a:spcPct val="50000"/>
              </a:spcBef>
            </a:pPr>
            <a:r>
              <a:rPr lang="cs-CZ" sz="2400"/>
              <a:t>Co měříme: Intenzitu, reflexi, spektrum,  fázi, polarizaci.</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ezentace1">
  <a:themeElements>
    <a:clrScheme name="Prezentac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zentace1">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zentac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zentac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zentac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zentac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zentac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zentac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zentace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zentac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zentac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zentac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zentac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zentac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4574</TotalTime>
  <Words>3386</Words>
  <Application>Microsoft Office PowerPoint</Application>
  <PresentationFormat>Předvádění na obrazovce (4:3)</PresentationFormat>
  <Paragraphs>590</Paragraphs>
  <Slides>65</Slides>
  <Notes>11</Notes>
  <HiddenSlides>0</HiddenSlides>
  <MMClips>0</MMClips>
  <ScaleCrop>false</ScaleCrop>
  <HeadingPairs>
    <vt:vector size="6" baseType="variant">
      <vt:variant>
        <vt:lpstr>Motiv</vt:lpstr>
      </vt:variant>
      <vt:variant>
        <vt:i4>2</vt:i4>
      </vt:variant>
      <vt:variant>
        <vt:lpstr>Vložené servery OLE</vt:lpstr>
      </vt:variant>
      <vt:variant>
        <vt:i4>1</vt:i4>
      </vt:variant>
      <vt:variant>
        <vt:lpstr>Nadpisy snímků</vt:lpstr>
      </vt:variant>
      <vt:variant>
        <vt:i4>65</vt:i4>
      </vt:variant>
    </vt:vector>
  </HeadingPairs>
  <TitlesOfParts>
    <vt:vector size="68" baseType="lpstr">
      <vt:lpstr>Výchozí návrh</vt:lpstr>
      <vt:lpstr>Prezentace1</vt:lpstr>
      <vt:lpstr>Equation</vt:lpstr>
      <vt:lpstr>Měření v reaktorech off-line a on-line pomocí senzorů. Vlastní návrh optického sensoru (5 minut). </vt:lpstr>
      <vt:lpstr>Prezentace aplikace PowerPoint</vt:lpstr>
      <vt:lpstr>Výhody optických měření</vt:lpstr>
      <vt:lpstr>Obsah:</vt:lpstr>
      <vt:lpstr>Co můžeme měřit pomocí optických  vláknových sensorů:</vt:lpstr>
      <vt:lpstr>Prezentace aplikace PowerPoint</vt:lpstr>
      <vt:lpstr>Prezentace aplikace PowerPoint</vt:lpstr>
      <vt:lpstr>Prezentace aplikace PowerPoint</vt:lpstr>
      <vt:lpstr> Změny přenosu světla využívané k optickým měřením:</vt:lpstr>
      <vt:lpstr>Rozdělení optických sensorů</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Optický vláknový gyroskop, změna rozsahu</vt:lpstr>
      <vt:lpstr>Prezentace aplikace PowerPoint</vt:lpstr>
      <vt:lpstr>Zdroje chyb a omezení vláknového optického gyroskopu.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Senzor změny indexu lomu.</vt:lpstr>
      <vt:lpstr>Měření vzdálenosti</vt:lpstr>
      <vt:lpstr>Vláknově optický senzor změny polohy a vibrace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UCHP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Měření v reaktorech off line, on-line pomocí senzorů. Vlastní návrh optického sensoru (5 minut).</dc:title>
  <dc:creator>kuncova</dc:creator>
  <cp:lastModifiedBy>Kuncova Gabriela UCHP</cp:lastModifiedBy>
  <cp:revision>63</cp:revision>
  <dcterms:created xsi:type="dcterms:W3CDTF">2006-11-19T17:04:39Z</dcterms:created>
  <dcterms:modified xsi:type="dcterms:W3CDTF">2011-11-10T14:49:43Z</dcterms:modified>
</cp:coreProperties>
</file>