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61" r:id="rId2"/>
    <p:sldId id="335" r:id="rId3"/>
    <p:sldId id="380" r:id="rId4"/>
    <p:sldId id="381" r:id="rId5"/>
    <p:sldId id="383" r:id="rId6"/>
    <p:sldId id="382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4" r:id="rId17"/>
    <p:sldId id="415" r:id="rId18"/>
    <p:sldId id="418" r:id="rId19"/>
    <p:sldId id="393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6" r:id="rId41"/>
    <p:sldId id="417" r:id="rId42"/>
    <p:sldId id="419" r:id="rId43"/>
    <p:sldId id="421" r:id="rId44"/>
    <p:sldId id="420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5" r:id="rId56"/>
    <p:sldId id="433" r:id="rId57"/>
    <p:sldId id="434" r:id="rId58"/>
    <p:sldId id="436" r:id="rId59"/>
    <p:sldId id="437" r:id="rId60"/>
    <p:sldId id="470" r:id="rId61"/>
    <p:sldId id="474" r:id="rId62"/>
    <p:sldId id="469" r:id="rId63"/>
    <p:sldId id="525" r:id="rId64"/>
    <p:sldId id="473" r:id="rId65"/>
    <p:sldId id="471" r:id="rId66"/>
    <p:sldId id="472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98" r:id="rId75"/>
    <p:sldId id="482" r:id="rId76"/>
    <p:sldId id="483" r:id="rId77"/>
    <p:sldId id="484" r:id="rId78"/>
    <p:sldId id="499" r:id="rId79"/>
    <p:sldId id="485" r:id="rId80"/>
    <p:sldId id="486" r:id="rId81"/>
    <p:sldId id="487" r:id="rId82"/>
    <p:sldId id="488" r:id="rId83"/>
    <p:sldId id="489" r:id="rId84"/>
    <p:sldId id="490" r:id="rId85"/>
    <p:sldId id="491" r:id="rId86"/>
    <p:sldId id="492" r:id="rId87"/>
    <p:sldId id="493" r:id="rId88"/>
    <p:sldId id="494" r:id="rId89"/>
    <p:sldId id="495" r:id="rId90"/>
    <p:sldId id="496" r:id="rId91"/>
    <p:sldId id="497" r:id="rId92"/>
    <p:sldId id="526" r:id="rId93"/>
    <p:sldId id="500" r:id="rId94"/>
    <p:sldId id="501" r:id="rId95"/>
    <p:sldId id="527" r:id="rId96"/>
    <p:sldId id="528" r:id="rId97"/>
    <p:sldId id="530" r:id="rId98"/>
    <p:sldId id="531" r:id="rId99"/>
    <p:sldId id="529" r:id="rId100"/>
  </p:sldIdLst>
  <p:sldSz cx="9144000" cy="5715000" type="screen16x10"/>
  <p:notesSz cx="6858000" cy="9144000"/>
  <p:defaultTextStyle>
    <a:defPPr>
      <a:defRPr lang="cs-CZ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7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F23"/>
    <a:srgbClr val="FF33CC"/>
    <a:srgbClr val="0000FF"/>
    <a:srgbClr val="FF3300"/>
    <a:srgbClr val="777777"/>
    <a:srgbClr val="00FF00"/>
    <a:srgbClr val="66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6" autoAdjust="0"/>
    <p:restoredTop sz="94660"/>
  </p:normalViewPr>
  <p:slideViewPr>
    <p:cSldViewPr snapToGrid="0" showGuides="1">
      <p:cViewPr varScale="1">
        <p:scale>
          <a:sx n="140" d="100"/>
          <a:sy n="140" d="100"/>
        </p:scale>
        <p:origin x="-120" y="-144"/>
      </p:cViewPr>
      <p:guideLst>
        <p:guide orient="horz" pos="1800"/>
        <p:guide orient="horz" pos="17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emf"/><Relationship Id="rId4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e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86AB-5424-4567-8065-4208DEB09C4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46E94-0E74-498E-9669-277B5881E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3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4176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5119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492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3924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0680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303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53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8235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5759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8235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133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5904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7432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Tuto</a:t>
            </a:r>
            <a:r>
              <a:rPr lang="cs-CZ" baseline="0" dirty="0"/>
              <a:t> přednášku jsem rozdělil na několik částí, kterými jsou Úvod a cíl práce kde vás seznámím s použitými metodami, následně bych stručně zmínil použité materiály, které byly v této práci charakterizovány. V následujícím bodu se již budu věnovat výsledkům a diskuzi, kde bych Vás seznámil a představil hlavními výsledky dizertační práce. Předposledním bodem bude závěr kde shrnu dosažené výsledky a na závěr bych vám ukázal přílohy související s dizertační prací.</a:t>
            </a:r>
            <a:endParaRPr lang="cs-CZ" dirty="0"/>
          </a:p>
          <a:p>
            <a:endParaRPr lang="cs-CZ" dirty="0"/>
          </a:p>
          <a:p>
            <a:r>
              <a:rPr lang="cs-CZ" dirty="0"/>
              <a:t>Než přejdu k úvodu a cíli</a:t>
            </a:r>
            <a:r>
              <a:rPr lang="cs-CZ" baseline="0" dirty="0"/>
              <a:t> práce dovolte abych zmínil dvě mota, asi lépe citáty, které jsem se snažil aplikovat během měření dizertační práce. </a:t>
            </a:r>
          </a:p>
          <a:p>
            <a:r>
              <a:rPr lang="cs-CZ" baseline="0" dirty="0"/>
              <a:t>Prvním z citátů je citát od Robina S. </a:t>
            </a:r>
            <a:r>
              <a:rPr lang="cs-CZ" baseline="0" dirty="0" err="1"/>
              <a:t>Sharmy</a:t>
            </a:r>
            <a:r>
              <a:rPr lang="cs-CZ" baseline="0" dirty="0"/>
              <a:t>, který ve své knize „Mnich, který prodal své </a:t>
            </a:r>
            <a:r>
              <a:rPr lang="cs-CZ" baseline="0" dirty="0" err="1"/>
              <a:t>ferrari</a:t>
            </a:r>
            <a:r>
              <a:rPr lang="cs-CZ" baseline="0" dirty="0"/>
              <a:t>“ říká </a:t>
            </a:r>
            <a:r>
              <a:rPr lang="cs-CZ" b="1" baseline="0" dirty="0"/>
              <a:t>Nikdy nepodceňuj sílu jednoduchosti</a:t>
            </a:r>
            <a:r>
              <a:rPr lang="cs-CZ" baseline="0" dirty="0"/>
              <a:t>. Tímto jsem se snažil řídit i já během svých 5 let na doktorském studiu</a:t>
            </a:r>
            <a:r>
              <a:rPr lang="cs-CZ" strike="sngStrike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  <a:p>
            <a:r>
              <a:rPr lang="cs-CZ" baseline="0" dirty="0"/>
              <a:t>A nyní bych již přešel k úvodu a cíli práce.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7FEAE-36C8-48D8-8E9D-BD58A401BD4C}" type="slidenum">
              <a:rPr lang="cs-CZ" smtClean="0"/>
              <a:pPr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4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7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50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53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49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75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9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87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2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5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53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5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5B4E-FF76-4BF6-8727-C9E7F76491D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C811-2694-43EE-9089-DA2CF5F3D8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79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kub.ederer@ujep.cz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sef.trogl@ujep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tiff"/><Relationship Id="rId5" Type="http://schemas.openxmlformats.org/officeDocument/2006/relationships/image" Target="../media/image75.tiff"/><Relationship Id="rId4" Type="http://schemas.openxmlformats.org/officeDocument/2006/relationships/image" Target="../media/image74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tif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tif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2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96.wmf"/><Relationship Id="rId5" Type="http://schemas.openxmlformats.org/officeDocument/2006/relationships/image" Target="../media/image93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95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99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0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4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46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1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1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1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122.wmf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20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6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1.tiff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62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9"/>
          <p:cNvGrpSpPr/>
          <p:nvPr/>
        </p:nvGrpSpPr>
        <p:grpSpPr>
          <a:xfrm>
            <a:off x="7119876" y="226955"/>
            <a:ext cx="1799591" cy="556895"/>
            <a:chOff x="0" y="0"/>
            <a:chExt cx="1799996" cy="557378"/>
          </a:xfrm>
        </p:grpSpPr>
        <p:sp>
          <p:nvSpPr>
            <p:cNvPr id="5" name="Shape 49"/>
            <p:cNvSpPr/>
            <p:nvPr/>
          </p:nvSpPr>
          <p:spPr>
            <a:xfrm>
              <a:off x="43583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Shape 50"/>
            <p:cNvSpPr/>
            <p:nvPr/>
          </p:nvSpPr>
          <p:spPr>
            <a:xfrm>
              <a:off x="613905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Shape 51"/>
            <p:cNvSpPr/>
            <p:nvPr/>
          </p:nvSpPr>
          <p:spPr>
            <a:xfrm>
              <a:off x="79195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52"/>
            <p:cNvSpPr/>
            <p:nvPr/>
          </p:nvSpPr>
          <p:spPr>
            <a:xfrm>
              <a:off x="970001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3"/>
            <p:cNvSpPr/>
            <p:nvPr/>
          </p:nvSpPr>
          <p:spPr>
            <a:xfrm>
              <a:off x="292544" y="213169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55" y="0"/>
                  </a:lnTo>
                  <a:lnTo>
                    <a:pt x="295821" y="175006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4"/>
            <p:cNvSpPr/>
            <p:nvPr/>
          </p:nvSpPr>
          <p:spPr>
            <a:xfrm>
              <a:off x="1148055" y="325501"/>
              <a:ext cx="295872" cy="231877"/>
            </a:xfrm>
            <a:custGeom>
              <a:avLst/>
              <a:gdLst/>
              <a:ahLst/>
              <a:cxnLst/>
              <a:rect l="0" t="0" r="0" b="0"/>
              <a:pathLst>
                <a:path w="295872" h="231877">
                  <a:moveTo>
                    <a:pt x="0" y="0"/>
                  </a:moveTo>
                  <a:lnTo>
                    <a:pt x="72580" y="0"/>
                  </a:lnTo>
                  <a:lnTo>
                    <a:pt x="295872" y="174993"/>
                  </a:lnTo>
                  <a:lnTo>
                    <a:pt x="295872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5"/>
            <p:cNvSpPr/>
            <p:nvPr/>
          </p:nvSpPr>
          <p:spPr>
            <a:xfrm>
              <a:off x="1326096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606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6"/>
            <p:cNvSpPr/>
            <p:nvPr/>
          </p:nvSpPr>
          <p:spPr>
            <a:xfrm>
              <a:off x="1504175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7"/>
            <p:cNvSpPr/>
            <p:nvPr/>
          </p:nvSpPr>
          <p:spPr>
            <a:xfrm>
              <a:off x="9690" y="131496"/>
              <a:ext cx="1790306" cy="137134"/>
            </a:xfrm>
            <a:custGeom>
              <a:avLst/>
              <a:gdLst/>
              <a:ahLst/>
              <a:cxnLst/>
              <a:rect l="0" t="0" r="0" b="0"/>
              <a:pathLst>
                <a:path w="1790306" h="137134">
                  <a:moveTo>
                    <a:pt x="0" y="0"/>
                  </a:moveTo>
                  <a:lnTo>
                    <a:pt x="1790306" y="0"/>
                  </a:lnTo>
                  <a:lnTo>
                    <a:pt x="1790306" y="137134"/>
                  </a:lnTo>
                  <a:lnTo>
                    <a:pt x="174993" y="1371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8"/>
            <p:cNvSpPr/>
            <p:nvPr/>
          </p:nvSpPr>
          <p:spPr>
            <a:xfrm>
              <a:off x="813816" y="164503"/>
              <a:ext cx="32017" cy="60465"/>
            </a:xfrm>
            <a:custGeom>
              <a:avLst/>
              <a:gdLst/>
              <a:ahLst/>
              <a:cxnLst/>
              <a:rect l="0" t="0" r="0" b="0"/>
              <a:pathLst>
                <a:path w="32017" h="60465">
                  <a:moveTo>
                    <a:pt x="0" y="0"/>
                  </a:moveTo>
                  <a:lnTo>
                    <a:pt x="32017" y="0"/>
                  </a:lnTo>
                  <a:lnTo>
                    <a:pt x="32017" y="8890"/>
                  </a:lnTo>
                  <a:lnTo>
                    <a:pt x="11302" y="8890"/>
                  </a:lnTo>
                  <a:lnTo>
                    <a:pt x="11302" y="24206"/>
                  </a:lnTo>
                  <a:lnTo>
                    <a:pt x="30734" y="24206"/>
                  </a:lnTo>
                  <a:lnTo>
                    <a:pt x="30734" y="33058"/>
                  </a:lnTo>
                  <a:lnTo>
                    <a:pt x="11302" y="33058"/>
                  </a:lnTo>
                  <a:lnTo>
                    <a:pt x="11302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9"/>
            <p:cNvSpPr/>
            <p:nvPr/>
          </p:nvSpPr>
          <p:spPr>
            <a:xfrm>
              <a:off x="854863" y="196237"/>
              <a:ext cx="15602" cy="29938"/>
            </a:xfrm>
            <a:custGeom>
              <a:avLst/>
              <a:gdLst/>
              <a:ahLst/>
              <a:cxnLst/>
              <a:rect l="0" t="0" r="0" b="0"/>
              <a:pathLst>
                <a:path w="15602" h="29938">
                  <a:moveTo>
                    <a:pt x="15602" y="0"/>
                  </a:moveTo>
                  <a:lnTo>
                    <a:pt x="15602" y="8294"/>
                  </a:lnTo>
                  <a:lnTo>
                    <a:pt x="12255" y="10595"/>
                  </a:lnTo>
                  <a:cubicBezTo>
                    <a:pt x="10719" y="11891"/>
                    <a:pt x="10490" y="14151"/>
                    <a:pt x="10490" y="16082"/>
                  </a:cubicBezTo>
                  <a:cubicBezTo>
                    <a:pt x="10490" y="19536"/>
                    <a:pt x="11531" y="21873"/>
                    <a:pt x="15404" y="21873"/>
                  </a:cubicBezTo>
                  <a:lnTo>
                    <a:pt x="15602" y="21693"/>
                  </a:lnTo>
                  <a:lnTo>
                    <a:pt x="15602" y="27745"/>
                  </a:lnTo>
                  <a:lnTo>
                    <a:pt x="12179" y="29938"/>
                  </a:lnTo>
                  <a:cubicBezTo>
                    <a:pt x="3721" y="29938"/>
                    <a:pt x="0" y="25670"/>
                    <a:pt x="0" y="16335"/>
                  </a:cubicBezTo>
                  <a:cubicBezTo>
                    <a:pt x="0" y="5922"/>
                    <a:pt x="7341" y="3432"/>
                    <a:pt x="15583" y="29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60"/>
            <p:cNvSpPr/>
            <p:nvPr/>
          </p:nvSpPr>
          <p:spPr>
            <a:xfrm>
              <a:off x="855148" y="178483"/>
              <a:ext cx="15317" cy="14493"/>
            </a:xfrm>
            <a:custGeom>
              <a:avLst/>
              <a:gdLst/>
              <a:ahLst/>
              <a:cxnLst/>
              <a:rect l="0" t="0" r="0" b="0"/>
              <a:pathLst>
                <a:path w="15317" h="14493">
                  <a:moveTo>
                    <a:pt x="15317" y="0"/>
                  </a:moveTo>
                  <a:lnTo>
                    <a:pt x="15317" y="7953"/>
                  </a:lnTo>
                  <a:lnTo>
                    <a:pt x="10962" y="9637"/>
                  </a:lnTo>
                  <a:cubicBezTo>
                    <a:pt x="10179" y="10775"/>
                    <a:pt x="10002" y="12430"/>
                    <a:pt x="10040" y="14493"/>
                  </a:cubicBezTo>
                  <a:lnTo>
                    <a:pt x="32" y="14493"/>
                  </a:lnTo>
                  <a:cubicBezTo>
                    <a:pt x="0" y="10175"/>
                    <a:pt x="689" y="6505"/>
                    <a:pt x="3026" y="3914"/>
                  </a:cubicBezTo>
                  <a:lnTo>
                    <a:pt x="153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Shape 61"/>
            <p:cNvSpPr/>
            <p:nvPr/>
          </p:nvSpPr>
          <p:spPr>
            <a:xfrm>
              <a:off x="870465" y="178295"/>
              <a:ext cx="16465" cy="46672"/>
            </a:xfrm>
            <a:custGeom>
              <a:avLst/>
              <a:gdLst/>
              <a:ahLst/>
              <a:cxnLst/>
              <a:rect l="0" t="0" r="0" b="0"/>
              <a:pathLst>
                <a:path w="16465" h="46672">
                  <a:moveTo>
                    <a:pt x="590" y="0"/>
                  </a:moveTo>
                  <a:cubicBezTo>
                    <a:pt x="14877" y="0"/>
                    <a:pt x="15780" y="7506"/>
                    <a:pt x="15601" y="13474"/>
                  </a:cubicBezTo>
                  <a:lnTo>
                    <a:pt x="15601" y="40310"/>
                  </a:lnTo>
                  <a:cubicBezTo>
                    <a:pt x="15601" y="42481"/>
                    <a:pt x="15919" y="44590"/>
                    <a:pt x="16465" y="46672"/>
                  </a:cubicBezTo>
                  <a:lnTo>
                    <a:pt x="6572" y="46672"/>
                  </a:lnTo>
                  <a:cubicBezTo>
                    <a:pt x="5848" y="45238"/>
                    <a:pt x="5759" y="43612"/>
                    <a:pt x="5924" y="41999"/>
                  </a:cubicBezTo>
                  <a:lnTo>
                    <a:pt x="5759" y="41999"/>
                  </a:lnTo>
                  <a:lnTo>
                    <a:pt x="0" y="45687"/>
                  </a:lnTo>
                  <a:lnTo>
                    <a:pt x="0" y="39635"/>
                  </a:lnTo>
                  <a:lnTo>
                    <a:pt x="4686" y="35365"/>
                  </a:lnTo>
                  <a:cubicBezTo>
                    <a:pt x="5207" y="32868"/>
                    <a:pt x="4984" y="29826"/>
                    <a:pt x="5111" y="27648"/>
                  </a:cubicBezTo>
                  <a:lnTo>
                    <a:pt x="5111" y="22720"/>
                  </a:lnTo>
                  <a:lnTo>
                    <a:pt x="0" y="26235"/>
                  </a:lnTo>
                  <a:lnTo>
                    <a:pt x="0" y="17942"/>
                  </a:lnTo>
                  <a:lnTo>
                    <a:pt x="5111" y="10414"/>
                  </a:lnTo>
                  <a:cubicBezTo>
                    <a:pt x="4642" y="8382"/>
                    <a:pt x="3028" y="8065"/>
                    <a:pt x="196" y="8065"/>
                  </a:cubicBezTo>
                  <a:lnTo>
                    <a:pt x="0" y="8140"/>
                  </a:lnTo>
                  <a:lnTo>
                    <a:pt x="0" y="188"/>
                  </a:lnTo>
                  <a:lnTo>
                    <a:pt x="5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Shape 62"/>
            <p:cNvSpPr/>
            <p:nvPr/>
          </p:nvSpPr>
          <p:spPr>
            <a:xfrm>
              <a:off x="898868" y="164503"/>
              <a:ext cx="31852" cy="60465"/>
            </a:xfrm>
            <a:custGeom>
              <a:avLst/>
              <a:gdLst/>
              <a:ahLst/>
              <a:cxnLst/>
              <a:rect l="0" t="0" r="0" b="0"/>
              <a:pathLst>
                <a:path w="31852" h="60465">
                  <a:moveTo>
                    <a:pt x="0" y="0"/>
                  </a:moveTo>
                  <a:lnTo>
                    <a:pt x="10490" y="0"/>
                  </a:lnTo>
                  <a:lnTo>
                    <a:pt x="10490" y="27343"/>
                  </a:lnTo>
                  <a:cubicBezTo>
                    <a:pt x="10490" y="29261"/>
                    <a:pt x="10414" y="31128"/>
                    <a:pt x="10313" y="33058"/>
                  </a:cubicBezTo>
                  <a:lnTo>
                    <a:pt x="10490" y="33058"/>
                  </a:lnTo>
                  <a:lnTo>
                    <a:pt x="20384" y="15011"/>
                  </a:lnTo>
                  <a:lnTo>
                    <a:pt x="31852" y="15011"/>
                  </a:lnTo>
                  <a:lnTo>
                    <a:pt x="20384" y="33300"/>
                  </a:lnTo>
                  <a:lnTo>
                    <a:pt x="31521" y="60465"/>
                  </a:lnTo>
                  <a:lnTo>
                    <a:pt x="19838" y="60465"/>
                  </a:lnTo>
                  <a:lnTo>
                    <a:pt x="13322" y="41935"/>
                  </a:lnTo>
                  <a:lnTo>
                    <a:pt x="10490" y="46596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Shape 63"/>
            <p:cNvSpPr/>
            <p:nvPr/>
          </p:nvSpPr>
          <p:spPr>
            <a:xfrm>
              <a:off x="938708" y="179515"/>
              <a:ext cx="30061" cy="46660"/>
            </a:xfrm>
            <a:custGeom>
              <a:avLst/>
              <a:gdLst/>
              <a:ahLst/>
              <a:cxnLst/>
              <a:rect l="0" t="0" r="0" b="0"/>
              <a:pathLst>
                <a:path w="30061" h="46660">
                  <a:moveTo>
                    <a:pt x="0" y="0"/>
                  </a:moveTo>
                  <a:lnTo>
                    <a:pt x="10464" y="0"/>
                  </a:lnTo>
                  <a:lnTo>
                    <a:pt x="10464" y="31115"/>
                  </a:lnTo>
                  <a:cubicBezTo>
                    <a:pt x="10464" y="33109"/>
                    <a:pt x="10389" y="35382"/>
                    <a:pt x="11506" y="37160"/>
                  </a:cubicBezTo>
                  <a:cubicBezTo>
                    <a:pt x="12395" y="38112"/>
                    <a:pt x="13360" y="38595"/>
                    <a:pt x="14732" y="38595"/>
                  </a:cubicBezTo>
                  <a:cubicBezTo>
                    <a:pt x="19659" y="38595"/>
                    <a:pt x="19571" y="33058"/>
                    <a:pt x="19571" y="29490"/>
                  </a:cubicBezTo>
                  <a:lnTo>
                    <a:pt x="19571" y="0"/>
                  </a:lnTo>
                  <a:lnTo>
                    <a:pt x="30061" y="0"/>
                  </a:lnTo>
                  <a:lnTo>
                    <a:pt x="30061" y="45453"/>
                  </a:lnTo>
                  <a:lnTo>
                    <a:pt x="20066" y="45453"/>
                  </a:lnTo>
                  <a:lnTo>
                    <a:pt x="20066" y="38684"/>
                  </a:lnTo>
                  <a:lnTo>
                    <a:pt x="19914" y="38684"/>
                  </a:lnTo>
                  <a:cubicBezTo>
                    <a:pt x="18275" y="44082"/>
                    <a:pt x="15227" y="46583"/>
                    <a:pt x="10134" y="46660"/>
                  </a:cubicBezTo>
                  <a:cubicBezTo>
                    <a:pt x="1829" y="46660"/>
                    <a:pt x="0" y="42393"/>
                    <a:pt x="0" y="3482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Shape 610"/>
            <p:cNvSpPr/>
            <p:nvPr/>
          </p:nvSpPr>
          <p:spPr>
            <a:xfrm>
              <a:off x="983526" y="164503"/>
              <a:ext cx="10490" cy="60465"/>
            </a:xfrm>
            <a:custGeom>
              <a:avLst/>
              <a:gdLst/>
              <a:ahLst/>
              <a:cxnLst/>
              <a:rect l="0" t="0" r="0" b="0"/>
              <a:pathLst>
                <a:path w="10490" h="60465">
                  <a:moveTo>
                    <a:pt x="0" y="0"/>
                  </a:moveTo>
                  <a:lnTo>
                    <a:pt x="10490" y="0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Shape 65"/>
            <p:cNvSpPr/>
            <p:nvPr/>
          </p:nvSpPr>
          <p:spPr>
            <a:xfrm>
              <a:off x="1004341" y="167018"/>
              <a:ext cx="19165" cy="59398"/>
            </a:xfrm>
            <a:custGeom>
              <a:avLst/>
              <a:gdLst/>
              <a:ahLst/>
              <a:cxnLst/>
              <a:rect l="0" t="0" r="0" b="0"/>
              <a:pathLst>
                <a:path w="19165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65" y="12497"/>
                  </a:lnTo>
                  <a:lnTo>
                    <a:pt x="19165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74" y="50305"/>
                    <a:pt x="17882" y="50050"/>
                    <a:pt x="19165" y="49885"/>
                  </a:cubicBezTo>
                  <a:lnTo>
                    <a:pt x="19165" y="58115"/>
                  </a:lnTo>
                  <a:cubicBezTo>
                    <a:pt x="12967" y="58839"/>
                    <a:pt x="4255" y="59398"/>
                    <a:pt x="4255" y="50940"/>
                  </a:cubicBezTo>
                  <a:lnTo>
                    <a:pt x="4255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Shape 66"/>
            <p:cNvSpPr/>
            <p:nvPr/>
          </p:nvSpPr>
          <p:spPr>
            <a:xfrm>
              <a:off x="1032218" y="196219"/>
              <a:ext cx="15602" cy="29956"/>
            </a:xfrm>
            <a:custGeom>
              <a:avLst/>
              <a:gdLst/>
              <a:ahLst/>
              <a:cxnLst/>
              <a:rect l="0" t="0" r="0" b="0"/>
              <a:pathLst>
                <a:path w="15602" h="29956">
                  <a:moveTo>
                    <a:pt x="15602" y="0"/>
                  </a:moveTo>
                  <a:lnTo>
                    <a:pt x="15602" y="8312"/>
                  </a:lnTo>
                  <a:lnTo>
                    <a:pt x="12256" y="10613"/>
                  </a:lnTo>
                  <a:cubicBezTo>
                    <a:pt x="10719" y="11909"/>
                    <a:pt x="10490" y="14169"/>
                    <a:pt x="10490" y="16100"/>
                  </a:cubicBezTo>
                  <a:cubicBezTo>
                    <a:pt x="10490" y="19554"/>
                    <a:pt x="11532" y="21891"/>
                    <a:pt x="15405" y="21891"/>
                  </a:cubicBezTo>
                  <a:lnTo>
                    <a:pt x="15602" y="21712"/>
                  </a:lnTo>
                  <a:lnTo>
                    <a:pt x="15602" y="27761"/>
                  </a:lnTo>
                  <a:lnTo>
                    <a:pt x="12179" y="29956"/>
                  </a:lnTo>
                  <a:cubicBezTo>
                    <a:pt x="3721" y="29956"/>
                    <a:pt x="0" y="25689"/>
                    <a:pt x="0" y="16353"/>
                  </a:cubicBezTo>
                  <a:cubicBezTo>
                    <a:pt x="0" y="5940"/>
                    <a:pt x="7341" y="3450"/>
                    <a:pt x="15570" y="47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Shape 67"/>
            <p:cNvSpPr/>
            <p:nvPr/>
          </p:nvSpPr>
          <p:spPr>
            <a:xfrm>
              <a:off x="1032497" y="178483"/>
              <a:ext cx="15322" cy="14493"/>
            </a:xfrm>
            <a:custGeom>
              <a:avLst/>
              <a:gdLst/>
              <a:ahLst/>
              <a:cxnLst/>
              <a:rect l="0" t="0" r="0" b="0"/>
              <a:pathLst>
                <a:path w="15322" h="14493">
                  <a:moveTo>
                    <a:pt x="15322" y="0"/>
                  </a:moveTo>
                  <a:lnTo>
                    <a:pt x="15322" y="7953"/>
                  </a:lnTo>
                  <a:lnTo>
                    <a:pt x="10961" y="9637"/>
                  </a:lnTo>
                  <a:cubicBezTo>
                    <a:pt x="10175" y="10775"/>
                    <a:pt x="9995" y="12429"/>
                    <a:pt x="10033" y="14493"/>
                  </a:cubicBezTo>
                  <a:lnTo>
                    <a:pt x="38" y="14493"/>
                  </a:lnTo>
                  <a:cubicBezTo>
                    <a:pt x="0" y="10175"/>
                    <a:pt x="689" y="6505"/>
                    <a:pt x="3027" y="3914"/>
                  </a:cubicBezTo>
                  <a:lnTo>
                    <a:pt x="153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Shape 68"/>
            <p:cNvSpPr/>
            <p:nvPr/>
          </p:nvSpPr>
          <p:spPr>
            <a:xfrm>
              <a:off x="1047820" y="178295"/>
              <a:ext cx="16466" cy="46672"/>
            </a:xfrm>
            <a:custGeom>
              <a:avLst/>
              <a:gdLst/>
              <a:ahLst/>
              <a:cxnLst/>
              <a:rect l="0" t="0" r="0" b="0"/>
              <a:pathLst>
                <a:path w="16466" h="46672">
                  <a:moveTo>
                    <a:pt x="591" y="0"/>
                  </a:moveTo>
                  <a:cubicBezTo>
                    <a:pt x="14878" y="0"/>
                    <a:pt x="15780" y="7506"/>
                    <a:pt x="15602" y="13474"/>
                  </a:cubicBezTo>
                  <a:lnTo>
                    <a:pt x="15602" y="40310"/>
                  </a:lnTo>
                  <a:cubicBezTo>
                    <a:pt x="15602" y="42481"/>
                    <a:pt x="15919" y="44590"/>
                    <a:pt x="16466" y="46672"/>
                  </a:cubicBezTo>
                  <a:lnTo>
                    <a:pt x="6572" y="46672"/>
                  </a:lnTo>
                  <a:cubicBezTo>
                    <a:pt x="5848" y="45238"/>
                    <a:pt x="5747" y="43612"/>
                    <a:pt x="5924" y="41999"/>
                  </a:cubicBezTo>
                  <a:lnTo>
                    <a:pt x="5747" y="41999"/>
                  </a:lnTo>
                  <a:lnTo>
                    <a:pt x="0" y="45684"/>
                  </a:lnTo>
                  <a:lnTo>
                    <a:pt x="0" y="39635"/>
                  </a:lnTo>
                  <a:lnTo>
                    <a:pt x="4687" y="35365"/>
                  </a:lnTo>
                  <a:cubicBezTo>
                    <a:pt x="5207" y="32868"/>
                    <a:pt x="4985" y="29826"/>
                    <a:pt x="5112" y="27648"/>
                  </a:cubicBezTo>
                  <a:lnTo>
                    <a:pt x="5112" y="22720"/>
                  </a:lnTo>
                  <a:lnTo>
                    <a:pt x="0" y="26236"/>
                  </a:lnTo>
                  <a:lnTo>
                    <a:pt x="0" y="17924"/>
                  </a:lnTo>
                  <a:lnTo>
                    <a:pt x="5112" y="10414"/>
                  </a:lnTo>
                  <a:cubicBezTo>
                    <a:pt x="4642" y="8382"/>
                    <a:pt x="3029" y="8065"/>
                    <a:pt x="197" y="8065"/>
                  </a:cubicBezTo>
                  <a:lnTo>
                    <a:pt x="0" y="8141"/>
                  </a:lnTo>
                  <a:lnTo>
                    <a:pt x="0" y="188"/>
                  </a:lnTo>
                  <a:lnTo>
                    <a:pt x="5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5" name="Shape 69"/>
            <p:cNvSpPr/>
            <p:nvPr/>
          </p:nvSpPr>
          <p:spPr>
            <a:xfrm>
              <a:off x="1097597" y="179515"/>
              <a:ext cx="27737" cy="45453"/>
            </a:xfrm>
            <a:custGeom>
              <a:avLst/>
              <a:gdLst/>
              <a:ahLst/>
              <a:cxnLst/>
              <a:rect l="0" t="0" r="0" b="0"/>
              <a:pathLst>
                <a:path w="27737" h="45453">
                  <a:moveTo>
                    <a:pt x="330" y="0"/>
                  </a:moveTo>
                  <a:lnTo>
                    <a:pt x="27737" y="0"/>
                  </a:lnTo>
                  <a:lnTo>
                    <a:pt x="27737" y="7480"/>
                  </a:lnTo>
                  <a:lnTo>
                    <a:pt x="11138" y="37388"/>
                  </a:lnTo>
                  <a:lnTo>
                    <a:pt x="27737" y="37388"/>
                  </a:lnTo>
                  <a:lnTo>
                    <a:pt x="27737" y="45453"/>
                  </a:lnTo>
                  <a:lnTo>
                    <a:pt x="0" y="45453"/>
                  </a:lnTo>
                  <a:lnTo>
                    <a:pt x="0" y="37249"/>
                  </a:lnTo>
                  <a:lnTo>
                    <a:pt x="15977" y="8065"/>
                  </a:lnTo>
                  <a:lnTo>
                    <a:pt x="330" y="8065"/>
                  </a:lnTo>
                  <a:lnTo>
                    <a:pt x="3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Shape 70"/>
            <p:cNvSpPr/>
            <p:nvPr/>
          </p:nvSpPr>
          <p:spPr>
            <a:xfrm>
              <a:off x="1097673" y="162090"/>
              <a:ext cx="28449" cy="11773"/>
            </a:xfrm>
            <a:custGeom>
              <a:avLst/>
              <a:gdLst/>
              <a:ahLst/>
              <a:cxnLst/>
              <a:rect l="0" t="0" r="0" b="0"/>
              <a:pathLst>
                <a:path w="28449" h="11773">
                  <a:moveTo>
                    <a:pt x="0" y="0"/>
                  </a:moveTo>
                  <a:lnTo>
                    <a:pt x="9030" y="0"/>
                  </a:lnTo>
                  <a:lnTo>
                    <a:pt x="14186" y="6617"/>
                  </a:lnTo>
                  <a:lnTo>
                    <a:pt x="19279" y="0"/>
                  </a:lnTo>
                  <a:lnTo>
                    <a:pt x="28449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Shape 611"/>
            <p:cNvSpPr/>
            <p:nvPr/>
          </p:nvSpPr>
          <p:spPr>
            <a:xfrm>
              <a:off x="1136294" y="179515"/>
              <a:ext cx="10464" cy="45453"/>
            </a:xfrm>
            <a:custGeom>
              <a:avLst/>
              <a:gdLst/>
              <a:ahLst/>
              <a:cxnLst/>
              <a:rect l="0" t="0" r="0" b="0"/>
              <a:pathLst>
                <a:path w="10464" h="45453">
                  <a:moveTo>
                    <a:pt x="0" y="0"/>
                  </a:moveTo>
                  <a:lnTo>
                    <a:pt x="10464" y="0"/>
                  </a:lnTo>
                  <a:lnTo>
                    <a:pt x="10464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Shape 612"/>
            <p:cNvSpPr/>
            <p:nvPr/>
          </p:nvSpPr>
          <p:spPr>
            <a:xfrm>
              <a:off x="1136294" y="164503"/>
              <a:ext cx="10464" cy="9525"/>
            </a:xfrm>
            <a:custGeom>
              <a:avLst/>
              <a:gdLst/>
              <a:ahLst/>
              <a:cxnLst/>
              <a:rect l="0" t="0" r="0" b="0"/>
              <a:pathLst>
                <a:path w="10464" h="9525">
                  <a:moveTo>
                    <a:pt x="0" y="0"/>
                  </a:moveTo>
                  <a:lnTo>
                    <a:pt x="10464" y="0"/>
                  </a:lnTo>
                  <a:lnTo>
                    <a:pt x="10464" y="9525"/>
                  </a:ln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Shape 73"/>
            <p:cNvSpPr/>
            <p:nvPr/>
          </p:nvSpPr>
          <p:spPr>
            <a:xfrm>
              <a:off x="1156779" y="179515"/>
              <a:ext cx="34189" cy="45453"/>
            </a:xfrm>
            <a:custGeom>
              <a:avLst/>
              <a:gdLst/>
              <a:ahLst/>
              <a:cxnLst/>
              <a:rect l="0" t="0" r="0" b="0"/>
              <a:pathLst>
                <a:path w="34189" h="45453">
                  <a:moveTo>
                    <a:pt x="0" y="0"/>
                  </a:moveTo>
                  <a:lnTo>
                    <a:pt x="11291" y="0"/>
                  </a:lnTo>
                  <a:lnTo>
                    <a:pt x="15735" y="25464"/>
                  </a:lnTo>
                  <a:cubicBezTo>
                    <a:pt x="16625" y="29566"/>
                    <a:pt x="17018" y="36754"/>
                    <a:pt x="17171" y="38926"/>
                  </a:cubicBezTo>
                  <a:lnTo>
                    <a:pt x="17323" y="38926"/>
                  </a:lnTo>
                  <a:cubicBezTo>
                    <a:pt x="17488" y="36754"/>
                    <a:pt x="17895" y="29566"/>
                    <a:pt x="18783" y="25464"/>
                  </a:cubicBezTo>
                  <a:lnTo>
                    <a:pt x="23292" y="0"/>
                  </a:lnTo>
                  <a:lnTo>
                    <a:pt x="34189" y="0"/>
                  </a:lnTo>
                  <a:lnTo>
                    <a:pt x="23699" y="45453"/>
                  </a:lnTo>
                  <a:lnTo>
                    <a:pt x="10643" y="4545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Shape 74"/>
            <p:cNvSpPr/>
            <p:nvPr/>
          </p:nvSpPr>
          <p:spPr>
            <a:xfrm>
              <a:off x="119922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8" y="5311"/>
                    <a:pt x="6919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Shape 75"/>
            <p:cNvSpPr/>
            <p:nvPr/>
          </p:nvSpPr>
          <p:spPr>
            <a:xfrm>
              <a:off x="121514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90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Shape 76"/>
            <p:cNvSpPr/>
            <p:nvPr/>
          </p:nvSpPr>
          <p:spPr>
            <a:xfrm>
              <a:off x="1239659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87" y="50305"/>
                    <a:pt x="17882" y="50050"/>
                    <a:pt x="19177" y="49885"/>
                  </a:cubicBezTo>
                  <a:lnTo>
                    <a:pt x="19177" y="58115"/>
                  </a:lnTo>
                  <a:cubicBezTo>
                    <a:pt x="12967" y="58839"/>
                    <a:pt x="4268" y="59398"/>
                    <a:pt x="4268" y="50940"/>
                  </a:cubicBezTo>
                  <a:lnTo>
                    <a:pt x="4268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Shape 77"/>
            <p:cNvSpPr/>
            <p:nvPr/>
          </p:nvSpPr>
          <p:spPr>
            <a:xfrm>
              <a:off x="1269073" y="178295"/>
              <a:ext cx="30886" cy="46672"/>
            </a:xfrm>
            <a:custGeom>
              <a:avLst/>
              <a:gdLst/>
              <a:ahLst/>
              <a:cxnLst/>
              <a:rect l="0" t="0" r="0" b="0"/>
              <a:pathLst>
                <a:path w="30886" h="46672">
                  <a:moveTo>
                    <a:pt x="20066" y="0"/>
                  </a:moveTo>
                  <a:cubicBezTo>
                    <a:pt x="26047" y="0"/>
                    <a:pt x="30886" y="3467"/>
                    <a:pt x="30543" y="11608"/>
                  </a:cubicBezTo>
                  <a:lnTo>
                    <a:pt x="30543" y="46672"/>
                  </a:lnTo>
                  <a:lnTo>
                    <a:pt x="20066" y="46672"/>
                  </a:lnTo>
                  <a:lnTo>
                    <a:pt x="20066" y="16358"/>
                  </a:lnTo>
                  <a:cubicBezTo>
                    <a:pt x="20066" y="11938"/>
                    <a:pt x="19571" y="9030"/>
                    <a:pt x="15634" y="8877"/>
                  </a:cubicBezTo>
                  <a:cubicBezTo>
                    <a:pt x="11684" y="8699"/>
                    <a:pt x="10325" y="12408"/>
                    <a:pt x="10464" y="17246"/>
                  </a:cubicBezTo>
                  <a:lnTo>
                    <a:pt x="10464" y="46672"/>
                  </a:lnTo>
                  <a:lnTo>
                    <a:pt x="0" y="46672"/>
                  </a:lnTo>
                  <a:lnTo>
                    <a:pt x="0" y="1219"/>
                  </a:lnTo>
                  <a:lnTo>
                    <a:pt x="10464" y="1219"/>
                  </a:lnTo>
                  <a:lnTo>
                    <a:pt x="10464" y="5880"/>
                  </a:lnTo>
                  <a:lnTo>
                    <a:pt x="10643" y="5880"/>
                  </a:lnTo>
                  <a:cubicBezTo>
                    <a:pt x="12979" y="648"/>
                    <a:pt x="17640" y="0"/>
                    <a:pt x="200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613"/>
            <p:cNvSpPr/>
            <p:nvPr/>
          </p:nvSpPr>
          <p:spPr>
            <a:xfrm>
              <a:off x="1313650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79"/>
            <p:cNvSpPr/>
            <p:nvPr/>
          </p:nvSpPr>
          <p:spPr>
            <a:xfrm>
              <a:off x="1314399" y="162496"/>
              <a:ext cx="20066" cy="11761"/>
            </a:xfrm>
            <a:custGeom>
              <a:avLst/>
              <a:gdLst/>
              <a:ahLst/>
              <a:cxnLst/>
              <a:rect l="0" t="0" r="0" b="0"/>
              <a:pathLst>
                <a:path w="20066" h="11761">
                  <a:moveTo>
                    <a:pt x="7557" y="0"/>
                  </a:moveTo>
                  <a:lnTo>
                    <a:pt x="20066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80"/>
            <p:cNvSpPr/>
            <p:nvPr/>
          </p:nvSpPr>
          <p:spPr>
            <a:xfrm>
              <a:off x="1338263" y="164503"/>
              <a:ext cx="30849" cy="60465"/>
            </a:xfrm>
            <a:custGeom>
              <a:avLst/>
              <a:gdLst/>
              <a:ahLst/>
              <a:cxnLst/>
              <a:rect l="0" t="0" r="0" b="0"/>
              <a:pathLst>
                <a:path w="30849" h="60465">
                  <a:moveTo>
                    <a:pt x="0" y="0"/>
                  </a:moveTo>
                  <a:lnTo>
                    <a:pt x="10464" y="0"/>
                  </a:lnTo>
                  <a:lnTo>
                    <a:pt x="10464" y="19672"/>
                  </a:lnTo>
                  <a:lnTo>
                    <a:pt x="10630" y="19672"/>
                  </a:lnTo>
                  <a:cubicBezTo>
                    <a:pt x="13615" y="14363"/>
                    <a:pt x="17805" y="13792"/>
                    <a:pt x="20066" y="13792"/>
                  </a:cubicBezTo>
                  <a:cubicBezTo>
                    <a:pt x="26009" y="13792"/>
                    <a:pt x="30849" y="17259"/>
                    <a:pt x="30531" y="25400"/>
                  </a:cubicBezTo>
                  <a:lnTo>
                    <a:pt x="30531" y="60465"/>
                  </a:lnTo>
                  <a:lnTo>
                    <a:pt x="20066" y="60465"/>
                  </a:lnTo>
                  <a:lnTo>
                    <a:pt x="20066" y="29349"/>
                  </a:lnTo>
                  <a:cubicBezTo>
                    <a:pt x="20066" y="24917"/>
                    <a:pt x="19571" y="22022"/>
                    <a:pt x="15621" y="21857"/>
                  </a:cubicBezTo>
                  <a:cubicBezTo>
                    <a:pt x="11671" y="21692"/>
                    <a:pt x="10313" y="25400"/>
                    <a:pt x="10464" y="30238"/>
                  </a:cubicBezTo>
                  <a:lnTo>
                    <a:pt x="10464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81"/>
            <p:cNvSpPr/>
            <p:nvPr/>
          </p:nvSpPr>
          <p:spPr>
            <a:xfrm>
              <a:off x="1381106" y="178322"/>
              <a:ext cx="15926" cy="47801"/>
            </a:xfrm>
            <a:custGeom>
              <a:avLst/>
              <a:gdLst/>
              <a:ahLst/>
              <a:cxnLst/>
              <a:rect l="0" t="0" r="0" b="0"/>
              <a:pathLst>
                <a:path w="15926" h="47801">
                  <a:moveTo>
                    <a:pt x="15926" y="0"/>
                  </a:moveTo>
                  <a:lnTo>
                    <a:pt x="15926" y="8113"/>
                  </a:lnTo>
                  <a:lnTo>
                    <a:pt x="11226" y="10745"/>
                  </a:lnTo>
                  <a:cubicBezTo>
                    <a:pt x="10535" y="12366"/>
                    <a:pt x="10535" y="14522"/>
                    <a:pt x="10535" y="16662"/>
                  </a:cubicBezTo>
                  <a:lnTo>
                    <a:pt x="10535" y="31825"/>
                  </a:lnTo>
                  <a:cubicBezTo>
                    <a:pt x="10535" y="34600"/>
                    <a:pt x="10653" y="36591"/>
                    <a:pt x="11402" y="37888"/>
                  </a:cubicBezTo>
                  <a:lnTo>
                    <a:pt x="15926" y="39734"/>
                  </a:lnTo>
                  <a:lnTo>
                    <a:pt x="15926" y="47801"/>
                  </a:lnTo>
                  <a:lnTo>
                    <a:pt x="2860" y="42704"/>
                  </a:lnTo>
                  <a:cubicBezTo>
                    <a:pt x="565" y="39067"/>
                    <a:pt x="0" y="33426"/>
                    <a:pt x="32" y="25526"/>
                  </a:cubicBezTo>
                  <a:cubicBezTo>
                    <a:pt x="89" y="13849"/>
                    <a:pt x="189" y="5314"/>
                    <a:pt x="6900" y="1777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82"/>
            <p:cNvSpPr/>
            <p:nvPr/>
          </p:nvSpPr>
          <p:spPr>
            <a:xfrm>
              <a:off x="1397032" y="178295"/>
              <a:ext cx="15932" cy="48120"/>
            </a:xfrm>
            <a:custGeom>
              <a:avLst/>
              <a:gdLst/>
              <a:ahLst/>
              <a:cxnLst/>
              <a:rect l="0" t="0" r="0" b="0"/>
              <a:pathLst>
                <a:path w="15932" h="48120">
                  <a:moveTo>
                    <a:pt x="133" y="0"/>
                  </a:moveTo>
                  <a:cubicBezTo>
                    <a:pt x="15716" y="0"/>
                    <a:pt x="15792" y="9982"/>
                    <a:pt x="15881" y="25553"/>
                  </a:cubicBezTo>
                  <a:cubicBezTo>
                    <a:pt x="15932" y="41351"/>
                    <a:pt x="13709" y="48120"/>
                    <a:pt x="133" y="47879"/>
                  </a:cubicBezTo>
                  <a:lnTo>
                    <a:pt x="0" y="47827"/>
                  </a:lnTo>
                  <a:lnTo>
                    <a:pt x="0" y="39760"/>
                  </a:lnTo>
                  <a:lnTo>
                    <a:pt x="133" y="39815"/>
                  </a:lnTo>
                  <a:cubicBezTo>
                    <a:pt x="4972" y="39815"/>
                    <a:pt x="5391" y="37402"/>
                    <a:pt x="5391" y="31852"/>
                  </a:cubicBezTo>
                  <a:lnTo>
                    <a:pt x="5391" y="16688"/>
                  </a:lnTo>
                  <a:cubicBezTo>
                    <a:pt x="5391" y="12408"/>
                    <a:pt x="5391" y="8065"/>
                    <a:pt x="133" y="8065"/>
                  </a:cubicBezTo>
                  <a:lnTo>
                    <a:pt x="0" y="8139"/>
                  </a:lnTo>
                  <a:lnTo>
                    <a:pt x="0" y="26"/>
                  </a:lnTo>
                  <a:lnTo>
                    <a:pt x="1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83"/>
            <p:cNvSpPr/>
            <p:nvPr/>
          </p:nvSpPr>
          <p:spPr>
            <a:xfrm>
              <a:off x="1448460" y="179515"/>
              <a:ext cx="15287" cy="60681"/>
            </a:xfrm>
            <a:custGeom>
              <a:avLst/>
              <a:gdLst/>
              <a:ahLst/>
              <a:cxnLst/>
              <a:rect l="0" t="0" r="0" b="0"/>
              <a:pathLst>
                <a:path w="15287" h="60681">
                  <a:moveTo>
                    <a:pt x="0" y="0"/>
                  </a:moveTo>
                  <a:lnTo>
                    <a:pt x="10464" y="0"/>
                  </a:lnTo>
                  <a:lnTo>
                    <a:pt x="10464" y="4749"/>
                  </a:lnTo>
                  <a:lnTo>
                    <a:pt x="10643" y="4749"/>
                  </a:lnTo>
                  <a:lnTo>
                    <a:pt x="15287" y="1705"/>
                  </a:lnTo>
                  <a:lnTo>
                    <a:pt x="15287" y="6923"/>
                  </a:lnTo>
                  <a:lnTo>
                    <a:pt x="11026" y="10523"/>
                  </a:lnTo>
                  <a:cubicBezTo>
                    <a:pt x="10395" y="12589"/>
                    <a:pt x="10395" y="15106"/>
                    <a:pt x="10464" y="16916"/>
                  </a:cubicBezTo>
                  <a:lnTo>
                    <a:pt x="10464" y="30543"/>
                  </a:lnTo>
                  <a:lnTo>
                    <a:pt x="15287" y="38169"/>
                  </a:lnTo>
                  <a:lnTo>
                    <a:pt x="15287" y="45576"/>
                  </a:lnTo>
                  <a:lnTo>
                    <a:pt x="14372" y="45353"/>
                  </a:lnTo>
                  <a:cubicBezTo>
                    <a:pt x="12809" y="44485"/>
                    <a:pt x="11437" y="43072"/>
                    <a:pt x="10147" y="40780"/>
                  </a:cubicBezTo>
                  <a:lnTo>
                    <a:pt x="9995" y="40780"/>
                  </a:lnTo>
                  <a:lnTo>
                    <a:pt x="9995" y="60681"/>
                  </a:lnTo>
                  <a:lnTo>
                    <a:pt x="0" y="60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84"/>
            <p:cNvSpPr/>
            <p:nvPr/>
          </p:nvSpPr>
          <p:spPr>
            <a:xfrm>
              <a:off x="1463748" y="178295"/>
              <a:ext cx="15345" cy="47879"/>
            </a:xfrm>
            <a:custGeom>
              <a:avLst/>
              <a:gdLst/>
              <a:ahLst/>
              <a:cxnLst/>
              <a:rect l="0" t="0" r="0" b="0"/>
              <a:pathLst>
                <a:path w="15345" h="47879">
                  <a:moveTo>
                    <a:pt x="4461" y="0"/>
                  </a:moveTo>
                  <a:cubicBezTo>
                    <a:pt x="11230" y="165"/>
                    <a:pt x="15104" y="3797"/>
                    <a:pt x="15345" y="16294"/>
                  </a:cubicBezTo>
                  <a:lnTo>
                    <a:pt x="15345" y="32728"/>
                  </a:lnTo>
                  <a:cubicBezTo>
                    <a:pt x="15104" y="39992"/>
                    <a:pt x="13313" y="47879"/>
                    <a:pt x="4461" y="47879"/>
                  </a:cubicBezTo>
                  <a:lnTo>
                    <a:pt x="0" y="46795"/>
                  </a:lnTo>
                  <a:lnTo>
                    <a:pt x="0" y="39388"/>
                  </a:lnTo>
                  <a:lnTo>
                    <a:pt x="270" y="39815"/>
                  </a:lnTo>
                  <a:cubicBezTo>
                    <a:pt x="3496" y="39815"/>
                    <a:pt x="4638" y="36360"/>
                    <a:pt x="4855" y="32004"/>
                  </a:cubicBezTo>
                  <a:lnTo>
                    <a:pt x="4855" y="16840"/>
                  </a:lnTo>
                  <a:cubicBezTo>
                    <a:pt x="4537" y="12344"/>
                    <a:pt x="5032" y="8065"/>
                    <a:pt x="92" y="8065"/>
                  </a:cubicBezTo>
                  <a:lnTo>
                    <a:pt x="0" y="8143"/>
                  </a:lnTo>
                  <a:lnTo>
                    <a:pt x="0" y="2924"/>
                  </a:lnTo>
                  <a:lnTo>
                    <a:pt x="44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85"/>
            <p:cNvSpPr/>
            <p:nvPr/>
          </p:nvSpPr>
          <p:spPr>
            <a:xfrm>
              <a:off x="1492149" y="178626"/>
              <a:ext cx="20879" cy="46342"/>
            </a:xfrm>
            <a:custGeom>
              <a:avLst/>
              <a:gdLst/>
              <a:ahLst/>
              <a:cxnLst/>
              <a:rect l="0" t="0" r="0" b="0"/>
              <a:pathLst>
                <a:path w="20879" h="46342">
                  <a:moveTo>
                    <a:pt x="20879" y="76"/>
                  </a:moveTo>
                  <a:lnTo>
                    <a:pt x="20879" y="12497"/>
                  </a:lnTo>
                  <a:cubicBezTo>
                    <a:pt x="15075" y="11926"/>
                    <a:pt x="10643" y="13373"/>
                    <a:pt x="10464" y="20066"/>
                  </a:cubicBezTo>
                  <a:lnTo>
                    <a:pt x="10464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36" y="8954"/>
                  </a:lnTo>
                  <a:cubicBezTo>
                    <a:pt x="11531" y="5638"/>
                    <a:pt x="12814" y="3784"/>
                    <a:pt x="14363" y="2489"/>
                  </a:cubicBezTo>
                  <a:cubicBezTo>
                    <a:pt x="17335" y="0"/>
                    <a:pt x="19342" y="153"/>
                    <a:pt x="20879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86"/>
            <p:cNvSpPr/>
            <p:nvPr/>
          </p:nvSpPr>
          <p:spPr>
            <a:xfrm>
              <a:off x="152161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1" y="5311"/>
                    <a:pt x="6914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87"/>
            <p:cNvSpPr/>
            <p:nvPr/>
          </p:nvSpPr>
          <p:spPr>
            <a:xfrm>
              <a:off x="153753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78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88"/>
            <p:cNvSpPr/>
            <p:nvPr/>
          </p:nvSpPr>
          <p:spPr>
            <a:xfrm>
              <a:off x="1562049" y="178295"/>
              <a:ext cx="32410" cy="47879"/>
            </a:xfrm>
            <a:custGeom>
              <a:avLst/>
              <a:gdLst/>
              <a:ahLst/>
              <a:cxnLst/>
              <a:rect l="0" t="0" r="0" b="0"/>
              <a:pathLst>
                <a:path w="32410" h="47879">
                  <a:moveTo>
                    <a:pt x="17005" y="0"/>
                  </a:moveTo>
                  <a:cubicBezTo>
                    <a:pt x="27153" y="0"/>
                    <a:pt x="31839" y="5321"/>
                    <a:pt x="31598" y="15075"/>
                  </a:cubicBezTo>
                  <a:lnTo>
                    <a:pt x="21133" y="15075"/>
                  </a:lnTo>
                  <a:cubicBezTo>
                    <a:pt x="21349" y="9982"/>
                    <a:pt x="19914" y="8065"/>
                    <a:pt x="16294" y="8065"/>
                  </a:cubicBezTo>
                  <a:cubicBezTo>
                    <a:pt x="13792" y="8065"/>
                    <a:pt x="11850" y="9195"/>
                    <a:pt x="11850" y="11761"/>
                  </a:cubicBezTo>
                  <a:cubicBezTo>
                    <a:pt x="11850" y="14427"/>
                    <a:pt x="13792" y="15646"/>
                    <a:pt x="15799" y="17005"/>
                  </a:cubicBezTo>
                  <a:lnTo>
                    <a:pt x="24359" y="22809"/>
                  </a:lnTo>
                  <a:cubicBezTo>
                    <a:pt x="27013" y="24346"/>
                    <a:pt x="31204" y="28702"/>
                    <a:pt x="31521" y="31762"/>
                  </a:cubicBezTo>
                  <a:cubicBezTo>
                    <a:pt x="32410" y="39662"/>
                    <a:pt x="30480" y="47879"/>
                    <a:pt x="15964" y="47879"/>
                  </a:cubicBezTo>
                  <a:cubicBezTo>
                    <a:pt x="10389" y="47879"/>
                    <a:pt x="0" y="45542"/>
                    <a:pt x="1207" y="31674"/>
                  </a:cubicBezTo>
                  <a:lnTo>
                    <a:pt x="11697" y="31674"/>
                  </a:lnTo>
                  <a:cubicBezTo>
                    <a:pt x="10884" y="40069"/>
                    <a:pt x="14110" y="39815"/>
                    <a:pt x="16535" y="39815"/>
                  </a:cubicBezTo>
                  <a:cubicBezTo>
                    <a:pt x="19521" y="39815"/>
                    <a:pt x="21603" y="37643"/>
                    <a:pt x="20879" y="34747"/>
                  </a:cubicBezTo>
                  <a:cubicBezTo>
                    <a:pt x="20701" y="32169"/>
                    <a:pt x="17729" y="30709"/>
                    <a:pt x="15723" y="29349"/>
                  </a:cubicBezTo>
                  <a:lnTo>
                    <a:pt x="9996" y="25388"/>
                  </a:lnTo>
                  <a:cubicBezTo>
                    <a:pt x="4763" y="21768"/>
                    <a:pt x="1384" y="17576"/>
                    <a:pt x="1384" y="11049"/>
                  </a:cubicBezTo>
                  <a:cubicBezTo>
                    <a:pt x="1384" y="4039"/>
                    <a:pt x="6934" y="0"/>
                    <a:pt x="170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5" name="Shape 89"/>
            <p:cNvSpPr/>
            <p:nvPr/>
          </p:nvSpPr>
          <p:spPr>
            <a:xfrm>
              <a:off x="1601064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7" y="0"/>
                  </a:lnTo>
                  <a:lnTo>
                    <a:pt x="14757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7" y="20155"/>
                  </a:lnTo>
                  <a:lnTo>
                    <a:pt x="14757" y="48361"/>
                  </a:lnTo>
                  <a:cubicBezTo>
                    <a:pt x="14986" y="50305"/>
                    <a:pt x="17907" y="50050"/>
                    <a:pt x="19177" y="49885"/>
                  </a:cubicBezTo>
                  <a:lnTo>
                    <a:pt x="19177" y="58115"/>
                  </a:lnTo>
                  <a:cubicBezTo>
                    <a:pt x="12992" y="58839"/>
                    <a:pt x="4267" y="59398"/>
                    <a:pt x="4267" y="50940"/>
                  </a:cubicBezTo>
                  <a:lnTo>
                    <a:pt x="4267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Shape 90"/>
            <p:cNvSpPr/>
            <p:nvPr/>
          </p:nvSpPr>
          <p:spPr>
            <a:xfrm>
              <a:off x="1630401" y="178626"/>
              <a:ext cx="20892" cy="46342"/>
            </a:xfrm>
            <a:custGeom>
              <a:avLst/>
              <a:gdLst/>
              <a:ahLst/>
              <a:cxnLst/>
              <a:rect l="0" t="0" r="0" b="0"/>
              <a:pathLst>
                <a:path w="20892" h="46342">
                  <a:moveTo>
                    <a:pt x="20892" y="76"/>
                  </a:moveTo>
                  <a:lnTo>
                    <a:pt x="20892" y="12497"/>
                  </a:lnTo>
                  <a:cubicBezTo>
                    <a:pt x="15087" y="11926"/>
                    <a:pt x="10643" y="13373"/>
                    <a:pt x="10503" y="20066"/>
                  </a:cubicBezTo>
                  <a:lnTo>
                    <a:pt x="10503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49" y="8954"/>
                  </a:lnTo>
                  <a:cubicBezTo>
                    <a:pt x="11544" y="5638"/>
                    <a:pt x="12827" y="3784"/>
                    <a:pt x="14363" y="2489"/>
                  </a:cubicBezTo>
                  <a:cubicBezTo>
                    <a:pt x="17349" y="0"/>
                    <a:pt x="19355" y="153"/>
                    <a:pt x="20892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Shape 91"/>
            <p:cNvSpPr/>
            <p:nvPr/>
          </p:nvSpPr>
          <p:spPr>
            <a:xfrm>
              <a:off x="1627898" y="162090"/>
              <a:ext cx="28473" cy="11773"/>
            </a:xfrm>
            <a:custGeom>
              <a:avLst/>
              <a:gdLst/>
              <a:ahLst/>
              <a:cxnLst/>
              <a:rect l="0" t="0" r="0" b="0"/>
              <a:pathLst>
                <a:path w="28473" h="11773">
                  <a:moveTo>
                    <a:pt x="0" y="0"/>
                  </a:moveTo>
                  <a:lnTo>
                    <a:pt x="9030" y="0"/>
                  </a:lnTo>
                  <a:lnTo>
                    <a:pt x="14212" y="6617"/>
                  </a:lnTo>
                  <a:lnTo>
                    <a:pt x="19279" y="0"/>
                  </a:lnTo>
                  <a:lnTo>
                    <a:pt x="28473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8" name="Shape 92"/>
            <p:cNvSpPr/>
            <p:nvPr/>
          </p:nvSpPr>
          <p:spPr>
            <a:xfrm>
              <a:off x="1659433" y="178295"/>
              <a:ext cx="16204" cy="47513"/>
            </a:xfrm>
            <a:custGeom>
              <a:avLst/>
              <a:gdLst/>
              <a:ahLst/>
              <a:cxnLst/>
              <a:rect l="0" t="0" r="0" b="0"/>
              <a:pathLst>
                <a:path w="16204" h="47513">
                  <a:moveTo>
                    <a:pt x="15799" y="0"/>
                  </a:moveTo>
                  <a:lnTo>
                    <a:pt x="16204" y="64"/>
                  </a:lnTo>
                  <a:lnTo>
                    <a:pt x="16204" y="8330"/>
                  </a:lnTo>
                  <a:lnTo>
                    <a:pt x="15964" y="8065"/>
                  </a:lnTo>
                  <a:cubicBezTo>
                    <a:pt x="10731" y="8065"/>
                    <a:pt x="10960" y="12091"/>
                    <a:pt x="10960" y="16205"/>
                  </a:cubicBezTo>
                  <a:lnTo>
                    <a:pt x="10960" y="18059"/>
                  </a:lnTo>
                  <a:lnTo>
                    <a:pt x="16204" y="18059"/>
                  </a:lnTo>
                  <a:lnTo>
                    <a:pt x="16204" y="26124"/>
                  </a:lnTo>
                  <a:lnTo>
                    <a:pt x="10960" y="26124"/>
                  </a:lnTo>
                  <a:lnTo>
                    <a:pt x="10960" y="32728"/>
                  </a:lnTo>
                  <a:cubicBezTo>
                    <a:pt x="10999" y="35706"/>
                    <a:pt x="11579" y="37478"/>
                    <a:pt x="12544" y="38505"/>
                  </a:cubicBezTo>
                  <a:lnTo>
                    <a:pt x="16204" y="39737"/>
                  </a:lnTo>
                  <a:lnTo>
                    <a:pt x="16204" y="47513"/>
                  </a:lnTo>
                  <a:lnTo>
                    <a:pt x="4243" y="43355"/>
                  </a:lnTo>
                  <a:cubicBezTo>
                    <a:pt x="1533" y="40256"/>
                    <a:pt x="368" y="35484"/>
                    <a:pt x="495" y="28791"/>
                  </a:cubicBezTo>
                  <a:lnTo>
                    <a:pt x="495" y="16840"/>
                  </a:lnTo>
                  <a:cubicBezTo>
                    <a:pt x="0" y="6134"/>
                    <a:pt x="5473" y="0"/>
                    <a:pt x="157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9" name="Shape 93"/>
            <p:cNvSpPr/>
            <p:nvPr/>
          </p:nvSpPr>
          <p:spPr>
            <a:xfrm>
              <a:off x="1675637" y="209562"/>
              <a:ext cx="15965" cy="16612"/>
            </a:xfrm>
            <a:custGeom>
              <a:avLst/>
              <a:gdLst/>
              <a:ahLst/>
              <a:cxnLst/>
              <a:rect l="0" t="0" r="0" b="0"/>
              <a:pathLst>
                <a:path w="15965" h="16612">
                  <a:moveTo>
                    <a:pt x="5068" y="0"/>
                  </a:moveTo>
                  <a:lnTo>
                    <a:pt x="15571" y="0"/>
                  </a:lnTo>
                  <a:cubicBezTo>
                    <a:pt x="15965" y="10173"/>
                    <a:pt x="11774" y="16612"/>
                    <a:pt x="1055" y="16612"/>
                  </a:cubicBezTo>
                  <a:lnTo>
                    <a:pt x="0" y="16245"/>
                  </a:lnTo>
                  <a:lnTo>
                    <a:pt x="0" y="8470"/>
                  </a:lnTo>
                  <a:lnTo>
                    <a:pt x="229" y="8548"/>
                  </a:lnTo>
                  <a:cubicBezTo>
                    <a:pt x="4103" y="8548"/>
                    <a:pt x="5245" y="5728"/>
                    <a:pt x="506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0" name="Shape 94"/>
            <p:cNvSpPr/>
            <p:nvPr/>
          </p:nvSpPr>
          <p:spPr>
            <a:xfrm>
              <a:off x="1675637" y="178360"/>
              <a:ext cx="15711" cy="26060"/>
            </a:xfrm>
            <a:custGeom>
              <a:avLst/>
              <a:gdLst/>
              <a:ahLst/>
              <a:cxnLst/>
              <a:rect l="0" t="0" r="0" b="0"/>
              <a:pathLst>
                <a:path w="15711" h="26060">
                  <a:moveTo>
                    <a:pt x="0" y="0"/>
                  </a:moveTo>
                  <a:lnTo>
                    <a:pt x="8263" y="1313"/>
                  </a:lnTo>
                  <a:cubicBezTo>
                    <a:pt x="14846" y="4024"/>
                    <a:pt x="15711" y="10613"/>
                    <a:pt x="15711" y="19938"/>
                  </a:cubicBezTo>
                  <a:lnTo>
                    <a:pt x="15711" y="26060"/>
                  </a:lnTo>
                  <a:lnTo>
                    <a:pt x="0" y="26060"/>
                  </a:lnTo>
                  <a:lnTo>
                    <a:pt x="0" y="17995"/>
                  </a:lnTo>
                  <a:lnTo>
                    <a:pt x="5245" y="17995"/>
                  </a:lnTo>
                  <a:lnTo>
                    <a:pt x="5245" y="14058"/>
                  </a:lnTo>
                  <a:lnTo>
                    <a:pt x="0" y="82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1" name="Shape 95"/>
            <p:cNvSpPr/>
            <p:nvPr/>
          </p:nvSpPr>
          <p:spPr>
            <a:xfrm>
              <a:off x="1703451" y="178295"/>
              <a:ext cx="15352" cy="47879"/>
            </a:xfrm>
            <a:custGeom>
              <a:avLst/>
              <a:gdLst/>
              <a:ahLst/>
              <a:cxnLst/>
              <a:rect l="0" t="0" r="0" b="0"/>
              <a:pathLst>
                <a:path w="15352" h="47879">
                  <a:moveTo>
                    <a:pt x="10973" y="0"/>
                  </a:moveTo>
                  <a:lnTo>
                    <a:pt x="15352" y="2719"/>
                  </a:lnTo>
                  <a:lnTo>
                    <a:pt x="15352" y="8159"/>
                  </a:lnTo>
                  <a:lnTo>
                    <a:pt x="15240" y="8065"/>
                  </a:lnTo>
                  <a:cubicBezTo>
                    <a:pt x="10325" y="8065"/>
                    <a:pt x="10795" y="12344"/>
                    <a:pt x="10502" y="16840"/>
                  </a:cubicBezTo>
                  <a:lnTo>
                    <a:pt x="10502" y="32004"/>
                  </a:lnTo>
                  <a:cubicBezTo>
                    <a:pt x="10744" y="36360"/>
                    <a:pt x="11861" y="39815"/>
                    <a:pt x="15087" y="39815"/>
                  </a:cubicBezTo>
                  <a:lnTo>
                    <a:pt x="15352" y="39396"/>
                  </a:lnTo>
                  <a:lnTo>
                    <a:pt x="15352" y="46739"/>
                  </a:lnTo>
                  <a:lnTo>
                    <a:pt x="10973" y="47879"/>
                  </a:lnTo>
                  <a:cubicBezTo>
                    <a:pt x="2108" y="47879"/>
                    <a:pt x="253" y="39815"/>
                    <a:pt x="0" y="32563"/>
                  </a:cubicBezTo>
                  <a:lnTo>
                    <a:pt x="0" y="16116"/>
                  </a:lnTo>
                  <a:cubicBezTo>
                    <a:pt x="253" y="3632"/>
                    <a:pt x="4190" y="165"/>
                    <a:pt x="1097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2" name="Shape 96"/>
            <p:cNvSpPr/>
            <p:nvPr/>
          </p:nvSpPr>
          <p:spPr>
            <a:xfrm>
              <a:off x="1718803" y="164503"/>
              <a:ext cx="15280" cy="60532"/>
            </a:xfrm>
            <a:custGeom>
              <a:avLst/>
              <a:gdLst/>
              <a:ahLst/>
              <a:cxnLst/>
              <a:rect l="0" t="0" r="0" b="0"/>
              <a:pathLst>
                <a:path w="15280" h="60532">
                  <a:moveTo>
                    <a:pt x="4816" y="0"/>
                  </a:moveTo>
                  <a:lnTo>
                    <a:pt x="15280" y="0"/>
                  </a:lnTo>
                  <a:lnTo>
                    <a:pt x="15280" y="60465"/>
                  </a:lnTo>
                  <a:lnTo>
                    <a:pt x="4816" y="60465"/>
                  </a:lnTo>
                  <a:lnTo>
                    <a:pt x="4816" y="55626"/>
                  </a:lnTo>
                  <a:lnTo>
                    <a:pt x="4651" y="55626"/>
                  </a:lnTo>
                  <a:cubicBezTo>
                    <a:pt x="3641" y="57931"/>
                    <a:pt x="2412" y="59385"/>
                    <a:pt x="922" y="60292"/>
                  </a:cubicBezTo>
                  <a:lnTo>
                    <a:pt x="0" y="60532"/>
                  </a:lnTo>
                  <a:lnTo>
                    <a:pt x="0" y="53188"/>
                  </a:lnTo>
                  <a:lnTo>
                    <a:pt x="4816" y="45555"/>
                  </a:lnTo>
                  <a:lnTo>
                    <a:pt x="4816" y="31928"/>
                  </a:lnTo>
                  <a:cubicBezTo>
                    <a:pt x="4892" y="30118"/>
                    <a:pt x="4892" y="27600"/>
                    <a:pt x="4257" y="25535"/>
                  </a:cubicBezTo>
                  <a:lnTo>
                    <a:pt x="0" y="21951"/>
                  </a:lnTo>
                  <a:lnTo>
                    <a:pt x="0" y="16511"/>
                  </a:lnTo>
                  <a:lnTo>
                    <a:pt x="4968" y="19596"/>
                  </a:lnTo>
                  <a:lnTo>
                    <a:pt x="5121" y="19596"/>
                  </a:lnTo>
                  <a:cubicBezTo>
                    <a:pt x="4892" y="18237"/>
                    <a:pt x="4816" y="16942"/>
                    <a:pt x="4816" y="15570"/>
                  </a:cubicBezTo>
                  <a:lnTo>
                    <a:pt x="48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Shape 614"/>
            <p:cNvSpPr/>
            <p:nvPr/>
          </p:nvSpPr>
          <p:spPr>
            <a:xfrm>
              <a:off x="1748675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4" name="Shape 98"/>
            <p:cNvSpPr/>
            <p:nvPr/>
          </p:nvSpPr>
          <p:spPr>
            <a:xfrm>
              <a:off x="1749399" y="162496"/>
              <a:ext cx="20092" cy="11761"/>
            </a:xfrm>
            <a:custGeom>
              <a:avLst/>
              <a:gdLst/>
              <a:ahLst/>
              <a:cxnLst/>
              <a:rect l="0" t="0" r="0" b="0"/>
              <a:pathLst>
                <a:path w="20092" h="11761">
                  <a:moveTo>
                    <a:pt x="7582" y="0"/>
                  </a:moveTo>
                  <a:lnTo>
                    <a:pt x="20092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99"/>
            <p:cNvSpPr/>
            <p:nvPr/>
          </p:nvSpPr>
          <p:spPr>
            <a:xfrm>
              <a:off x="0" y="13538"/>
              <a:ext cx="41859" cy="67539"/>
            </a:xfrm>
            <a:custGeom>
              <a:avLst/>
              <a:gdLst/>
              <a:ahLst/>
              <a:cxnLst/>
              <a:rect l="0" t="0" r="0" b="0"/>
              <a:pathLst>
                <a:path w="41859" h="67539">
                  <a:moveTo>
                    <a:pt x="0" y="0"/>
                  </a:moveTo>
                  <a:lnTo>
                    <a:pt x="12319" y="0"/>
                  </a:lnTo>
                  <a:lnTo>
                    <a:pt x="12319" y="44945"/>
                  </a:lnTo>
                  <a:cubicBezTo>
                    <a:pt x="12319" y="51271"/>
                    <a:pt x="12764" y="57595"/>
                    <a:pt x="21133" y="57595"/>
                  </a:cubicBezTo>
                  <a:cubicBezTo>
                    <a:pt x="29108" y="57595"/>
                    <a:pt x="29540" y="51271"/>
                    <a:pt x="29540" y="44945"/>
                  </a:cubicBezTo>
                  <a:lnTo>
                    <a:pt x="29540" y="0"/>
                  </a:lnTo>
                  <a:lnTo>
                    <a:pt x="41859" y="0"/>
                  </a:lnTo>
                  <a:lnTo>
                    <a:pt x="41859" y="45987"/>
                  </a:lnTo>
                  <a:cubicBezTo>
                    <a:pt x="41859" y="60592"/>
                    <a:pt x="37122" y="67539"/>
                    <a:pt x="21031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100"/>
            <p:cNvSpPr/>
            <p:nvPr/>
          </p:nvSpPr>
          <p:spPr>
            <a:xfrm>
              <a:off x="56820" y="13538"/>
              <a:ext cx="41770" cy="65951"/>
            </a:xfrm>
            <a:custGeom>
              <a:avLst/>
              <a:gdLst/>
              <a:ahLst/>
              <a:cxnLst/>
              <a:rect l="0" t="0" r="0" b="0"/>
              <a:pathLst>
                <a:path w="41770" h="65951">
                  <a:moveTo>
                    <a:pt x="0" y="0"/>
                  </a:moveTo>
                  <a:lnTo>
                    <a:pt x="12750" y="0"/>
                  </a:lnTo>
                  <a:lnTo>
                    <a:pt x="22327" y="24003"/>
                  </a:lnTo>
                  <a:cubicBezTo>
                    <a:pt x="25502" y="31662"/>
                    <a:pt x="28130" y="39484"/>
                    <a:pt x="31128" y="50216"/>
                  </a:cubicBezTo>
                  <a:lnTo>
                    <a:pt x="31305" y="50216"/>
                  </a:lnTo>
                  <a:cubicBezTo>
                    <a:pt x="30861" y="44221"/>
                    <a:pt x="30417" y="37809"/>
                    <a:pt x="30061" y="31483"/>
                  </a:cubicBezTo>
                  <a:cubicBezTo>
                    <a:pt x="29718" y="25147"/>
                    <a:pt x="29439" y="18821"/>
                    <a:pt x="29439" y="12916"/>
                  </a:cubicBezTo>
                  <a:lnTo>
                    <a:pt x="29439" y="0"/>
                  </a:lnTo>
                  <a:lnTo>
                    <a:pt x="41770" y="0"/>
                  </a:lnTo>
                  <a:lnTo>
                    <a:pt x="41770" y="65951"/>
                  </a:lnTo>
                  <a:lnTo>
                    <a:pt x="28918" y="65951"/>
                  </a:lnTo>
                  <a:lnTo>
                    <a:pt x="19355" y="42482"/>
                  </a:lnTo>
                  <a:cubicBezTo>
                    <a:pt x="16078" y="34646"/>
                    <a:pt x="13450" y="26645"/>
                    <a:pt x="10541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4" y="35078"/>
                  </a:cubicBezTo>
                  <a:cubicBezTo>
                    <a:pt x="12052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615"/>
            <p:cNvSpPr/>
            <p:nvPr/>
          </p:nvSpPr>
          <p:spPr>
            <a:xfrm>
              <a:off x="113729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102"/>
            <p:cNvSpPr/>
            <p:nvPr/>
          </p:nvSpPr>
          <p:spPr>
            <a:xfrm>
              <a:off x="137020" y="13538"/>
              <a:ext cx="45314" cy="65951"/>
            </a:xfrm>
            <a:custGeom>
              <a:avLst/>
              <a:gdLst/>
              <a:ahLst/>
              <a:cxnLst/>
              <a:rect l="0" t="0" r="0" b="0"/>
              <a:pathLst>
                <a:path w="45314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40" y="53556"/>
                  </a:cubicBezTo>
                  <a:cubicBezTo>
                    <a:pt x="22619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28" y="49771"/>
                    <a:pt x="24447" y="45987"/>
                    <a:pt x="25146" y="42304"/>
                  </a:cubicBezTo>
                  <a:lnTo>
                    <a:pt x="32118" y="0"/>
                  </a:lnTo>
                  <a:lnTo>
                    <a:pt x="45314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103"/>
            <p:cNvSpPr/>
            <p:nvPr/>
          </p:nvSpPr>
          <p:spPr>
            <a:xfrm>
              <a:off x="192798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06" y="9665"/>
                  </a:lnTo>
                  <a:lnTo>
                    <a:pt x="12306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06" y="35979"/>
                  </a:lnTo>
                  <a:lnTo>
                    <a:pt x="12306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104"/>
            <p:cNvSpPr/>
            <p:nvPr/>
          </p:nvSpPr>
          <p:spPr>
            <a:xfrm>
              <a:off x="240030" y="13538"/>
              <a:ext cx="20752" cy="65951"/>
            </a:xfrm>
            <a:custGeom>
              <a:avLst/>
              <a:gdLst/>
              <a:ahLst/>
              <a:cxnLst/>
              <a:rect l="0" t="0" r="0" b="0"/>
              <a:pathLst>
                <a:path w="20752" h="65951">
                  <a:moveTo>
                    <a:pt x="0" y="0"/>
                  </a:moveTo>
                  <a:lnTo>
                    <a:pt x="20752" y="0"/>
                  </a:lnTo>
                  <a:lnTo>
                    <a:pt x="20752" y="9665"/>
                  </a:lnTo>
                  <a:lnTo>
                    <a:pt x="12307" y="9665"/>
                  </a:lnTo>
                  <a:lnTo>
                    <a:pt x="12307" y="27877"/>
                  </a:lnTo>
                  <a:lnTo>
                    <a:pt x="20752" y="27877"/>
                  </a:lnTo>
                  <a:lnTo>
                    <a:pt x="20752" y="38077"/>
                  </a:lnTo>
                  <a:lnTo>
                    <a:pt x="14491" y="37554"/>
                  </a:lnTo>
                  <a:lnTo>
                    <a:pt x="12307" y="37554"/>
                  </a:lnTo>
                  <a:lnTo>
                    <a:pt x="12307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105"/>
            <p:cNvSpPr/>
            <p:nvPr/>
          </p:nvSpPr>
          <p:spPr>
            <a:xfrm>
              <a:off x="260782" y="13538"/>
              <a:ext cx="23305" cy="65951"/>
            </a:xfrm>
            <a:custGeom>
              <a:avLst/>
              <a:gdLst/>
              <a:ahLst/>
              <a:cxnLst/>
              <a:rect l="0" t="0" r="0" b="0"/>
              <a:pathLst>
                <a:path w="23305" h="65951">
                  <a:moveTo>
                    <a:pt x="0" y="0"/>
                  </a:moveTo>
                  <a:lnTo>
                    <a:pt x="2540" y="0"/>
                  </a:lnTo>
                  <a:cubicBezTo>
                    <a:pt x="13183" y="0"/>
                    <a:pt x="21260" y="3696"/>
                    <a:pt x="21260" y="15837"/>
                  </a:cubicBezTo>
                  <a:cubicBezTo>
                    <a:pt x="21260" y="23038"/>
                    <a:pt x="19431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295" y="62789"/>
                    <a:pt x="23305" y="64719"/>
                  </a:cubicBezTo>
                  <a:lnTo>
                    <a:pt x="23305" y="65951"/>
                  </a:lnTo>
                  <a:lnTo>
                    <a:pt x="9754" y="65951"/>
                  </a:lnTo>
                  <a:cubicBezTo>
                    <a:pt x="8242" y="61735"/>
                    <a:pt x="8522" y="53645"/>
                    <a:pt x="8445" y="49264"/>
                  </a:cubicBezTo>
                  <a:cubicBezTo>
                    <a:pt x="8344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19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7" y="9754"/>
                    <a:pt x="698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106"/>
            <p:cNvSpPr/>
            <p:nvPr/>
          </p:nvSpPr>
          <p:spPr>
            <a:xfrm>
              <a:off x="293929" y="13538"/>
              <a:ext cx="38253" cy="65951"/>
            </a:xfrm>
            <a:custGeom>
              <a:avLst/>
              <a:gdLst/>
              <a:ahLst/>
              <a:cxnLst/>
              <a:rect l="0" t="0" r="0" b="0"/>
              <a:pathLst>
                <a:path w="38253" h="65951">
                  <a:moveTo>
                    <a:pt x="1384" y="0"/>
                  </a:moveTo>
                  <a:lnTo>
                    <a:pt x="37453" y="0"/>
                  </a:lnTo>
                  <a:lnTo>
                    <a:pt x="37453" y="9843"/>
                  </a:lnTo>
                  <a:lnTo>
                    <a:pt x="16269" y="50750"/>
                  </a:lnTo>
                  <a:cubicBezTo>
                    <a:pt x="15202" y="52667"/>
                    <a:pt x="14313" y="54699"/>
                    <a:pt x="12827" y="56553"/>
                  </a:cubicBezTo>
                  <a:cubicBezTo>
                    <a:pt x="14415" y="56274"/>
                    <a:pt x="16002" y="56274"/>
                    <a:pt x="17590" y="56274"/>
                  </a:cubicBezTo>
                  <a:lnTo>
                    <a:pt x="38253" y="56274"/>
                  </a:lnTo>
                  <a:lnTo>
                    <a:pt x="38253" y="65951"/>
                  </a:lnTo>
                  <a:lnTo>
                    <a:pt x="0" y="65951"/>
                  </a:lnTo>
                  <a:lnTo>
                    <a:pt x="0" y="56109"/>
                  </a:lnTo>
                  <a:lnTo>
                    <a:pt x="21184" y="15215"/>
                  </a:lnTo>
                  <a:cubicBezTo>
                    <a:pt x="22251" y="13284"/>
                    <a:pt x="23114" y="11240"/>
                    <a:pt x="24612" y="9411"/>
                  </a:cubicBezTo>
                  <a:cubicBezTo>
                    <a:pt x="23038" y="9665"/>
                    <a:pt x="21451" y="9665"/>
                    <a:pt x="19863" y="9665"/>
                  </a:cubicBezTo>
                  <a:lnTo>
                    <a:pt x="1384" y="9665"/>
                  </a:lnTo>
                  <a:lnTo>
                    <a:pt x="13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616"/>
            <p:cNvSpPr/>
            <p:nvPr/>
          </p:nvSpPr>
          <p:spPr>
            <a:xfrm>
              <a:off x="344157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108"/>
            <p:cNvSpPr/>
            <p:nvPr/>
          </p:nvSpPr>
          <p:spPr>
            <a:xfrm>
              <a:off x="367106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33" y="9665"/>
                  </a:lnTo>
                  <a:lnTo>
                    <a:pt x="26733" y="65951"/>
                  </a:lnTo>
                  <a:lnTo>
                    <a:pt x="14415" y="65951"/>
                  </a:lnTo>
                  <a:lnTo>
                    <a:pt x="14415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109"/>
            <p:cNvSpPr/>
            <p:nvPr/>
          </p:nvSpPr>
          <p:spPr>
            <a:xfrm>
              <a:off x="408597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61" y="0"/>
                  </a:moveTo>
                  <a:lnTo>
                    <a:pt x="23673" y="0"/>
                  </a:lnTo>
                  <a:lnTo>
                    <a:pt x="23673" y="7969"/>
                  </a:lnTo>
                  <a:lnTo>
                    <a:pt x="23317" y="11697"/>
                  </a:lnTo>
                  <a:cubicBezTo>
                    <a:pt x="22975" y="14770"/>
                    <a:pt x="22695" y="17768"/>
                    <a:pt x="22085" y="20841"/>
                  </a:cubicBezTo>
                  <a:lnTo>
                    <a:pt x="18390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7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Shape 110"/>
            <p:cNvSpPr/>
            <p:nvPr/>
          </p:nvSpPr>
          <p:spPr>
            <a:xfrm>
              <a:off x="432270" y="13538"/>
              <a:ext cx="23660" cy="65951"/>
            </a:xfrm>
            <a:custGeom>
              <a:avLst/>
              <a:gdLst/>
              <a:ahLst/>
              <a:cxnLst/>
              <a:rect l="0" t="0" r="0" b="0"/>
              <a:pathLst>
                <a:path w="23660" h="65951">
                  <a:moveTo>
                    <a:pt x="0" y="0"/>
                  </a:moveTo>
                  <a:lnTo>
                    <a:pt x="8699" y="0"/>
                  </a:lnTo>
                  <a:lnTo>
                    <a:pt x="23660" y="65951"/>
                  </a:lnTo>
                  <a:lnTo>
                    <a:pt x="10464" y="65951"/>
                  </a:lnTo>
                  <a:lnTo>
                    <a:pt x="7214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08" y="17768"/>
                    <a:pt x="1067" y="14770"/>
                    <a:pt x="686" y="11697"/>
                  </a:cubicBezTo>
                  <a:cubicBezTo>
                    <a:pt x="609" y="10199"/>
                    <a:pt x="445" y="8699"/>
                    <a:pt x="267" y="7303"/>
                  </a:cubicBezTo>
                  <a:lnTo>
                    <a:pt x="64" y="7303"/>
                  </a:lnTo>
                  <a:lnTo>
                    <a:pt x="0" y="79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7" name="Shape 111"/>
            <p:cNvSpPr/>
            <p:nvPr/>
          </p:nvSpPr>
          <p:spPr>
            <a:xfrm>
              <a:off x="485229" y="13538"/>
              <a:ext cx="33757" cy="67539"/>
            </a:xfrm>
            <a:custGeom>
              <a:avLst/>
              <a:gdLst/>
              <a:ahLst/>
              <a:cxnLst/>
              <a:rect l="0" t="0" r="0" b="0"/>
              <a:pathLst>
                <a:path w="33757" h="67539">
                  <a:moveTo>
                    <a:pt x="21082" y="0"/>
                  </a:moveTo>
                  <a:lnTo>
                    <a:pt x="33401" y="0"/>
                  </a:lnTo>
                  <a:lnTo>
                    <a:pt x="33401" y="48108"/>
                  </a:lnTo>
                  <a:cubicBezTo>
                    <a:pt x="33401" y="52578"/>
                    <a:pt x="33757" y="59017"/>
                    <a:pt x="29807" y="63233"/>
                  </a:cubicBezTo>
                  <a:cubicBezTo>
                    <a:pt x="26188" y="67107"/>
                    <a:pt x="20752" y="67539"/>
                    <a:pt x="14758" y="67539"/>
                  </a:cubicBezTo>
                  <a:cubicBezTo>
                    <a:pt x="10364" y="67539"/>
                    <a:pt x="5449" y="65863"/>
                    <a:pt x="2108" y="60770"/>
                  </a:cubicBezTo>
                  <a:cubicBezTo>
                    <a:pt x="610" y="58395"/>
                    <a:pt x="0" y="51092"/>
                    <a:pt x="343" y="45034"/>
                  </a:cubicBezTo>
                  <a:lnTo>
                    <a:pt x="12650" y="45034"/>
                  </a:lnTo>
                  <a:lnTo>
                    <a:pt x="12650" y="53201"/>
                  </a:lnTo>
                  <a:cubicBezTo>
                    <a:pt x="12738" y="55588"/>
                    <a:pt x="13615" y="57595"/>
                    <a:pt x="16612" y="57595"/>
                  </a:cubicBezTo>
                  <a:cubicBezTo>
                    <a:pt x="21006" y="57595"/>
                    <a:pt x="21082" y="54255"/>
                    <a:pt x="21082" y="50660"/>
                  </a:cubicBezTo>
                  <a:lnTo>
                    <a:pt x="210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Shape 617"/>
            <p:cNvSpPr/>
            <p:nvPr/>
          </p:nvSpPr>
          <p:spPr>
            <a:xfrm>
              <a:off x="535877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Shape 113"/>
            <p:cNvSpPr/>
            <p:nvPr/>
          </p:nvSpPr>
          <p:spPr>
            <a:xfrm>
              <a:off x="577748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Shape 618"/>
            <p:cNvSpPr/>
            <p:nvPr/>
          </p:nvSpPr>
          <p:spPr>
            <a:xfrm>
              <a:off x="628053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Shape 115"/>
            <p:cNvSpPr/>
            <p:nvPr/>
          </p:nvSpPr>
          <p:spPr>
            <a:xfrm>
              <a:off x="670268" y="13538"/>
              <a:ext cx="20092" cy="65951"/>
            </a:xfrm>
            <a:custGeom>
              <a:avLst/>
              <a:gdLst/>
              <a:ahLst/>
              <a:cxnLst/>
              <a:rect l="0" t="0" r="0" b="0"/>
              <a:pathLst>
                <a:path w="20092" h="65951">
                  <a:moveTo>
                    <a:pt x="0" y="0"/>
                  </a:moveTo>
                  <a:lnTo>
                    <a:pt x="20092" y="0"/>
                  </a:lnTo>
                  <a:lnTo>
                    <a:pt x="20092" y="10099"/>
                  </a:lnTo>
                  <a:lnTo>
                    <a:pt x="17932" y="9665"/>
                  </a:lnTo>
                  <a:lnTo>
                    <a:pt x="12306" y="9665"/>
                  </a:lnTo>
                  <a:lnTo>
                    <a:pt x="12306" y="28664"/>
                  </a:lnTo>
                  <a:lnTo>
                    <a:pt x="18898" y="28664"/>
                  </a:lnTo>
                  <a:lnTo>
                    <a:pt x="20092" y="28271"/>
                  </a:lnTo>
                  <a:lnTo>
                    <a:pt x="20092" y="38342"/>
                  </a:lnTo>
                  <a:lnTo>
                    <a:pt x="12306" y="38342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Shape 116"/>
            <p:cNvSpPr/>
            <p:nvPr/>
          </p:nvSpPr>
          <p:spPr>
            <a:xfrm>
              <a:off x="690359" y="13538"/>
              <a:ext cx="20434" cy="38430"/>
            </a:xfrm>
            <a:custGeom>
              <a:avLst/>
              <a:gdLst/>
              <a:ahLst/>
              <a:cxnLst/>
              <a:rect l="0" t="0" r="0" b="0"/>
              <a:pathLst>
                <a:path w="20434" h="38430">
                  <a:moveTo>
                    <a:pt x="0" y="0"/>
                  </a:moveTo>
                  <a:lnTo>
                    <a:pt x="5055" y="0"/>
                  </a:lnTo>
                  <a:cubicBezTo>
                    <a:pt x="16840" y="0"/>
                    <a:pt x="20434" y="9513"/>
                    <a:pt x="20434" y="18733"/>
                  </a:cubicBezTo>
                  <a:cubicBezTo>
                    <a:pt x="20434" y="24371"/>
                    <a:pt x="18948" y="30697"/>
                    <a:pt x="14288" y="34379"/>
                  </a:cubicBezTo>
                  <a:cubicBezTo>
                    <a:pt x="10414" y="37465"/>
                    <a:pt x="5207" y="38430"/>
                    <a:pt x="470" y="38342"/>
                  </a:cubicBezTo>
                  <a:lnTo>
                    <a:pt x="0" y="38342"/>
                  </a:lnTo>
                  <a:lnTo>
                    <a:pt x="0" y="28271"/>
                  </a:lnTo>
                  <a:lnTo>
                    <a:pt x="5305" y="26521"/>
                  </a:lnTo>
                  <a:cubicBezTo>
                    <a:pt x="6880" y="24949"/>
                    <a:pt x="7785" y="22378"/>
                    <a:pt x="7785" y="18377"/>
                  </a:cubicBezTo>
                  <a:cubicBezTo>
                    <a:pt x="7785" y="14599"/>
                    <a:pt x="7035" y="12421"/>
                    <a:pt x="5417" y="11188"/>
                  </a:cubicBezTo>
                  <a:lnTo>
                    <a:pt x="0" y="10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3" name="Shape 117"/>
            <p:cNvSpPr/>
            <p:nvPr/>
          </p:nvSpPr>
          <p:spPr>
            <a:xfrm>
              <a:off x="722261" y="13538"/>
              <a:ext cx="41847" cy="67539"/>
            </a:xfrm>
            <a:custGeom>
              <a:avLst/>
              <a:gdLst/>
              <a:ahLst/>
              <a:cxnLst/>
              <a:rect l="0" t="0" r="0" b="0"/>
              <a:pathLst>
                <a:path w="41847" h="67539">
                  <a:moveTo>
                    <a:pt x="0" y="0"/>
                  </a:moveTo>
                  <a:lnTo>
                    <a:pt x="12294" y="0"/>
                  </a:lnTo>
                  <a:lnTo>
                    <a:pt x="12294" y="44945"/>
                  </a:lnTo>
                  <a:cubicBezTo>
                    <a:pt x="12294" y="51271"/>
                    <a:pt x="12751" y="57595"/>
                    <a:pt x="21108" y="57595"/>
                  </a:cubicBezTo>
                  <a:cubicBezTo>
                    <a:pt x="29096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47" y="0"/>
                  </a:lnTo>
                  <a:lnTo>
                    <a:pt x="41847" y="45987"/>
                  </a:lnTo>
                  <a:cubicBezTo>
                    <a:pt x="41847" y="60592"/>
                    <a:pt x="37097" y="67539"/>
                    <a:pt x="21006" y="67539"/>
                  </a:cubicBezTo>
                  <a:cubicBezTo>
                    <a:pt x="4738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Shape 118"/>
            <p:cNvSpPr/>
            <p:nvPr/>
          </p:nvSpPr>
          <p:spPr>
            <a:xfrm>
              <a:off x="778891" y="13538"/>
              <a:ext cx="20739" cy="65951"/>
            </a:xfrm>
            <a:custGeom>
              <a:avLst/>
              <a:gdLst/>
              <a:ahLst/>
              <a:cxnLst/>
              <a:rect l="0" t="0" r="0" b="0"/>
              <a:pathLst>
                <a:path w="20739" h="65951">
                  <a:moveTo>
                    <a:pt x="0" y="0"/>
                  </a:moveTo>
                  <a:lnTo>
                    <a:pt x="20739" y="0"/>
                  </a:lnTo>
                  <a:lnTo>
                    <a:pt x="20739" y="9665"/>
                  </a:lnTo>
                  <a:lnTo>
                    <a:pt x="12293" y="9665"/>
                  </a:lnTo>
                  <a:lnTo>
                    <a:pt x="12293" y="27877"/>
                  </a:lnTo>
                  <a:lnTo>
                    <a:pt x="20739" y="27877"/>
                  </a:lnTo>
                  <a:lnTo>
                    <a:pt x="20739" y="38077"/>
                  </a:lnTo>
                  <a:lnTo>
                    <a:pt x="14477" y="37554"/>
                  </a:lnTo>
                  <a:lnTo>
                    <a:pt x="12293" y="37554"/>
                  </a:lnTo>
                  <a:lnTo>
                    <a:pt x="12293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Shape 119"/>
            <p:cNvSpPr/>
            <p:nvPr/>
          </p:nvSpPr>
          <p:spPr>
            <a:xfrm>
              <a:off x="799630" y="13538"/>
              <a:ext cx="23304" cy="65951"/>
            </a:xfrm>
            <a:custGeom>
              <a:avLst/>
              <a:gdLst/>
              <a:ahLst/>
              <a:cxnLst/>
              <a:rect l="0" t="0" r="0" b="0"/>
              <a:pathLst>
                <a:path w="23304" h="65951">
                  <a:moveTo>
                    <a:pt x="0" y="0"/>
                  </a:moveTo>
                  <a:lnTo>
                    <a:pt x="2553" y="0"/>
                  </a:lnTo>
                  <a:cubicBezTo>
                    <a:pt x="13182" y="0"/>
                    <a:pt x="21298" y="3696"/>
                    <a:pt x="21298" y="15837"/>
                  </a:cubicBezTo>
                  <a:cubicBezTo>
                    <a:pt x="21298" y="23038"/>
                    <a:pt x="19444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307" y="62789"/>
                    <a:pt x="23304" y="64719"/>
                  </a:cubicBezTo>
                  <a:lnTo>
                    <a:pt x="23304" y="65951"/>
                  </a:lnTo>
                  <a:lnTo>
                    <a:pt x="9766" y="65951"/>
                  </a:lnTo>
                  <a:cubicBezTo>
                    <a:pt x="8255" y="61735"/>
                    <a:pt x="8521" y="53645"/>
                    <a:pt x="8445" y="49264"/>
                  </a:cubicBezTo>
                  <a:cubicBezTo>
                    <a:pt x="8356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32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6" y="9754"/>
                    <a:pt x="711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Shape 120"/>
            <p:cNvSpPr/>
            <p:nvPr/>
          </p:nvSpPr>
          <p:spPr>
            <a:xfrm>
              <a:off x="835863" y="13538"/>
              <a:ext cx="42114" cy="65951"/>
            </a:xfrm>
            <a:custGeom>
              <a:avLst/>
              <a:gdLst/>
              <a:ahLst/>
              <a:cxnLst/>
              <a:rect l="0" t="0" r="0" b="0"/>
              <a:pathLst>
                <a:path w="42114" h="65951">
                  <a:moveTo>
                    <a:pt x="0" y="0"/>
                  </a:moveTo>
                  <a:lnTo>
                    <a:pt x="12306" y="0"/>
                  </a:lnTo>
                  <a:lnTo>
                    <a:pt x="12306" y="29287"/>
                  </a:lnTo>
                  <a:lnTo>
                    <a:pt x="12471" y="29287"/>
                  </a:lnTo>
                  <a:cubicBezTo>
                    <a:pt x="14440" y="24092"/>
                    <a:pt x="17590" y="18288"/>
                    <a:pt x="20219" y="13450"/>
                  </a:cubicBezTo>
                  <a:lnTo>
                    <a:pt x="27432" y="0"/>
                  </a:lnTo>
                  <a:lnTo>
                    <a:pt x="41326" y="0"/>
                  </a:lnTo>
                  <a:lnTo>
                    <a:pt x="25057" y="28308"/>
                  </a:lnTo>
                  <a:lnTo>
                    <a:pt x="42114" y="65951"/>
                  </a:lnTo>
                  <a:lnTo>
                    <a:pt x="28232" y="65951"/>
                  </a:lnTo>
                  <a:lnTo>
                    <a:pt x="16625" y="39916"/>
                  </a:lnTo>
                  <a:lnTo>
                    <a:pt x="12306" y="47054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Shape 121"/>
            <p:cNvSpPr/>
            <p:nvPr/>
          </p:nvSpPr>
          <p:spPr>
            <a:xfrm>
              <a:off x="882917" y="13538"/>
              <a:ext cx="46875" cy="65951"/>
            </a:xfrm>
            <a:custGeom>
              <a:avLst/>
              <a:gdLst/>
              <a:ahLst/>
              <a:cxnLst/>
              <a:rect l="0" t="0" r="0" b="0"/>
              <a:pathLst>
                <a:path w="46875" h="65951">
                  <a:moveTo>
                    <a:pt x="0" y="0"/>
                  </a:moveTo>
                  <a:lnTo>
                    <a:pt x="13474" y="0"/>
                  </a:lnTo>
                  <a:lnTo>
                    <a:pt x="20409" y="17323"/>
                  </a:lnTo>
                  <a:cubicBezTo>
                    <a:pt x="21730" y="20587"/>
                    <a:pt x="22771" y="23914"/>
                    <a:pt x="23317" y="27445"/>
                  </a:cubicBezTo>
                  <a:lnTo>
                    <a:pt x="23495" y="27445"/>
                  </a:lnTo>
                  <a:cubicBezTo>
                    <a:pt x="24358" y="22340"/>
                    <a:pt x="26048" y="18631"/>
                    <a:pt x="27533" y="14936"/>
                  </a:cubicBezTo>
                  <a:lnTo>
                    <a:pt x="33439" y="0"/>
                  </a:lnTo>
                  <a:lnTo>
                    <a:pt x="46875" y="0"/>
                  </a:lnTo>
                  <a:lnTo>
                    <a:pt x="29464" y="37897"/>
                  </a:lnTo>
                  <a:lnTo>
                    <a:pt x="29464" y="65951"/>
                  </a:lnTo>
                  <a:lnTo>
                    <a:pt x="17170" y="65951"/>
                  </a:lnTo>
                  <a:lnTo>
                    <a:pt x="17170" y="378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8" name="Shape 122"/>
            <p:cNvSpPr/>
            <p:nvPr/>
          </p:nvSpPr>
          <p:spPr>
            <a:xfrm>
              <a:off x="939812" y="13538"/>
              <a:ext cx="41783" cy="65951"/>
            </a:xfrm>
            <a:custGeom>
              <a:avLst/>
              <a:gdLst/>
              <a:ahLst/>
              <a:cxnLst/>
              <a:rect l="0" t="0" r="0" b="0"/>
              <a:pathLst>
                <a:path w="41783" h="65951">
                  <a:moveTo>
                    <a:pt x="0" y="0"/>
                  </a:moveTo>
                  <a:lnTo>
                    <a:pt x="12751" y="0"/>
                  </a:lnTo>
                  <a:lnTo>
                    <a:pt x="22352" y="24003"/>
                  </a:lnTo>
                  <a:cubicBezTo>
                    <a:pt x="25502" y="31662"/>
                    <a:pt x="28131" y="39484"/>
                    <a:pt x="31141" y="50216"/>
                  </a:cubicBezTo>
                  <a:lnTo>
                    <a:pt x="31306" y="50216"/>
                  </a:lnTo>
                  <a:cubicBezTo>
                    <a:pt x="30886" y="44221"/>
                    <a:pt x="30442" y="37809"/>
                    <a:pt x="30074" y="31483"/>
                  </a:cubicBezTo>
                  <a:cubicBezTo>
                    <a:pt x="29718" y="25147"/>
                    <a:pt x="29452" y="18821"/>
                    <a:pt x="29452" y="12916"/>
                  </a:cubicBezTo>
                  <a:lnTo>
                    <a:pt x="29452" y="0"/>
                  </a:lnTo>
                  <a:lnTo>
                    <a:pt x="41783" y="0"/>
                  </a:lnTo>
                  <a:lnTo>
                    <a:pt x="41783" y="65951"/>
                  </a:lnTo>
                  <a:lnTo>
                    <a:pt x="28931" y="65951"/>
                  </a:lnTo>
                  <a:lnTo>
                    <a:pt x="19355" y="42482"/>
                  </a:lnTo>
                  <a:cubicBezTo>
                    <a:pt x="16104" y="34646"/>
                    <a:pt x="13450" y="26645"/>
                    <a:pt x="10554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5" y="35078"/>
                  </a:cubicBezTo>
                  <a:cubicBezTo>
                    <a:pt x="12065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9" name="Shape 123"/>
            <p:cNvSpPr/>
            <p:nvPr/>
          </p:nvSpPr>
          <p:spPr>
            <a:xfrm>
              <a:off x="996277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0" name="Shape 124"/>
            <p:cNvSpPr/>
            <p:nvPr/>
          </p:nvSpPr>
          <p:spPr>
            <a:xfrm>
              <a:off x="999554" y="0"/>
              <a:ext cx="31051" cy="9855"/>
            </a:xfrm>
            <a:custGeom>
              <a:avLst/>
              <a:gdLst/>
              <a:ahLst/>
              <a:cxnLst/>
              <a:rect l="0" t="0" r="0" b="0"/>
              <a:pathLst>
                <a:path w="31051" h="9855">
                  <a:moveTo>
                    <a:pt x="0" y="0"/>
                  </a:moveTo>
                  <a:lnTo>
                    <a:pt x="9842" y="0"/>
                  </a:lnTo>
                  <a:lnTo>
                    <a:pt x="15468" y="4394"/>
                  </a:lnTo>
                  <a:lnTo>
                    <a:pt x="21006" y="0"/>
                  </a:lnTo>
                  <a:lnTo>
                    <a:pt x="31051" y="0"/>
                  </a:lnTo>
                  <a:lnTo>
                    <a:pt x="20929" y="9855"/>
                  </a:lnTo>
                  <a:lnTo>
                    <a:pt x="9918" y="98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1" name="Shape 125"/>
            <p:cNvSpPr/>
            <p:nvPr/>
          </p:nvSpPr>
          <p:spPr>
            <a:xfrm>
              <a:off x="1064616" y="13538"/>
              <a:ext cx="45288" cy="65951"/>
            </a:xfrm>
            <a:custGeom>
              <a:avLst/>
              <a:gdLst/>
              <a:ahLst/>
              <a:cxnLst/>
              <a:rect l="0" t="0" r="0" b="0"/>
              <a:pathLst>
                <a:path w="45288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16" y="53556"/>
                  </a:cubicBezTo>
                  <a:cubicBezTo>
                    <a:pt x="22593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03" y="49771"/>
                    <a:pt x="24447" y="45987"/>
                    <a:pt x="25146" y="42304"/>
                  </a:cubicBezTo>
                  <a:lnTo>
                    <a:pt x="32093" y="0"/>
                  </a:lnTo>
                  <a:lnTo>
                    <a:pt x="45288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2" name="Shape 126"/>
            <p:cNvSpPr/>
            <p:nvPr/>
          </p:nvSpPr>
          <p:spPr>
            <a:xfrm>
              <a:off x="1145794" y="13538"/>
              <a:ext cx="41872" cy="67539"/>
            </a:xfrm>
            <a:custGeom>
              <a:avLst/>
              <a:gdLst/>
              <a:ahLst/>
              <a:cxnLst/>
              <a:rect l="0" t="0" r="0" b="0"/>
              <a:pathLst>
                <a:path w="41872" h="67539">
                  <a:moveTo>
                    <a:pt x="0" y="0"/>
                  </a:moveTo>
                  <a:lnTo>
                    <a:pt x="12306" y="0"/>
                  </a:lnTo>
                  <a:lnTo>
                    <a:pt x="12306" y="44945"/>
                  </a:lnTo>
                  <a:cubicBezTo>
                    <a:pt x="12306" y="51271"/>
                    <a:pt x="12751" y="57595"/>
                    <a:pt x="21108" y="57595"/>
                  </a:cubicBezTo>
                  <a:cubicBezTo>
                    <a:pt x="29121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72" y="0"/>
                  </a:lnTo>
                  <a:lnTo>
                    <a:pt x="41872" y="45987"/>
                  </a:lnTo>
                  <a:cubicBezTo>
                    <a:pt x="41872" y="60592"/>
                    <a:pt x="37109" y="67539"/>
                    <a:pt x="21019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3" name="Shape 127"/>
            <p:cNvSpPr/>
            <p:nvPr/>
          </p:nvSpPr>
          <p:spPr>
            <a:xfrm>
              <a:off x="1161352" y="0"/>
              <a:ext cx="21895" cy="9855"/>
            </a:xfrm>
            <a:custGeom>
              <a:avLst/>
              <a:gdLst/>
              <a:ahLst/>
              <a:cxnLst/>
              <a:rect l="0" t="0" r="0" b="0"/>
              <a:pathLst>
                <a:path w="21895" h="9855">
                  <a:moveTo>
                    <a:pt x="8280" y="0"/>
                  </a:moveTo>
                  <a:lnTo>
                    <a:pt x="21895" y="0"/>
                  </a:lnTo>
                  <a:lnTo>
                    <a:pt x="8903" y="9855"/>
                  </a:lnTo>
                  <a:lnTo>
                    <a:pt x="0" y="9855"/>
                  </a:lnTo>
                  <a:lnTo>
                    <a:pt x="82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4" name="Shape 128"/>
            <p:cNvSpPr/>
            <p:nvPr/>
          </p:nvSpPr>
          <p:spPr>
            <a:xfrm>
              <a:off x="1200938" y="11950"/>
              <a:ext cx="40386" cy="69126"/>
            </a:xfrm>
            <a:custGeom>
              <a:avLst/>
              <a:gdLst/>
              <a:ahLst/>
              <a:cxnLst/>
              <a:rect l="0" t="0" r="0" b="0"/>
              <a:pathLst>
                <a:path w="40386" h="69126">
                  <a:moveTo>
                    <a:pt x="19520" y="0"/>
                  </a:moveTo>
                  <a:cubicBezTo>
                    <a:pt x="39141" y="0"/>
                    <a:pt x="38620" y="15126"/>
                    <a:pt x="38722" y="21641"/>
                  </a:cubicBezTo>
                  <a:lnTo>
                    <a:pt x="26835" y="21641"/>
                  </a:lnTo>
                  <a:cubicBezTo>
                    <a:pt x="26911" y="15749"/>
                    <a:pt x="26391" y="9944"/>
                    <a:pt x="19621" y="9944"/>
                  </a:cubicBezTo>
                  <a:cubicBezTo>
                    <a:pt x="15507" y="9944"/>
                    <a:pt x="12852" y="11608"/>
                    <a:pt x="12852" y="16104"/>
                  </a:cubicBezTo>
                  <a:cubicBezTo>
                    <a:pt x="12852" y="21108"/>
                    <a:pt x="16002" y="23038"/>
                    <a:pt x="19888" y="25502"/>
                  </a:cubicBezTo>
                  <a:cubicBezTo>
                    <a:pt x="23940" y="28055"/>
                    <a:pt x="31407" y="32969"/>
                    <a:pt x="34823" y="36323"/>
                  </a:cubicBezTo>
                  <a:cubicBezTo>
                    <a:pt x="39039" y="40463"/>
                    <a:pt x="40386" y="44412"/>
                    <a:pt x="40386" y="50127"/>
                  </a:cubicBezTo>
                  <a:cubicBezTo>
                    <a:pt x="40386" y="62611"/>
                    <a:pt x="32118" y="69126"/>
                    <a:pt x="20065" y="69126"/>
                  </a:cubicBezTo>
                  <a:cubicBezTo>
                    <a:pt x="5283" y="69126"/>
                    <a:pt x="0" y="60859"/>
                    <a:pt x="0" y="49086"/>
                  </a:cubicBezTo>
                  <a:lnTo>
                    <a:pt x="0" y="44247"/>
                  </a:lnTo>
                  <a:lnTo>
                    <a:pt x="12332" y="44247"/>
                  </a:lnTo>
                  <a:lnTo>
                    <a:pt x="12332" y="48108"/>
                  </a:lnTo>
                  <a:cubicBezTo>
                    <a:pt x="12052" y="54534"/>
                    <a:pt x="13995" y="59182"/>
                    <a:pt x="20065" y="59182"/>
                  </a:cubicBezTo>
                  <a:cubicBezTo>
                    <a:pt x="25247" y="59182"/>
                    <a:pt x="27711" y="56465"/>
                    <a:pt x="27711" y="51448"/>
                  </a:cubicBezTo>
                  <a:cubicBezTo>
                    <a:pt x="27711" y="47575"/>
                    <a:pt x="25946" y="44945"/>
                    <a:pt x="22796" y="42736"/>
                  </a:cubicBezTo>
                  <a:cubicBezTo>
                    <a:pt x="16370" y="37719"/>
                    <a:pt x="8356" y="34125"/>
                    <a:pt x="3353" y="27534"/>
                  </a:cubicBezTo>
                  <a:cubicBezTo>
                    <a:pt x="1321" y="24550"/>
                    <a:pt x="178" y="20943"/>
                    <a:pt x="178" y="17425"/>
                  </a:cubicBezTo>
                  <a:cubicBezTo>
                    <a:pt x="178" y="6147"/>
                    <a:pt x="6528" y="0"/>
                    <a:pt x="195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5" name="Shape 129"/>
            <p:cNvSpPr/>
            <p:nvPr/>
          </p:nvSpPr>
          <p:spPr>
            <a:xfrm>
              <a:off x="1250099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46" y="9665"/>
                  </a:lnTo>
                  <a:lnTo>
                    <a:pt x="26746" y="65951"/>
                  </a:lnTo>
                  <a:lnTo>
                    <a:pt x="14440" y="65951"/>
                  </a:lnTo>
                  <a:lnTo>
                    <a:pt x="14440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6" name="Shape 619"/>
            <p:cNvSpPr/>
            <p:nvPr/>
          </p:nvSpPr>
          <p:spPr>
            <a:xfrm>
              <a:off x="1301724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7" name="Shape 131"/>
            <p:cNvSpPr/>
            <p:nvPr/>
          </p:nvSpPr>
          <p:spPr>
            <a:xfrm>
              <a:off x="1302956" y="0"/>
              <a:ext cx="21908" cy="9855"/>
            </a:xfrm>
            <a:custGeom>
              <a:avLst/>
              <a:gdLst/>
              <a:ahLst/>
              <a:cxnLst/>
              <a:rect l="0" t="0" r="0" b="0"/>
              <a:pathLst>
                <a:path w="21908" h="9855">
                  <a:moveTo>
                    <a:pt x="8268" y="0"/>
                  </a:moveTo>
                  <a:lnTo>
                    <a:pt x="21908" y="0"/>
                  </a:lnTo>
                  <a:lnTo>
                    <a:pt x="8878" y="9855"/>
                  </a:lnTo>
                  <a:lnTo>
                    <a:pt x="0" y="9855"/>
                  </a:lnTo>
                  <a:lnTo>
                    <a:pt x="82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8" name="Shape 132"/>
            <p:cNvSpPr/>
            <p:nvPr/>
          </p:nvSpPr>
          <p:spPr>
            <a:xfrm>
              <a:off x="1354227" y="13538"/>
              <a:ext cx="41795" cy="65951"/>
            </a:xfrm>
            <a:custGeom>
              <a:avLst/>
              <a:gdLst/>
              <a:ahLst/>
              <a:cxnLst/>
              <a:rect l="0" t="0" r="0" b="0"/>
              <a:pathLst>
                <a:path w="41795" h="65951">
                  <a:moveTo>
                    <a:pt x="0" y="0"/>
                  </a:moveTo>
                  <a:lnTo>
                    <a:pt x="12750" y="0"/>
                  </a:lnTo>
                  <a:lnTo>
                    <a:pt x="22351" y="24003"/>
                  </a:lnTo>
                  <a:cubicBezTo>
                    <a:pt x="25526" y="31662"/>
                    <a:pt x="28156" y="39484"/>
                    <a:pt x="31128" y="50216"/>
                  </a:cubicBezTo>
                  <a:lnTo>
                    <a:pt x="31305" y="50216"/>
                  </a:lnTo>
                  <a:cubicBezTo>
                    <a:pt x="30886" y="44221"/>
                    <a:pt x="30442" y="37809"/>
                    <a:pt x="30086" y="31483"/>
                  </a:cubicBezTo>
                  <a:cubicBezTo>
                    <a:pt x="29743" y="25147"/>
                    <a:pt x="29476" y="18821"/>
                    <a:pt x="29476" y="12916"/>
                  </a:cubicBezTo>
                  <a:lnTo>
                    <a:pt x="29476" y="0"/>
                  </a:lnTo>
                  <a:lnTo>
                    <a:pt x="41795" y="0"/>
                  </a:lnTo>
                  <a:lnTo>
                    <a:pt x="41795" y="65951"/>
                  </a:lnTo>
                  <a:lnTo>
                    <a:pt x="28956" y="65951"/>
                  </a:lnTo>
                  <a:lnTo>
                    <a:pt x="19355" y="42482"/>
                  </a:lnTo>
                  <a:cubicBezTo>
                    <a:pt x="16103" y="34646"/>
                    <a:pt x="13474" y="26645"/>
                    <a:pt x="10566" y="16282"/>
                  </a:cubicBezTo>
                  <a:lnTo>
                    <a:pt x="10401" y="16282"/>
                  </a:lnTo>
                  <a:cubicBezTo>
                    <a:pt x="10845" y="21730"/>
                    <a:pt x="11340" y="28397"/>
                    <a:pt x="11709" y="35078"/>
                  </a:cubicBezTo>
                  <a:cubicBezTo>
                    <a:pt x="12064" y="41682"/>
                    <a:pt x="12331" y="48273"/>
                    <a:pt x="12331" y="53556"/>
                  </a:cubicBezTo>
                  <a:lnTo>
                    <a:pt x="12331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Shape 133"/>
            <p:cNvSpPr/>
            <p:nvPr/>
          </p:nvSpPr>
          <p:spPr>
            <a:xfrm>
              <a:off x="1405852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48" y="0"/>
                  </a:moveTo>
                  <a:lnTo>
                    <a:pt x="23673" y="0"/>
                  </a:lnTo>
                  <a:lnTo>
                    <a:pt x="23673" y="7962"/>
                  </a:lnTo>
                  <a:lnTo>
                    <a:pt x="23317" y="11697"/>
                  </a:lnTo>
                  <a:cubicBezTo>
                    <a:pt x="22961" y="14770"/>
                    <a:pt x="22695" y="17768"/>
                    <a:pt x="22072" y="20841"/>
                  </a:cubicBezTo>
                  <a:lnTo>
                    <a:pt x="18402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Shape 134"/>
            <p:cNvSpPr/>
            <p:nvPr/>
          </p:nvSpPr>
          <p:spPr>
            <a:xfrm>
              <a:off x="1429525" y="13538"/>
              <a:ext cx="23647" cy="65951"/>
            </a:xfrm>
            <a:custGeom>
              <a:avLst/>
              <a:gdLst/>
              <a:ahLst/>
              <a:cxnLst/>
              <a:rect l="0" t="0" r="0" b="0"/>
              <a:pathLst>
                <a:path w="23647" h="65951">
                  <a:moveTo>
                    <a:pt x="0" y="0"/>
                  </a:moveTo>
                  <a:lnTo>
                    <a:pt x="8699" y="0"/>
                  </a:lnTo>
                  <a:lnTo>
                    <a:pt x="23647" y="65951"/>
                  </a:lnTo>
                  <a:lnTo>
                    <a:pt x="10451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70" y="39574"/>
                  </a:lnTo>
                  <a:lnTo>
                    <a:pt x="1917" y="20841"/>
                  </a:lnTo>
                  <a:cubicBezTo>
                    <a:pt x="1308" y="17768"/>
                    <a:pt x="1053" y="14770"/>
                    <a:pt x="685" y="11697"/>
                  </a:cubicBezTo>
                  <a:cubicBezTo>
                    <a:pt x="609" y="10199"/>
                    <a:pt x="431" y="8699"/>
                    <a:pt x="266" y="7303"/>
                  </a:cubicBezTo>
                  <a:lnTo>
                    <a:pt x="63" y="7303"/>
                  </a:lnTo>
                  <a:lnTo>
                    <a:pt x="0" y="796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Shape 135"/>
            <p:cNvSpPr/>
            <p:nvPr/>
          </p:nvSpPr>
          <p:spPr>
            <a:xfrm>
              <a:off x="1463370" y="13538"/>
              <a:ext cx="20866" cy="65951"/>
            </a:xfrm>
            <a:custGeom>
              <a:avLst/>
              <a:gdLst/>
              <a:ahLst/>
              <a:cxnLst/>
              <a:rect l="0" t="0" r="0" b="0"/>
              <a:pathLst>
                <a:path w="20866" h="65951">
                  <a:moveTo>
                    <a:pt x="0" y="0"/>
                  </a:moveTo>
                  <a:lnTo>
                    <a:pt x="20866" y="0"/>
                  </a:lnTo>
                  <a:lnTo>
                    <a:pt x="20866" y="9982"/>
                  </a:lnTo>
                  <a:lnTo>
                    <a:pt x="20409" y="9665"/>
                  </a:lnTo>
                  <a:lnTo>
                    <a:pt x="12332" y="9665"/>
                  </a:lnTo>
                  <a:lnTo>
                    <a:pt x="12332" y="56274"/>
                  </a:lnTo>
                  <a:lnTo>
                    <a:pt x="17691" y="56274"/>
                  </a:lnTo>
                  <a:lnTo>
                    <a:pt x="20866" y="54594"/>
                  </a:lnTo>
                  <a:lnTo>
                    <a:pt x="2086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2" name="Shape 136"/>
            <p:cNvSpPr/>
            <p:nvPr/>
          </p:nvSpPr>
          <p:spPr>
            <a:xfrm>
              <a:off x="1484237" y="13538"/>
              <a:ext cx="21209" cy="65951"/>
            </a:xfrm>
            <a:custGeom>
              <a:avLst/>
              <a:gdLst/>
              <a:ahLst/>
              <a:cxnLst/>
              <a:rect l="0" t="0" r="0" b="0"/>
              <a:pathLst>
                <a:path w="21209" h="65951">
                  <a:moveTo>
                    <a:pt x="0" y="0"/>
                  </a:moveTo>
                  <a:lnTo>
                    <a:pt x="4838" y="0"/>
                  </a:lnTo>
                  <a:cubicBezTo>
                    <a:pt x="7835" y="0"/>
                    <a:pt x="13792" y="1321"/>
                    <a:pt x="17576" y="7481"/>
                  </a:cubicBezTo>
                  <a:cubicBezTo>
                    <a:pt x="20383" y="12053"/>
                    <a:pt x="21209" y="19355"/>
                    <a:pt x="21209" y="30252"/>
                  </a:cubicBezTo>
                  <a:cubicBezTo>
                    <a:pt x="21209" y="43269"/>
                    <a:pt x="21209" y="58293"/>
                    <a:pt x="11087" y="64186"/>
                  </a:cubicBezTo>
                  <a:cubicBezTo>
                    <a:pt x="8330" y="65774"/>
                    <a:pt x="5004" y="65951"/>
                    <a:pt x="1930" y="65951"/>
                  </a:cubicBezTo>
                  <a:lnTo>
                    <a:pt x="0" y="65951"/>
                  </a:lnTo>
                  <a:lnTo>
                    <a:pt x="0" y="54594"/>
                  </a:lnTo>
                  <a:lnTo>
                    <a:pt x="6809" y="50991"/>
                  </a:lnTo>
                  <a:cubicBezTo>
                    <a:pt x="8359" y="47155"/>
                    <a:pt x="8534" y="40932"/>
                    <a:pt x="8534" y="31382"/>
                  </a:cubicBezTo>
                  <a:cubicBezTo>
                    <a:pt x="8534" y="23609"/>
                    <a:pt x="8137" y="18180"/>
                    <a:pt x="6815" y="14694"/>
                  </a:cubicBezTo>
                  <a:lnTo>
                    <a:pt x="0" y="99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3" name="Shape 137"/>
            <p:cNvSpPr/>
            <p:nvPr/>
          </p:nvSpPr>
          <p:spPr>
            <a:xfrm>
              <a:off x="1544904" y="13538"/>
              <a:ext cx="35179" cy="65951"/>
            </a:xfrm>
            <a:custGeom>
              <a:avLst/>
              <a:gdLst/>
              <a:ahLst/>
              <a:cxnLst/>
              <a:rect l="0" t="0" r="0" b="0"/>
              <a:pathLst>
                <a:path w="35179" h="65951">
                  <a:moveTo>
                    <a:pt x="0" y="0"/>
                  </a:moveTo>
                  <a:lnTo>
                    <a:pt x="12306" y="0"/>
                  </a:lnTo>
                  <a:lnTo>
                    <a:pt x="12306" y="56274"/>
                  </a:lnTo>
                  <a:lnTo>
                    <a:pt x="35179" y="56274"/>
                  </a:lnTo>
                  <a:lnTo>
                    <a:pt x="35179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4" name="Shape 138"/>
            <p:cNvSpPr/>
            <p:nvPr/>
          </p:nvSpPr>
          <p:spPr>
            <a:xfrm>
              <a:off x="1586776" y="13538"/>
              <a:ext cx="23661" cy="65951"/>
            </a:xfrm>
            <a:custGeom>
              <a:avLst/>
              <a:gdLst/>
              <a:ahLst/>
              <a:cxnLst/>
              <a:rect l="0" t="0" r="0" b="0"/>
              <a:pathLst>
                <a:path w="23661" h="65951">
                  <a:moveTo>
                    <a:pt x="15748" y="0"/>
                  </a:moveTo>
                  <a:lnTo>
                    <a:pt x="23661" y="0"/>
                  </a:lnTo>
                  <a:lnTo>
                    <a:pt x="23661" y="8099"/>
                  </a:lnTo>
                  <a:lnTo>
                    <a:pt x="23317" y="11697"/>
                  </a:lnTo>
                  <a:cubicBezTo>
                    <a:pt x="22949" y="14770"/>
                    <a:pt x="22695" y="17768"/>
                    <a:pt x="22072" y="20841"/>
                  </a:cubicBezTo>
                  <a:lnTo>
                    <a:pt x="18377" y="39574"/>
                  </a:lnTo>
                  <a:lnTo>
                    <a:pt x="23661" y="39574"/>
                  </a:lnTo>
                  <a:lnTo>
                    <a:pt x="23661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5" name="Shape 139"/>
            <p:cNvSpPr/>
            <p:nvPr/>
          </p:nvSpPr>
          <p:spPr>
            <a:xfrm>
              <a:off x="1610437" y="13538"/>
              <a:ext cx="23634" cy="65951"/>
            </a:xfrm>
            <a:custGeom>
              <a:avLst/>
              <a:gdLst/>
              <a:ahLst/>
              <a:cxnLst/>
              <a:rect l="0" t="0" r="0" b="0"/>
              <a:pathLst>
                <a:path w="23634" h="65951">
                  <a:moveTo>
                    <a:pt x="0" y="0"/>
                  </a:moveTo>
                  <a:lnTo>
                    <a:pt x="8712" y="0"/>
                  </a:lnTo>
                  <a:lnTo>
                    <a:pt x="23634" y="65951"/>
                  </a:lnTo>
                  <a:lnTo>
                    <a:pt x="10439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20" y="17768"/>
                    <a:pt x="1041" y="14770"/>
                    <a:pt x="698" y="11697"/>
                  </a:cubicBezTo>
                  <a:cubicBezTo>
                    <a:pt x="596" y="10199"/>
                    <a:pt x="444" y="8699"/>
                    <a:pt x="279" y="7303"/>
                  </a:cubicBezTo>
                  <a:lnTo>
                    <a:pt x="76" y="7303"/>
                  </a:lnTo>
                  <a:lnTo>
                    <a:pt x="0" y="8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6" name="Shape 140"/>
            <p:cNvSpPr/>
            <p:nvPr/>
          </p:nvSpPr>
          <p:spPr>
            <a:xfrm>
              <a:off x="1643647" y="13538"/>
              <a:ext cx="19240" cy="65951"/>
            </a:xfrm>
            <a:custGeom>
              <a:avLst/>
              <a:gdLst/>
              <a:ahLst/>
              <a:cxnLst/>
              <a:rect l="0" t="0" r="0" b="0"/>
              <a:pathLst>
                <a:path w="19240" h="65951">
                  <a:moveTo>
                    <a:pt x="0" y="0"/>
                  </a:moveTo>
                  <a:lnTo>
                    <a:pt x="19240" y="0"/>
                  </a:lnTo>
                  <a:lnTo>
                    <a:pt x="19240" y="10100"/>
                  </a:lnTo>
                  <a:lnTo>
                    <a:pt x="18059" y="9665"/>
                  </a:lnTo>
                  <a:lnTo>
                    <a:pt x="12331" y="9665"/>
                  </a:lnTo>
                  <a:lnTo>
                    <a:pt x="12331" y="26645"/>
                  </a:lnTo>
                  <a:lnTo>
                    <a:pt x="14618" y="26645"/>
                  </a:lnTo>
                  <a:lnTo>
                    <a:pt x="19240" y="25451"/>
                  </a:lnTo>
                  <a:lnTo>
                    <a:pt x="19240" y="37007"/>
                  </a:lnTo>
                  <a:lnTo>
                    <a:pt x="17069" y="36309"/>
                  </a:lnTo>
                  <a:lnTo>
                    <a:pt x="12331" y="36309"/>
                  </a:lnTo>
                  <a:lnTo>
                    <a:pt x="12331" y="56274"/>
                  </a:lnTo>
                  <a:lnTo>
                    <a:pt x="14960" y="56274"/>
                  </a:lnTo>
                  <a:lnTo>
                    <a:pt x="19240" y="55877"/>
                  </a:lnTo>
                  <a:lnTo>
                    <a:pt x="19240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7" name="Shape 141"/>
            <p:cNvSpPr/>
            <p:nvPr/>
          </p:nvSpPr>
          <p:spPr>
            <a:xfrm>
              <a:off x="1662887" y="13538"/>
              <a:ext cx="19558" cy="65951"/>
            </a:xfrm>
            <a:custGeom>
              <a:avLst/>
              <a:gdLst/>
              <a:ahLst/>
              <a:cxnLst/>
              <a:rect l="0" t="0" r="0" b="0"/>
              <a:pathLst>
                <a:path w="19558" h="65951">
                  <a:moveTo>
                    <a:pt x="0" y="0"/>
                  </a:moveTo>
                  <a:lnTo>
                    <a:pt x="660" y="0"/>
                  </a:lnTo>
                  <a:cubicBezTo>
                    <a:pt x="5944" y="0"/>
                    <a:pt x="11126" y="356"/>
                    <a:pt x="14643" y="4839"/>
                  </a:cubicBezTo>
                  <a:cubicBezTo>
                    <a:pt x="17450" y="8446"/>
                    <a:pt x="17894" y="12230"/>
                    <a:pt x="17894" y="16701"/>
                  </a:cubicBezTo>
                  <a:cubicBezTo>
                    <a:pt x="17894" y="22429"/>
                    <a:pt x="16663" y="28055"/>
                    <a:pt x="9982" y="30518"/>
                  </a:cubicBezTo>
                  <a:lnTo>
                    <a:pt x="9982" y="30697"/>
                  </a:lnTo>
                  <a:cubicBezTo>
                    <a:pt x="16929" y="31662"/>
                    <a:pt x="19558" y="37465"/>
                    <a:pt x="19558" y="45987"/>
                  </a:cubicBezTo>
                  <a:cubicBezTo>
                    <a:pt x="19558" y="48730"/>
                    <a:pt x="19380" y="51436"/>
                    <a:pt x="18695" y="54090"/>
                  </a:cubicBezTo>
                  <a:cubicBezTo>
                    <a:pt x="16040" y="62433"/>
                    <a:pt x="11303" y="65951"/>
                    <a:pt x="2490" y="65951"/>
                  </a:cubicBezTo>
                  <a:lnTo>
                    <a:pt x="0" y="65951"/>
                  </a:lnTo>
                  <a:lnTo>
                    <a:pt x="0" y="55877"/>
                  </a:lnTo>
                  <a:lnTo>
                    <a:pt x="3111" y="55588"/>
                  </a:lnTo>
                  <a:cubicBezTo>
                    <a:pt x="6465" y="54090"/>
                    <a:pt x="6909" y="49771"/>
                    <a:pt x="6909" y="46431"/>
                  </a:cubicBezTo>
                  <a:cubicBezTo>
                    <a:pt x="6909" y="42863"/>
                    <a:pt x="6557" y="40332"/>
                    <a:pt x="5245" y="38694"/>
                  </a:cubicBezTo>
                  <a:lnTo>
                    <a:pt x="0" y="37007"/>
                  </a:lnTo>
                  <a:lnTo>
                    <a:pt x="0" y="25451"/>
                  </a:lnTo>
                  <a:lnTo>
                    <a:pt x="4179" y="24371"/>
                  </a:lnTo>
                  <a:cubicBezTo>
                    <a:pt x="5321" y="22696"/>
                    <a:pt x="5500" y="20396"/>
                    <a:pt x="5500" y="17234"/>
                  </a:cubicBezTo>
                  <a:cubicBezTo>
                    <a:pt x="5500" y="14770"/>
                    <a:pt x="5233" y="12922"/>
                    <a:pt x="4264" y="11668"/>
                  </a:cubicBezTo>
                  <a:lnTo>
                    <a:pt x="0" y="10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8" name="Shape 142"/>
            <p:cNvSpPr/>
            <p:nvPr/>
          </p:nvSpPr>
          <p:spPr>
            <a:xfrm>
              <a:off x="1695564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32" y="9665"/>
                  </a:lnTo>
                  <a:lnTo>
                    <a:pt x="12332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32" y="35979"/>
                  </a:lnTo>
                  <a:lnTo>
                    <a:pt x="12332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9" name="Shape 143"/>
            <p:cNvSpPr/>
            <p:nvPr/>
          </p:nvSpPr>
          <p:spPr>
            <a:xfrm>
              <a:off x="1742872" y="13538"/>
              <a:ext cx="56731" cy="65951"/>
            </a:xfrm>
            <a:custGeom>
              <a:avLst/>
              <a:gdLst/>
              <a:ahLst/>
              <a:cxnLst/>
              <a:rect l="0" t="0" r="0" b="0"/>
              <a:pathLst>
                <a:path w="56731" h="65951">
                  <a:moveTo>
                    <a:pt x="0" y="0"/>
                  </a:moveTo>
                  <a:lnTo>
                    <a:pt x="19621" y="0"/>
                  </a:lnTo>
                  <a:lnTo>
                    <a:pt x="26212" y="30607"/>
                  </a:lnTo>
                  <a:cubicBezTo>
                    <a:pt x="27280" y="35611"/>
                    <a:pt x="27978" y="40729"/>
                    <a:pt x="28498" y="45822"/>
                  </a:cubicBezTo>
                  <a:lnTo>
                    <a:pt x="28677" y="45822"/>
                  </a:lnTo>
                  <a:cubicBezTo>
                    <a:pt x="29299" y="39294"/>
                    <a:pt x="29743" y="34913"/>
                    <a:pt x="30607" y="30607"/>
                  </a:cubicBezTo>
                  <a:lnTo>
                    <a:pt x="37211" y="0"/>
                  </a:lnTo>
                  <a:lnTo>
                    <a:pt x="56731" y="0"/>
                  </a:lnTo>
                  <a:lnTo>
                    <a:pt x="56731" y="65951"/>
                  </a:lnTo>
                  <a:lnTo>
                    <a:pt x="44424" y="65951"/>
                  </a:lnTo>
                  <a:lnTo>
                    <a:pt x="44424" y="45200"/>
                  </a:lnTo>
                  <a:cubicBezTo>
                    <a:pt x="44424" y="32106"/>
                    <a:pt x="44665" y="19000"/>
                    <a:pt x="45465" y="5906"/>
                  </a:cubicBezTo>
                  <a:lnTo>
                    <a:pt x="45288" y="5906"/>
                  </a:lnTo>
                  <a:lnTo>
                    <a:pt x="32093" y="65951"/>
                  </a:lnTo>
                  <a:lnTo>
                    <a:pt x="24625" y="65951"/>
                  </a:lnTo>
                  <a:lnTo>
                    <a:pt x="11709" y="5906"/>
                  </a:lnTo>
                  <a:lnTo>
                    <a:pt x="11264" y="5906"/>
                  </a:lnTo>
                  <a:cubicBezTo>
                    <a:pt x="12052" y="19000"/>
                    <a:pt x="12332" y="32106"/>
                    <a:pt x="12332" y="45200"/>
                  </a:cubicBezTo>
                  <a:lnTo>
                    <a:pt x="12332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0" name="Shape 144"/>
            <p:cNvSpPr/>
            <p:nvPr/>
          </p:nvSpPr>
          <p:spPr>
            <a:xfrm>
              <a:off x="257784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120853" y="37859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137" name="Obrázek 1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704" y="19315"/>
            <a:ext cx="2664296" cy="1065718"/>
          </a:xfrm>
          <a:prstGeom prst="rect">
            <a:avLst/>
          </a:prstGeom>
        </p:spPr>
      </p:pic>
      <p:sp>
        <p:nvSpPr>
          <p:cNvPr id="139" name="Obdélník 138"/>
          <p:cNvSpPr/>
          <p:nvPr/>
        </p:nvSpPr>
        <p:spPr>
          <a:xfrm>
            <a:off x="2012254" y="238895"/>
            <a:ext cx="5221508" cy="1383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67AF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Biochemie a hematologie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228210" y="5076717"/>
            <a:ext cx="2057400" cy="304271"/>
          </a:xfrm>
        </p:spPr>
        <p:txBody>
          <a:bodyPr/>
          <a:lstStyle/>
          <a:p>
            <a:fld id="{553C193F-932D-42A8-BB3D-226097CC3FAE}" type="datetime1">
              <a:rPr lang="cs-CZ" sz="1400" b="1" smtClean="0">
                <a:solidFill>
                  <a:srgbClr val="67AF23"/>
                </a:solidFill>
              </a:rPr>
              <a:pPr/>
              <a:t>14.10.2019</a:t>
            </a:fld>
            <a:endParaRPr lang="cs-CZ" sz="1400" b="1" dirty="0">
              <a:solidFill>
                <a:srgbClr val="67AF23"/>
              </a:solidFill>
            </a:endParaRPr>
          </a:p>
        </p:txBody>
      </p:sp>
      <p:sp>
        <p:nvSpPr>
          <p:cNvPr id="141" name="Obdélník 140"/>
          <p:cNvSpPr/>
          <p:nvPr/>
        </p:nvSpPr>
        <p:spPr>
          <a:xfrm>
            <a:off x="2076060" y="1788753"/>
            <a:ext cx="5221508" cy="1455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67AF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Úvod, aminokyseliny, peptidy</a:t>
            </a:r>
            <a:r>
              <a:rPr lang="cs-CZ" sz="2800" b="1" dirty="0" smtClean="0">
                <a:solidFill>
                  <a:srgbClr val="67AF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sacharidy, nukleové kyseliny, </a:t>
            </a:r>
            <a:r>
              <a:rPr lang="cs-CZ" sz="2800" b="1" dirty="0">
                <a:solidFill>
                  <a:srgbClr val="67AF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enzymy</a:t>
            </a:r>
          </a:p>
        </p:txBody>
      </p:sp>
      <p:sp>
        <p:nvSpPr>
          <p:cNvPr id="142" name="Podnadpis 4"/>
          <p:cNvSpPr>
            <a:spLocks noGrp="1"/>
          </p:cNvSpPr>
          <p:nvPr>
            <p:ph type="subTitle" idx="1"/>
          </p:nvPr>
        </p:nvSpPr>
        <p:spPr>
          <a:xfrm>
            <a:off x="1076810" y="3320520"/>
            <a:ext cx="7056437" cy="18716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Mgr. Jakub </a:t>
            </a:r>
            <a:r>
              <a:rPr lang="cs-CZ" sz="2400" dirty="0" err="1"/>
              <a:t>Ederer</a:t>
            </a:r>
            <a:r>
              <a:rPr lang="cs-CZ" sz="2400" dirty="0"/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Doc. Ing. Josef </a:t>
            </a:r>
            <a:r>
              <a:rPr lang="cs-CZ" sz="2400" dirty="0" err="1"/>
              <a:t>Trögl</a:t>
            </a:r>
            <a:r>
              <a:rPr lang="cs-CZ" sz="2400" dirty="0"/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500" dirty="0"/>
              <a:t>(</a:t>
            </a:r>
            <a:r>
              <a:rPr lang="cs-CZ" sz="1500" dirty="0">
                <a:hlinkClick r:id="rId3"/>
              </a:rPr>
              <a:t>jakub.ederer@ujep.cz</a:t>
            </a:r>
            <a:r>
              <a:rPr lang="cs-CZ" sz="1500" dirty="0"/>
              <a:t>, </a:t>
            </a:r>
            <a:r>
              <a:rPr lang="cs-CZ" sz="1500" dirty="0">
                <a:hlinkClick r:id="rId4"/>
              </a:rPr>
              <a:t>josef.trogl@ujep.cz</a:t>
            </a:r>
            <a:r>
              <a:rPr lang="cs-CZ" sz="15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500" dirty="0"/>
              <a:t>Fakulta životního prostředí,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500" dirty="0"/>
              <a:t>Králova Výšina 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500" dirty="0"/>
              <a:t>Místnost č. 502, 514</a:t>
            </a:r>
          </a:p>
        </p:txBody>
      </p:sp>
    </p:spTree>
    <p:extLst>
      <p:ext uri="{BB962C8B-B14F-4D97-AF65-F5344CB8AC3E}">
        <p14:creationId xmlns:p14="http://schemas.microsoft.com/office/powerpoint/2010/main" val="30248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 živé hmoty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/ Biopolymer</a:t>
            </a:r>
          </a:p>
        </p:txBody>
      </p:sp>
      <p:pic>
        <p:nvPicPr>
          <p:cNvPr id="9218" name="Picture 2" descr="Výsledek obrázku pro otazní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09" y="668012"/>
            <a:ext cx="1901381" cy="21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ek obrázku pro poly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Výsledek obrázku pro polym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9008" y="1751170"/>
            <a:ext cx="3327368" cy="113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Výsledek obrázku pro polystyren vzore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13" y="3247082"/>
            <a:ext cx="1187310" cy="153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" name="AutoShape 11" descr="Výsledek obrázku pro polystyren vzor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765" y="3144381"/>
            <a:ext cx="1864027" cy="174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Související obráze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060" y="3247082"/>
            <a:ext cx="3965037" cy="15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 živé hmoty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Biopolymery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913681" y="1593273"/>
            <a:ext cx="7316639" cy="368530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Řada látek v organismu má polymerní charakter</a:t>
            </a:r>
          </a:p>
          <a:p>
            <a:pPr marL="642366" lvl="1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Dlouhé řetězce</a:t>
            </a:r>
          </a:p>
          <a:p>
            <a:pPr marL="642366" lvl="1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molekulové hmotnosti</a:t>
            </a:r>
          </a:p>
          <a:p>
            <a:pPr marL="285750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</a:t>
            </a:r>
          </a:p>
          <a:p>
            <a:pPr marL="285750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</a:t>
            </a:r>
          </a:p>
          <a:p>
            <a:pPr marL="285750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  <a:p>
            <a:pPr marL="285750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Polykyseliny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Polyfosfáty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83809">
              <a:lnSpc>
                <a:spcPct val="150000"/>
              </a:lnSpc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Odvozené kombinované struktury (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peptidoglykan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lipopolysacharidy, glykoproteiny….</a:t>
            </a:r>
          </a:p>
        </p:txBody>
      </p:sp>
    </p:spTree>
    <p:extLst>
      <p:ext uri="{BB962C8B-B14F-4D97-AF65-F5344CB8AC3E}">
        <p14:creationId xmlns:p14="http://schemas.microsoft.com/office/powerpoint/2010/main" val="34439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Biopolymery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70355" y="956930"/>
            <a:ext cx="8603291" cy="432165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283809">
              <a:buFont typeface="Symbol" pitchFamily="18" charset="2"/>
              <a:buChar char="Þ"/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Zpravidla uspořádaná prostorová struktura související s funkcí</a:t>
            </a:r>
          </a:p>
          <a:p>
            <a:pPr marL="285750" indent="-285750" defTabSz="283809">
              <a:buFont typeface="Symbol" pitchFamily="18" charset="2"/>
              <a:buChar char="Þ"/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obvykle lineární struktura základních stavebních jednotek</a:t>
            </a:r>
          </a:p>
          <a:p>
            <a:pPr marL="642366" lvl="1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 → peptidy → bílkoviny</a:t>
            </a:r>
          </a:p>
          <a:p>
            <a:pPr marL="642366" lvl="1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monosacharidy → polysacharidy</a:t>
            </a:r>
          </a:p>
          <a:p>
            <a:pPr marL="642366" lvl="1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nukleotidy → nukleové kyseliny</a:t>
            </a:r>
          </a:p>
          <a:p>
            <a:pPr marL="642366" lvl="1" indent="-285750" defTabSz="283809">
              <a:buFont typeface="Symbol" pitchFamily="18" charset="2"/>
              <a:buChar char="Þ"/>
              <a:defRPr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83809">
              <a:buFont typeface="Symbol" pitchFamily="18" charset="2"/>
              <a:buChar char="Þ"/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Spojování do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nadmolekulárních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subcelulárních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struktur</a:t>
            </a:r>
          </a:p>
          <a:p>
            <a:pPr marL="642366" lvl="1" indent="-285750" defTabSz="283809"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enzymové komplexy</a:t>
            </a:r>
          </a:p>
          <a:p>
            <a:pPr marL="642366" lvl="1" indent="-285750" defTabSz="283809"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membránové struktury</a:t>
            </a:r>
          </a:p>
          <a:p>
            <a:pPr marL="642366" lvl="1" indent="-285750" defTabSz="283809">
              <a:buFont typeface="Symbol" pitchFamily="18" charset="2"/>
              <a:buChar char="Þ"/>
              <a:defRPr/>
            </a:pP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peptidoglykan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366" lvl="1" indent="-285750" defTabSz="283809"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lipopolysacharidy</a:t>
            </a:r>
          </a:p>
          <a:p>
            <a:pPr marL="642366" lvl="1" indent="-285750" defTabSz="283809">
              <a:buFont typeface="Symbol" pitchFamily="18" charset="2"/>
              <a:buChar char="Þ"/>
              <a:defRPr/>
            </a:pP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ribozómy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366" lvl="1" indent="-285750" defTabSz="283809"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5464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Biopolymery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70355" y="1731817"/>
            <a:ext cx="8603291" cy="354676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dirty="0">
                <a:solidFill>
                  <a:srgbClr val="C00000"/>
                </a:solidFill>
                <a:latin typeface="Arial" charset="0"/>
              </a:rPr>
              <a:t>Kooperativní efekt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části těsně propojené – vlastnosti jedné části závisí na okamžitém stavu (struktuře, konformaci) jiné části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rychlé změny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dirty="0">
                <a:solidFill>
                  <a:srgbClr val="C00000"/>
                </a:solidFill>
                <a:latin typeface="Arial" charset="0"/>
              </a:rPr>
              <a:t>Flexibilní</a:t>
            </a:r>
            <a:r>
              <a:rPr lang="cs-CZ" altLang="cs-CZ" sz="20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latin typeface="Arial" charset="0"/>
              </a:rPr>
              <a:t>– více konformací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předpoklad pro řadu funkcí (transportní, enzymatická atd.) – změny v konformaci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dirty="0">
                <a:solidFill>
                  <a:srgbClr val="C00000"/>
                </a:solidFill>
                <a:latin typeface="Arial" charset="0"/>
              </a:rPr>
              <a:t>Nativní struktura </a:t>
            </a:r>
            <a:r>
              <a:rPr lang="cs-CZ" altLang="cs-CZ" sz="2000" dirty="0">
                <a:solidFill>
                  <a:schemeClr val="tx1"/>
                </a:solidFill>
                <a:latin typeface="Arial" charset="0"/>
              </a:rPr>
              <a:t>–</a:t>
            </a:r>
            <a:r>
              <a:rPr lang="cs-CZ" altLang="cs-CZ" sz="20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latin typeface="Arial" charset="0"/>
              </a:rPr>
              <a:t>prostorová struktura, která se vyskytuje </a:t>
            </a:r>
            <a:r>
              <a:rPr lang="cs-CZ" altLang="cs-CZ" sz="2000" i="1" dirty="0">
                <a:solidFill>
                  <a:schemeClr val="tx1"/>
                </a:solidFill>
                <a:latin typeface="Arial" charset="0"/>
              </a:rPr>
              <a:t>in </a:t>
            </a:r>
            <a:r>
              <a:rPr lang="cs-CZ" altLang="cs-CZ" sz="2000" i="1" dirty="0" err="1">
                <a:solidFill>
                  <a:schemeClr val="tx1"/>
                </a:solidFill>
                <a:latin typeface="Arial" charset="0"/>
              </a:rPr>
              <a:t>vivo</a:t>
            </a:r>
            <a:endParaRPr lang="cs-CZ" altLang="cs-CZ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</a:t>
            </a:r>
          </a:p>
        </p:txBody>
      </p:sp>
    </p:spTree>
    <p:extLst>
      <p:ext uri="{BB962C8B-B14F-4D97-AF65-F5344CB8AC3E}">
        <p14:creationId xmlns:p14="http://schemas.microsoft.com/office/powerpoint/2010/main" val="39291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Biopolymery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316687" y="1593272"/>
            <a:ext cx="2510625" cy="858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Jednoduché organické 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kyseliny obsahující 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9" name="Zaoblený obdélník 13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03031" y="2653152"/>
            <a:ext cx="2510625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Karboxylovou skupinu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316687" y="2653152"/>
            <a:ext cx="2510625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Aminoskupinu</a:t>
            </a:r>
          </a:p>
        </p:txBody>
      </p:sp>
      <p:sp>
        <p:nvSpPr>
          <p:cNvPr id="142" name="Zaoblený obdélník 1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230343" y="2653152"/>
            <a:ext cx="2510625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řetězec</a:t>
            </a:r>
          </a:p>
        </p:txBody>
      </p:sp>
      <p:grpSp>
        <p:nvGrpSpPr>
          <p:cNvPr id="144" name="Group 5"/>
          <p:cNvGrpSpPr>
            <a:grpSpLocks noChangeAspect="1"/>
          </p:cNvGrpSpPr>
          <p:nvPr/>
        </p:nvGrpSpPr>
        <p:grpSpPr bwMode="auto">
          <a:xfrm>
            <a:off x="340221" y="3425957"/>
            <a:ext cx="2937652" cy="1750213"/>
            <a:chOff x="1927" y="1564"/>
            <a:chExt cx="1607" cy="958"/>
          </a:xfrm>
        </p:grpSpPr>
        <p:sp>
          <p:nvSpPr>
            <p:cNvPr id="145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7" y="1570"/>
              <a:ext cx="1607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Line 7"/>
            <p:cNvSpPr>
              <a:spLocks noChangeShapeType="1"/>
            </p:cNvSpPr>
            <p:nvPr/>
          </p:nvSpPr>
          <p:spPr bwMode="auto">
            <a:xfrm>
              <a:off x="2308" y="2020"/>
              <a:ext cx="19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Line 8"/>
            <p:cNvSpPr>
              <a:spLocks noChangeShapeType="1"/>
            </p:cNvSpPr>
            <p:nvPr/>
          </p:nvSpPr>
          <p:spPr bwMode="auto">
            <a:xfrm>
              <a:off x="2806" y="2020"/>
              <a:ext cx="6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9"/>
            <p:cNvSpPr>
              <a:spLocks noChangeShapeType="1"/>
            </p:cNvSpPr>
            <p:nvPr/>
          </p:nvSpPr>
          <p:spPr bwMode="auto">
            <a:xfrm>
              <a:off x="2589" y="2118"/>
              <a:ext cx="1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Line 10"/>
            <p:cNvSpPr>
              <a:spLocks noChangeShapeType="1"/>
            </p:cNvSpPr>
            <p:nvPr/>
          </p:nvSpPr>
          <p:spPr bwMode="auto">
            <a:xfrm>
              <a:off x="3029" y="2020"/>
              <a:ext cx="191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Line 11"/>
            <p:cNvSpPr>
              <a:spLocks noChangeShapeType="1"/>
            </p:cNvSpPr>
            <p:nvPr/>
          </p:nvSpPr>
          <p:spPr bwMode="auto">
            <a:xfrm flipV="1">
              <a:off x="2927" y="1760"/>
              <a:ext cx="1" cy="17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1" name="Line 12"/>
            <p:cNvSpPr>
              <a:spLocks noChangeShapeType="1"/>
            </p:cNvSpPr>
            <p:nvPr/>
          </p:nvSpPr>
          <p:spPr bwMode="auto">
            <a:xfrm flipV="1">
              <a:off x="2970" y="1760"/>
              <a:ext cx="1" cy="17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1937" y="1924"/>
              <a:ext cx="1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>
                  <a:solidFill>
                    <a:srgbClr val="008000"/>
                  </a:solidFill>
                </a:rPr>
                <a:t>H</a:t>
              </a:r>
              <a:endParaRPr lang="en-US" altLang="cs-CZ">
                <a:solidFill>
                  <a:srgbClr val="008000"/>
                </a:solidFill>
              </a:endParaRPr>
            </a:p>
          </p:txBody>
        </p:sp>
        <p:sp>
          <p:nvSpPr>
            <p:cNvPr id="154" name="Rectangle 14"/>
            <p:cNvSpPr>
              <a:spLocks noChangeArrowheads="1"/>
            </p:cNvSpPr>
            <p:nvPr/>
          </p:nvSpPr>
          <p:spPr bwMode="auto">
            <a:xfrm>
              <a:off x="2075" y="1997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1900">
                  <a:solidFill>
                    <a:srgbClr val="008000"/>
                  </a:solidFill>
                </a:rPr>
                <a:t>2</a:t>
              </a:r>
              <a:endParaRPr lang="en-US" altLang="cs-CZ">
                <a:solidFill>
                  <a:srgbClr val="008000"/>
                </a:solidFill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2162" y="1924"/>
              <a:ext cx="1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>
                  <a:solidFill>
                    <a:srgbClr val="008000"/>
                  </a:solidFill>
                </a:rPr>
                <a:t>N</a:t>
              </a:r>
              <a:endParaRPr lang="en-US" altLang="cs-CZ">
                <a:solidFill>
                  <a:srgbClr val="008000"/>
                </a:solidFill>
              </a:endParaRPr>
            </a:p>
          </p:txBody>
        </p:sp>
        <p:sp>
          <p:nvSpPr>
            <p:cNvPr id="156" name="Rectangle 16"/>
            <p:cNvSpPr>
              <a:spLocks noChangeArrowheads="1"/>
            </p:cNvSpPr>
            <p:nvPr/>
          </p:nvSpPr>
          <p:spPr bwMode="auto">
            <a:xfrm>
              <a:off x="2521" y="1924"/>
              <a:ext cx="1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 dirty="0"/>
                <a:t>C</a:t>
              </a:r>
              <a:endParaRPr lang="en-US" altLang="cs-CZ" dirty="0"/>
            </a:p>
          </p:txBody>
        </p:sp>
        <p:sp>
          <p:nvSpPr>
            <p:cNvPr id="157" name="Rectangle 17"/>
            <p:cNvSpPr>
              <a:spLocks noChangeArrowheads="1"/>
            </p:cNvSpPr>
            <p:nvPr/>
          </p:nvSpPr>
          <p:spPr bwMode="auto">
            <a:xfrm>
              <a:off x="2661" y="1924"/>
              <a:ext cx="13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 dirty="0"/>
                <a:t>H</a:t>
              </a:r>
              <a:endParaRPr lang="en-US" altLang="cs-CZ" dirty="0"/>
            </a:p>
          </p:txBody>
        </p:sp>
        <p:sp>
          <p:nvSpPr>
            <p:cNvPr id="158" name="Rectangle 18"/>
            <p:cNvSpPr>
              <a:spLocks noChangeArrowheads="1"/>
            </p:cNvSpPr>
            <p:nvPr/>
          </p:nvSpPr>
          <p:spPr bwMode="auto">
            <a:xfrm>
              <a:off x="2881" y="1924"/>
              <a:ext cx="1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 dirty="0">
                  <a:solidFill>
                    <a:srgbClr val="FF00FF"/>
                  </a:solidFill>
                </a:rPr>
                <a:t>C</a:t>
              </a:r>
              <a:endParaRPr lang="en-US" altLang="cs-CZ" dirty="0">
                <a:solidFill>
                  <a:srgbClr val="FF00FF"/>
                </a:solidFill>
              </a:endParaRPr>
            </a:p>
          </p:txBody>
        </p:sp>
        <p:sp>
          <p:nvSpPr>
            <p:cNvPr id="159" name="Rectangle 19"/>
            <p:cNvSpPr>
              <a:spLocks noChangeArrowheads="1"/>
            </p:cNvSpPr>
            <p:nvPr/>
          </p:nvSpPr>
          <p:spPr bwMode="auto">
            <a:xfrm>
              <a:off x="2521" y="2282"/>
              <a:ext cx="1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400">
                  <a:solidFill>
                    <a:srgbClr val="0C01EF"/>
                  </a:solidFill>
                </a:rPr>
                <a:t>R</a:t>
              </a:r>
              <a:endParaRPr lang="en-US" altLang="cs-CZ">
                <a:solidFill>
                  <a:srgbClr val="0C01EF"/>
                </a:solidFill>
              </a:endParaRPr>
            </a:p>
          </p:txBody>
        </p:sp>
        <p:sp>
          <p:nvSpPr>
            <p:cNvPr id="160" name="Rectangle 20"/>
            <p:cNvSpPr>
              <a:spLocks noChangeArrowheads="1"/>
            </p:cNvSpPr>
            <p:nvPr/>
          </p:nvSpPr>
          <p:spPr bwMode="auto">
            <a:xfrm>
              <a:off x="2661" y="2282"/>
              <a:ext cx="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cs-CZ">
                <a:solidFill>
                  <a:srgbClr val="0C01EF"/>
                </a:solidFill>
              </a:endParaRPr>
            </a:p>
          </p:txBody>
        </p:sp>
        <p:sp>
          <p:nvSpPr>
            <p:cNvPr id="161" name="Rectangle 21"/>
            <p:cNvSpPr>
              <a:spLocks noChangeArrowheads="1"/>
            </p:cNvSpPr>
            <p:nvPr/>
          </p:nvSpPr>
          <p:spPr bwMode="auto">
            <a:xfrm>
              <a:off x="2799" y="2357"/>
              <a:ext cx="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cs-CZ">
                <a:solidFill>
                  <a:srgbClr val="0C01EF"/>
                </a:solidFill>
              </a:endParaRPr>
            </a:p>
          </p:txBody>
        </p:sp>
        <p:sp>
          <p:nvSpPr>
            <p:cNvPr id="162" name="Rectangle 22"/>
            <p:cNvSpPr>
              <a:spLocks noChangeArrowheads="1"/>
            </p:cNvSpPr>
            <p:nvPr/>
          </p:nvSpPr>
          <p:spPr bwMode="auto">
            <a:xfrm>
              <a:off x="3235" y="1924"/>
              <a:ext cx="11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>
                  <a:solidFill>
                    <a:srgbClr val="FF00FF"/>
                  </a:solidFill>
                </a:rPr>
                <a:t>O</a:t>
              </a:r>
              <a:endParaRPr lang="en-US" altLang="cs-CZ">
                <a:solidFill>
                  <a:srgbClr val="FF00FF"/>
                </a:solidFill>
              </a:endParaRPr>
            </a:p>
          </p:txBody>
        </p:sp>
        <p:sp>
          <p:nvSpPr>
            <p:cNvPr id="163" name="Rectangle 23"/>
            <p:cNvSpPr>
              <a:spLocks noChangeArrowheads="1"/>
            </p:cNvSpPr>
            <p:nvPr/>
          </p:nvSpPr>
          <p:spPr bwMode="auto">
            <a:xfrm>
              <a:off x="3384" y="1924"/>
              <a:ext cx="1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>
                  <a:solidFill>
                    <a:srgbClr val="FF00FF"/>
                  </a:solidFill>
                </a:rPr>
                <a:t>H</a:t>
              </a:r>
              <a:endParaRPr lang="en-US" altLang="cs-CZ">
                <a:solidFill>
                  <a:srgbClr val="FF00FF"/>
                </a:solidFill>
              </a:endParaRPr>
            </a:p>
          </p:txBody>
        </p:sp>
        <p:sp>
          <p:nvSpPr>
            <p:cNvPr id="164" name="Rectangle 24"/>
            <p:cNvSpPr>
              <a:spLocks noChangeArrowheads="1"/>
            </p:cNvSpPr>
            <p:nvPr/>
          </p:nvSpPr>
          <p:spPr bwMode="auto">
            <a:xfrm>
              <a:off x="2877" y="1564"/>
              <a:ext cx="11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sz="2400" dirty="0">
                  <a:solidFill>
                    <a:srgbClr val="FF00FF"/>
                  </a:solidFill>
                </a:rPr>
                <a:t>O</a:t>
              </a:r>
              <a:endParaRPr lang="en-US" altLang="cs-CZ" dirty="0">
                <a:solidFill>
                  <a:srgbClr val="FF00FF"/>
                </a:solidFill>
              </a:endParaRPr>
            </a:p>
          </p:txBody>
        </p:sp>
      </p:grpSp>
      <p:sp>
        <p:nvSpPr>
          <p:cNvPr id="165" name="Obdélník 164"/>
          <p:cNvSpPr/>
          <p:nvPr/>
        </p:nvSpPr>
        <p:spPr>
          <a:xfrm>
            <a:off x="2001905" y="3458034"/>
            <a:ext cx="1542410" cy="1022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6" name="Obdélník 165"/>
          <p:cNvSpPr/>
          <p:nvPr/>
        </p:nvSpPr>
        <p:spPr>
          <a:xfrm>
            <a:off x="317969" y="4083657"/>
            <a:ext cx="697402" cy="396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7" name="Obdélník 166"/>
          <p:cNvSpPr/>
          <p:nvPr/>
        </p:nvSpPr>
        <p:spPr>
          <a:xfrm>
            <a:off x="1178142" y="4748665"/>
            <a:ext cx="744475" cy="350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8" name="Zaoblený obdélník 167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900055" y="3400974"/>
            <a:ext cx="5053488" cy="187760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biologických systémech popsáno cca 200 aminokyselin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z nich se vyskytuje v peptidových řetězcích (bílkovinách) – pořadí je kódováno v genetické informaci – 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kódované aminokyseliny</a:t>
            </a:r>
          </a:p>
        </p:txBody>
      </p:sp>
    </p:spTree>
    <p:extLst>
      <p:ext uri="{BB962C8B-B14F-4D97-AF65-F5344CB8AC3E}">
        <p14:creationId xmlns:p14="http://schemas.microsoft.com/office/powerpoint/2010/main" val="31710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39" grpId="0" animBg="1"/>
      <p:bldP spid="140" grpId="0" animBg="1"/>
      <p:bldP spid="14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52657" y="1593271"/>
            <a:ext cx="4675045" cy="250767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Schopny odštěpovat či přijímat vodíkový kationt H</a:t>
            </a:r>
            <a:r>
              <a:rPr lang="cs-CZ" altLang="cs-CZ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Nízké pH </a:t>
            </a:r>
          </a:p>
          <a:p>
            <a:pPr marL="642366" lvl="1" indent="-285750" defTabSz="28380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potlačuje disociaci –COOH skupiny</a:t>
            </a:r>
          </a:p>
          <a:p>
            <a:pPr marL="642366" lvl="1" indent="-285750" defTabSz="28380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protonizuje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–NH</a:t>
            </a:r>
            <a:r>
              <a:rPr lang="cs-CZ" altLang="cs-CZ" sz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skupina</a:t>
            </a:r>
          </a:p>
          <a:p>
            <a:pPr marL="285750" lvl="0" indent="-285750" defTabSz="28380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pH </a:t>
            </a:r>
          </a:p>
          <a:p>
            <a:pPr marL="642366" lvl="1" indent="-285750" defTabSz="28380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způsobuje disociaci –COOH skupiny</a:t>
            </a:r>
          </a:p>
          <a:p>
            <a:pPr marL="642366" lvl="1" indent="-285750" defTabSz="283809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potlačuje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protonizaci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–NH</a:t>
            </a:r>
            <a:r>
              <a:rPr lang="cs-CZ" altLang="cs-CZ" sz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skupiny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08786"/>
              </p:ext>
            </p:extLst>
          </p:nvPr>
        </p:nvGraphicFramePr>
        <p:xfrm>
          <a:off x="226981" y="4237752"/>
          <a:ext cx="56864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ChemSketch" r:id="rId4" imgW="3895344" imgH="676656" progId="">
                  <p:embed/>
                </p:oleObj>
              </mc:Choice>
              <mc:Fallback>
                <p:oleObj name="ChemSketch" r:id="rId4" imgW="3895344" imgH="676656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81" y="4237752"/>
                        <a:ext cx="5686425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1" name="Picture 7" descr="Výsledek obrázku pro glycin titrati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272" y="2799639"/>
            <a:ext cx="1933422" cy="26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Zaoblený obdélník 189">
                <a:extLst>
                  <a:ext uri="{FF2B5EF4-FFF2-40B4-BE49-F238E27FC236}">
                    <a16:creationId xmlns="" xmlns:a16="http://schemas.microsoft.com/office/drawing/2014/main" id="{58FE53F7-6B5D-7541-BF20-602D5D7392BF}"/>
                  </a:ext>
                </a:extLst>
              </p:cNvPr>
              <p:cNvSpPr/>
              <p:nvPr/>
            </p:nvSpPr>
            <p:spPr>
              <a:xfrm>
                <a:off x="6377304" y="1593271"/>
                <a:ext cx="2195417" cy="112016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14" tIns="35657" rIns="71314" bIns="35657" anchor="ctr"/>
              <a:lstStyle/>
              <a:p>
                <a:pPr lvl="0" algn="ctr" defTabSz="283809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cs-CZ" altLang="cs-CZ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Izoelektrický bod</a:t>
                </a:r>
              </a:p>
              <a:p>
                <a:pPr lvl="0" algn="ctr" defTabSz="283809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14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𝑝𝐼</m:t>
                      </m:r>
                      <m:r>
                        <a:rPr lang="cs-CZ" altLang="cs-CZ" sz="14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𝑝𝐾</m:t>
                              </m:r>
                            </m:e>
                            <m:sub>
                              <m: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alt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𝑝𝐾</m:t>
                              </m:r>
                            </m:e>
                            <m:sub>
                              <m: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cs-CZ" altLang="cs-CZ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alt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alt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0" name="Zaoblený obdélník 18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8FE53F7-6B5D-7541-BF20-602D5D739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04" y="1593271"/>
                <a:ext cx="2195417" cy="1120168"/>
              </a:xfrm>
              <a:prstGeom prst="round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Dělení</a:t>
            </a:r>
          </a:p>
        </p:txBody>
      </p:sp>
      <p:sp>
        <p:nvSpPr>
          <p:cNvPr id="139" name="Zaoblený obdélník 13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86192" y="1856547"/>
            <a:ext cx="2510625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nepolárním 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postranním řetězcem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86192" y="2768638"/>
            <a:ext cx="2510625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polárním 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postranním řetězcem</a:t>
            </a:r>
          </a:p>
        </p:txBody>
      </p:sp>
      <p:sp>
        <p:nvSpPr>
          <p:cNvPr id="142" name="Zaoblený obdélník 1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86192" y="3680729"/>
            <a:ext cx="2510625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negativně nabitým postranním řetězcem</a:t>
            </a:r>
          </a:p>
        </p:txBody>
      </p:sp>
      <p:sp>
        <p:nvSpPr>
          <p:cNvPr id="169" name="Zaoblený obdélník 16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86192" y="4592819"/>
            <a:ext cx="2510625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pozitivně nabitým postranním řetězcem</a:t>
            </a:r>
          </a:p>
        </p:txBody>
      </p:sp>
      <p:sp>
        <p:nvSpPr>
          <p:cNvPr id="170" name="Zaoblený obdélník 169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083009" y="1856547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Alifatický či aromatický postranní řetězec</a:t>
            </a:r>
          </a:p>
        </p:txBody>
      </p:sp>
      <p:sp>
        <p:nvSpPr>
          <p:cNvPr id="171" name="Zaoblený obdélník 170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083009" y="2768638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Obsahují: 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-OH, -SH skupinu</a:t>
            </a:r>
          </a:p>
        </p:txBody>
      </p:sp>
      <p:sp>
        <p:nvSpPr>
          <p:cNvPr id="172" name="Zaoblený obdélník 17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083009" y="3680729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Obsahují další 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–COOH skupinu</a:t>
            </a:r>
          </a:p>
        </p:txBody>
      </p:sp>
      <p:sp>
        <p:nvSpPr>
          <p:cNvPr id="173" name="Zaoblený obdélník 17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083009" y="4592819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Obsahují: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-NH2, či jiné bazické skup.</a:t>
            </a:r>
          </a:p>
        </p:txBody>
      </p:sp>
      <p:sp>
        <p:nvSpPr>
          <p:cNvPr id="174" name="Zaoblený obdélník 17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113505" y="1856547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Alanin, leucin, valin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Fenylalanin, tryptofan</a:t>
            </a:r>
          </a:p>
        </p:txBody>
      </p:sp>
      <p:sp>
        <p:nvSpPr>
          <p:cNvPr id="175" name="Zaoblený obdélník 174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113505" y="2765572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-OH: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threonin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serin, tyrosin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-SH: cystein</a:t>
            </a:r>
          </a:p>
        </p:txBody>
      </p:sp>
      <p:sp>
        <p:nvSpPr>
          <p:cNvPr id="176" name="Zaoblený obdélník 175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113505" y="3674597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kyselina </a:t>
            </a:r>
          </a:p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glutamová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asparagová</a:t>
            </a:r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Zaoblený obdélník 17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113505" y="4583621"/>
            <a:ext cx="2744304" cy="6026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Lysin, arginin, histidin</a:t>
            </a:r>
          </a:p>
        </p:txBody>
      </p:sp>
    </p:spTree>
    <p:extLst>
      <p:ext uri="{BB962C8B-B14F-4D97-AF65-F5344CB8AC3E}">
        <p14:creationId xmlns:p14="http://schemas.microsoft.com/office/powerpoint/2010/main" val="42572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2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Biopolymery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110" y="3665304"/>
            <a:ext cx="4268807" cy="166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070" y="1722902"/>
            <a:ext cx="4213883" cy="202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699" y="3824383"/>
            <a:ext cx="4208254" cy="15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Zaoblený obdélník 15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5579034" y="2181063"/>
            <a:ext cx="2510625" cy="858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KÓDOVANÉ AMINOKYSELINY</a:t>
            </a:r>
          </a:p>
        </p:txBody>
      </p:sp>
    </p:spTree>
    <p:extLst>
      <p:ext uri="{BB962C8B-B14F-4D97-AF65-F5344CB8AC3E}">
        <p14:creationId xmlns:p14="http://schemas.microsoft.com/office/powerpoint/2010/main" val="28818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32509" y="1593271"/>
            <a:ext cx="6094290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 – nepraktické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Triviální názvy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Zkratky =&gt; vhodné pro zápis sekvence (primární struktura)</a:t>
            </a:r>
          </a:p>
          <a:p>
            <a:pPr marL="642366" lvl="1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třípísmenné</a:t>
            </a:r>
          </a:p>
          <a:p>
            <a:pPr marL="642366" lvl="1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jednopísmenné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Názvosloví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32509" y="3530338"/>
            <a:ext cx="3410261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L-Alanin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kyselina L-2-aminopropanová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„Ala“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„A“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70005"/>
              </p:ext>
            </p:extLst>
          </p:nvPr>
        </p:nvGraphicFramePr>
        <p:xfrm>
          <a:off x="5165857" y="3414342"/>
          <a:ext cx="2456013" cy="199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ChemSketch" r:id="rId4" imgW="996840" imgH="810720" progId="">
                  <p:embed/>
                </p:oleObj>
              </mc:Choice>
              <mc:Fallback>
                <p:oleObj name="ChemSketch" r:id="rId4" imgW="996840" imgH="81072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857" y="3414342"/>
                        <a:ext cx="2456013" cy="1998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3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5,97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Nejmenší postranní řetězec – častý v těsných strukturách (kolagen až 33 %)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chirálního centra</a:t>
            </a:r>
          </a:p>
        </p:txBody>
      </p:sp>
      <p:graphicFrame>
        <p:nvGraphicFramePr>
          <p:cNvPr id="139" name="Objek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64383"/>
              </p:ext>
            </p:extLst>
          </p:nvPr>
        </p:nvGraphicFramePr>
        <p:xfrm>
          <a:off x="3006000" y="3558171"/>
          <a:ext cx="3132000" cy="162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ChemSketch" r:id="rId4" imgW="1024200" imgH="530280" progId="">
                  <p:embed/>
                </p:oleObj>
              </mc:Choice>
              <mc:Fallback>
                <p:oleObj name="ChemSketch" r:id="rId4" imgW="1024200" imgH="53028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000" y="3558171"/>
                        <a:ext cx="3132000" cy="1621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Biochemie</a:t>
            </a:r>
          </a:p>
        </p:txBody>
      </p:sp>
      <p:sp>
        <p:nvSpPr>
          <p:cNvPr id="139" name="Zaoblený obdélník 138" hidden="1">
            <a:extLst>
              <a:ext uri="{FF2B5EF4-FFF2-40B4-BE49-F238E27FC236}">
                <a16:creationId xmlns:a16="http://schemas.microsoft.com/office/drawing/2014/main" xmlns="" id="{CB2F2B2C-62B7-9F4F-973D-55032F1C41E8}"/>
              </a:ext>
            </a:extLst>
          </p:cNvPr>
          <p:cNvSpPr/>
          <p:nvPr/>
        </p:nvSpPr>
        <p:spPr>
          <a:xfrm>
            <a:off x="1103649" y="3498491"/>
            <a:ext cx="6936701" cy="83991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„Všechno by mělo být co nejjednodušší, </a:t>
            </a:r>
          </a:p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ne jednoduší </a:t>
            </a:r>
          </a:p>
        </p:txBody>
      </p:sp>
      <p:sp>
        <p:nvSpPr>
          <p:cNvPr id="142" name="Zaoblený obdélník 141" hidden="1">
            <a:extLst>
              <a:ext uri="{FF2B5EF4-FFF2-40B4-BE49-F238E27FC236}">
                <a16:creationId xmlns:a16="http://schemas.microsoft.com/office/drawing/2014/main" xmlns="" id="{C890002D-15DF-F741-BE66-D9ED32090A16}"/>
              </a:ext>
            </a:extLst>
          </p:cNvPr>
          <p:cNvSpPr/>
          <p:nvPr/>
        </p:nvSpPr>
        <p:spPr>
          <a:xfrm>
            <a:off x="3070193" y="2769256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Einstein</a:t>
            </a:r>
          </a:p>
        </p:txBody>
      </p:sp>
      <p:sp>
        <p:nvSpPr>
          <p:cNvPr id="143" name="Zaoblený obdélník 142" hidden="1">
            <a:extLst/>
          </p:cNvPr>
          <p:cNvSpPr/>
          <p:nvPr/>
        </p:nvSpPr>
        <p:spPr>
          <a:xfrm>
            <a:off x="400587" y="3528619"/>
            <a:ext cx="8518487" cy="12304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Síla není v jednoduchosti, ale ve schopnosti pomocí jednoduchých prostředků dosáhnout vytčených cílů, které nemusejí býti vždy jednoduché.</a:t>
            </a:r>
          </a:p>
        </p:txBody>
      </p:sp>
      <p:sp>
        <p:nvSpPr>
          <p:cNvPr id="155" name="Zaoblený obdélník 154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13895" y="921074"/>
            <a:ext cx="8516211" cy="43591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Multidisciplinární věda na rozhraní chemie a biologie</a:t>
            </a:r>
          </a:p>
          <a:p>
            <a:pPr marL="285750" indent="-285750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Zkoumá chemické složení a procesy v živých organismech a jejich specifika</a:t>
            </a:r>
          </a:p>
          <a:p>
            <a:pPr marL="285750" indent="-285750" algn="just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látek, které se vyskytují v organismech, procesů, jimiž tyto látky do organismů vstupují nebo se v nich vytvářejí, a jimiž reagují spolu navzájem a s okolním prostředím, a také studium metod, jimiž jsou tyto látky a procesy identifikovány, charakterizovány a měřeny“</a:t>
            </a:r>
          </a:p>
          <a:p>
            <a:pPr marL="285750" indent="-285750" algn="just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 k dalším vědám</a:t>
            </a:r>
          </a:p>
          <a:p>
            <a:pPr marL="642366" lvl="1" indent="-285750" algn="just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Organická chemie		</a:t>
            </a:r>
          </a:p>
          <a:p>
            <a:pPr marL="642366" lvl="1" indent="-285750" algn="just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Molekulární biologie</a:t>
            </a:r>
          </a:p>
          <a:p>
            <a:pPr marL="642366" lvl="1" indent="-285750" algn="just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Buněčná biologie</a:t>
            </a:r>
          </a:p>
          <a:p>
            <a:pPr marL="642366" lvl="1" indent="-285750" algn="just" defTabSz="28380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 </a:t>
            </a:r>
          </a:p>
        </p:txBody>
      </p:sp>
    </p:spTree>
    <p:extLst>
      <p:ext uri="{BB962C8B-B14F-4D97-AF65-F5344CB8AC3E}">
        <p14:creationId xmlns:p14="http://schemas.microsoft.com/office/powerpoint/2010/main" val="3360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2" grpId="0" animBg="1"/>
      <p:bldP spid="143" grpId="0" animBg="1"/>
      <p:bldP spid="1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„Ala“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6,01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Významný meziprodukt metabolických drah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Nejobvyklejší AK v proteinech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58108"/>
              </p:ext>
            </p:extLst>
          </p:nvPr>
        </p:nvGraphicFramePr>
        <p:xfrm>
          <a:off x="3471180" y="3575903"/>
          <a:ext cx="2201640" cy="176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ChemSketch" r:id="rId4" imgW="1011960" imgH="810720" progId="">
                  <p:embed/>
                </p:oleObj>
              </mc:Choice>
              <mc:Fallback>
                <p:oleObj name="ChemSketch" r:id="rId4" imgW="1011960" imgH="81072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180" y="3575903"/>
                        <a:ext cx="2201640" cy="1766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7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„Val“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5,97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52731"/>
              </p:ext>
            </p:extLst>
          </p:nvPr>
        </p:nvGraphicFramePr>
        <p:xfrm>
          <a:off x="3064864" y="3408720"/>
          <a:ext cx="3014272" cy="200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ChemSketch" r:id="rId4" imgW="1213200" imgH="807840" progId="">
                  <p:embed/>
                </p:oleObj>
              </mc:Choice>
              <mc:Fallback>
                <p:oleObj name="ChemSketch" r:id="rId4" imgW="1213200" imgH="80784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864" y="3408720"/>
                        <a:ext cx="3014272" cy="2008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6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„Leu“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5,98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35988"/>
              </p:ext>
            </p:extLst>
          </p:nvPr>
        </p:nvGraphicFramePr>
        <p:xfrm>
          <a:off x="2863372" y="3412595"/>
          <a:ext cx="3417256" cy="1928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ChemSketch" r:id="rId4" imgW="1432440" imgH="807840" progId="">
                  <p:embed/>
                </p:oleObj>
              </mc:Choice>
              <mc:Fallback>
                <p:oleObj name="ChemSketch" r:id="rId4" imgW="1432440" imgH="80784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372" y="3412595"/>
                        <a:ext cx="3417256" cy="1928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6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ISOLEUCIN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5,94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Výskyt: ořechy, avokádo, olivy</a:t>
            </a:r>
          </a:p>
        </p:txBody>
      </p:sp>
      <p:graphicFrame>
        <p:nvGraphicFramePr>
          <p:cNvPr id="139" name="Objek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56126"/>
              </p:ext>
            </p:extLst>
          </p:nvPr>
        </p:nvGraphicFramePr>
        <p:xfrm>
          <a:off x="2744992" y="3378080"/>
          <a:ext cx="3654017" cy="206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ChemSketch" r:id="rId4" imgW="1447920" imgH="816840" progId="">
                  <p:embed/>
                </p:oleObj>
              </mc:Choice>
              <mc:Fallback>
                <p:oleObj name="ChemSketch" r:id="rId4" imgW="1447920" imgH="81684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992" y="3378080"/>
                        <a:ext cx="3654017" cy="206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9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„Ser“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5,68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Častá esterifikace –OH (např.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fosoforylace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Podílí se na biosyntéze purinů a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pyrimidinů</a:t>
            </a:r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09498"/>
              </p:ext>
            </p:extLst>
          </p:nvPr>
        </p:nvGraphicFramePr>
        <p:xfrm>
          <a:off x="3240335" y="3474249"/>
          <a:ext cx="2663330" cy="191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ChemSketch" r:id="rId4" imgW="1246632" imgH="896112" progId="">
                  <p:embed/>
                </p:oleObj>
              </mc:Choice>
              <mc:Fallback>
                <p:oleObj name="ChemSketch" r:id="rId4" imgW="1246632" imgH="896112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335" y="3474249"/>
                        <a:ext cx="2663330" cy="1913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66563"/>
              </p:ext>
            </p:extLst>
          </p:nvPr>
        </p:nvGraphicFramePr>
        <p:xfrm>
          <a:off x="7221779" y="4233179"/>
          <a:ext cx="11620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ChemSketch" r:id="rId6" imgW="1161360" imgH="810720" progId="">
                  <p:embed/>
                </p:oleObj>
              </mc:Choice>
              <mc:Fallback>
                <p:oleObj name="ChemSketch" r:id="rId6" imgW="1161360" imgH="81072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779" y="4233179"/>
                        <a:ext cx="1162050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THREONIN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5,64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Dvě chirální centra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16911"/>
              </p:ext>
            </p:extLst>
          </p:nvPr>
        </p:nvGraphicFramePr>
        <p:xfrm>
          <a:off x="3132778" y="3447005"/>
          <a:ext cx="2878444" cy="200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ChemSketch" r:id="rId4" imgW="1161360" imgH="807840" progId="">
                  <p:embed/>
                </p:oleObj>
              </mc:Choice>
              <mc:Fallback>
                <p:oleObj name="ChemSketch" r:id="rId4" imgW="1161360" imgH="80784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778" y="3447005"/>
                        <a:ext cx="2878444" cy="2001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7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Objek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092444"/>
              </p:ext>
            </p:extLst>
          </p:nvPr>
        </p:nvGraphicFramePr>
        <p:xfrm>
          <a:off x="3880456" y="3504919"/>
          <a:ext cx="4695495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ChemSketch" r:id="rId4" imgW="2115360" imgH="810720" progId="">
                  <p:embed/>
                </p:oleObj>
              </mc:Choice>
              <mc:Fallback>
                <p:oleObj name="ChemSketch" r:id="rId4" imgW="2115360" imgH="810720" progId="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456" y="3504919"/>
                        <a:ext cx="4695495" cy="18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CYSTEIN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5,02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tvorbě 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disulfidického můstku 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2 cysteiny – vznik </a:t>
            </a:r>
            <a:r>
              <a:rPr lang="cs-CZ" alt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cystinu =&gt; 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zpevňuje bílkoviny (termofilní organismy, pevné obaly)</a:t>
            </a:r>
          </a:p>
        </p:txBody>
      </p:sp>
      <p:sp>
        <p:nvSpPr>
          <p:cNvPr id="142" name="Obdélník 141"/>
          <p:cNvSpPr/>
          <p:nvPr/>
        </p:nvSpPr>
        <p:spPr>
          <a:xfrm>
            <a:off x="5764729" y="4018553"/>
            <a:ext cx="918657" cy="679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7" name="Objek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465172"/>
              </p:ext>
            </p:extLst>
          </p:nvPr>
        </p:nvGraphicFramePr>
        <p:xfrm>
          <a:off x="568048" y="3445525"/>
          <a:ext cx="2744360" cy="1918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ChemSketch" r:id="rId6" imgW="1155240" imgH="807840" progId="">
                  <p:embed/>
                </p:oleObj>
              </mc:Choice>
              <mc:Fallback>
                <p:oleObj name="ChemSketch" r:id="rId6" imgW="1155240" imgH="807840" progId="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48" y="3445525"/>
                        <a:ext cx="2744360" cy="1918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2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METHIONIN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„Met“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5,74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Důležitý při tvorbě nových cév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444388"/>
              </p:ext>
            </p:extLst>
          </p:nvPr>
        </p:nvGraphicFramePr>
        <p:xfrm>
          <a:off x="2551867" y="3414425"/>
          <a:ext cx="4040267" cy="198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ChemSketch" r:id="rId4" imgW="1652040" imgH="810720" progId="">
                  <p:embed/>
                </p:oleObj>
              </mc:Choice>
              <mc:Fallback>
                <p:oleObj name="ChemSketch" r:id="rId4" imgW="1652040" imgH="81072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867" y="3414425"/>
                        <a:ext cx="4040267" cy="1983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1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ASPARAGOVÁ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2,98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Intermediát močovinového cyklu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substrát pro syntézu purinových a pyrimidinových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bazí</a:t>
            </a:r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540737"/>
              </p:ext>
            </p:extLst>
          </p:nvPr>
        </p:nvGraphicFramePr>
        <p:xfrm>
          <a:off x="2870149" y="3409979"/>
          <a:ext cx="3403702" cy="199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ChemSketch" r:id="rId4" imgW="1380600" imgH="807840" progId="">
                  <p:embed/>
                </p:oleObj>
              </mc:Choice>
              <mc:Fallback>
                <p:oleObj name="ChemSketch" r:id="rId4" imgW="1380600" imgH="80784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149" y="3409979"/>
                        <a:ext cx="3403702" cy="1991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GLUTAMOVÁ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3,22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mezi neurotransmitery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Prekurzor pro syntézu GABA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66484"/>
              </p:ext>
            </p:extLst>
          </p:nvPr>
        </p:nvGraphicFramePr>
        <p:xfrm>
          <a:off x="2739914" y="3468411"/>
          <a:ext cx="3664172" cy="193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ChemSketch" r:id="rId4" imgW="1527120" imgH="807840" progId="">
                  <p:embed/>
                </p:oleObj>
              </mc:Choice>
              <mc:Fallback>
                <p:oleObj name="ChemSketch" r:id="rId4" imgW="1527120" imgH="80784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914" y="3468411"/>
                        <a:ext cx="3664172" cy="193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2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Biochemie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Podobory biochemie</a:t>
            </a:r>
          </a:p>
        </p:txBody>
      </p:sp>
      <p:sp>
        <p:nvSpPr>
          <p:cNvPr id="144" name="Zaoblený obdélník 14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884933" y="1581686"/>
            <a:ext cx="1868089" cy="4966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Enzymologie</a:t>
            </a:r>
          </a:p>
        </p:txBody>
      </p:sp>
      <p:sp>
        <p:nvSpPr>
          <p:cNvPr id="145" name="Zaoblený obdélník 144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637955" y="1581686"/>
            <a:ext cx="1868089" cy="4966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Biochemie mikroorganismů</a:t>
            </a:r>
          </a:p>
        </p:txBody>
      </p:sp>
      <p:sp>
        <p:nvSpPr>
          <p:cNvPr id="147" name="Zaoblený obdélník 1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390977" y="1581686"/>
            <a:ext cx="1868089" cy="4966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Klinická biochemie</a:t>
            </a:r>
          </a:p>
        </p:txBody>
      </p:sp>
      <p:sp>
        <p:nvSpPr>
          <p:cNvPr id="148" name="Zaoblený obdélník 147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802607" y="3530624"/>
            <a:ext cx="1868089" cy="4966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Xenobiochemie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Zaoblený obdélník 14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5473303" y="3530624"/>
            <a:ext cx="1868089" cy="4966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Biofyzikální chemie</a:t>
            </a:r>
          </a:p>
        </p:txBody>
      </p:sp>
      <p:pic>
        <p:nvPicPr>
          <p:cNvPr id="2050" name="Picture 2" descr="Výsledek obrázku pro enzymolog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39" y="2220449"/>
            <a:ext cx="1340489" cy="9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743" y="2173927"/>
            <a:ext cx="1315959" cy="10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biochemistry of microorganism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129" y="2220449"/>
            <a:ext cx="1703187" cy="11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visející obráze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234" y="2220449"/>
            <a:ext cx="1804116" cy="11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37" y="4141648"/>
            <a:ext cx="1216692" cy="12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5511" y="4176153"/>
            <a:ext cx="1265992" cy="11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7" grpId="0" animBg="1"/>
      <p:bldP spid="148" grpId="0" animBg="1"/>
      <p:bldP spid="1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ASPARAGIN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5,41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pro vývoj a funkci mozku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39216"/>
              </p:ext>
            </p:extLst>
          </p:nvPr>
        </p:nvGraphicFramePr>
        <p:xfrm>
          <a:off x="2836567" y="3449914"/>
          <a:ext cx="3470866" cy="195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ChemSketch" r:id="rId4" imgW="1465920" imgH="825840" progId="">
                  <p:embed/>
                </p:oleObj>
              </mc:Choice>
              <mc:Fallback>
                <p:oleObj name="ChemSketch" r:id="rId4" imgW="1465920" imgH="82584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567" y="3449914"/>
                        <a:ext cx="3470866" cy="1955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2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Gln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„Q“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5,65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Nehojnější AK v lidské krvi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55415"/>
              </p:ext>
            </p:extLst>
          </p:nvPr>
        </p:nvGraphicFramePr>
        <p:xfrm>
          <a:off x="2618481" y="3399347"/>
          <a:ext cx="3907038" cy="203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ChemSketch" r:id="rId4" imgW="1548360" imgH="807840" progId="">
                  <p:embed/>
                </p:oleObj>
              </mc:Choice>
              <mc:Fallback>
                <p:oleObj name="ChemSketch" r:id="rId4" imgW="1548360" imgH="80784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481" y="3399347"/>
                        <a:ext cx="3907038" cy="2039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9,59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role ve struktuře proteinů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77113"/>
              </p:ext>
            </p:extLst>
          </p:nvPr>
        </p:nvGraphicFramePr>
        <p:xfrm>
          <a:off x="2353882" y="3489677"/>
          <a:ext cx="4436236" cy="189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ChemSketch" r:id="rId4" imgW="1886760" imgH="804600" progId="">
                  <p:embed/>
                </p:oleObj>
              </mc:Choice>
              <mc:Fallback>
                <p:oleObj name="ChemSketch" r:id="rId4" imgW="1886760" imgH="8046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882" y="3489677"/>
                        <a:ext cx="4436236" cy="1891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ARGININ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„Arg“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10,76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Semiesenciální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role při dělení buněk a hojení ran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37382"/>
              </p:ext>
            </p:extLst>
          </p:nvPr>
        </p:nvGraphicFramePr>
        <p:xfrm>
          <a:off x="2150468" y="3458102"/>
          <a:ext cx="4843064" cy="193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ChemSketch" r:id="rId4" imgW="2036160" imgH="813960" progId="">
                  <p:embed/>
                </p:oleObj>
              </mc:Choice>
              <mc:Fallback>
                <p:oleObj name="ChemSketch" r:id="rId4" imgW="2036160" imgH="8139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468" y="3458102"/>
                        <a:ext cx="4843064" cy="1936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5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HISTIDIN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„His“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7,59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Prekurzor pro syntézu histaminu</a:t>
            </a:r>
          </a:p>
        </p:txBody>
      </p:sp>
      <p:graphicFrame>
        <p:nvGraphicFramePr>
          <p:cNvPr id="137" name="Objek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45140"/>
              </p:ext>
            </p:extLst>
          </p:nvPr>
        </p:nvGraphicFramePr>
        <p:xfrm>
          <a:off x="2899602" y="3409392"/>
          <a:ext cx="3344797" cy="194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ChemSketch" r:id="rId4" imgW="1460160" imgH="850320" progId="">
                  <p:embed/>
                </p:oleObj>
              </mc:Choice>
              <mc:Fallback>
                <p:oleObj name="ChemSketch" r:id="rId4" imgW="1460160" imgH="85032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602" y="3409392"/>
                        <a:ext cx="3344797" cy="1948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1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FENYLALANIN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„F“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5,48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Důležitý pro syntézu neurotransmiterů (dopamin, aj…)</a:t>
            </a:r>
          </a:p>
        </p:txBody>
      </p:sp>
      <p:graphicFrame>
        <p:nvGraphicFramePr>
          <p:cNvPr id="137" name="Objek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481384"/>
              </p:ext>
            </p:extLst>
          </p:nvPr>
        </p:nvGraphicFramePr>
        <p:xfrm>
          <a:off x="2869460" y="3474693"/>
          <a:ext cx="3405081" cy="201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ChemSketch" r:id="rId4" imgW="1521000" imgH="899280" progId="">
                  <p:embed/>
                </p:oleObj>
              </mc:Choice>
              <mc:Fallback>
                <p:oleObj name="ChemSketch" r:id="rId4" imgW="1521000" imgH="89928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460" y="3474693"/>
                        <a:ext cx="3405081" cy="2011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TYROSIN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„Y“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5,66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Prekurzor řady látek – melanin, koenzym Q10</a:t>
            </a:r>
          </a:p>
        </p:txBody>
      </p:sp>
      <p:graphicFrame>
        <p:nvGraphicFramePr>
          <p:cNvPr id="137" name="Objek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85729"/>
              </p:ext>
            </p:extLst>
          </p:nvPr>
        </p:nvGraphicFramePr>
        <p:xfrm>
          <a:off x="2595538" y="3410895"/>
          <a:ext cx="3952924" cy="196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ChemSketch" r:id="rId4" imgW="1819800" imgH="905400" progId="">
                  <p:embed/>
                </p:oleObj>
              </mc:Choice>
              <mc:Fallback>
                <p:oleObj name="ChemSketch" r:id="rId4" imgW="1819800" imgH="9054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38" y="3410895"/>
                        <a:ext cx="3952924" cy="1966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5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TRYPTOFAN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„Trp“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5,89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AK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Prekurzor pro serotonin, melatonin a vitamín B3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82498"/>
              </p:ext>
            </p:extLst>
          </p:nvPr>
        </p:nvGraphicFramePr>
        <p:xfrm>
          <a:off x="2688077" y="3381783"/>
          <a:ext cx="3767847" cy="201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ChemSketch" r:id="rId4" imgW="1965960" imgH="1048680" progId="">
                  <p:embed/>
                </p:oleObj>
              </mc:Choice>
              <mc:Fallback>
                <p:oleObj name="ChemSketch" r:id="rId4" imgW="1965960" imgH="104868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077" y="3381783"/>
                        <a:ext cx="3767847" cy="201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3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</a:t>
            </a:r>
          </a:p>
        </p:txBody>
      </p:sp>
      <p:sp>
        <p:nvSpPr>
          <p:cNvPr id="189" name="Zaoblený obdélník 18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34261" y="1611625"/>
            <a:ext cx="5875478" cy="176645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„Pro“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„P“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6,40</a:t>
            </a: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Nejedná se o aminokyselinu, ale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iminokyselinu</a:t>
            </a:r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283809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„zatáčky“ v řetězci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493369"/>
              </p:ext>
            </p:extLst>
          </p:nvPr>
        </p:nvGraphicFramePr>
        <p:xfrm>
          <a:off x="3347212" y="3464152"/>
          <a:ext cx="2449576" cy="189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ChemSketch" r:id="rId4" imgW="993600" imgH="768240" progId="">
                  <p:embed/>
                </p:oleObj>
              </mc:Choice>
              <mc:Fallback>
                <p:oleObj name="ChemSketch" r:id="rId4" imgW="993600" imgH="76824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212" y="3464152"/>
                        <a:ext cx="2449576" cy="1893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7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Kódované aminokyseliny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76398" y="1620982"/>
            <a:ext cx="8791204" cy="365759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Celkem 20 kódovaných aminokyselin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Postranní řetězce zahrnují řadu různých skupin – </a:t>
            </a: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všechny možné vzájemné interakce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Žádný řetězec –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Gly</a:t>
            </a:r>
            <a:endParaRPr lang="cs-CZ" altLang="cs-CZ" sz="1800" dirty="0">
              <a:solidFill>
                <a:srgbClr val="0066FF"/>
              </a:solidFill>
              <a:latin typeface="Arial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Hydrofobní -</a:t>
            </a:r>
            <a:r>
              <a:rPr lang="cs-CZ" altLang="cs-CZ" sz="18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Ala, Val, Leu,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Ile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Pro, Met,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Phe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Trp</a:t>
            </a:r>
            <a:endParaRPr lang="cs-CZ" altLang="cs-CZ" sz="1800" dirty="0">
              <a:solidFill>
                <a:srgbClr val="595959"/>
              </a:solidFill>
              <a:latin typeface="Arial" charset="0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Alifatický řetězec – </a:t>
            </a:r>
            <a:r>
              <a:rPr lang="cs-CZ" altLang="cs-CZ" sz="1600" dirty="0">
                <a:solidFill>
                  <a:srgbClr val="0066FF"/>
                </a:solidFill>
                <a:latin typeface="Arial" charset="0"/>
              </a:rPr>
              <a:t>Ala, Val, Leu, </a:t>
            </a:r>
            <a:r>
              <a:rPr lang="cs-CZ" altLang="cs-CZ" sz="1600" dirty="0" err="1">
                <a:solidFill>
                  <a:srgbClr val="0066FF"/>
                </a:solidFill>
                <a:latin typeface="Arial" charset="0"/>
              </a:rPr>
              <a:t>Ile</a:t>
            </a:r>
            <a:r>
              <a:rPr lang="cs-CZ" altLang="cs-CZ" sz="1600" dirty="0">
                <a:solidFill>
                  <a:srgbClr val="0066FF"/>
                </a:solidFill>
                <a:latin typeface="Arial" charset="0"/>
              </a:rPr>
              <a:t>, Pro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Aromatický řetězec – </a:t>
            </a:r>
            <a:r>
              <a:rPr lang="cs-CZ" altLang="cs-CZ" sz="1600" dirty="0" err="1">
                <a:solidFill>
                  <a:srgbClr val="0066FF"/>
                </a:solidFill>
                <a:latin typeface="Arial" charset="0"/>
              </a:rPr>
              <a:t>Phe</a:t>
            </a:r>
            <a:r>
              <a:rPr lang="cs-CZ" altLang="cs-CZ" sz="1600" dirty="0">
                <a:solidFill>
                  <a:srgbClr val="0066FF"/>
                </a:solidFill>
                <a:latin typeface="Arial" charset="0"/>
              </a:rPr>
              <a:t>, Trp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Polární nenabité –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Gly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Ser,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Thr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Cys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Tyr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Asn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Gln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Polární nabité –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Asp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Glu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66FF"/>
                </a:solidFill>
                <a:latin typeface="Arial" charset="0"/>
              </a:rPr>
              <a:t>Lys</a:t>
            </a:r>
            <a:r>
              <a:rPr lang="cs-CZ" altLang="cs-CZ" sz="1800" dirty="0">
                <a:solidFill>
                  <a:srgbClr val="0066FF"/>
                </a:solidFill>
                <a:latin typeface="Arial" charset="0"/>
              </a:rPr>
              <a:t>, Arg, His</a:t>
            </a:r>
            <a:endParaRPr lang="cs-CZ" altLang="cs-CZ" sz="1800" dirty="0">
              <a:solidFill>
                <a:srgbClr val="595959"/>
              </a:solidFill>
              <a:latin typeface="Arial" charset="0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Zásadité –</a:t>
            </a:r>
            <a:r>
              <a:rPr lang="cs-CZ" altLang="cs-CZ" sz="16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cs-CZ" altLang="cs-CZ" sz="1600" dirty="0" err="1">
                <a:solidFill>
                  <a:srgbClr val="0066FF"/>
                </a:solidFill>
                <a:latin typeface="Arial" charset="0"/>
              </a:rPr>
              <a:t>Lys</a:t>
            </a:r>
            <a:r>
              <a:rPr lang="cs-CZ" altLang="cs-CZ" sz="1600" dirty="0">
                <a:solidFill>
                  <a:srgbClr val="0066FF"/>
                </a:solidFill>
                <a:latin typeface="Arial" charset="0"/>
              </a:rPr>
              <a:t>, Arg, His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Kyselé –</a:t>
            </a:r>
            <a:r>
              <a:rPr lang="cs-CZ" altLang="cs-CZ" sz="16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cs-CZ" altLang="cs-CZ" sz="1600" dirty="0" err="1">
                <a:solidFill>
                  <a:srgbClr val="0066FF"/>
                </a:solidFill>
                <a:latin typeface="Arial" charset="0"/>
              </a:rPr>
              <a:t>Asp</a:t>
            </a:r>
            <a:r>
              <a:rPr lang="cs-CZ" altLang="cs-CZ" sz="1600" dirty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cs-CZ" altLang="cs-CZ" sz="1600" dirty="0" err="1">
                <a:solidFill>
                  <a:srgbClr val="0066FF"/>
                </a:solidFill>
                <a:latin typeface="Arial" charset="0"/>
              </a:rPr>
              <a:t>Glu</a:t>
            </a:r>
            <a:endParaRPr lang="cs-CZ" altLang="cs-CZ" sz="16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Živé systémy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</a:t>
            </a:r>
          </a:p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živých systémů</a:t>
            </a:r>
          </a:p>
        </p:txBody>
      </p:sp>
      <p:sp>
        <p:nvSpPr>
          <p:cNvPr id="144" name="Zaoblený obdélník 14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361372" y="1715349"/>
            <a:ext cx="4421257" cy="242966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Uspořádanost, organizovanost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Rozmnožování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Metabolismus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Dědičnost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Časově omezená existence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Aktivní vztah k okolí – výměna látek a energie</a:t>
            </a:r>
          </a:p>
        </p:txBody>
      </p:sp>
      <p:pic>
        <p:nvPicPr>
          <p:cNvPr id="3074" name="Picture 2" descr="Výsledek obrázku pro uspořádano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13" y="1911710"/>
            <a:ext cx="2010135" cy="6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metabolism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98" y="2828338"/>
            <a:ext cx="1872764" cy="23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dědično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419" y="2217250"/>
            <a:ext cx="1513597" cy="19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Kódované aminokyseliny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3455" y="3665304"/>
            <a:ext cx="4268807" cy="166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5059" y="1508157"/>
            <a:ext cx="4213883" cy="202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737" y="3726873"/>
            <a:ext cx="4479981" cy="160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aminokyseliny</a:t>
            </a:r>
          </a:p>
        </p:txBody>
      </p:sp>
      <p:sp>
        <p:nvSpPr>
          <p:cNvPr id="142" name="Zaoblený obdélník 1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76398" y="1620982"/>
            <a:ext cx="8791204" cy="365759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ESENCIÁLNÍ = NEZBYTNÝ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Látky, které organismus není schopen sám syntetizovat a musí je přijímat v potravě</a:t>
            </a:r>
            <a:endParaRPr lang="cs-CZ" altLang="cs-CZ" sz="1800" dirty="0">
              <a:solidFill>
                <a:srgbClr val="C0504D"/>
              </a:solidFill>
              <a:latin typeface="Arial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b="1" dirty="0">
                <a:solidFill>
                  <a:srgbClr val="FF0000"/>
                </a:solidFill>
                <a:latin typeface="Arial" charset="0"/>
              </a:rPr>
              <a:t>Závislé na organismu !!!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Člověk:</a:t>
            </a: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Rozvětvené AK </a:t>
            </a:r>
            <a:r>
              <a:rPr lang="cs-CZ" altLang="cs-CZ" sz="1600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cs-CZ" altLang="cs-CZ" sz="1600" dirty="0">
                <a:solidFill>
                  <a:srgbClr val="FF0000"/>
                </a:solidFill>
                <a:latin typeface="Arial" charset="0"/>
              </a:rPr>
              <a:t>Val, Leu, </a:t>
            </a:r>
            <a:r>
              <a:rPr lang="cs-CZ" altLang="cs-CZ" sz="1600" dirty="0" err="1">
                <a:solidFill>
                  <a:srgbClr val="FF0000"/>
                </a:solidFill>
                <a:latin typeface="Arial" charset="0"/>
              </a:rPr>
              <a:t>Ile</a:t>
            </a:r>
            <a:endParaRPr lang="cs-CZ" altLang="cs-CZ" sz="1600" dirty="0">
              <a:solidFill>
                <a:srgbClr val="FF0000"/>
              </a:solidFill>
              <a:latin typeface="Arial" charset="0"/>
            </a:endParaRP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</a:pP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Hydroxyaminokyselina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	– </a:t>
            </a:r>
            <a:r>
              <a:rPr lang="cs-CZ" altLang="cs-CZ" sz="1600" dirty="0" err="1">
                <a:solidFill>
                  <a:srgbClr val="FF0000"/>
                </a:solidFill>
                <a:latin typeface="Arial" charset="0"/>
              </a:rPr>
              <a:t>Thr</a:t>
            </a:r>
            <a:endParaRPr lang="cs-CZ" altLang="cs-CZ" sz="1600" dirty="0">
              <a:solidFill>
                <a:srgbClr val="FF0000"/>
              </a:solidFill>
              <a:latin typeface="Arial" charset="0"/>
            </a:endParaRP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</a:pP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Methyl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-sirná AK 	– </a:t>
            </a:r>
            <a:r>
              <a:rPr lang="cs-CZ" altLang="cs-CZ" sz="1600" dirty="0">
                <a:solidFill>
                  <a:srgbClr val="FF0000"/>
                </a:solidFill>
                <a:latin typeface="Arial" charset="0"/>
              </a:rPr>
              <a:t>Met</a:t>
            </a: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Aromatické AK 	– </a:t>
            </a:r>
            <a:r>
              <a:rPr lang="cs-CZ" altLang="cs-CZ" sz="1600" dirty="0">
                <a:solidFill>
                  <a:srgbClr val="FF0000"/>
                </a:solidFill>
                <a:latin typeface="Arial" charset="0"/>
              </a:rPr>
              <a:t>Trp, </a:t>
            </a:r>
            <a:r>
              <a:rPr lang="cs-CZ" altLang="cs-CZ" sz="1600" dirty="0" err="1">
                <a:solidFill>
                  <a:srgbClr val="FF0000"/>
                </a:solidFill>
                <a:latin typeface="Arial" charset="0"/>
              </a:rPr>
              <a:t>Phe</a:t>
            </a:r>
            <a:endParaRPr lang="cs-CZ" altLang="cs-CZ" sz="1600" dirty="0">
              <a:solidFill>
                <a:srgbClr val="FF0000"/>
              </a:solidFill>
              <a:latin typeface="Arial" charset="0"/>
            </a:endParaRP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</a:pP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Diaminokyselina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	– </a:t>
            </a:r>
            <a:r>
              <a:rPr lang="cs-CZ" altLang="cs-CZ" sz="1600" dirty="0" err="1">
                <a:solidFill>
                  <a:srgbClr val="FF0000"/>
                </a:solidFill>
                <a:latin typeface="Arial" charset="0"/>
              </a:rPr>
              <a:t>Lys</a:t>
            </a:r>
            <a:endParaRPr lang="cs-CZ" altLang="cs-CZ" sz="1600" dirty="0">
              <a:solidFill>
                <a:srgbClr val="FF0000"/>
              </a:solidFill>
              <a:latin typeface="Arial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Bakterie, rostliny =&gt; většinou žádné</a:t>
            </a:r>
          </a:p>
        </p:txBody>
      </p:sp>
    </p:spTree>
    <p:extLst>
      <p:ext uri="{BB962C8B-B14F-4D97-AF65-F5344CB8AC3E}">
        <p14:creationId xmlns:p14="http://schemas.microsoft.com/office/powerpoint/2010/main" val="25316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Peptidy a bílkoviny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Peptidová vazba</a:t>
            </a:r>
          </a:p>
        </p:txBody>
      </p:sp>
      <p:sp>
        <p:nvSpPr>
          <p:cNvPr id="142" name="Zaoblený obdélník 1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57683" y="1600203"/>
            <a:ext cx="8791204" cy="159327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PEPTIDY a PROTEINY =&gt; Biopolymery s rozmanitou strukturou a funkcí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Základní strukturou </a:t>
            </a:r>
            <a:r>
              <a:rPr lang="cs-CZ" altLang="cs-CZ" sz="1600" dirty="0">
                <a:solidFill>
                  <a:srgbClr val="FF0000"/>
                </a:solidFill>
                <a:latin typeface="Arial" charset="0"/>
              </a:rPr>
              <a:t>PEPTIDŮ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=&gt; řetězec alespoň dvou aminokyselin spojených </a:t>
            </a:r>
            <a:r>
              <a:rPr lang="cs-CZ" altLang="cs-CZ" sz="1600" dirty="0">
                <a:solidFill>
                  <a:srgbClr val="FF0000"/>
                </a:solidFill>
                <a:latin typeface="Arial" charset="0"/>
              </a:rPr>
              <a:t>PEPTIDOVOU VAZBOU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Zápis polypeptidického řetězce od </a:t>
            </a: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N-konce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k </a:t>
            </a: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C-konci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38395"/>
              </p:ext>
            </p:extLst>
          </p:nvPr>
        </p:nvGraphicFramePr>
        <p:xfrm>
          <a:off x="6010857" y="3826307"/>
          <a:ext cx="2513701" cy="14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ChemSketch" r:id="rId4" imgW="1478160" imgH="831960" progId="">
                  <p:embed/>
                </p:oleObj>
              </mc:Choice>
              <mc:Fallback>
                <p:oleObj name="ChemSketch" r:id="rId4" imgW="1478160" imgH="83196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857" y="3826307"/>
                        <a:ext cx="2513701" cy="14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" name="Zaoblený obdélník 229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5778342" y="3323778"/>
            <a:ext cx="1224000" cy="396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N-konec</a:t>
            </a:r>
          </a:p>
        </p:txBody>
      </p:sp>
      <p:sp>
        <p:nvSpPr>
          <p:cNvPr id="231" name="Zaoblený obdélník 230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7751982" y="3323779"/>
            <a:ext cx="1224000" cy="396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C-konec</a:t>
            </a:r>
          </a:p>
        </p:txBody>
      </p:sp>
      <p:graphicFrame>
        <p:nvGraphicFramePr>
          <p:cNvPr id="228" name="Objek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828970"/>
              </p:ext>
            </p:extLst>
          </p:nvPr>
        </p:nvGraphicFramePr>
        <p:xfrm>
          <a:off x="139677" y="3695135"/>
          <a:ext cx="4187543" cy="14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ChemSketch" r:id="rId6" imgW="2401920" imgH="810720" progId="">
                  <p:embed/>
                </p:oleObj>
              </mc:Choice>
              <mc:Fallback>
                <p:oleObj name="ChemSketch" r:id="rId6" imgW="2401920" imgH="810720" progId="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77" y="3695135"/>
                        <a:ext cx="4187543" cy="14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Šipka doprava 228"/>
          <p:cNvSpPr/>
          <p:nvPr/>
        </p:nvSpPr>
        <p:spPr>
          <a:xfrm>
            <a:off x="4748558" y="4350331"/>
            <a:ext cx="900546" cy="200890"/>
          </a:xfrm>
          <a:prstGeom prst="rightArrow">
            <a:avLst>
              <a:gd name="adj1" fmla="val 293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4" name="Obdélník 233"/>
          <p:cNvSpPr/>
          <p:nvPr/>
        </p:nvSpPr>
        <p:spPr>
          <a:xfrm>
            <a:off x="6602252" y="3804331"/>
            <a:ext cx="1157141" cy="642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" name="Obdélník 234"/>
          <p:cNvSpPr/>
          <p:nvPr/>
        </p:nvSpPr>
        <p:spPr>
          <a:xfrm rot="20427124">
            <a:off x="1513854" y="4149521"/>
            <a:ext cx="1277315" cy="4847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9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230" grpId="0" animBg="1"/>
      <p:bldP spid="231" grpId="0" animBg="1"/>
      <p:bldP spid="229" grpId="0" animBg="1"/>
      <p:bldP spid="234" grpId="0" animBg="1"/>
      <p:bldP spid="2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Peptidy a bílkoviny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Oligopeptid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Picture 2" descr="Výsledek obrázku pro oligopeptide examp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10" y="1980029"/>
            <a:ext cx="3606782" cy="17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Výsledek obrázku pro insulin structu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445" y="1954388"/>
            <a:ext cx="3842090" cy="18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Peptidy a bílkoviny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Názvosloví peptidů</a:t>
            </a:r>
          </a:p>
        </p:txBody>
      </p:sp>
      <p:sp>
        <p:nvSpPr>
          <p:cNvPr id="142" name="Zaoblený obdélník 1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76398" y="1600202"/>
            <a:ext cx="8791204" cy="36160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Délka řetězce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Dipeptidy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- 2 AK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Tripeptidy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- 3 AK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Tetrapeptidy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- 4 AK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Oligopeptidy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- více jak 10 AK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Polypeptidy	- více jak 100 AK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Systematické: (acyl)</a:t>
            </a:r>
            <a:r>
              <a:rPr lang="cs-CZ" altLang="cs-CZ" sz="1600" baseline="-25000" dirty="0">
                <a:solidFill>
                  <a:schemeClr val="tx1"/>
                </a:solidFill>
                <a:latin typeface="Arial" charset="0"/>
              </a:rPr>
              <a:t>n-1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-aminokyselina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Ala-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Gly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Cys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Alanylglycyllysin</a:t>
            </a:r>
            <a:endParaRPr lang="cs-CZ" altLang="cs-CZ" sz="1400" dirty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Triviální – častější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Např. inzulín, endorfin, oxytocin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Zápis polypeptidického řetězce od </a:t>
            </a: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N-konce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k </a:t>
            </a: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C-konci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7030A0"/>
                </a:solidFill>
                <a:latin typeface="Arial" charset="0"/>
              </a:rPr>
              <a:t>Stejným způsobem probíhá proteosyntéza</a:t>
            </a:r>
          </a:p>
        </p:txBody>
      </p:sp>
    </p:spTree>
    <p:extLst>
      <p:ext uri="{BB962C8B-B14F-4D97-AF65-F5344CB8AC3E}">
        <p14:creationId xmlns:p14="http://schemas.microsoft.com/office/powerpoint/2010/main" val="42305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Peptidy a bílkoviny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428891" y="1600202"/>
            <a:ext cx="6286218" cy="36160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Biopolymery s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polypetidovým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základem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Až 200 aminokyselin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Součástí bývají nepeptidové části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Ionty kovů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Sacharidy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Lipidové zbytky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Fosfátové skupiny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Kofaktory</a:t>
            </a:r>
            <a:endParaRPr lang="cs-CZ" altLang="cs-CZ" sz="1400" dirty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Rozmanité struktury a funkce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Stavební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Katalytická, obranná, transportní….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Primární struktura většiny bílkovin je kódovaná v DNA</a:t>
            </a:r>
          </a:p>
        </p:txBody>
      </p:sp>
    </p:spTree>
    <p:extLst>
      <p:ext uri="{BB962C8B-B14F-4D97-AF65-F5344CB8AC3E}">
        <p14:creationId xmlns:p14="http://schemas.microsoft.com/office/powerpoint/2010/main" val="21419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Peptidy a bílkoviny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49121" y="1600202"/>
            <a:ext cx="5845759" cy="36160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Rozmanité struktury a funkce: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</a:rPr>
              <a:t>Stavební 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– cytoskelet, keratin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</a:rPr>
              <a:t>Katalytická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 	– enzymy 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</a:rPr>
              <a:t>Obranná 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– protilátky 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</a:rPr>
              <a:t>Komunikační 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– receptory 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</a:rPr>
              <a:t>Transportní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– membránové přenašeče 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</a:rPr>
              <a:t>Zásobní 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	– zdroj organického N, C, energie (záložní)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b="1" dirty="0">
                <a:solidFill>
                  <a:schemeClr val="tx1"/>
                </a:solidFill>
                <a:latin typeface="Arial" charset="0"/>
              </a:rPr>
              <a:t>aj. ….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Neznáme živý organismus bez bílkovin</a:t>
            </a:r>
          </a:p>
        </p:txBody>
      </p:sp>
    </p:spTree>
    <p:extLst>
      <p:ext uri="{BB962C8B-B14F-4D97-AF65-F5344CB8AC3E}">
        <p14:creationId xmlns:p14="http://schemas.microsoft.com/office/powerpoint/2010/main" val="7347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bílkovin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11570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</a:p>
        </p:txBody>
      </p:sp>
      <p:sp>
        <p:nvSpPr>
          <p:cNvPr id="43" name="Zaoblený obdélník 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369677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627784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Terciární</a:t>
            </a:r>
          </a:p>
        </p:txBody>
      </p:sp>
      <p:sp>
        <p:nvSpPr>
          <p:cNvPr id="45" name="Zaoblený obdélník 44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885891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Kvarterní</a:t>
            </a:r>
          </a:p>
        </p:txBody>
      </p:sp>
      <p:pic>
        <p:nvPicPr>
          <p:cNvPr id="46082" name="Picture 2" descr="Související obráze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557" y="3411691"/>
            <a:ext cx="1691491" cy="11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Výsledek obrázku pro sekundární struktura bílkovi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7827" y="2769079"/>
            <a:ext cx="1194401" cy="24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Výsledek obrázku pro terciární struktura bílkovi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4436" y="2890020"/>
            <a:ext cx="1646586" cy="21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Výsledek obrázku pro kvarterní struktura bílkovi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0195" y="3058764"/>
            <a:ext cx="2169312" cy="1829596"/>
          </a:xfrm>
          <a:prstGeom prst="roundRect">
            <a:avLst>
              <a:gd name="adj" fmla="val 2949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bílkovin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307503" y="877805"/>
            <a:ext cx="2146537" cy="561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26222" y="1595891"/>
            <a:ext cx="8691557" cy="30278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Pořadí aminokyselin v řetězci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Zapisuje se od </a:t>
            </a:r>
            <a:r>
              <a:rPr lang="cs-CZ" altLang="cs-CZ" sz="1400" b="1" dirty="0">
                <a:solidFill>
                  <a:srgbClr val="0000FF"/>
                </a:solidFill>
                <a:latin typeface="Arial" charset="0"/>
              </a:rPr>
              <a:t>N-konce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in 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vivo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 syntéza probíhá také od </a:t>
            </a:r>
            <a:r>
              <a:rPr lang="cs-CZ" altLang="cs-CZ" sz="1400" b="1" dirty="0">
                <a:solidFill>
                  <a:srgbClr val="0000FF"/>
                </a:solidFill>
                <a:latin typeface="Arial" charset="0"/>
              </a:rPr>
              <a:t>N-konce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Tvoří spojovací článek mezi genetickou informací a trojrozměrnou strukturou proteinu 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Chyby v sekvenci mohou způsobit chybnou funkci proteinu (srpkovitá anemie)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Sekvenace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pomocí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sekvenátorů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Jednoduší je přečíst sekvenci DNA a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překodovat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0" name="Group 4"/>
          <p:cNvGrpSpPr>
            <a:grpSpLocks/>
          </p:cNvGrpSpPr>
          <p:nvPr/>
        </p:nvGrpSpPr>
        <p:grpSpPr bwMode="auto">
          <a:xfrm>
            <a:off x="2554060" y="4855773"/>
            <a:ext cx="4321175" cy="288925"/>
            <a:chOff x="884" y="1162"/>
            <a:chExt cx="2722" cy="182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884" y="1162"/>
              <a:ext cx="182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2" name="Oval 6"/>
            <p:cNvSpPr>
              <a:spLocks noChangeArrowheads="1"/>
            </p:cNvSpPr>
            <p:nvPr/>
          </p:nvSpPr>
          <p:spPr bwMode="auto">
            <a:xfrm>
              <a:off x="1066" y="1162"/>
              <a:ext cx="182" cy="182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3" name="Oval 7"/>
            <p:cNvSpPr>
              <a:spLocks noChangeArrowheads="1"/>
            </p:cNvSpPr>
            <p:nvPr/>
          </p:nvSpPr>
          <p:spPr bwMode="auto">
            <a:xfrm>
              <a:off x="1247" y="116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1429" y="1162"/>
              <a:ext cx="182" cy="182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1610" y="1162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1791" y="1162"/>
              <a:ext cx="182" cy="182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1973" y="116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2154" y="1162"/>
              <a:ext cx="182" cy="18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auto">
            <a:xfrm>
              <a:off x="2336" y="1162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2517" y="1162"/>
              <a:ext cx="182" cy="1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auto">
            <a:xfrm>
              <a:off x="2699" y="1162"/>
              <a:ext cx="182" cy="1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2" name="Oval 16"/>
            <p:cNvSpPr>
              <a:spLocks noChangeArrowheads="1"/>
            </p:cNvSpPr>
            <p:nvPr/>
          </p:nvSpPr>
          <p:spPr bwMode="auto">
            <a:xfrm>
              <a:off x="2880" y="1162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3061" y="1162"/>
              <a:ext cx="182" cy="182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3243" y="1162"/>
              <a:ext cx="182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3424" y="1162"/>
              <a:ext cx="182" cy="182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66" name="Zaoblený obdélník 65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859331" y="4835843"/>
            <a:ext cx="1224000" cy="396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N-konec</a:t>
            </a:r>
          </a:p>
        </p:txBody>
      </p:sp>
      <p:sp>
        <p:nvSpPr>
          <p:cNvPr id="67" name="Zaoblený obdélník 6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7345963" y="4835843"/>
            <a:ext cx="1224000" cy="396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lvl="0" algn="ctr" defTabSz="283809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C-konec</a:t>
            </a:r>
          </a:p>
        </p:txBody>
      </p:sp>
    </p:spTree>
    <p:extLst>
      <p:ext uri="{BB962C8B-B14F-4D97-AF65-F5344CB8AC3E}">
        <p14:creationId xmlns:p14="http://schemas.microsoft.com/office/powerpoint/2010/main" val="20049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6" grpId="0" animBg="1"/>
      <p:bldP spid="6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bílkovin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307503" y="877805"/>
            <a:ext cx="2146537" cy="561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05022" y="1595891"/>
            <a:ext cx="4378688" cy="367484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Lokální upořádání řetězce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Tři základní typy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Pravidelné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Ohybové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Nepravidelné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Pravidelné struktury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Šroubovice (helixy) – nejčastější</a:t>
            </a:r>
          </a:p>
          <a:p>
            <a:pPr marL="998982" lvl="2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cs-CZ" sz="1300" dirty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1300" dirty="0">
                <a:solidFill>
                  <a:schemeClr val="tx1"/>
                </a:solidFill>
                <a:latin typeface="Arial" charset="0"/>
              </a:rPr>
              <a:t>-helix – pravotočivý, 3,6 AK na závit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Skládaný list</a:t>
            </a:r>
          </a:p>
          <a:p>
            <a:pPr marL="998982" lvl="2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cs-CZ" sz="1300" dirty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300" dirty="0">
                <a:solidFill>
                  <a:schemeClr val="tx1"/>
                </a:solidFill>
                <a:latin typeface="Arial" charset="0"/>
              </a:rPr>
              <a:t>-skládaný list – paralelní, antiparalelní</a:t>
            </a:r>
          </a:p>
          <a:p>
            <a:pPr marL="998982" lvl="2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cs-CZ" sz="1300" dirty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300" dirty="0">
                <a:solidFill>
                  <a:schemeClr val="tx1"/>
                </a:solidFill>
                <a:latin typeface="Arial" charset="0"/>
              </a:rPr>
              <a:t>-hřeben</a:t>
            </a:r>
          </a:p>
          <a:p>
            <a:pPr marL="998982" lvl="2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cs-CZ" sz="1300" dirty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300" dirty="0">
                <a:solidFill>
                  <a:schemeClr val="tx1"/>
                </a:solidFill>
                <a:latin typeface="Arial" charset="0"/>
              </a:rPr>
              <a:t>-otáčka</a:t>
            </a:r>
          </a:p>
        </p:txBody>
      </p:sp>
      <p:pic>
        <p:nvPicPr>
          <p:cNvPr id="48130" name="Picture 2" descr="Související obráze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457" y="1509626"/>
            <a:ext cx="1583939" cy="28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Výsledek obrázku pro a helix structur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1942" y="4409468"/>
            <a:ext cx="1056749" cy="103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Související obrázek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0037" y="1718930"/>
            <a:ext cx="3144026" cy="14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Výsledek obrázku pro sekundární struktura bílkovi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3277" y="3299436"/>
            <a:ext cx="1356027" cy="20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Živé vs. neživé</a:t>
            </a:r>
          </a:p>
        </p:txBody>
      </p:sp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16" y="1995392"/>
            <a:ext cx="7117769" cy="27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Výsledek obrázku pro fibrillar protei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8451" y="1657508"/>
            <a:ext cx="1665342" cy="35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bílkovin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307503" y="877805"/>
            <a:ext cx="2146537" cy="561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TERCIÁRNÍ</a:t>
            </a: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20924" y="1595891"/>
            <a:ext cx="4617646" cy="365022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Kompletní prostorové uspořádání jednoho polypeptidového řetězce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Do blízkosti se dostávají i vzdálené AK z primární struktury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Fibrilární bílkoviny – vláknité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Kolagen, keratin, fibroin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Globulární bílkoviny – kulaté (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sféroproteiny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Nepolární jádro (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core</a:t>
            </a: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) a polární obal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Doména – uspořádaná část bílkoviny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Často samostatná funkce – katalytická, vazebná… </a:t>
            </a:r>
          </a:p>
        </p:txBody>
      </p:sp>
      <p:pic>
        <p:nvPicPr>
          <p:cNvPr id="48" name="Picture 4" descr="Výsledek obrázku pro fibrillar protei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991" y="1768004"/>
            <a:ext cx="3115960" cy="33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bílkovin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307503" y="877805"/>
            <a:ext cx="2146537" cy="561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TERCIÁRNÍ</a:t>
            </a: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263177" y="1595892"/>
            <a:ext cx="4617646" cy="125525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Doména – uspořádaná část bílkoviny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Často samostatná funkce – katalytická, vazebná… </a:t>
            </a:r>
          </a:p>
        </p:txBody>
      </p:sp>
      <p:pic>
        <p:nvPicPr>
          <p:cNvPr id="50178" name="Picture 2" descr="Výsledek obrázku pro protein domain example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626" y="2886578"/>
            <a:ext cx="2358206" cy="25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gg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4"/>
          <a:stretch/>
        </p:blipFill>
        <p:spPr bwMode="auto">
          <a:xfrm>
            <a:off x="6280436" y="2996031"/>
            <a:ext cx="2663825" cy="233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Výsledek obrázku pro protein domain example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777736" y="2656179"/>
            <a:ext cx="1438335" cy="3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bílkovin</a:t>
            </a:r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307503" y="877805"/>
            <a:ext cx="2146537" cy="561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KVARTERNÍ</a:t>
            </a:r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20924" y="1595891"/>
            <a:ext cx="4617646" cy="34505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Spojení více peptidových podjednotek dohromady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Podjednotka = „monomer“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Prostorové uspořádání podjednotek a charakter jejich spojení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Stejné nebo různé (častěji) podjednotky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Stejné – hemoglobin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Různé – DNA </a:t>
            </a:r>
            <a:r>
              <a:rPr lang="cs-CZ" altLang="cs-CZ" sz="1400" dirty="0" err="1">
                <a:solidFill>
                  <a:schemeClr val="tx1"/>
                </a:solidFill>
                <a:latin typeface="Arial" charset="0"/>
              </a:rPr>
              <a:t>polymerasa</a:t>
            </a:r>
            <a:endParaRPr lang="cs-CZ" altLang="cs-CZ" sz="1400" dirty="0">
              <a:solidFill>
                <a:schemeClr val="tx1"/>
              </a:solidFill>
              <a:latin typeface="Arial" charset="0"/>
            </a:endParaRP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Jednotky až desítky podjednotek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Důležité pro biologickou aktivitu proteinu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Označení – řeckými písmeny (</a:t>
            </a:r>
            <a:r>
              <a:rPr lang="el-GR" altLang="cs-CZ" sz="1600" dirty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1600" baseline="-25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l-GR" altLang="cs-CZ" sz="1600" dirty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600" baseline="-25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…)</a:t>
            </a:r>
          </a:p>
        </p:txBody>
      </p:sp>
      <p:pic>
        <p:nvPicPr>
          <p:cNvPr id="51202" name="Picture 2" descr="Související obráze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350" y="1595891"/>
            <a:ext cx="2296388" cy="17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Výsledek obrázku pro quaternary structure subunit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0346" y="2956781"/>
            <a:ext cx="1870630" cy="24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/ Proteiny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Denaturace proteinů</a:t>
            </a:r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04080" y="1716968"/>
            <a:ext cx="4278296" cy="91370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FF0000"/>
                </a:solidFill>
                <a:latin typeface="Arial" charset="0"/>
              </a:rPr>
              <a:t>Nativní stav = základní stav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Zcela určité prostorové uspořádání =&gt; spjata s aktivitou</a:t>
            </a:r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04080" y="2812324"/>
            <a:ext cx="4278296" cy="240210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Denaturace =&gt; ztráta biologické funkce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Působením: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Fyzikální procesy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Chemické procesy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Rozvinutí peptidového řetězce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Typy denaturace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Reverzibilní 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Arial" charset="0"/>
              </a:rPr>
              <a:t>Ireverzibilní </a:t>
            </a:r>
          </a:p>
        </p:txBody>
      </p:sp>
      <p:pic>
        <p:nvPicPr>
          <p:cNvPr id="52226" name="Picture 2" descr="Výsledek obrázku pro denaturation of protein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2376" y="1519178"/>
            <a:ext cx="1674539" cy="13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Šipka doprava 45"/>
          <p:cNvSpPr/>
          <p:nvPr/>
        </p:nvSpPr>
        <p:spPr>
          <a:xfrm>
            <a:off x="6199900" y="2086903"/>
            <a:ext cx="900546" cy="200890"/>
          </a:xfrm>
          <a:prstGeom prst="rightArrow">
            <a:avLst>
              <a:gd name="adj1" fmla="val 293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8" name="Picture 2" descr="Výsledek obrázku pro denaturation of protein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6392" y="1493036"/>
            <a:ext cx="1952043" cy="13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2231" name="Picture 7" descr="Výsledek obrázku pro denaturation of albumi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"/>
          <a:stretch/>
        </p:blipFill>
        <p:spPr bwMode="auto">
          <a:xfrm>
            <a:off x="4867953" y="2949539"/>
            <a:ext cx="3954970" cy="24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4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025256" y="1716968"/>
            <a:ext cx="7093489" cy="229150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b="1" dirty="0">
                <a:solidFill>
                  <a:srgbClr val="FF0000"/>
                </a:solidFill>
                <a:latin typeface="Arial" charset="0"/>
              </a:rPr>
              <a:t>Nositelky genetické informace =&gt; DĚDIČNOSTI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DNA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 = </a:t>
            </a: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eoxyribo</a:t>
            </a: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n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ukleová kyselina (</a:t>
            </a:r>
            <a:r>
              <a:rPr lang="cs-CZ" altLang="cs-CZ" sz="1600" b="1" dirty="0" err="1">
                <a:solidFill>
                  <a:srgbClr val="0000FF"/>
                </a:solidFill>
                <a:latin typeface="Arial" charset="0"/>
              </a:rPr>
              <a:t>d</a:t>
            </a:r>
            <a:r>
              <a:rPr lang="cs-CZ" altLang="cs-CZ" sz="1600" b="1" dirty="0" err="1">
                <a:solidFill>
                  <a:schemeClr val="tx1"/>
                </a:solidFill>
                <a:latin typeface="Arial" charset="0"/>
              </a:rPr>
              <a:t>eoxyribo</a:t>
            </a:r>
            <a:r>
              <a:rPr lang="cs-CZ" altLang="cs-CZ" sz="1600" b="1" dirty="0" err="1">
                <a:solidFill>
                  <a:srgbClr val="0000FF"/>
                </a:solidFill>
                <a:latin typeface="Arial" charset="0"/>
              </a:rPr>
              <a:t>n</a:t>
            </a:r>
            <a:r>
              <a:rPr lang="cs-CZ" altLang="cs-CZ" sz="1600" b="1" dirty="0" err="1">
                <a:solidFill>
                  <a:schemeClr val="tx1"/>
                </a:solidFill>
                <a:latin typeface="Arial" charset="0"/>
              </a:rPr>
              <a:t>ucleic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a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cid)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rgbClr val="FF33CC"/>
                </a:solidFill>
                <a:latin typeface="Arial" charset="0"/>
              </a:rPr>
              <a:t>RNA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 = </a:t>
            </a:r>
            <a:r>
              <a:rPr lang="cs-CZ" altLang="cs-CZ" sz="1600" b="1" dirty="0">
                <a:solidFill>
                  <a:srgbClr val="FF33CC"/>
                </a:solidFill>
                <a:latin typeface="Arial" charset="0"/>
              </a:rPr>
              <a:t>r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ibo</a:t>
            </a:r>
            <a:r>
              <a:rPr lang="cs-CZ" altLang="cs-CZ" sz="1600" b="1" dirty="0">
                <a:solidFill>
                  <a:srgbClr val="FF33CC"/>
                </a:solidFill>
                <a:latin typeface="Arial" charset="0"/>
              </a:rPr>
              <a:t>n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ukleová kyselina (</a:t>
            </a:r>
            <a:r>
              <a:rPr lang="cs-CZ" altLang="cs-CZ" sz="1600" b="1" dirty="0" err="1">
                <a:solidFill>
                  <a:srgbClr val="FF33CC"/>
                </a:solidFill>
                <a:latin typeface="Arial" charset="0"/>
              </a:rPr>
              <a:t>r</a:t>
            </a:r>
            <a:r>
              <a:rPr lang="cs-CZ" altLang="cs-CZ" sz="1600" b="1" dirty="0" err="1">
                <a:solidFill>
                  <a:schemeClr val="tx1"/>
                </a:solidFill>
                <a:latin typeface="Arial" charset="0"/>
              </a:rPr>
              <a:t>ibo</a:t>
            </a:r>
            <a:r>
              <a:rPr lang="cs-CZ" altLang="cs-CZ" sz="1600" b="1" dirty="0" err="1">
                <a:solidFill>
                  <a:srgbClr val="FF33CC"/>
                </a:solidFill>
                <a:latin typeface="Arial" charset="0"/>
              </a:rPr>
              <a:t>n</a:t>
            </a:r>
            <a:r>
              <a:rPr lang="cs-CZ" altLang="cs-CZ" sz="1600" b="1" dirty="0" err="1">
                <a:solidFill>
                  <a:schemeClr val="tx1"/>
                </a:solidFill>
                <a:latin typeface="Arial" charset="0"/>
              </a:rPr>
              <a:t>ucleic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1600" b="1" dirty="0">
                <a:solidFill>
                  <a:srgbClr val="FF33CC"/>
                </a:solidFill>
                <a:latin typeface="Arial" charset="0"/>
              </a:rPr>
              <a:t>a</a:t>
            </a: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cid)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Pořadí nese genetickou informaci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b="1" dirty="0">
                <a:solidFill>
                  <a:schemeClr val="tx1"/>
                </a:solidFill>
                <a:latin typeface="Arial" charset="0"/>
              </a:rPr>
              <a:t>Nezbytné pro existenci živé hmoty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3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vs. RNA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E61E3BBB-9ED6-7647-B42F-2D882A198B18}"/>
              </a:ext>
            </a:extLst>
          </p:cNvPr>
          <p:cNvSpPr/>
          <p:nvPr/>
        </p:nvSpPr>
        <p:spPr>
          <a:xfrm>
            <a:off x="632895" y="2583712"/>
            <a:ext cx="3622658" cy="26307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2-deoxy-D-ribosa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Dusíkaté báze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>
                <a:solidFill>
                  <a:schemeClr val="tx1"/>
                </a:solidFill>
                <a:latin typeface="Arial" charset="0"/>
              </a:rPr>
              <a:t>Adenin	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>
                <a:solidFill>
                  <a:schemeClr val="tx1"/>
                </a:solidFill>
                <a:latin typeface="Arial" charset="0"/>
              </a:rPr>
              <a:t>Guanin	G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>
                <a:solidFill>
                  <a:schemeClr val="tx1"/>
                </a:solidFill>
                <a:latin typeface="Arial" charset="0"/>
              </a:rPr>
              <a:t>Cytosin	C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 err="1">
                <a:solidFill>
                  <a:srgbClr val="FF0000"/>
                </a:solidFill>
                <a:latin typeface="Arial" charset="0"/>
              </a:rPr>
              <a:t>Thymin</a:t>
            </a:r>
            <a:r>
              <a:rPr lang="cs-CZ" altLang="cs-CZ" sz="1500" b="1" dirty="0">
                <a:solidFill>
                  <a:srgbClr val="FF0000"/>
                </a:solidFill>
                <a:latin typeface="Arial" charset="0"/>
              </a:rPr>
              <a:t>	T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Stabilnější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Obvykle dvouvláknová</a:t>
            </a:r>
          </a:p>
        </p:txBody>
      </p:sp>
      <p:sp>
        <p:nvSpPr>
          <p:cNvPr id="43" name="Zaoblený obdélník 42">
            <a:extLst>
              <a:ext uri="{FF2B5EF4-FFF2-40B4-BE49-F238E27FC236}">
                <a16:creationId xmlns:a16="http://schemas.microsoft.com/office/drawing/2014/main" xmlns="" id="{F121D0D8-3DFB-564D-B8D5-9B8A4FC606E5}"/>
              </a:ext>
            </a:extLst>
          </p:cNvPr>
          <p:cNvSpPr/>
          <p:nvPr/>
        </p:nvSpPr>
        <p:spPr>
          <a:xfrm>
            <a:off x="1370956" y="1727746"/>
            <a:ext cx="2146537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</a:p>
        </p:txBody>
      </p:sp>
      <p:sp>
        <p:nvSpPr>
          <p:cNvPr id="45" name="Zaoblený obdélník 44">
            <a:extLst>
              <a:ext uri="{FF2B5EF4-FFF2-40B4-BE49-F238E27FC236}">
                <a16:creationId xmlns:a16="http://schemas.microsoft.com/office/drawing/2014/main" xmlns="" id="{5EA9D053-0F3A-5143-B36E-EBD9893FE443}"/>
              </a:ext>
            </a:extLst>
          </p:cNvPr>
          <p:cNvSpPr/>
          <p:nvPr/>
        </p:nvSpPr>
        <p:spPr>
          <a:xfrm>
            <a:off x="4888448" y="2583712"/>
            <a:ext cx="3622658" cy="26307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b="1" dirty="0">
                <a:solidFill>
                  <a:srgbClr val="0000FF"/>
                </a:solidFill>
                <a:latin typeface="Arial" charset="0"/>
              </a:rPr>
              <a:t>D-</a:t>
            </a:r>
            <a:r>
              <a:rPr lang="cs-CZ" altLang="cs-CZ" sz="1600" b="1" dirty="0" err="1">
                <a:solidFill>
                  <a:srgbClr val="0000FF"/>
                </a:solidFill>
                <a:latin typeface="Arial" charset="0"/>
              </a:rPr>
              <a:t>ribosa</a:t>
            </a:r>
            <a:endParaRPr lang="cs-CZ" altLang="cs-CZ" sz="1600" b="1" dirty="0">
              <a:solidFill>
                <a:srgbClr val="0000FF"/>
              </a:solidFill>
              <a:latin typeface="Arial" charset="0"/>
            </a:endParaRP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Dusíkaté báze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>
                <a:solidFill>
                  <a:schemeClr val="tx1"/>
                </a:solidFill>
                <a:latin typeface="Arial" charset="0"/>
              </a:rPr>
              <a:t>Adenin	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>
                <a:solidFill>
                  <a:schemeClr val="tx1"/>
                </a:solidFill>
                <a:latin typeface="Arial" charset="0"/>
              </a:rPr>
              <a:t>Guanin	G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>
                <a:solidFill>
                  <a:schemeClr val="tx1"/>
                </a:solidFill>
                <a:latin typeface="Arial" charset="0"/>
              </a:rPr>
              <a:t>Cytosin	C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500" b="1" dirty="0">
                <a:solidFill>
                  <a:srgbClr val="FF0000"/>
                </a:solidFill>
                <a:latin typeface="Arial" charset="0"/>
              </a:rPr>
              <a:t>Uracil	U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Méně stabilní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Obvykle </a:t>
            </a:r>
            <a:r>
              <a:rPr lang="cs-CZ" altLang="cs-CZ" sz="1600" dirty="0" err="1">
                <a:solidFill>
                  <a:schemeClr val="tx1"/>
                </a:solidFill>
                <a:latin typeface="Arial" charset="0"/>
              </a:rPr>
              <a:t>jednovláknová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1C8D8147-4754-7E4B-B552-F8D78A7D767D}"/>
              </a:ext>
            </a:extLst>
          </p:cNvPr>
          <p:cNvSpPr/>
          <p:nvPr/>
        </p:nvSpPr>
        <p:spPr>
          <a:xfrm>
            <a:off x="5626509" y="1727746"/>
            <a:ext cx="2146537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16281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8E7B4049-E5BA-F941-98CD-7EAC65C7D339}"/>
              </a:ext>
            </a:extLst>
          </p:cNvPr>
          <p:cNvSpPr/>
          <p:nvPr/>
        </p:nvSpPr>
        <p:spPr>
          <a:xfrm>
            <a:off x="676097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Dusíkatá báze</a:t>
            </a:r>
          </a:p>
        </p:txBody>
      </p:sp>
      <p:sp>
        <p:nvSpPr>
          <p:cNvPr id="45" name="Zaoblený obdélník 44">
            <a:extLst>
              <a:ext uri="{FF2B5EF4-FFF2-40B4-BE49-F238E27FC236}">
                <a16:creationId xmlns:a16="http://schemas.microsoft.com/office/drawing/2014/main" xmlns="" id="{74219535-AC61-0B43-83D2-4BD2D6C2349E}"/>
              </a:ext>
            </a:extLst>
          </p:cNvPr>
          <p:cNvSpPr/>
          <p:nvPr/>
        </p:nvSpPr>
        <p:spPr>
          <a:xfrm>
            <a:off x="3498731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Cukerný zbytek</a:t>
            </a: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2CDEFE3C-E067-6A44-80FD-F26A8E531DC7}"/>
              </a:ext>
            </a:extLst>
          </p:cNvPr>
          <p:cNvSpPr/>
          <p:nvPr/>
        </p:nvSpPr>
        <p:spPr>
          <a:xfrm>
            <a:off x="6321365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Fosfátový zbytek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29064B4-04D8-504A-91F8-A5967EBC38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723" y="2714979"/>
            <a:ext cx="2844800" cy="2540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5818C46-0B86-2242-AD48-3A9D5FBA9B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165" y="2733769"/>
            <a:ext cx="1910616" cy="10426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D369723-8758-7F46-99ED-437F6D45C5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6722" y="3837511"/>
            <a:ext cx="1549839" cy="15498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297565B-7AD9-2247-B6BE-1475B5E876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4329" y="3058186"/>
            <a:ext cx="2100731" cy="18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8E7B4049-E5BA-F941-98CD-7EAC65C7D339}"/>
              </a:ext>
            </a:extLst>
          </p:cNvPr>
          <p:cNvSpPr/>
          <p:nvPr/>
        </p:nvSpPr>
        <p:spPr>
          <a:xfrm>
            <a:off x="461229" y="877805"/>
            <a:ext cx="2146537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Dusíkatá báze</a:t>
            </a: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xmlns="" id="{6F7E2568-0634-8F4D-80BE-0FFAB704882C}"/>
              </a:ext>
            </a:extLst>
          </p:cNvPr>
          <p:cNvSpPr/>
          <p:nvPr/>
        </p:nvSpPr>
        <p:spPr>
          <a:xfrm>
            <a:off x="683591" y="1816877"/>
            <a:ext cx="2892679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Purinové báze</a:t>
            </a: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3DB32185-8872-1848-AAF4-D4EF80383804}"/>
              </a:ext>
            </a:extLst>
          </p:cNvPr>
          <p:cNvSpPr/>
          <p:nvPr/>
        </p:nvSpPr>
        <p:spPr>
          <a:xfrm>
            <a:off x="5305842" y="1816877"/>
            <a:ext cx="2892679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Pyrimidinové báze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2C8A0B9-1485-E144-B342-421495285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4" y="2941702"/>
            <a:ext cx="3948712" cy="1950715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xmlns="" id="{12EE4A46-715F-8E47-A04E-8DEBE270CF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6" b="-2170"/>
          <a:stretch/>
        </p:blipFill>
        <p:spPr>
          <a:xfrm>
            <a:off x="4320637" y="2761973"/>
            <a:ext cx="4863089" cy="20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8E7B4049-E5BA-F941-98CD-7EAC65C7D339}"/>
              </a:ext>
            </a:extLst>
          </p:cNvPr>
          <p:cNvSpPr/>
          <p:nvPr/>
        </p:nvSpPr>
        <p:spPr>
          <a:xfrm>
            <a:off x="461229" y="877805"/>
            <a:ext cx="2146537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Cukerný zbytek</a:t>
            </a: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xmlns="" id="{6F7E2568-0634-8F4D-80BE-0FFAB704882C}"/>
              </a:ext>
            </a:extLst>
          </p:cNvPr>
          <p:cNvSpPr/>
          <p:nvPr/>
        </p:nvSpPr>
        <p:spPr>
          <a:xfrm>
            <a:off x="683591" y="1816877"/>
            <a:ext cx="2892679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2-deoxy-D-ribosa</a:t>
            </a: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3DB32185-8872-1848-AAF4-D4EF80383804}"/>
              </a:ext>
            </a:extLst>
          </p:cNvPr>
          <p:cNvSpPr/>
          <p:nvPr/>
        </p:nvSpPr>
        <p:spPr>
          <a:xfrm>
            <a:off x="5305842" y="1816877"/>
            <a:ext cx="2892679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ribosa</a:t>
            </a:r>
            <a:endParaRPr lang="cs-CZ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20F9788-BA33-0E4F-931E-60ADCEFA85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0645" y="2615380"/>
            <a:ext cx="2320293" cy="26335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54191EE-8323-BD45-93FE-6599DD9CB9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026" y="2755949"/>
            <a:ext cx="4445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Nukleosid / Nukleotid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5140A32-5D89-B540-B403-6E41A48503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40" y="2495774"/>
            <a:ext cx="2571572" cy="27751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DE1B35C-CCFC-154E-BD6D-483B2C6621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5452" y="2562347"/>
            <a:ext cx="4481609" cy="2708582"/>
          </a:xfrm>
          <a:prstGeom prst="rect">
            <a:avLst/>
          </a:prstGeom>
        </p:spPr>
      </p:pic>
      <p:sp>
        <p:nvSpPr>
          <p:cNvPr id="50" name="Zaoblený obdélník 49">
            <a:extLst>
              <a:ext uri="{FF2B5EF4-FFF2-40B4-BE49-F238E27FC236}">
                <a16:creationId xmlns:a16="http://schemas.microsoft.com/office/drawing/2014/main" xmlns="" id="{56F8BA3F-9395-5C40-82FB-1C60DCDE3651}"/>
              </a:ext>
            </a:extLst>
          </p:cNvPr>
          <p:cNvSpPr/>
          <p:nvPr/>
        </p:nvSpPr>
        <p:spPr>
          <a:xfrm>
            <a:off x="683591" y="1816877"/>
            <a:ext cx="2892679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Nukleosid</a:t>
            </a:r>
          </a:p>
        </p:txBody>
      </p:sp>
      <p:sp>
        <p:nvSpPr>
          <p:cNvPr id="51" name="Zaoblený obdélník 50">
            <a:extLst>
              <a:ext uri="{FF2B5EF4-FFF2-40B4-BE49-F238E27FC236}">
                <a16:creationId xmlns:a16="http://schemas.microsoft.com/office/drawing/2014/main" xmlns="" id="{2B72067B-A40B-C94F-AF9F-CA291C4BFB13}"/>
              </a:ext>
            </a:extLst>
          </p:cNvPr>
          <p:cNvSpPr/>
          <p:nvPr/>
        </p:nvSpPr>
        <p:spPr>
          <a:xfrm>
            <a:off x="5305842" y="1816877"/>
            <a:ext cx="2892679" cy="568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</a:p>
        </p:txBody>
      </p:sp>
    </p:spTree>
    <p:extLst>
      <p:ext uri="{BB962C8B-B14F-4D97-AF65-F5344CB8AC3E}">
        <p14:creationId xmlns:p14="http://schemas.microsoft.com/office/powerpoint/2010/main" val="40790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Živé systémy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popisu ŽS</a:t>
            </a:r>
          </a:p>
        </p:txBody>
      </p:sp>
      <p:sp>
        <p:nvSpPr>
          <p:cNvPr id="144" name="Zaoblený obdélník 14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07999" y="1800000"/>
            <a:ext cx="4439302" cy="3564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atomu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Vazby mezi atomy, molekuly 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Složitější sloučeniny uhlíku 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 v živých systémech 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Biologické procesy na úrovni </a:t>
            </a:r>
            <a:r>
              <a:rPr lang="cs-CZ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biomakromolekul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Buňky a jejich funkce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Tkáně a pletiva 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Organismy a jejich funkce 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Společenstva organismů</a:t>
            </a:r>
          </a:p>
        </p:txBody>
      </p:sp>
      <p:sp>
        <p:nvSpPr>
          <p:cNvPr id="154" name="Zaoblený obdélník 15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855300" y="1800000"/>
            <a:ext cx="4080701" cy="3564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FYZIKA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OBECNÁ CHEMIE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ORGANICKÁ CHEMIE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MOLEKULÁRNÍ BIOLOGIE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BUNĚČNÁ BIOLOGIE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BIOLOGICKÉ VĚDY (zoologie, botanika, </a:t>
            </a:r>
            <a:r>
              <a:rPr lang="cs-CZ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mikologie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mikrobiologie)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Ekologie</a:t>
            </a:r>
          </a:p>
        </p:txBody>
      </p:sp>
    </p:spTree>
    <p:extLst>
      <p:ext uri="{BB962C8B-B14F-4D97-AF65-F5344CB8AC3E}">
        <p14:creationId xmlns:p14="http://schemas.microsoft.com/office/powerpoint/2010/main" val="28417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5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Dvouřetězcové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NK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Zaoblený obdélník 42">
            <a:extLst>
              <a:ext uri="{FF2B5EF4-FFF2-40B4-BE49-F238E27FC236}">
                <a16:creationId xmlns:a16="http://schemas.microsoft.com/office/drawing/2014/main" xmlns="" id="{BC2A56E8-F426-E54D-80C1-FB9135E6A77C}"/>
              </a:ext>
            </a:extLst>
          </p:cNvPr>
          <p:cNvSpPr/>
          <p:nvPr/>
        </p:nvSpPr>
        <p:spPr>
          <a:xfrm>
            <a:off x="1067151" y="1679143"/>
            <a:ext cx="7009699" cy="24897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Obvykle bývají dvouvláknové = dva samostatné řetězce NK spojené vodíkovými vazbami mezi bázemi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b="1" dirty="0">
                <a:solidFill>
                  <a:srgbClr val="FF0000"/>
                </a:solidFill>
                <a:latin typeface="Arial" charset="0"/>
              </a:rPr>
              <a:t>Báze se tzv. PÁRUJÍ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Oba řetězce jsou tzv. </a:t>
            </a:r>
            <a:r>
              <a:rPr lang="cs-CZ" altLang="cs-CZ" sz="1800" b="1" dirty="0">
                <a:solidFill>
                  <a:srgbClr val="0000FF"/>
                </a:solidFill>
                <a:latin typeface="Arial" charset="0"/>
              </a:rPr>
              <a:t>komplementární</a:t>
            </a: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 = nesou </a:t>
            </a:r>
            <a:r>
              <a:rPr lang="cs-CZ" altLang="cs-CZ" sz="1800" b="1" dirty="0">
                <a:solidFill>
                  <a:srgbClr val="0000FF"/>
                </a:solidFill>
                <a:latin typeface="Arial" charset="0"/>
              </a:rPr>
              <a:t>opačnou </a:t>
            </a: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(doplňkovou) genetickou informaci („negativ a pozitiv“)</a:t>
            </a:r>
          </a:p>
        </p:txBody>
      </p:sp>
    </p:spTree>
    <p:extLst>
      <p:ext uri="{BB962C8B-B14F-4D97-AF65-F5344CB8AC3E}">
        <p14:creationId xmlns:p14="http://schemas.microsoft.com/office/powerpoint/2010/main" val="40140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8" name="Obrázek 67">
            <a:extLst>
              <a:ext uri="{FF2B5EF4-FFF2-40B4-BE49-F238E27FC236}">
                <a16:creationId xmlns:a16="http://schemas.microsoft.com/office/drawing/2014/main" xmlns="" id="{424624B0-2E75-DA49-AE1D-CFDF2E9E84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6577" y="2173820"/>
            <a:ext cx="2378094" cy="204516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D46859A-725B-C642-9687-A7CFF444E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02" y="833651"/>
            <a:ext cx="3707047" cy="45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Párování bází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Zaoblený obdélník 42">
            <a:extLst>
              <a:ext uri="{FF2B5EF4-FFF2-40B4-BE49-F238E27FC236}">
                <a16:creationId xmlns:a16="http://schemas.microsoft.com/office/drawing/2014/main" xmlns="" id="{BC2A56E8-F426-E54D-80C1-FB9135E6A77C}"/>
              </a:ext>
            </a:extLst>
          </p:cNvPr>
          <p:cNvSpPr/>
          <p:nvPr/>
        </p:nvSpPr>
        <p:spPr>
          <a:xfrm>
            <a:off x="836815" y="1679143"/>
            <a:ext cx="7470370" cy="213449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b="1" dirty="0">
                <a:solidFill>
                  <a:srgbClr val="FF0000"/>
                </a:solidFill>
                <a:latin typeface="Arial" charset="0"/>
              </a:rPr>
              <a:t>ZÁKLAD VŠECH GENETICKÝCH POCHODŮ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UMOŽŇUJE PŘEDÁVÁNÍ A EXPRESI GENETICKÉ INFORMACE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b="1" dirty="0">
                <a:solidFill>
                  <a:srgbClr val="FF33CC"/>
                </a:solidFill>
                <a:latin typeface="Arial" charset="0"/>
              </a:rPr>
              <a:t>Purinové</a:t>
            </a: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 (A, G) báze s </a:t>
            </a:r>
            <a:r>
              <a:rPr lang="cs-CZ" altLang="cs-CZ" sz="1800" b="1" dirty="0">
                <a:solidFill>
                  <a:srgbClr val="FF33CC"/>
                </a:solidFill>
                <a:latin typeface="Arial" charset="0"/>
              </a:rPr>
              <a:t>pyrimidinovými</a:t>
            </a:r>
            <a:r>
              <a:rPr lang="cs-CZ" altLang="cs-CZ" sz="1800" dirty="0">
                <a:solidFill>
                  <a:srgbClr val="FF33CC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(U, T, C) 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2 nebo 3 vodíkové můstky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xmlns="" id="{7A7104DA-6080-9143-83BB-E4633CDD1ED8}"/>
              </a:ext>
            </a:extLst>
          </p:cNvPr>
          <p:cNvGrpSpPr/>
          <p:nvPr/>
        </p:nvGrpSpPr>
        <p:grpSpPr>
          <a:xfrm>
            <a:off x="1082351" y="4208671"/>
            <a:ext cx="1645702" cy="570272"/>
            <a:chOff x="1082351" y="3563078"/>
            <a:chExt cx="1645702" cy="57027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xmlns="" id="{74FCA155-DB4A-AC4B-B65B-0703D0100773}"/>
                </a:ext>
              </a:extLst>
            </p:cNvPr>
            <p:cNvSpPr/>
            <p:nvPr/>
          </p:nvSpPr>
          <p:spPr>
            <a:xfrm>
              <a:off x="1082351" y="3563079"/>
              <a:ext cx="548865" cy="5702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xmlns="" id="{BF0B0876-678C-E34B-B8FC-2EA41A6A0311}"/>
                </a:ext>
              </a:extLst>
            </p:cNvPr>
            <p:cNvSpPr/>
            <p:nvPr/>
          </p:nvSpPr>
          <p:spPr>
            <a:xfrm>
              <a:off x="2179188" y="3563078"/>
              <a:ext cx="548865" cy="570271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xmlns="" id="{7D2BFCAE-B144-DC48-B7F8-9802624190D1}"/>
                </a:ext>
              </a:extLst>
            </p:cNvPr>
            <p:cNvCxnSpPr/>
            <p:nvPr/>
          </p:nvCxnSpPr>
          <p:spPr>
            <a:xfrm>
              <a:off x="1631255" y="3785420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5D4A279E-1A61-F045-8F2D-3735CF216A94}"/>
                </a:ext>
              </a:extLst>
            </p:cNvPr>
            <p:cNvCxnSpPr/>
            <p:nvPr/>
          </p:nvCxnSpPr>
          <p:spPr>
            <a:xfrm>
              <a:off x="1631255" y="3895629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xmlns="" id="{0C023C21-13B7-DC4C-B737-BB25BE90A75E}"/>
              </a:ext>
            </a:extLst>
          </p:cNvPr>
          <p:cNvGrpSpPr/>
          <p:nvPr/>
        </p:nvGrpSpPr>
        <p:grpSpPr>
          <a:xfrm>
            <a:off x="3964380" y="4208671"/>
            <a:ext cx="1645702" cy="570272"/>
            <a:chOff x="1082351" y="4243557"/>
            <a:chExt cx="1645702" cy="570272"/>
          </a:xfrm>
        </p:grpSpPr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xmlns="" id="{978A5277-1DFC-C54E-A6A6-A97306EE9B1D}"/>
                </a:ext>
              </a:extLst>
            </p:cNvPr>
            <p:cNvSpPr/>
            <p:nvPr/>
          </p:nvSpPr>
          <p:spPr>
            <a:xfrm>
              <a:off x="1082351" y="4243558"/>
              <a:ext cx="548865" cy="5702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xmlns="" id="{4F45B77F-C568-1949-B93D-9914AA571DB5}"/>
                </a:ext>
              </a:extLst>
            </p:cNvPr>
            <p:cNvSpPr/>
            <p:nvPr/>
          </p:nvSpPr>
          <p:spPr>
            <a:xfrm>
              <a:off x="2179188" y="4243557"/>
              <a:ext cx="548865" cy="57027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9A6EB4B0-C97B-FF4D-A3F6-54DF790CA72F}"/>
                </a:ext>
              </a:extLst>
            </p:cNvPr>
            <p:cNvCxnSpPr/>
            <p:nvPr/>
          </p:nvCxnSpPr>
          <p:spPr>
            <a:xfrm>
              <a:off x="1631255" y="4465899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4183CB27-216C-E148-A45A-ACFE0D3EEF14}"/>
                </a:ext>
              </a:extLst>
            </p:cNvPr>
            <p:cNvCxnSpPr/>
            <p:nvPr/>
          </p:nvCxnSpPr>
          <p:spPr>
            <a:xfrm>
              <a:off x="1631255" y="4576108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xmlns="" id="{01888655-706C-8543-849B-3C94D81496D7}"/>
              </a:ext>
            </a:extLst>
          </p:cNvPr>
          <p:cNvGrpSpPr/>
          <p:nvPr/>
        </p:nvGrpSpPr>
        <p:grpSpPr>
          <a:xfrm>
            <a:off x="6846408" y="4208671"/>
            <a:ext cx="1645702" cy="570272"/>
            <a:chOff x="3456432" y="3566879"/>
            <a:chExt cx="1645702" cy="570272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xmlns="" id="{4E2B3D05-492C-594E-94AD-AF16E6AAE7DE}"/>
                </a:ext>
              </a:extLst>
            </p:cNvPr>
            <p:cNvSpPr/>
            <p:nvPr/>
          </p:nvSpPr>
          <p:spPr>
            <a:xfrm>
              <a:off x="3456432" y="3566880"/>
              <a:ext cx="548865" cy="5702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xmlns="" id="{C0390057-F760-6F44-8884-ACE1CEF5F019}"/>
                </a:ext>
              </a:extLst>
            </p:cNvPr>
            <p:cNvSpPr/>
            <p:nvPr/>
          </p:nvSpPr>
          <p:spPr>
            <a:xfrm>
              <a:off x="4553269" y="3566879"/>
              <a:ext cx="548865" cy="5702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570B1D9D-DA77-ED49-9024-1ADE94C2D91C}"/>
                </a:ext>
              </a:extLst>
            </p:cNvPr>
            <p:cNvCxnSpPr/>
            <p:nvPr/>
          </p:nvCxnSpPr>
          <p:spPr>
            <a:xfrm>
              <a:off x="4005336" y="3789221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75672204-A71E-1A4A-A30F-33B21D7B7A99}"/>
                </a:ext>
              </a:extLst>
            </p:cNvPr>
            <p:cNvCxnSpPr/>
            <p:nvPr/>
          </p:nvCxnSpPr>
          <p:spPr>
            <a:xfrm>
              <a:off x="4005336" y="3899430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C114B7C7-5F72-5B45-9301-808C2FCBF81A}"/>
                </a:ext>
              </a:extLst>
            </p:cNvPr>
            <p:cNvCxnSpPr/>
            <p:nvPr/>
          </p:nvCxnSpPr>
          <p:spPr>
            <a:xfrm>
              <a:off x="4004436" y="3998867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8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42" name="Skupina 41"/>
          <p:cNvGrpSpPr/>
          <p:nvPr/>
        </p:nvGrpSpPr>
        <p:grpSpPr>
          <a:xfrm>
            <a:off x="935831" y="1821180"/>
            <a:ext cx="7272338" cy="2760663"/>
            <a:chOff x="1044575" y="2133600"/>
            <a:chExt cx="7272338" cy="2760663"/>
          </a:xfrm>
        </p:grpSpPr>
        <p:grpSp>
          <p:nvGrpSpPr>
            <p:cNvPr id="43" name="Group 3"/>
            <p:cNvGrpSpPr>
              <a:grpSpLocks/>
            </p:cNvGrpSpPr>
            <p:nvPr/>
          </p:nvGrpSpPr>
          <p:grpSpPr bwMode="auto">
            <a:xfrm>
              <a:off x="1044575" y="4437063"/>
              <a:ext cx="3435350" cy="457200"/>
              <a:chOff x="884" y="3067"/>
              <a:chExt cx="2164" cy="288"/>
            </a:xfrm>
          </p:grpSpPr>
          <p:sp>
            <p:nvSpPr>
              <p:cNvPr id="174" name="Oval 4"/>
              <p:cNvSpPr>
                <a:spLocks noChangeArrowheads="1"/>
              </p:cNvSpPr>
              <p:nvPr/>
            </p:nvSpPr>
            <p:spPr bwMode="auto">
              <a:xfrm>
                <a:off x="884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75" name="AutoShape 5"/>
              <p:cNvSpPr>
                <a:spLocks noChangeArrowheads="1"/>
              </p:cNvSpPr>
              <p:nvPr/>
            </p:nvSpPr>
            <p:spPr bwMode="auto">
              <a:xfrm>
                <a:off x="1111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  <p:sp>
            <p:nvSpPr>
              <p:cNvPr id="176" name="Oval 6"/>
              <p:cNvSpPr>
                <a:spLocks noChangeArrowheads="1"/>
              </p:cNvSpPr>
              <p:nvPr/>
            </p:nvSpPr>
            <p:spPr bwMode="auto">
              <a:xfrm>
                <a:off x="1428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77" name="AutoShape 7"/>
              <p:cNvSpPr>
                <a:spLocks noChangeArrowheads="1"/>
              </p:cNvSpPr>
              <p:nvPr/>
            </p:nvSpPr>
            <p:spPr bwMode="auto">
              <a:xfrm>
                <a:off x="1655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  <p:sp>
            <p:nvSpPr>
              <p:cNvPr id="178" name="Oval 8"/>
              <p:cNvSpPr>
                <a:spLocks noChangeArrowheads="1"/>
              </p:cNvSpPr>
              <p:nvPr/>
            </p:nvSpPr>
            <p:spPr bwMode="auto">
              <a:xfrm>
                <a:off x="1973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79" name="AutoShape 9"/>
              <p:cNvSpPr>
                <a:spLocks noChangeArrowheads="1"/>
              </p:cNvSpPr>
              <p:nvPr/>
            </p:nvSpPr>
            <p:spPr bwMode="auto">
              <a:xfrm>
                <a:off x="2200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  <p:sp>
            <p:nvSpPr>
              <p:cNvPr id="180" name="Oval 10"/>
              <p:cNvSpPr>
                <a:spLocks noChangeArrowheads="1"/>
              </p:cNvSpPr>
              <p:nvPr/>
            </p:nvSpPr>
            <p:spPr bwMode="auto">
              <a:xfrm>
                <a:off x="2517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81" name="AutoShape 11"/>
              <p:cNvSpPr>
                <a:spLocks noChangeArrowheads="1"/>
              </p:cNvSpPr>
              <p:nvPr/>
            </p:nvSpPr>
            <p:spPr bwMode="auto">
              <a:xfrm>
                <a:off x="2744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44" name="Group 12"/>
            <p:cNvGrpSpPr>
              <a:grpSpLocks/>
            </p:cNvGrpSpPr>
            <p:nvPr/>
          </p:nvGrpSpPr>
          <p:grpSpPr bwMode="auto">
            <a:xfrm>
              <a:off x="4500563" y="4437063"/>
              <a:ext cx="3435350" cy="457200"/>
              <a:chOff x="884" y="3067"/>
              <a:chExt cx="2164" cy="288"/>
            </a:xfrm>
          </p:grpSpPr>
          <p:sp>
            <p:nvSpPr>
              <p:cNvPr id="166" name="Oval 13"/>
              <p:cNvSpPr>
                <a:spLocks noChangeArrowheads="1"/>
              </p:cNvSpPr>
              <p:nvPr/>
            </p:nvSpPr>
            <p:spPr bwMode="auto">
              <a:xfrm>
                <a:off x="884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67" name="AutoShape 14"/>
              <p:cNvSpPr>
                <a:spLocks noChangeArrowheads="1"/>
              </p:cNvSpPr>
              <p:nvPr/>
            </p:nvSpPr>
            <p:spPr bwMode="auto">
              <a:xfrm>
                <a:off x="1111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  <p:sp>
            <p:nvSpPr>
              <p:cNvPr id="168" name="Oval 15"/>
              <p:cNvSpPr>
                <a:spLocks noChangeArrowheads="1"/>
              </p:cNvSpPr>
              <p:nvPr/>
            </p:nvSpPr>
            <p:spPr bwMode="auto">
              <a:xfrm>
                <a:off x="1428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69" name="AutoShape 16"/>
              <p:cNvSpPr>
                <a:spLocks noChangeArrowheads="1"/>
              </p:cNvSpPr>
              <p:nvPr/>
            </p:nvSpPr>
            <p:spPr bwMode="auto">
              <a:xfrm>
                <a:off x="1655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  <p:sp>
            <p:nvSpPr>
              <p:cNvPr id="170" name="Oval 17"/>
              <p:cNvSpPr>
                <a:spLocks noChangeArrowheads="1"/>
              </p:cNvSpPr>
              <p:nvPr/>
            </p:nvSpPr>
            <p:spPr bwMode="auto">
              <a:xfrm>
                <a:off x="1973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71" name="AutoShape 18"/>
              <p:cNvSpPr>
                <a:spLocks noChangeArrowheads="1"/>
              </p:cNvSpPr>
              <p:nvPr/>
            </p:nvSpPr>
            <p:spPr bwMode="auto">
              <a:xfrm>
                <a:off x="2200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  <p:sp>
            <p:nvSpPr>
              <p:cNvPr id="172" name="Oval 19"/>
              <p:cNvSpPr>
                <a:spLocks noChangeArrowheads="1"/>
              </p:cNvSpPr>
              <p:nvPr/>
            </p:nvSpPr>
            <p:spPr bwMode="auto">
              <a:xfrm>
                <a:off x="2517" y="3113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73" name="AutoShape 20"/>
              <p:cNvSpPr>
                <a:spLocks noChangeArrowheads="1"/>
              </p:cNvSpPr>
              <p:nvPr/>
            </p:nvSpPr>
            <p:spPr bwMode="auto">
              <a:xfrm>
                <a:off x="2744" y="3067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45" name="Group 21"/>
            <p:cNvGrpSpPr>
              <a:grpSpLocks/>
            </p:cNvGrpSpPr>
            <p:nvPr/>
          </p:nvGrpSpPr>
          <p:grpSpPr bwMode="auto">
            <a:xfrm>
              <a:off x="2268538" y="3502025"/>
              <a:ext cx="503237" cy="936625"/>
              <a:chOff x="1429" y="2160"/>
              <a:chExt cx="680" cy="1089"/>
            </a:xfrm>
          </p:grpSpPr>
          <p:sp>
            <p:nvSpPr>
              <p:cNvPr id="164" name="AutoShape 22"/>
              <p:cNvSpPr>
                <a:spLocks noChangeArrowheads="1"/>
              </p:cNvSpPr>
              <p:nvPr/>
            </p:nvSpPr>
            <p:spPr bwMode="auto">
              <a:xfrm>
                <a:off x="1429" y="2659"/>
                <a:ext cx="680" cy="590"/>
              </a:xfrm>
              <a:prstGeom prst="hexagon">
                <a:avLst>
                  <a:gd name="adj" fmla="val 28814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A</a:t>
                </a:r>
              </a:p>
            </p:txBody>
          </p:sp>
          <p:sp>
            <p:nvSpPr>
              <p:cNvPr id="165" name="AutoShape 23"/>
              <p:cNvSpPr>
                <a:spLocks noChangeArrowheads="1"/>
              </p:cNvSpPr>
              <p:nvPr/>
            </p:nvSpPr>
            <p:spPr bwMode="auto">
              <a:xfrm>
                <a:off x="1474" y="2160"/>
                <a:ext cx="567" cy="521"/>
              </a:xfrm>
              <a:prstGeom prst="pentagon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46" name="Group 24"/>
            <p:cNvGrpSpPr>
              <a:grpSpLocks/>
            </p:cNvGrpSpPr>
            <p:nvPr/>
          </p:nvGrpSpPr>
          <p:grpSpPr bwMode="auto">
            <a:xfrm>
              <a:off x="3995738" y="3502025"/>
              <a:ext cx="503237" cy="936625"/>
              <a:chOff x="1429" y="2160"/>
              <a:chExt cx="680" cy="1089"/>
            </a:xfrm>
          </p:grpSpPr>
          <p:sp>
            <p:nvSpPr>
              <p:cNvPr id="162" name="AutoShape 25"/>
              <p:cNvSpPr>
                <a:spLocks noChangeArrowheads="1"/>
              </p:cNvSpPr>
              <p:nvPr/>
            </p:nvSpPr>
            <p:spPr bwMode="auto">
              <a:xfrm>
                <a:off x="1429" y="2659"/>
                <a:ext cx="680" cy="590"/>
              </a:xfrm>
              <a:prstGeom prst="hexagon">
                <a:avLst>
                  <a:gd name="adj" fmla="val 28814"/>
                  <a:gd name="vf" fmla="val 115470"/>
                </a:avLst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G</a:t>
                </a:r>
              </a:p>
            </p:txBody>
          </p:sp>
          <p:sp>
            <p:nvSpPr>
              <p:cNvPr id="163" name="AutoShape 26"/>
              <p:cNvSpPr>
                <a:spLocks noChangeArrowheads="1"/>
              </p:cNvSpPr>
              <p:nvPr/>
            </p:nvSpPr>
            <p:spPr bwMode="auto">
              <a:xfrm>
                <a:off x="1474" y="2160"/>
                <a:ext cx="567" cy="521"/>
              </a:xfrm>
              <a:prstGeom prst="pentagon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2268538" y="2565400"/>
              <a:ext cx="503237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T</a:t>
              </a:r>
            </a:p>
          </p:txBody>
        </p:sp>
        <p:sp>
          <p:nvSpPr>
            <p:cNvPr id="48" name="AutoShape 28"/>
            <p:cNvSpPr>
              <a:spLocks noChangeArrowheads="1"/>
            </p:cNvSpPr>
            <p:nvPr/>
          </p:nvSpPr>
          <p:spPr bwMode="auto">
            <a:xfrm>
              <a:off x="3995738" y="2565400"/>
              <a:ext cx="503237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C</a:t>
              </a:r>
            </a:p>
          </p:txBody>
        </p:sp>
        <p:sp>
          <p:nvSpPr>
            <p:cNvPr id="49" name="AutoShape 29"/>
            <p:cNvSpPr>
              <a:spLocks noChangeArrowheads="1"/>
            </p:cNvSpPr>
            <p:nvPr/>
          </p:nvSpPr>
          <p:spPr bwMode="auto">
            <a:xfrm>
              <a:off x="1404938" y="3933825"/>
              <a:ext cx="503237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T</a:t>
              </a:r>
            </a:p>
          </p:txBody>
        </p:sp>
        <p:sp>
          <p:nvSpPr>
            <p:cNvPr id="50" name="AutoShape 30"/>
            <p:cNvSpPr>
              <a:spLocks noChangeArrowheads="1"/>
            </p:cNvSpPr>
            <p:nvPr/>
          </p:nvSpPr>
          <p:spPr bwMode="auto">
            <a:xfrm>
              <a:off x="3132138" y="3933825"/>
              <a:ext cx="503237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C</a:t>
              </a:r>
            </a:p>
          </p:txBody>
        </p:sp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>
              <a:off x="4860925" y="3933825"/>
              <a:ext cx="503238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C</a:t>
              </a:r>
            </a:p>
          </p:txBody>
        </p:sp>
        <p:sp>
          <p:nvSpPr>
            <p:cNvPr id="52" name="AutoShape 32"/>
            <p:cNvSpPr>
              <a:spLocks noChangeArrowheads="1"/>
            </p:cNvSpPr>
            <p:nvPr/>
          </p:nvSpPr>
          <p:spPr bwMode="auto">
            <a:xfrm>
              <a:off x="5724525" y="3933825"/>
              <a:ext cx="503238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T</a:t>
              </a:r>
            </a:p>
          </p:txBody>
        </p:sp>
        <p:grpSp>
          <p:nvGrpSpPr>
            <p:cNvPr id="53" name="Group 33"/>
            <p:cNvGrpSpPr>
              <a:grpSpLocks/>
            </p:cNvGrpSpPr>
            <p:nvPr/>
          </p:nvGrpSpPr>
          <p:grpSpPr bwMode="auto">
            <a:xfrm>
              <a:off x="6588125" y="3502025"/>
              <a:ext cx="503238" cy="936625"/>
              <a:chOff x="1429" y="2160"/>
              <a:chExt cx="680" cy="1089"/>
            </a:xfrm>
          </p:grpSpPr>
          <p:sp>
            <p:nvSpPr>
              <p:cNvPr id="160" name="AutoShape 34"/>
              <p:cNvSpPr>
                <a:spLocks noChangeArrowheads="1"/>
              </p:cNvSpPr>
              <p:nvPr/>
            </p:nvSpPr>
            <p:spPr bwMode="auto">
              <a:xfrm>
                <a:off x="1429" y="2659"/>
                <a:ext cx="680" cy="590"/>
              </a:xfrm>
              <a:prstGeom prst="hexagon">
                <a:avLst>
                  <a:gd name="adj" fmla="val 28814"/>
                  <a:gd name="vf" fmla="val 115470"/>
                </a:avLst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G</a:t>
                </a:r>
              </a:p>
            </p:txBody>
          </p:sp>
          <p:sp>
            <p:nvSpPr>
              <p:cNvPr id="161" name="AutoShape 35"/>
              <p:cNvSpPr>
                <a:spLocks noChangeArrowheads="1"/>
              </p:cNvSpPr>
              <p:nvPr/>
            </p:nvSpPr>
            <p:spPr bwMode="auto">
              <a:xfrm>
                <a:off x="1474" y="2160"/>
                <a:ext cx="567" cy="521"/>
              </a:xfrm>
              <a:prstGeom prst="pentagon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54" name="Group 36"/>
            <p:cNvGrpSpPr>
              <a:grpSpLocks/>
            </p:cNvGrpSpPr>
            <p:nvPr/>
          </p:nvGrpSpPr>
          <p:grpSpPr bwMode="auto">
            <a:xfrm>
              <a:off x="7453313" y="3502025"/>
              <a:ext cx="503237" cy="936625"/>
              <a:chOff x="1429" y="2160"/>
              <a:chExt cx="680" cy="1089"/>
            </a:xfrm>
          </p:grpSpPr>
          <p:sp>
            <p:nvSpPr>
              <p:cNvPr id="158" name="AutoShape 37"/>
              <p:cNvSpPr>
                <a:spLocks noChangeArrowheads="1"/>
              </p:cNvSpPr>
              <p:nvPr/>
            </p:nvSpPr>
            <p:spPr bwMode="auto">
              <a:xfrm>
                <a:off x="1429" y="2659"/>
                <a:ext cx="680" cy="590"/>
              </a:xfrm>
              <a:prstGeom prst="hexagon">
                <a:avLst>
                  <a:gd name="adj" fmla="val 28814"/>
                  <a:gd name="vf" fmla="val 115470"/>
                </a:avLst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G</a:t>
                </a:r>
              </a:p>
            </p:txBody>
          </p:sp>
          <p:sp>
            <p:nvSpPr>
              <p:cNvPr id="159" name="AutoShape 38"/>
              <p:cNvSpPr>
                <a:spLocks noChangeArrowheads="1"/>
              </p:cNvSpPr>
              <p:nvPr/>
            </p:nvSpPr>
            <p:spPr bwMode="auto">
              <a:xfrm>
                <a:off x="1474" y="2160"/>
                <a:ext cx="567" cy="521"/>
              </a:xfrm>
              <a:prstGeom prst="pentagon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55" name="Group 39"/>
            <p:cNvGrpSpPr>
              <a:grpSpLocks/>
            </p:cNvGrpSpPr>
            <p:nvPr/>
          </p:nvGrpSpPr>
          <p:grpSpPr bwMode="auto">
            <a:xfrm>
              <a:off x="1404938" y="2565400"/>
              <a:ext cx="503237" cy="936625"/>
              <a:chOff x="929" y="2341"/>
              <a:chExt cx="317" cy="590"/>
            </a:xfrm>
          </p:grpSpPr>
          <p:sp>
            <p:nvSpPr>
              <p:cNvPr id="156" name="AutoShape 40"/>
              <p:cNvSpPr>
                <a:spLocks noChangeArrowheads="1"/>
              </p:cNvSpPr>
              <p:nvPr/>
            </p:nvSpPr>
            <p:spPr bwMode="auto">
              <a:xfrm>
                <a:off x="929" y="2341"/>
                <a:ext cx="317" cy="32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A</a:t>
                </a:r>
              </a:p>
            </p:txBody>
          </p:sp>
          <p:sp>
            <p:nvSpPr>
              <p:cNvPr id="157" name="AutoShape 41"/>
              <p:cNvSpPr>
                <a:spLocks noChangeArrowheads="1"/>
              </p:cNvSpPr>
              <p:nvPr/>
            </p:nvSpPr>
            <p:spPr bwMode="auto">
              <a:xfrm rot="10800000">
                <a:off x="962" y="2649"/>
                <a:ext cx="264" cy="282"/>
              </a:xfrm>
              <a:prstGeom prst="pentagon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56" name="Group 42"/>
            <p:cNvGrpSpPr>
              <a:grpSpLocks/>
            </p:cNvGrpSpPr>
            <p:nvPr/>
          </p:nvGrpSpPr>
          <p:grpSpPr bwMode="auto">
            <a:xfrm>
              <a:off x="3132138" y="2565400"/>
              <a:ext cx="503237" cy="936625"/>
              <a:chOff x="1972" y="2341"/>
              <a:chExt cx="317" cy="590"/>
            </a:xfrm>
          </p:grpSpPr>
          <p:sp>
            <p:nvSpPr>
              <p:cNvPr id="154" name="AutoShape 43"/>
              <p:cNvSpPr>
                <a:spLocks noChangeArrowheads="1"/>
              </p:cNvSpPr>
              <p:nvPr/>
            </p:nvSpPr>
            <p:spPr bwMode="auto">
              <a:xfrm>
                <a:off x="1972" y="2341"/>
                <a:ext cx="317" cy="32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G</a:t>
                </a:r>
              </a:p>
            </p:txBody>
          </p:sp>
          <p:sp>
            <p:nvSpPr>
              <p:cNvPr id="155" name="AutoShape 44"/>
              <p:cNvSpPr>
                <a:spLocks noChangeArrowheads="1"/>
              </p:cNvSpPr>
              <p:nvPr/>
            </p:nvSpPr>
            <p:spPr bwMode="auto">
              <a:xfrm rot="10800000">
                <a:off x="2005" y="2649"/>
                <a:ext cx="264" cy="282"/>
              </a:xfrm>
              <a:prstGeom prst="pentagon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57" name="Group 45"/>
            <p:cNvGrpSpPr>
              <a:grpSpLocks/>
            </p:cNvGrpSpPr>
            <p:nvPr/>
          </p:nvGrpSpPr>
          <p:grpSpPr bwMode="auto">
            <a:xfrm>
              <a:off x="4860925" y="2565400"/>
              <a:ext cx="503238" cy="936625"/>
              <a:chOff x="1972" y="2341"/>
              <a:chExt cx="317" cy="590"/>
            </a:xfrm>
          </p:grpSpPr>
          <p:sp>
            <p:nvSpPr>
              <p:cNvPr id="152" name="AutoShape 46"/>
              <p:cNvSpPr>
                <a:spLocks noChangeArrowheads="1"/>
              </p:cNvSpPr>
              <p:nvPr/>
            </p:nvSpPr>
            <p:spPr bwMode="auto">
              <a:xfrm>
                <a:off x="1972" y="2341"/>
                <a:ext cx="317" cy="32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G</a:t>
                </a:r>
              </a:p>
            </p:txBody>
          </p:sp>
          <p:sp>
            <p:nvSpPr>
              <p:cNvPr id="153" name="AutoShape 47"/>
              <p:cNvSpPr>
                <a:spLocks noChangeArrowheads="1"/>
              </p:cNvSpPr>
              <p:nvPr/>
            </p:nvSpPr>
            <p:spPr bwMode="auto">
              <a:xfrm rot="10800000">
                <a:off x="2005" y="2649"/>
                <a:ext cx="264" cy="282"/>
              </a:xfrm>
              <a:prstGeom prst="pentagon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sp>
          <p:nvSpPr>
            <p:cNvPr id="58" name="AutoShape 48"/>
            <p:cNvSpPr>
              <a:spLocks noChangeArrowheads="1"/>
            </p:cNvSpPr>
            <p:nvPr/>
          </p:nvSpPr>
          <p:spPr bwMode="auto">
            <a:xfrm>
              <a:off x="6588125" y="2565400"/>
              <a:ext cx="503238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C</a:t>
              </a:r>
            </a:p>
          </p:txBody>
        </p:sp>
        <p:sp>
          <p:nvSpPr>
            <p:cNvPr id="59" name="AutoShape 49"/>
            <p:cNvSpPr>
              <a:spLocks noChangeArrowheads="1"/>
            </p:cNvSpPr>
            <p:nvPr/>
          </p:nvSpPr>
          <p:spPr bwMode="auto">
            <a:xfrm>
              <a:off x="7453313" y="2565400"/>
              <a:ext cx="503237" cy="508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C</a:t>
              </a:r>
            </a:p>
          </p:txBody>
        </p: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5724525" y="2565400"/>
              <a:ext cx="503238" cy="936625"/>
              <a:chOff x="929" y="2341"/>
              <a:chExt cx="317" cy="590"/>
            </a:xfrm>
          </p:grpSpPr>
          <p:sp>
            <p:nvSpPr>
              <p:cNvPr id="150" name="AutoShape 51"/>
              <p:cNvSpPr>
                <a:spLocks noChangeArrowheads="1"/>
              </p:cNvSpPr>
              <p:nvPr/>
            </p:nvSpPr>
            <p:spPr bwMode="auto">
              <a:xfrm>
                <a:off x="929" y="2341"/>
                <a:ext cx="317" cy="32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A</a:t>
                </a:r>
              </a:p>
            </p:txBody>
          </p:sp>
          <p:sp>
            <p:nvSpPr>
              <p:cNvPr id="151" name="AutoShape 52"/>
              <p:cNvSpPr>
                <a:spLocks noChangeArrowheads="1"/>
              </p:cNvSpPr>
              <p:nvPr/>
            </p:nvSpPr>
            <p:spPr bwMode="auto">
              <a:xfrm rot="10800000">
                <a:off x="962" y="2649"/>
                <a:ext cx="264" cy="282"/>
              </a:xfrm>
              <a:prstGeom prst="pentagon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7956550" y="2205038"/>
              <a:ext cx="360363" cy="3587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cs-CZ" altLang="cs-CZ" b="1"/>
                <a:t>P</a:t>
              </a:r>
            </a:p>
          </p:txBody>
        </p:sp>
        <p:sp>
          <p:nvSpPr>
            <p:cNvPr id="62" name="AutoShape 54"/>
            <p:cNvSpPr>
              <a:spLocks noChangeArrowheads="1"/>
            </p:cNvSpPr>
            <p:nvPr/>
          </p:nvSpPr>
          <p:spPr bwMode="auto">
            <a:xfrm rot="10800000">
              <a:off x="1404938" y="2133600"/>
              <a:ext cx="482600" cy="457200"/>
            </a:xfrm>
            <a:prstGeom prst="pentagon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cs-CZ" altLang="cs-CZ"/>
            </a:p>
          </p:txBody>
        </p:sp>
        <p:grpSp>
          <p:nvGrpSpPr>
            <p:cNvPr id="63" name="Group 55"/>
            <p:cNvGrpSpPr>
              <a:grpSpLocks/>
            </p:cNvGrpSpPr>
            <p:nvPr/>
          </p:nvGrpSpPr>
          <p:grpSpPr bwMode="auto">
            <a:xfrm>
              <a:off x="1908175" y="2133600"/>
              <a:ext cx="842963" cy="457200"/>
              <a:chOff x="703" y="1888"/>
              <a:chExt cx="531" cy="288"/>
            </a:xfrm>
          </p:grpSpPr>
          <p:sp>
            <p:nvSpPr>
              <p:cNvPr id="148" name="Oval 56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49" name="AutoShape 57"/>
              <p:cNvSpPr>
                <a:spLocks noChangeArrowheads="1"/>
              </p:cNvSpPr>
              <p:nvPr/>
            </p:nvSpPr>
            <p:spPr bwMode="auto">
              <a:xfrm rot="10800000">
                <a:off x="930" y="1888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64" name="Group 58"/>
            <p:cNvGrpSpPr>
              <a:grpSpLocks/>
            </p:cNvGrpSpPr>
            <p:nvPr/>
          </p:nvGrpSpPr>
          <p:grpSpPr bwMode="auto">
            <a:xfrm>
              <a:off x="2771775" y="2133600"/>
              <a:ext cx="842963" cy="457200"/>
              <a:chOff x="703" y="1888"/>
              <a:chExt cx="531" cy="288"/>
            </a:xfrm>
          </p:grpSpPr>
          <p:sp>
            <p:nvSpPr>
              <p:cNvPr id="146" name="Oval 59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47" name="AutoShape 60"/>
              <p:cNvSpPr>
                <a:spLocks noChangeArrowheads="1"/>
              </p:cNvSpPr>
              <p:nvPr/>
            </p:nvSpPr>
            <p:spPr bwMode="auto">
              <a:xfrm rot="10800000">
                <a:off x="930" y="1888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65" name="Group 61"/>
            <p:cNvGrpSpPr>
              <a:grpSpLocks/>
            </p:cNvGrpSpPr>
            <p:nvPr/>
          </p:nvGrpSpPr>
          <p:grpSpPr bwMode="auto">
            <a:xfrm>
              <a:off x="3636963" y="2133600"/>
              <a:ext cx="842962" cy="457200"/>
              <a:chOff x="703" y="1888"/>
              <a:chExt cx="531" cy="288"/>
            </a:xfrm>
          </p:grpSpPr>
          <p:sp>
            <p:nvSpPr>
              <p:cNvPr id="144" name="Oval 62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45" name="AutoShape 63"/>
              <p:cNvSpPr>
                <a:spLocks noChangeArrowheads="1"/>
              </p:cNvSpPr>
              <p:nvPr/>
            </p:nvSpPr>
            <p:spPr bwMode="auto">
              <a:xfrm rot="10800000">
                <a:off x="930" y="1888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66" name="Group 64"/>
            <p:cNvGrpSpPr>
              <a:grpSpLocks/>
            </p:cNvGrpSpPr>
            <p:nvPr/>
          </p:nvGrpSpPr>
          <p:grpSpPr bwMode="auto">
            <a:xfrm>
              <a:off x="4500563" y="2133600"/>
              <a:ext cx="842962" cy="457200"/>
              <a:chOff x="703" y="1888"/>
              <a:chExt cx="531" cy="288"/>
            </a:xfrm>
          </p:grpSpPr>
          <p:sp>
            <p:nvSpPr>
              <p:cNvPr id="142" name="Oval 65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43" name="AutoShape 66"/>
              <p:cNvSpPr>
                <a:spLocks noChangeArrowheads="1"/>
              </p:cNvSpPr>
              <p:nvPr/>
            </p:nvSpPr>
            <p:spPr bwMode="auto">
              <a:xfrm rot="10800000">
                <a:off x="930" y="1888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67" name="Group 67"/>
            <p:cNvGrpSpPr>
              <a:grpSpLocks/>
            </p:cNvGrpSpPr>
            <p:nvPr/>
          </p:nvGrpSpPr>
          <p:grpSpPr bwMode="auto">
            <a:xfrm>
              <a:off x="5364163" y="2133600"/>
              <a:ext cx="842962" cy="457200"/>
              <a:chOff x="703" y="1888"/>
              <a:chExt cx="531" cy="288"/>
            </a:xfrm>
          </p:grpSpPr>
          <p:sp>
            <p:nvSpPr>
              <p:cNvPr id="139" name="Oval 68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40" name="AutoShape 69"/>
              <p:cNvSpPr>
                <a:spLocks noChangeArrowheads="1"/>
              </p:cNvSpPr>
              <p:nvPr/>
            </p:nvSpPr>
            <p:spPr bwMode="auto">
              <a:xfrm rot="10800000">
                <a:off x="930" y="1888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69" name="Group 70"/>
            <p:cNvGrpSpPr>
              <a:grpSpLocks/>
            </p:cNvGrpSpPr>
            <p:nvPr/>
          </p:nvGrpSpPr>
          <p:grpSpPr bwMode="auto">
            <a:xfrm>
              <a:off x="6229350" y="2133600"/>
              <a:ext cx="842963" cy="457200"/>
              <a:chOff x="703" y="1888"/>
              <a:chExt cx="531" cy="288"/>
            </a:xfrm>
          </p:grpSpPr>
          <p:sp>
            <p:nvSpPr>
              <p:cNvPr id="137" name="Oval 71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38" name="AutoShape 72"/>
              <p:cNvSpPr>
                <a:spLocks noChangeArrowheads="1"/>
              </p:cNvSpPr>
              <p:nvPr/>
            </p:nvSpPr>
            <p:spPr bwMode="auto">
              <a:xfrm rot="10800000">
                <a:off x="930" y="1888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70" name="Group 73"/>
            <p:cNvGrpSpPr>
              <a:grpSpLocks/>
            </p:cNvGrpSpPr>
            <p:nvPr/>
          </p:nvGrpSpPr>
          <p:grpSpPr bwMode="auto">
            <a:xfrm>
              <a:off x="7092950" y="2133600"/>
              <a:ext cx="842963" cy="457200"/>
              <a:chOff x="703" y="1888"/>
              <a:chExt cx="531" cy="288"/>
            </a:xfrm>
          </p:grpSpPr>
          <p:sp>
            <p:nvSpPr>
              <p:cNvPr id="100" name="Oval 74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227" cy="2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cs-CZ" altLang="cs-CZ" b="1"/>
                  <a:t>P</a:t>
                </a:r>
              </a:p>
            </p:txBody>
          </p:sp>
          <p:sp>
            <p:nvSpPr>
              <p:cNvPr id="101" name="AutoShape 75"/>
              <p:cNvSpPr>
                <a:spLocks noChangeArrowheads="1"/>
              </p:cNvSpPr>
              <p:nvPr/>
            </p:nvSpPr>
            <p:spPr bwMode="auto">
              <a:xfrm rot="10800000">
                <a:off x="930" y="1888"/>
                <a:ext cx="304" cy="288"/>
              </a:xfrm>
              <a:prstGeom prst="pentagon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cs-CZ" altLang="cs-CZ"/>
              </a:p>
            </p:txBody>
          </p:sp>
        </p:grpSp>
        <p:grpSp>
          <p:nvGrpSpPr>
            <p:cNvPr id="71" name="Group 76"/>
            <p:cNvGrpSpPr>
              <a:grpSpLocks/>
            </p:cNvGrpSpPr>
            <p:nvPr/>
          </p:nvGrpSpPr>
          <p:grpSpPr bwMode="auto">
            <a:xfrm>
              <a:off x="1547813" y="3502025"/>
              <a:ext cx="215900" cy="360363"/>
              <a:chOff x="1020" y="2886"/>
              <a:chExt cx="136" cy="227"/>
            </a:xfrm>
          </p:grpSpPr>
          <p:sp>
            <p:nvSpPr>
              <p:cNvPr id="98" name="Line 77"/>
              <p:cNvSpPr>
                <a:spLocks noChangeShapeType="1"/>
              </p:cNvSpPr>
              <p:nvPr/>
            </p:nvSpPr>
            <p:spPr bwMode="auto">
              <a:xfrm>
                <a:off x="102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Line 78"/>
              <p:cNvSpPr>
                <a:spLocks noChangeShapeType="1"/>
              </p:cNvSpPr>
              <p:nvPr/>
            </p:nvSpPr>
            <p:spPr bwMode="auto">
              <a:xfrm>
                <a:off x="115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2" name="Group 79"/>
            <p:cNvGrpSpPr>
              <a:grpSpLocks/>
            </p:cNvGrpSpPr>
            <p:nvPr/>
          </p:nvGrpSpPr>
          <p:grpSpPr bwMode="auto">
            <a:xfrm>
              <a:off x="2413000" y="3141663"/>
              <a:ext cx="215900" cy="360362"/>
              <a:chOff x="1020" y="2886"/>
              <a:chExt cx="136" cy="227"/>
            </a:xfrm>
          </p:grpSpPr>
          <p:sp>
            <p:nvSpPr>
              <p:cNvPr id="96" name="Line 80"/>
              <p:cNvSpPr>
                <a:spLocks noChangeShapeType="1"/>
              </p:cNvSpPr>
              <p:nvPr/>
            </p:nvSpPr>
            <p:spPr bwMode="auto">
              <a:xfrm>
                <a:off x="102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Line 81"/>
              <p:cNvSpPr>
                <a:spLocks noChangeShapeType="1"/>
              </p:cNvSpPr>
              <p:nvPr/>
            </p:nvSpPr>
            <p:spPr bwMode="auto">
              <a:xfrm>
                <a:off x="115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3" name="Group 82"/>
            <p:cNvGrpSpPr>
              <a:grpSpLocks/>
            </p:cNvGrpSpPr>
            <p:nvPr/>
          </p:nvGrpSpPr>
          <p:grpSpPr bwMode="auto">
            <a:xfrm>
              <a:off x="3205163" y="3573463"/>
              <a:ext cx="358775" cy="360362"/>
              <a:chOff x="2064" y="2886"/>
              <a:chExt cx="226" cy="227"/>
            </a:xfrm>
          </p:grpSpPr>
          <p:sp>
            <p:nvSpPr>
              <p:cNvPr id="93" name="Line 83"/>
              <p:cNvSpPr>
                <a:spLocks noChangeShapeType="1"/>
              </p:cNvSpPr>
              <p:nvPr/>
            </p:nvSpPr>
            <p:spPr bwMode="auto">
              <a:xfrm>
                <a:off x="2064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" name="Line 84"/>
              <p:cNvSpPr>
                <a:spLocks noChangeShapeType="1"/>
              </p:cNvSpPr>
              <p:nvPr/>
            </p:nvSpPr>
            <p:spPr bwMode="auto">
              <a:xfrm>
                <a:off x="229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Line 85"/>
              <p:cNvSpPr>
                <a:spLocks noChangeShapeType="1"/>
              </p:cNvSpPr>
              <p:nvPr/>
            </p:nvSpPr>
            <p:spPr bwMode="auto">
              <a:xfrm>
                <a:off x="217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4" name="Group 86"/>
            <p:cNvGrpSpPr>
              <a:grpSpLocks/>
            </p:cNvGrpSpPr>
            <p:nvPr/>
          </p:nvGrpSpPr>
          <p:grpSpPr bwMode="auto">
            <a:xfrm>
              <a:off x="4068763" y="3141663"/>
              <a:ext cx="358775" cy="360362"/>
              <a:chOff x="2064" y="2886"/>
              <a:chExt cx="226" cy="227"/>
            </a:xfrm>
          </p:grpSpPr>
          <p:sp>
            <p:nvSpPr>
              <p:cNvPr id="90" name="Line 87"/>
              <p:cNvSpPr>
                <a:spLocks noChangeShapeType="1"/>
              </p:cNvSpPr>
              <p:nvPr/>
            </p:nvSpPr>
            <p:spPr bwMode="auto">
              <a:xfrm>
                <a:off x="2064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" name="Line 88"/>
              <p:cNvSpPr>
                <a:spLocks noChangeShapeType="1"/>
              </p:cNvSpPr>
              <p:nvPr/>
            </p:nvSpPr>
            <p:spPr bwMode="auto">
              <a:xfrm>
                <a:off x="229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" name="Line 89"/>
              <p:cNvSpPr>
                <a:spLocks noChangeShapeType="1"/>
              </p:cNvSpPr>
              <p:nvPr/>
            </p:nvSpPr>
            <p:spPr bwMode="auto">
              <a:xfrm>
                <a:off x="217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5" name="Group 90"/>
            <p:cNvGrpSpPr>
              <a:grpSpLocks/>
            </p:cNvGrpSpPr>
            <p:nvPr/>
          </p:nvGrpSpPr>
          <p:grpSpPr bwMode="auto">
            <a:xfrm>
              <a:off x="4932363" y="3502025"/>
              <a:ext cx="358775" cy="360363"/>
              <a:chOff x="2064" y="2886"/>
              <a:chExt cx="226" cy="227"/>
            </a:xfrm>
          </p:grpSpPr>
          <p:sp>
            <p:nvSpPr>
              <p:cNvPr id="87" name="Line 91"/>
              <p:cNvSpPr>
                <a:spLocks noChangeShapeType="1"/>
              </p:cNvSpPr>
              <p:nvPr/>
            </p:nvSpPr>
            <p:spPr bwMode="auto">
              <a:xfrm>
                <a:off x="2064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" name="Line 92"/>
              <p:cNvSpPr>
                <a:spLocks noChangeShapeType="1"/>
              </p:cNvSpPr>
              <p:nvPr/>
            </p:nvSpPr>
            <p:spPr bwMode="auto">
              <a:xfrm>
                <a:off x="229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217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6" name="Group 94"/>
            <p:cNvGrpSpPr>
              <a:grpSpLocks/>
            </p:cNvGrpSpPr>
            <p:nvPr/>
          </p:nvGrpSpPr>
          <p:grpSpPr bwMode="auto">
            <a:xfrm>
              <a:off x="6661150" y="3141663"/>
              <a:ext cx="358775" cy="360362"/>
              <a:chOff x="2064" y="2886"/>
              <a:chExt cx="226" cy="227"/>
            </a:xfrm>
          </p:grpSpPr>
          <p:sp>
            <p:nvSpPr>
              <p:cNvPr id="84" name="Line 95"/>
              <p:cNvSpPr>
                <a:spLocks noChangeShapeType="1"/>
              </p:cNvSpPr>
              <p:nvPr/>
            </p:nvSpPr>
            <p:spPr bwMode="auto">
              <a:xfrm>
                <a:off x="2064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" name="Line 96"/>
              <p:cNvSpPr>
                <a:spLocks noChangeShapeType="1"/>
              </p:cNvSpPr>
              <p:nvPr/>
            </p:nvSpPr>
            <p:spPr bwMode="auto">
              <a:xfrm>
                <a:off x="229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" name="Line 97"/>
              <p:cNvSpPr>
                <a:spLocks noChangeShapeType="1"/>
              </p:cNvSpPr>
              <p:nvPr/>
            </p:nvSpPr>
            <p:spPr bwMode="auto">
              <a:xfrm>
                <a:off x="217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7" name="Group 98"/>
            <p:cNvGrpSpPr>
              <a:grpSpLocks/>
            </p:cNvGrpSpPr>
            <p:nvPr/>
          </p:nvGrpSpPr>
          <p:grpSpPr bwMode="auto">
            <a:xfrm>
              <a:off x="7524750" y="3141663"/>
              <a:ext cx="358775" cy="360362"/>
              <a:chOff x="2064" y="2886"/>
              <a:chExt cx="226" cy="227"/>
            </a:xfrm>
          </p:grpSpPr>
          <p:sp>
            <p:nvSpPr>
              <p:cNvPr id="81" name="Line 99"/>
              <p:cNvSpPr>
                <a:spLocks noChangeShapeType="1"/>
              </p:cNvSpPr>
              <p:nvPr/>
            </p:nvSpPr>
            <p:spPr bwMode="auto">
              <a:xfrm>
                <a:off x="2064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Line 100"/>
              <p:cNvSpPr>
                <a:spLocks noChangeShapeType="1"/>
              </p:cNvSpPr>
              <p:nvPr/>
            </p:nvSpPr>
            <p:spPr bwMode="auto">
              <a:xfrm>
                <a:off x="229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Line 101"/>
              <p:cNvSpPr>
                <a:spLocks noChangeShapeType="1"/>
              </p:cNvSpPr>
              <p:nvPr/>
            </p:nvSpPr>
            <p:spPr bwMode="auto">
              <a:xfrm>
                <a:off x="217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8" name="Group 102"/>
            <p:cNvGrpSpPr>
              <a:grpSpLocks/>
            </p:cNvGrpSpPr>
            <p:nvPr/>
          </p:nvGrpSpPr>
          <p:grpSpPr bwMode="auto">
            <a:xfrm>
              <a:off x="5868988" y="3502025"/>
              <a:ext cx="215900" cy="360363"/>
              <a:chOff x="1020" y="2886"/>
              <a:chExt cx="136" cy="227"/>
            </a:xfrm>
          </p:grpSpPr>
          <p:sp>
            <p:nvSpPr>
              <p:cNvPr id="79" name="Line 103"/>
              <p:cNvSpPr>
                <a:spLocks noChangeShapeType="1"/>
              </p:cNvSpPr>
              <p:nvPr/>
            </p:nvSpPr>
            <p:spPr bwMode="auto">
              <a:xfrm>
                <a:off x="1020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Line 104"/>
              <p:cNvSpPr>
                <a:spLocks noChangeShapeType="1"/>
              </p:cNvSpPr>
              <p:nvPr/>
            </p:nvSpPr>
            <p:spPr bwMode="auto">
              <a:xfrm>
                <a:off x="1156" y="2886"/>
                <a:ext cx="0" cy="227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84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Párování bází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xmlns="" id="{7A7104DA-6080-9143-83BB-E4633CDD1ED8}"/>
              </a:ext>
            </a:extLst>
          </p:cNvPr>
          <p:cNvGrpSpPr/>
          <p:nvPr/>
        </p:nvGrpSpPr>
        <p:grpSpPr>
          <a:xfrm>
            <a:off x="307975" y="3067664"/>
            <a:ext cx="1645702" cy="570272"/>
            <a:chOff x="1082351" y="3563078"/>
            <a:chExt cx="1645702" cy="57027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xmlns="" id="{74FCA155-DB4A-AC4B-B65B-0703D0100773}"/>
                </a:ext>
              </a:extLst>
            </p:cNvPr>
            <p:cNvSpPr/>
            <p:nvPr/>
          </p:nvSpPr>
          <p:spPr>
            <a:xfrm>
              <a:off x="1082351" y="3563079"/>
              <a:ext cx="548865" cy="5702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xmlns="" id="{BF0B0876-678C-E34B-B8FC-2EA41A6A0311}"/>
                </a:ext>
              </a:extLst>
            </p:cNvPr>
            <p:cNvSpPr/>
            <p:nvPr/>
          </p:nvSpPr>
          <p:spPr>
            <a:xfrm>
              <a:off x="2179188" y="3563078"/>
              <a:ext cx="548865" cy="570271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xmlns="" id="{7D2BFCAE-B144-DC48-B7F8-9802624190D1}"/>
                </a:ext>
              </a:extLst>
            </p:cNvPr>
            <p:cNvCxnSpPr/>
            <p:nvPr/>
          </p:nvCxnSpPr>
          <p:spPr>
            <a:xfrm>
              <a:off x="1631255" y="3785420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5D4A279E-1A61-F045-8F2D-3735CF216A94}"/>
                </a:ext>
              </a:extLst>
            </p:cNvPr>
            <p:cNvCxnSpPr/>
            <p:nvPr/>
          </p:nvCxnSpPr>
          <p:spPr>
            <a:xfrm>
              <a:off x="1631255" y="3895629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xmlns="" id="{0C023C21-13B7-DC4C-B737-BB25BE90A75E}"/>
              </a:ext>
            </a:extLst>
          </p:cNvPr>
          <p:cNvGrpSpPr/>
          <p:nvPr/>
        </p:nvGrpSpPr>
        <p:grpSpPr>
          <a:xfrm>
            <a:off x="307975" y="1496346"/>
            <a:ext cx="1645702" cy="570272"/>
            <a:chOff x="1082351" y="4243557"/>
            <a:chExt cx="1645702" cy="570272"/>
          </a:xfrm>
        </p:grpSpPr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xmlns="" id="{978A5277-1DFC-C54E-A6A6-A97306EE9B1D}"/>
                </a:ext>
              </a:extLst>
            </p:cNvPr>
            <p:cNvSpPr/>
            <p:nvPr/>
          </p:nvSpPr>
          <p:spPr>
            <a:xfrm>
              <a:off x="1082351" y="4243558"/>
              <a:ext cx="548865" cy="5702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xmlns="" id="{4F45B77F-C568-1949-B93D-9914AA571DB5}"/>
                </a:ext>
              </a:extLst>
            </p:cNvPr>
            <p:cNvSpPr/>
            <p:nvPr/>
          </p:nvSpPr>
          <p:spPr>
            <a:xfrm>
              <a:off x="2179188" y="4243557"/>
              <a:ext cx="548865" cy="57027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9A6EB4B0-C97B-FF4D-A3F6-54DF790CA72F}"/>
                </a:ext>
              </a:extLst>
            </p:cNvPr>
            <p:cNvCxnSpPr/>
            <p:nvPr/>
          </p:nvCxnSpPr>
          <p:spPr>
            <a:xfrm>
              <a:off x="1631255" y="4465899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4183CB27-216C-E148-A45A-ACFE0D3EEF14}"/>
                </a:ext>
              </a:extLst>
            </p:cNvPr>
            <p:cNvCxnSpPr/>
            <p:nvPr/>
          </p:nvCxnSpPr>
          <p:spPr>
            <a:xfrm>
              <a:off x="1631255" y="4576108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xmlns="" id="{01888655-706C-8543-849B-3C94D81496D7}"/>
              </a:ext>
            </a:extLst>
          </p:cNvPr>
          <p:cNvGrpSpPr/>
          <p:nvPr/>
        </p:nvGrpSpPr>
        <p:grpSpPr>
          <a:xfrm>
            <a:off x="308506" y="4638982"/>
            <a:ext cx="1645702" cy="570272"/>
            <a:chOff x="3456432" y="3566879"/>
            <a:chExt cx="1645702" cy="570272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xmlns="" id="{4E2B3D05-492C-594E-94AD-AF16E6AAE7DE}"/>
                </a:ext>
              </a:extLst>
            </p:cNvPr>
            <p:cNvSpPr/>
            <p:nvPr/>
          </p:nvSpPr>
          <p:spPr>
            <a:xfrm>
              <a:off x="3456432" y="3566880"/>
              <a:ext cx="548865" cy="5702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xmlns="" id="{C0390057-F760-6F44-8884-ACE1CEF5F019}"/>
                </a:ext>
              </a:extLst>
            </p:cNvPr>
            <p:cNvSpPr/>
            <p:nvPr/>
          </p:nvSpPr>
          <p:spPr>
            <a:xfrm>
              <a:off x="4553269" y="3566879"/>
              <a:ext cx="548865" cy="5702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570B1D9D-DA77-ED49-9024-1ADE94C2D91C}"/>
                </a:ext>
              </a:extLst>
            </p:cNvPr>
            <p:cNvCxnSpPr/>
            <p:nvPr/>
          </p:nvCxnSpPr>
          <p:spPr>
            <a:xfrm>
              <a:off x="4005336" y="3789221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75672204-A71E-1A4A-A30F-33B21D7B7A99}"/>
                </a:ext>
              </a:extLst>
            </p:cNvPr>
            <p:cNvCxnSpPr/>
            <p:nvPr/>
          </p:nvCxnSpPr>
          <p:spPr>
            <a:xfrm>
              <a:off x="4005336" y="3899430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C114B7C7-5F72-5B45-9301-808C2FCBF81A}"/>
                </a:ext>
              </a:extLst>
            </p:cNvPr>
            <p:cNvCxnSpPr/>
            <p:nvPr/>
          </p:nvCxnSpPr>
          <p:spPr>
            <a:xfrm>
              <a:off x="4004436" y="3998867"/>
              <a:ext cx="54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xmlns="" id="{511AB1B8-19AC-2E4C-8C54-A67B4C3A5E97}"/>
              </a:ext>
            </a:extLst>
          </p:cNvPr>
          <p:cNvSpPr txBox="1">
            <a:spLocks/>
          </p:cNvSpPr>
          <p:nvPr/>
        </p:nvSpPr>
        <p:spPr>
          <a:xfrm>
            <a:off x="2406849" y="1590730"/>
            <a:ext cx="4330302" cy="370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DNA - DNA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’- </a:t>
            </a:r>
            <a:r>
              <a:rPr lang="cs-CZ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 T C G G C T T A G G C G</a:t>
            </a:r>
            <a:r>
              <a:rPr lang="en-US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- 3’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cs-CZ" sz="1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3’- T A A G C C G A A T C C G C - 5’</a:t>
            </a:r>
            <a:endParaRPr lang="cs-CZ" altLang="cs-CZ" sz="1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cs-CZ" sz="5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DNA – RNA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’- </a:t>
            </a:r>
            <a:r>
              <a:rPr lang="cs-CZ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 T C G G C T T A G G C G</a:t>
            </a:r>
            <a:r>
              <a:rPr lang="en-US" altLang="cs-CZ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- 3’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3’- U A A G C C G A A U C C G C - 5’</a:t>
            </a:r>
            <a:endParaRPr lang="en-US" altLang="cs-CZ" sz="5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cs-CZ" sz="5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RNA – RNA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’- </a:t>
            </a: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G G C </a:t>
            </a:r>
            <a:r>
              <a:rPr lang="en-US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 G C G</a:t>
            </a:r>
            <a:r>
              <a:rPr lang="en-US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- 3’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3’- U A A G C C G A A U C C G C - 5’</a:t>
            </a:r>
            <a:endParaRPr lang="cs-CZ" altLang="cs-CZ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aoblený obdélník 61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821582" y="1748369"/>
            <a:ext cx="2146537" cy="76681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vodíkových vazeb</a:t>
            </a:r>
          </a:p>
        </p:txBody>
      </p:sp>
      <p:sp>
        <p:nvSpPr>
          <p:cNvPr id="63" name="Zaoblený obdélník 62">
            <a:extLst>
              <a:ext uri="{FF2B5EF4-FFF2-40B4-BE49-F238E27FC236}">
                <a16:creationId xmlns:a16="http://schemas.microsoft.com/office/drawing/2014/main" xmlns="" id="{B163EE8A-8A81-DD4A-9FE3-F885FA6B49BA}"/>
              </a:ext>
            </a:extLst>
          </p:cNvPr>
          <p:cNvSpPr/>
          <p:nvPr/>
        </p:nvSpPr>
        <p:spPr>
          <a:xfrm>
            <a:off x="6845438" y="3034525"/>
            <a:ext cx="2146537" cy="76681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vodíkových vazeb</a:t>
            </a:r>
          </a:p>
        </p:txBody>
      </p:sp>
      <p:sp>
        <p:nvSpPr>
          <p:cNvPr id="64" name="Zaoblený obdélník 63">
            <a:extLst>
              <a:ext uri="{FF2B5EF4-FFF2-40B4-BE49-F238E27FC236}">
                <a16:creationId xmlns:a16="http://schemas.microsoft.com/office/drawing/2014/main" xmlns="" id="{02D2BD83-8A37-5A4F-A036-BC09D36ADC70}"/>
              </a:ext>
            </a:extLst>
          </p:cNvPr>
          <p:cNvSpPr/>
          <p:nvPr/>
        </p:nvSpPr>
        <p:spPr>
          <a:xfrm>
            <a:off x="6821581" y="4448508"/>
            <a:ext cx="2146537" cy="76681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vodíkových vazeb</a:t>
            </a:r>
          </a:p>
        </p:txBody>
      </p:sp>
    </p:spTree>
    <p:extLst>
      <p:ext uri="{BB962C8B-B14F-4D97-AF65-F5344CB8AC3E}">
        <p14:creationId xmlns:p14="http://schemas.microsoft.com/office/powerpoint/2010/main" val="10013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Šroubovicová struktura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Zaoblený obdélník 42">
            <a:extLst>
              <a:ext uri="{FF2B5EF4-FFF2-40B4-BE49-F238E27FC236}">
                <a16:creationId xmlns:a16="http://schemas.microsoft.com/office/drawing/2014/main" xmlns="" id="{BC2A56E8-F426-E54D-80C1-FB9135E6A77C}"/>
              </a:ext>
            </a:extLst>
          </p:cNvPr>
          <p:cNvSpPr/>
          <p:nvPr/>
        </p:nvSpPr>
        <p:spPr>
          <a:xfrm>
            <a:off x="607160" y="1610319"/>
            <a:ext cx="7929680" cy="213449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b="1" dirty="0">
                <a:solidFill>
                  <a:srgbClr val="FF0000"/>
                </a:solidFill>
                <a:latin typeface="Arial" charset="0"/>
              </a:rPr>
              <a:t>Oba řetězce NK se vzájemně obtáčejí = dvou šroubovice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Řetězce leží tzv. </a:t>
            </a:r>
            <a:r>
              <a:rPr lang="cs-CZ" altLang="cs-CZ" sz="1800" b="1" dirty="0">
                <a:solidFill>
                  <a:srgbClr val="0000FF"/>
                </a:solidFill>
                <a:latin typeface="Arial" charset="0"/>
              </a:rPr>
              <a:t>antiparalelně</a:t>
            </a:r>
            <a:r>
              <a:rPr lang="cs-CZ" altLang="cs-CZ" sz="1800" dirty="0">
                <a:solidFill>
                  <a:schemeClr val="tx1"/>
                </a:solidFill>
                <a:latin typeface="Arial" charset="0"/>
              </a:rPr>
              <a:t> = konec jednoho leží u začátku druhého („hlava-pata“)</a:t>
            </a:r>
          </a:p>
          <a:p>
            <a:pPr marL="642366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podle popisu struktury pentózy jsou konce vlákna označovány jako 3</a:t>
            </a:r>
            <a:r>
              <a:rPr lang="en-US" altLang="cs-CZ" sz="1600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- a 5</a:t>
            </a:r>
            <a:r>
              <a:rPr lang="en-US" altLang="cs-CZ" sz="1600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-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CCB8E35-D79E-1247-9045-BE002CF3E9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327" y="3789204"/>
            <a:ext cx="1929347" cy="16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</a:t>
            </a: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Šroubovicová struktura</a:t>
            </a: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2" name="Picture 3" descr="dna">
            <a:extLst>
              <a:ext uri="{FF2B5EF4-FFF2-40B4-BE49-F238E27FC236}">
                <a16:creationId xmlns:a16="http://schemas.microsoft.com/office/drawing/2014/main" xmlns="" id="{B5A76FB6-BFC6-4C49-B252-7B6658A2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02" y="1607571"/>
            <a:ext cx="2511206" cy="36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84F75EF-C9CF-544B-B948-C89F73D1B6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610" y="1607571"/>
            <a:ext cx="2158010" cy="3660058"/>
          </a:xfrm>
          <a:prstGeom prst="rect">
            <a:avLst/>
          </a:prstGeom>
        </p:spPr>
      </p:pic>
      <p:pic>
        <p:nvPicPr>
          <p:cNvPr id="44" name="Picture 2" descr="model DNA">
            <a:extLst>
              <a:ext uri="{FF2B5EF4-FFF2-40B4-BE49-F238E27FC236}">
                <a16:creationId xmlns:a16="http://schemas.microsoft.com/office/drawing/2014/main" xmlns="" id="{E9595043-3B9E-4344-A55A-04B0B86E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322" y="1607571"/>
            <a:ext cx="2703976" cy="36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Zaoblený obdélník 44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994848" y="1595890"/>
            <a:ext cx="7086947" cy="37881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Polyalkoholy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s 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oxoskupinou</a:t>
            </a:r>
            <a:endParaRPr lang="cs-CZ" altLang="cs-CZ" sz="2000" dirty="0" smtClean="0">
              <a:solidFill>
                <a:schemeClr val="tx1"/>
              </a:solidFill>
              <a:latin typeface="Arial" charset="0"/>
            </a:endParaRP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Hydroxyaldehydy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Hydroxyketony</a:t>
            </a:r>
            <a:endParaRPr lang="cs-CZ" altLang="cs-CZ" sz="180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Základní stavební jednotkou = </a:t>
            </a:r>
            <a:r>
              <a:rPr lang="cs-CZ" altLang="cs-CZ" sz="2000" dirty="0" smtClean="0">
                <a:solidFill>
                  <a:srgbClr val="0000FF"/>
                </a:solidFill>
                <a:latin typeface="Arial" charset="0"/>
              </a:rPr>
              <a:t>monosacharid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Spojují se do složitějších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DISACHARIDY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- 2 jednotky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TRISACHARIDY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- 3 jednotky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OLIGOSACHARIDY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několik málo jednotek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POLYSACHARIDY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hodně jednotek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složka glykoproteinů, glykolipidů</a:t>
            </a:r>
          </a:p>
        </p:txBody>
      </p:sp>
    </p:spTree>
    <p:extLst>
      <p:ext uri="{BB962C8B-B14F-4D97-AF65-F5344CB8AC3E}">
        <p14:creationId xmlns:p14="http://schemas.microsoft.com/office/powerpoint/2010/main" val="15776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MONOSACHARIDY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806959" y="1595891"/>
            <a:ext cx="5530082" cy="34505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Hydroxyaldehydy – aldózy 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Hydroxyketony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– ketózy </a:t>
            </a:r>
            <a:endParaRPr lang="cs-CZ" altLang="cs-CZ" sz="180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endParaRPr lang="cs-CZ" altLang="cs-CZ" sz="200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Podle počtu uhlíků v molekule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TRIÓZY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- 3 C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TETRÓZY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- 4 C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PENTÓZY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- 5 C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HEXÓZY		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- 6 C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rgbClr val="FF33CC"/>
                </a:solidFill>
                <a:latin typeface="Arial" charset="0"/>
              </a:rPr>
              <a:t>HEPTÓZY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		- 7 C</a:t>
            </a:r>
            <a:endParaRPr lang="cs-CZ" altLang="cs-CZ" sz="1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MONOSACHARIDY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806959" y="1595891"/>
            <a:ext cx="5530082" cy="88149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Asimetrické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uhlíky – </a:t>
            </a:r>
            <a:r>
              <a:rPr lang="cs-CZ" altLang="cs-CZ" sz="1800" b="1" dirty="0" smtClean="0">
                <a:solidFill>
                  <a:srgbClr val="FF33CC"/>
                </a:solidFill>
                <a:latin typeface="Arial" charset="0"/>
              </a:rPr>
              <a:t>chirální látky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Většina v konfiguraci D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78820"/>
              </p:ext>
            </p:extLst>
          </p:nvPr>
        </p:nvGraphicFramePr>
        <p:xfrm>
          <a:off x="2019009" y="2530508"/>
          <a:ext cx="17224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ChemSketch" r:id="rId4" imgW="1571625" imgH="2038350" progId="">
                  <p:embed/>
                </p:oleObj>
              </mc:Choice>
              <mc:Fallback>
                <p:oleObj name="ChemSketch" r:id="rId4" imgW="1571625" imgH="203835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009" y="2530508"/>
                        <a:ext cx="1722437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267470"/>
              </p:ext>
            </p:extLst>
          </p:nvPr>
        </p:nvGraphicFramePr>
        <p:xfrm>
          <a:off x="5564757" y="2530508"/>
          <a:ext cx="1925637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ChemSketch" r:id="rId6" imgW="1704975" imgH="2038350" progId="">
                  <p:embed/>
                </p:oleObj>
              </mc:Choice>
              <mc:Fallback>
                <p:oleObj name="ChemSketch" r:id="rId6" imgW="1704975" imgH="203835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757" y="2530508"/>
                        <a:ext cx="1925637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1806959" y="4880344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D-glyceraldehyd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aoblený obdélník 44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5454307" y="4880344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L-glyceraldehyd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Směry biochemického bádání</a:t>
            </a:r>
          </a:p>
        </p:txBody>
      </p:sp>
      <p:sp>
        <p:nvSpPr>
          <p:cNvPr id="144" name="Zaoblený obdélník 14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701243" y="1676400"/>
            <a:ext cx="7741515" cy="2362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Látkové složení živých systémů 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statická biochemie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Chemické reakce v živých systémech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dynamická biochemie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Souvislost mezi chemickými procesy a projevy živého organismu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funkční biochemie</a:t>
            </a:r>
          </a:p>
          <a:p>
            <a:pPr marL="285750" indent="-285750" defTabSz="283809">
              <a:lnSpc>
                <a:spcPct val="150000"/>
              </a:lnSpc>
              <a:buFont typeface="Symbol" pitchFamily="18" charset="2"/>
              <a:buChar char="Þ"/>
              <a:defRPr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Uspořádání chemických složek a procesů v živém organismu 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organizační biochemie (biochemie struktur)</a:t>
            </a:r>
          </a:p>
        </p:txBody>
      </p:sp>
    </p:spTree>
    <p:extLst>
      <p:ext uri="{BB962C8B-B14F-4D97-AF65-F5344CB8AC3E}">
        <p14:creationId xmlns:p14="http://schemas.microsoft.com/office/powerpoint/2010/main" val="27943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812376"/>
              </p:ext>
            </p:extLst>
          </p:nvPr>
        </p:nvGraphicFramePr>
        <p:xfrm>
          <a:off x="1097008" y="2456080"/>
          <a:ext cx="17224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ChemSketch" r:id="rId4" imgW="1571625" imgH="2038350" progId="">
                  <p:embed/>
                </p:oleObj>
              </mc:Choice>
              <mc:Fallback>
                <p:oleObj name="ChemSketch" r:id="rId4" imgW="1571625" imgH="203835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08" y="2456080"/>
                        <a:ext cx="1722437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884958" y="4805916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D-glyceraldehyd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798680" y="1885507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Trióza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5659870" y="1885507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Tetrózy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189815"/>
              </p:ext>
            </p:extLst>
          </p:nvPr>
        </p:nvGraphicFramePr>
        <p:xfrm>
          <a:off x="4763920" y="2445481"/>
          <a:ext cx="1435520" cy="226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ChemSketch" r:id="rId6" imgW="1733550" imgH="2733675" progId="">
                  <p:embed/>
                </p:oleObj>
              </mc:Choice>
              <mc:Fallback>
                <p:oleObj name="ChemSketch" r:id="rId6" imgW="1733550" imgH="2733675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920" y="2445481"/>
                        <a:ext cx="1435520" cy="2262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08998"/>
              </p:ext>
            </p:extLst>
          </p:nvPr>
        </p:nvGraphicFramePr>
        <p:xfrm>
          <a:off x="6901160" y="2445479"/>
          <a:ext cx="1677727" cy="226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ChemSketch" r:id="rId8" imgW="2028825" imgH="2733675" progId="">
                  <p:embed/>
                </p:oleObj>
              </mc:Choice>
              <mc:Fallback>
                <p:oleObj name="ChemSketch" r:id="rId8" imgW="2028825" imgH="273367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1160" y="2445479"/>
                        <a:ext cx="1677727" cy="2262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aoblený obdélník 49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303308" y="4805916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erythróza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aoblený obdélník 50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696765" y="4805916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68694" y="4805916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D-ribóza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3528373" y="1558258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Pentózy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aoblený obdélník 49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706346" y="4805916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D-xylóza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aoblený obdélník 50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925172" y="4805916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lyxóza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487520" y="4805916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D-arabinóza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73527"/>
              </p:ext>
            </p:extLst>
          </p:nvPr>
        </p:nvGraphicFramePr>
        <p:xfrm>
          <a:off x="834956" y="2561936"/>
          <a:ext cx="1121411" cy="213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ChemSketch" r:id="rId4" imgW="380880" imgH="761760" progId="">
                  <p:embed/>
                </p:oleObj>
              </mc:Choice>
              <mc:Fallback>
                <p:oleObj name="ChemSketch" r:id="rId4" imgW="380880" imgH="761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56" y="2561936"/>
                        <a:ext cx="1121411" cy="21390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93478"/>
              </p:ext>
            </p:extLst>
          </p:nvPr>
        </p:nvGraphicFramePr>
        <p:xfrm>
          <a:off x="2791323" y="2593837"/>
          <a:ext cx="1293886" cy="210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ChemSketch" r:id="rId6" imgW="2028825" imgH="3305175" progId="">
                  <p:embed/>
                </p:oleObj>
              </mc:Choice>
              <mc:Fallback>
                <p:oleObj name="ChemSketch" r:id="rId6" imgW="2028825" imgH="3305175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323" y="2593837"/>
                        <a:ext cx="1293886" cy="2107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077432"/>
              </p:ext>
            </p:extLst>
          </p:nvPr>
        </p:nvGraphicFramePr>
        <p:xfrm>
          <a:off x="4920165" y="2623712"/>
          <a:ext cx="1275540" cy="2077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ChemSketch" r:id="rId8" imgW="2028825" imgH="3305175" progId="">
                  <p:embed/>
                </p:oleObj>
              </mc:Choice>
              <mc:Fallback>
                <p:oleObj name="ChemSketch" r:id="rId8" imgW="2028825" imgH="3305175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165" y="2623712"/>
                        <a:ext cx="1275540" cy="2077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73144"/>
              </p:ext>
            </p:extLst>
          </p:nvPr>
        </p:nvGraphicFramePr>
        <p:xfrm>
          <a:off x="7030661" y="2619086"/>
          <a:ext cx="1278381" cy="208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ChemSketch" r:id="rId10" imgW="2028825" imgH="3305175" progId="">
                  <p:embed/>
                </p:oleObj>
              </mc:Choice>
              <mc:Fallback>
                <p:oleObj name="ChemSketch" r:id="rId10" imgW="2028825" imgH="3305175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661" y="2619086"/>
                        <a:ext cx="1278381" cy="20818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0" grpId="0" animBg="1"/>
      <p:bldP spid="51" grpId="0" animBg="1"/>
      <p:bldP spid="4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63307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3528373" y="1558258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Hexózy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aoblený obdélník 49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700959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D-glukóza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aoblený obdélník 50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919785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D-manóza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482133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447199"/>
              </p:ext>
            </p:extLst>
          </p:nvPr>
        </p:nvGraphicFramePr>
        <p:xfrm>
          <a:off x="690535" y="2834758"/>
          <a:ext cx="1051996" cy="234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6" name="ChemSketch" r:id="rId4" imgW="1733550" imgH="3876675" progId="">
                  <p:embed/>
                </p:oleObj>
              </mc:Choice>
              <mc:Fallback>
                <p:oleObj name="ChemSketch" r:id="rId4" imgW="1733550" imgH="3876675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35" y="2834758"/>
                        <a:ext cx="1051996" cy="2348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16602"/>
              </p:ext>
            </p:extLst>
          </p:nvPr>
        </p:nvGraphicFramePr>
        <p:xfrm>
          <a:off x="2729008" y="2877288"/>
          <a:ext cx="1229493" cy="234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7" name="ChemSketch" r:id="rId6" imgW="2028825" imgH="3876675" progId="">
                  <p:embed/>
                </p:oleObj>
              </mc:Choice>
              <mc:Fallback>
                <p:oleObj name="ChemSketch" r:id="rId6" imgW="2028825" imgH="3876675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008" y="2877288"/>
                        <a:ext cx="1229493" cy="2348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73531"/>
              </p:ext>
            </p:extLst>
          </p:nvPr>
        </p:nvGraphicFramePr>
        <p:xfrm>
          <a:off x="5062750" y="2856022"/>
          <a:ext cx="1224320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8" name="ChemSketch" r:id="rId8" imgW="449280" imgH="898560" progId="">
                  <p:embed/>
                </p:oleObj>
              </mc:Choice>
              <mc:Fallback>
                <p:oleObj name="ChemSketch" r:id="rId8" imgW="449280" imgH="89856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750" y="2856022"/>
                        <a:ext cx="1224320" cy="23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93767"/>
              </p:ext>
            </p:extLst>
          </p:nvPr>
        </p:nvGraphicFramePr>
        <p:xfrm>
          <a:off x="7394326" y="2824126"/>
          <a:ext cx="1229493" cy="234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name="ChemSketch" r:id="rId10" imgW="2028825" imgH="3876675" progId="">
                  <p:embed/>
                </p:oleObj>
              </mc:Choice>
              <mc:Fallback>
                <p:oleObj name="ChemSketch" r:id="rId10" imgW="2028825" imgH="3876675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326" y="2824126"/>
                        <a:ext cx="1229493" cy="2348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9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0" grpId="0" animBg="1"/>
      <p:bldP spid="51" grpId="0" animBg="1"/>
      <p:bldP spid="4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63307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3528373" y="1558258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Hexózy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aoblený obdélník 49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700959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D-galaktóza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aoblený obdélník 50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919785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táloza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482133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62667"/>
              </p:ext>
            </p:extLst>
          </p:nvPr>
        </p:nvGraphicFramePr>
        <p:xfrm>
          <a:off x="594242" y="2843058"/>
          <a:ext cx="1275570" cy="243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ChemSketch" r:id="rId4" imgW="2028825" imgH="3876675" progId="">
                  <p:embed/>
                </p:oleObj>
              </mc:Choice>
              <mc:Fallback>
                <p:oleObj name="ChemSketch" r:id="rId4" imgW="2028825" imgH="3876675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42" y="2843058"/>
                        <a:ext cx="1275570" cy="2436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25515"/>
              </p:ext>
            </p:extLst>
          </p:nvPr>
        </p:nvGraphicFramePr>
        <p:xfrm>
          <a:off x="2695431" y="2843056"/>
          <a:ext cx="1275570" cy="243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ChemSketch" r:id="rId6" imgW="2028825" imgH="3876675" progId="">
                  <p:embed/>
                </p:oleObj>
              </mc:Choice>
              <mc:Fallback>
                <p:oleObj name="ChemSketch" r:id="rId6" imgW="2028825" imgH="3876675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431" y="2843056"/>
                        <a:ext cx="1275570" cy="2436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96845"/>
              </p:ext>
            </p:extLst>
          </p:nvPr>
        </p:nvGraphicFramePr>
        <p:xfrm>
          <a:off x="5019913" y="2843058"/>
          <a:ext cx="1275570" cy="243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6" name="ChemSketch" r:id="rId8" imgW="2028825" imgH="3876675" progId="">
                  <p:embed/>
                </p:oleObj>
              </mc:Choice>
              <mc:Fallback>
                <p:oleObj name="ChemSketch" r:id="rId8" imgW="2028825" imgH="3876675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913" y="2843058"/>
                        <a:ext cx="1275570" cy="2436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68876"/>
              </p:ext>
            </p:extLst>
          </p:nvPr>
        </p:nvGraphicFramePr>
        <p:xfrm>
          <a:off x="7280597" y="2843058"/>
          <a:ext cx="1275570" cy="243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7" name="ChemSketch" r:id="rId10" imgW="2028825" imgH="3876675" progId="">
                  <p:embed/>
                </p:oleObj>
              </mc:Choice>
              <mc:Fallback>
                <p:oleObj name="ChemSketch" r:id="rId10" imgW="2028825" imgH="3876675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597" y="2843058"/>
                        <a:ext cx="1275570" cy="2436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0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0" grpId="0" animBg="1"/>
      <p:bldP spid="51" grpId="0" animBg="1"/>
      <p:bldP spid="4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9394" name="Picture 2" descr="Výsledek obrázku pro odvození al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15" y="1451620"/>
            <a:ext cx="6026970" cy="39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1616975" y="4805916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dihydroxyaceton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1616975" y="1885507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Trióza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5380487" y="1885507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Tetrózy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aoblený obdélník 49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5380487" y="4805916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erythrulóza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8924"/>
              </p:ext>
            </p:extLst>
          </p:nvPr>
        </p:nvGraphicFramePr>
        <p:xfrm>
          <a:off x="1833797" y="2471028"/>
          <a:ext cx="980876" cy="2100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ChemSketch" r:id="rId4" imgW="990600" imgH="2124075" progId="">
                  <p:embed/>
                </p:oleObj>
              </mc:Choice>
              <mc:Fallback>
                <p:oleObj name="ChemSketch" r:id="rId4" imgW="990600" imgH="2124075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97" y="2471028"/>
                        <a:ext cx="980876" cy="2100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614484"/>
              </p:ext>
            </p:extLst>
          </p:nvPr>
        </p:nvGraphicFramePr>
        <p:xfrm>
          <a:off x="5854026" y="2511602"/>
          <a:ext cx="1204111" cy="214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ChemSketch" r:id="rId6" imgW="1571625" imgH="2800350" progId="">
                  <p:embed/>
                </p:oleObj>
              </mc:Choice>
              <mc:Fallback>
                <p:oleObj name="ChemSketch" r:id="rId6" imgW="1571625" imgH="280035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026" y="2511602"/>
                        <a:ext cx="1204111" cy="2141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1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1747912" y="4805916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ribulóza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3528373" y="1558258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Pentózy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aoblený obdélník 48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5445956" y="4805916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xylulóza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31741"/>
              </p:ext>
            </p:extLst>
          </p:nvPr>
        </p:nvGraphicFramePr>
        <p:xfrm>
          <a:off x="2208925" y="2410428"/>
          <a:ext cx="1160694" cy="219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ChemSketch" r:id="rId4" imgW="1733550" imgH="3286125" progId="">
                  <p:embed/>
                </p:oleObj>
              </mc:Choice>
              <mc:Fallback>
                <p:oleObj name="ChemSketch" r:id="rId4" imgW="1733550" imgH="3286125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925" y="2410428"/>
                        <a:ext cx="1160694" cy="219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9205"/>
              </p:ext>
            </p:extLst>
          </p:nvPr>
        </p:nvGraphicFramePr>
        <p:xfrm>
          <a:off x="5578544" y="2265966"/>
          <a:ext cx="1356531" cy="219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ChemSketch" r:id="rId6" imgW="2028825" imgH="3286125" progId="">
                  <p:embed/>
                </p:oleObj>
              </mc:Choice>
              <mc:Fallback>
                <p:oleObj name="ChemSketch" r:id="rId6" imgW="2028825" imgH="3286125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544" y="2265966"/>
                        <a:ext cx="1356531" cy="2197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3528373" y="1558258"/>
            <a:ext cx="214653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Hexózy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63307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700959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sorbóza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aoblený obdélník 49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919785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tagtóza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aoblený obdélník 50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482133" y="2211572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D-fruktóza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5681"/>
              </p:ext>
            </p:extLst>
          </p:nvPr>
        </p:nvGraphicFramePr>
        <p:xfrm>
          <a:off x="809640" y="2879355"/>
          <a:ext cx="1135417" cy="252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ChemSketch" r:id="rId4" imgW="1733550" imgH="3857625" progId="">
                  <p:embed/>
                </p:oleObj>
              </mc:Choice>
              <mc:Fallback>
                <p:oleObj name="ChemSketch" r:id="rId4" imgW="1733550" imgH="3857625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40" y="2879355"/>
                        <a:ext cx="1135417" cy="2525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20981"/>
              </p:ext>
            </p:extLst>
          </p:nvPr>
        </p:nvGraphicFramePr>
        <p:xfrm>
          <a:off x="2754697" y="2879355"/>
          <a:ext cx="1306407" cy="248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ChemSketch" r:id="rId6" imgW="449280" imgH="898560" progId="">
                  <p:embed/>
                </p:oleObj>
              </mc:Choice>
              <mc:Fallback>
                <p:oleObj name="ChemSketch" r:id="rId6" imgW="449280" imgH="89856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697" y="2879355"/>
                        <a:ext cx="1306407" cy="2487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88438"/>
              </p:ext>
            </p:extLst>
          </p:nvPr>
        </p:nvGraphicFramePr>
        <p:xfrm>
          <a:off x="4870744" y="2879355"/>
          <a:ext cx="1326989" cy="252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4" name="ChemSketch" r:id="rId8" imgW="2028825" imgH="3857625" progId="">
                  <p:embed/>
                </p:oleObj>
              </mc:Choice>
              <mc:Fallback>
                <p:oleObj name="ChemSketch" r:id="rId8" imgW="2028825" imgH="3857625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744" y="2879355"/>
                        <a:ext cx="1326989" cy="252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81939"/>
              </p:ext>
            </p:extLst>
          </p:nvPr>
        </p:nvGraphicFramePr>
        <p:xfrm>
          <a:off x="7007373" y="2879355"/>
          <a:ext cx="1326989" cy="252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ChemSketch" r:id="rId10" imgW="2028825" imgH="3857625" progId="">
                  <p:embed/>
                </p:oleObj>
              </mc:Choice>
              <mc:Fallback>
                <p:oleObj name="ChemSketch" r:id="rId10" imgW="2028825" imgH="3857625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73" y="2879355"/>
                        <a:ext cx="1326989" cy="252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8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5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0418" name="Picture 2" descr="Výsledek obrázku pro keto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19" y="1508077"/>
            <a:ext cx="3538763" cy="391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Cyklizace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Zaoblený obdélník 5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415011" y="1595891"/>
            <a:ext cx="6313979" cy="19447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Pentózy a hexózy tvoří v roztoku </a:t>
            </a:r>
            <a:r>
              <a:rPr lang="cs-CZ" altLang="cs-CZ" sz="2000" b="1" dirty="0" smtClean="0">
                <a:solidFill>
                  <a:srgbClr val="FF0000"/>
                </a:solidFill>
                <a:latin typeface="Arial" charset="0"/>
              </a:rPr>
              <a:t>cyklické formy </a:t>
            </a:r>
            <a:endParaRPr lang="cs-CZ" altLang="cs-CZ" sz="1800" b="1" dirty="0" smtClean="0">
              <a:solidFill>
                <a:srgbClr val="FF0000"/>
              </a:solidFill>
              <a:latin typeface="Arial" charset="0"/>
            </a:endParaRP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vnitřní </a:t>
            </a: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hemiacetaly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vnitřní </a:t>
            </a: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hemiketaly</a:t>
            </a:r>
            <a:endParaRPr lang="cs-CZ" altLang="cs-CZ" sz="180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Pětičlenné cykly 	- furanózy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Šestičlenné cykly	- 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pyranózy</a:t>
            </a:r>
            <a:endParaRPr lang="cs-CZ" altLang="cs-CZ" sz="200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2871"/>
              </p:ext>
            </p:extLst>
          </p:nvPr>
        </p:nvGraphicFramePr>
        <p:xfrm>
          <a:off x="6545360" y="3615107"/>
          <a:ext cx="10810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ChemSketch" r:id="rId4" imgW="1295400" imgH="1171575" progId="">
                  <p:embed/>
                </p:oleObj>
              </mc:Choice>
              <mc:Fallback>
                <p:oleObj name="ChemSketch" r:id="rId4" imgW="1295400" imgH="1171575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360" y="3615107"/>
                        <a:ext cx="108108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17753"/>
              </p:ext>
            </p:extLst>
          </p:nvPr>
        </p:nvGraphicFramePr>
        <p:xfrm>
          <a:off x="7788144" y="3437491"/>
          <a:ext cx="12144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ChemSketch" r:id="rId6" imgW="1295400" imgH="1457325" progId="">
                  <p:embed/>
                </p:oleObj>
              </mc:Choice>
              <mc:Fallback>
                <p:oleObj name="ChemSketch" r:id="rId6" imgW="1295400" imgH="1457325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144" y="3437491"/>
                        <a:ext cx="12144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Zaoblený obdélník 52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551732" y="4805916"/>
            <a:ext cx="1065768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furan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aoblený obdélník 5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7846514" y="4805916"/>
            <a:ext cx="1065768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pyran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692632"/>
              </p:ext>
            </p:extLst>
          </p:nvPr>
        </p:nvGraphicFramePr>
        <p:xfrm>
          <a:off x="219398" y="3828551"/>
          <a:ext cx="6018597" cy="144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ChemSketch" r:id="rId8" imgW="3349800" imgH="801720" progId="">
                  <p:embed/>
                </p:oleObj>
              </mc:Choice>
              <mc:Fallback>
                <p:oleObj name="ChemSketch" r:id="rId8" imgW="3349800" imgH="80172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8" y="3828551"/>
                        <a:ext cx="6018597" cy="1440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7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Biochemické procesy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Rozdělení, výzkum</a:t>
            </a:r>
          </a:p>
        </p:txBody>
      </p:sp>
      <p:sp>
        <p:nvSpPr>
          <p:cNvPr id="142" name="Zaoblený obdélník 1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884933" y="1637102"/>
            <a:ext cx="1868089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(„v živém“)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3637955" y="1637102"/>
            <a:ext cx="1868089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</a:p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(„ve skle“)</a:t>
            </a:r>
          </a:p>
        </p:txBody>
      </p:sp>
      <p:sp>
        <p:nvSpPr>
          <p:cNvPr id="145" name="Zaoblený obdélník 144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390977" y="1637102"/>
            <a:ext cx="1868089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83809">
              <a:defRPr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(„v křemíku“)</a:t>
            </a:r>
          </a:p>
        </p:txBody>
      </p:sp>
      <p:pic>
        <p:nvPicPr>
          <p:cNvPr id="6146" name="Picture 2" descr="Výsledek obrázku pro in viv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206" y="3711791"/>
            <a:ext cx="2228452" cy="16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in viv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13"/>
          <a:stretch/>
        </p:blipFill>
        <p:spPr bwMode="auto">
          <a:xfrm>
            <a:off x="765842" y="2535382"/>
            <a:ext cx="1987180" cy="9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in vitr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838" y="3241847"/>
            <a:ext cx="1851607" cy="1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ek obrázku pro in silic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056" y="2660072"/>
            <a:ext cx="1867923" cy="23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Cyklizace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81920"/>
              </p:ext>
            </p:extLst>
          </p:nvPr>
        </p:nvGraphicFramePr>
        <p:xfrm>
          <a:off x="130261" y="2075260"/>
          <a:ext cx="1226523" cy="258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0" name="ChemSketch" r:id="rId4" imgW="789480" imgH="1661040" progId="">
                  <p:embed/>
                </p:oleObj>
              </mc:Choice>
              <mc:Fallback>
                <p:oleObj name="ChemSketch" r:id="rId4" imgW="789480" imgH="16610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61" y="2075260"/>
                        <a:ext cx="1226523" cy="2581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57305"/>
              </p:ext>
            </p:extLst>
          </p:nvPr>
        </p:nvGraphicFramePr>
        <p:xfrm>
          <a:off x="4154082" y="3487481"/>
          <a:ext cx="1333186" cy="185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1" name="ChemSketch" r:id="rId6" imgW="1207080" imgH="1682640" progId="">
                  <p:embed/>
                </p:oleObj>
              </mc:Choice>
              <mc:Fallback>
                <p:oleObj name="ChemSketch" r:id="rId6" imgW="1207080" imgH="168264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082" y="3487481"/>
                        <a:ext cx="1333186" cy="1859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55097"/>
              </p:ext>
            </p:extLst>
          </p:nvPr>
        </p:nvGraphicFramePr>
        <p:xfrm>
          <a:off x="4154082" y="1512481"/>
          <a:ext cx="1333186" cy="185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2" name="ChemSketch" r:id="rId8" imgW="1207080" imgH="1682640" progId="">
                  <p:embed/>
                </p:oleObj>
              </mc:Choice>
              <mc:Fallback>
                <p:oleObj name="ChemSketch" r:id="rId8" imgW="1207080" imgH="168264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082" y="1512481"/>
                        <a:ext cx="1333186" cy="1859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reeform 112"/>
          <p:cNvSpPr>
            <a:spLocks/>
          </p:cNvSpPr>
          <p:nvPr/>
        </p:nvSpPr>
        <p:spPr bwMode="auto">
          <a:xfrm>
            <a:off x="1219041" y="2530549"/>
            <a:ext cx="1276449" cy="1415311"/>
          </a:xfrm>
          <a:custGeom>
            <a:avLst/>
            <a:gdLst>
              <a:gd name="T0" fmla="*/ 2147483646 w 1368"/>
              <a:gd name="T1" fmla="*/ 2147483646 h 998"/>
              <a:gd name="T2" fmla="*/ 2147483646 w 1368"/>
              <a:gd name="T3" fmla="*/ 2147483646 h 998"/>
              <a:gd name="T4" fmla="*/ 0 w 1368"/>
              <a:gd name="T5" fmla="*/ 0 h 9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8" h="998">
                <a:moveTo>
                  <a:pt x="317" y="998"/>
                </a:moveTo>
                <a:cubicBezTo>
                  <a:pt x="842" y="786"/>
                  <a:pt x="1368" y="574"/>
                  <a:pt x="1315" y="408"/>
                </a:cubicBezTo>
                <a:cubicBezTo>
                  <a:pt x="1262" y="242"/>
                  <a:pt x="631" y="121"/>
                  <a:pt x="0" y="0"/>
                </a:cubicBezTo>
              </a:path>
            </a:pathLst>
          </a:custGeom>
          <a:noFill/>
          <a:ln w="28575" cmpd="sng">
            <a:solidFill>
              <a:srgbClr val="0066FF"/>
            </a:solidFill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756795"/>
              </p:ext>
            </p:extLst>
          </p:nvPr>
        </p:nvGraphicFramePr>
        <p:xfrm>
          <a:off x="6419342" y="1440581"/>
          <a:ext cx="1853241" cy="16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ChemSketch" r:id="rId10" imgW="1405080" imgH="1283040" progId="">
                  <p:embed/>
                </p:oleObj>
              </mc:Choice>
              <mc:Fallback>
                <p:oleObj name="ChemSketch" r:id="rId10" imgW="1405080" imgH="128304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342" y="1440581"/>
                        <a:ext cx="1853241" cy="169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46120"/>
              </p:ext>
            </p:extLst>
          </p:nvPr>
        </p:nvGraphicFramePr>
        <p:xfrm>
          <a:off x="6395289" y="3470795"/>
          <a:ext cx="1853245" cy="16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ChemSketch" r:id="rId12" imgW="1405080" imgH="1283040" progId="">
                  <p:embed/>
                </p:oleObj>
              </mc:Choice>
              <mc:Fallback>
                <p:oleObj name="ChemSketch" r:id="rId12" imgW="1405080" imgH="12830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289" y="3470795"/>
                        <a:ext cx="1853245" cy="169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Šipka doprava 169"/>
          <p:cNvSpPr/>
          <p:nvPr/>
        </p:nvSpPr>
        <p:spPr>
          <a:xfrm rot="19410740">
            <a:off x="2690353" y="2430103"/>
            <a:ext cx="900546" cy="200890"/>
          </a:xfrm>
          <a:prstGeom prst="rightArrow">
            <a:avLst>
              <a:gd name="adj1" fmla="val 293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1" name="Šipka doprava 170"/>
          <p:cNvSpPr/>
          <p:nvPr/>
        </p:nvSpPr>
        <p:spPr>
          <a:xfrm rot="2405318">
            <a:off x="2738719" y="3584787"/>
            <a:ext cx="900546" cy="200890"/>
          </a:xfrm>
          <a:prstGeom prst="rightArrow">
            <a:avLst>
              <a:gd name="adj1" fmla="val 2931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0" grpId="0" animBg="1"/>
      <p:bldP spid="17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Cyklizace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6322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0" y="1722474"/>
            <a:ext cx="4713681" cy="36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Cyklizace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99188" y="1595891"/>
            <a:ext cx="8145624" cy="19447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Z karbonylového C se stává chirální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Dvě konfigurace – tzv.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charset="0"/>
              </a:rPr>
              <a:t>anomery</a:t>
            </a:r>
            <a:endParaRPr lang="cs-CZ" altLang="cs-CZ" sz="1800" dirty="0" smtClean="0">
              <a:solidFill>
                <a:srgbClr val="FF0000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Konfigurace </a:t>
            </a:r>
            <a:r>
              <a:rPr lang="el-GR" altLang="cs-CZ" sz="20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l-GR" altLang="cs-CZ" sz="2000" dirty="0" smtClean="0">
                <a:solidFill>
                  <a:schemeClr val="tx1"/>
                </a:solidFill>
                <a:latin typeface="Arial" charset="0"/>
              </a:rPr>
              <a:t>β</a:t>
            </a:r>
            <a:endParaRPr lang="cs-CZ" altLang="cs-CZ" sz="2000" dirty="0" smtClean="0">
              <a:solidFill>
                <a:schemeClr val="tx1"/>
              </a:solidFill>
              <a:latin typeface="Arial" charset="0"/>
            </a:endParaRP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Alfa	 opačná konfigurace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Beta	 stejná konfigurace jako na posledním </a:t>
            </a: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chirálním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uhlíku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64616"/>
              </p:ext>
            </p:extLst>
          </p:nvPr>
        </p:nvGraphicFramePr>
        <p:xfrm>
          <a:off x="2474607" y="3660363"/>
          <a:ext cx="1852613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ChemSketch" r:id="rId4" imgW="1405128" imgH="1283208" progId="">
                  <p:embed/>
                </p:oleObj>
              </mc:Choice>
              <mc:Fallback>
                <p:oleObj name="ChemSketch" r:id="rId4" imgW="1405128" imgH="1283208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607" y="3660363"/>
                        <a:ext cx="1852613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507310"/>
              </p:ext>
            </p:extLst>
          </p:nvPr>
        </p:nvGraphicFramePr>
        <p:xfrm>
          <a:off x="6863431" y="3695988"/>
          <a:ext cx="185261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ChemSketch" r:id="rId6" imgW="1405128" imgH="1283208" progId="">
                  <p:embed/>
                </p:oleObj>
              </mc:Choice>
              <mc:Fallback>
                <p:oleObj name="ChemSketch" r:id="rId6" imgW="1405128" imgH="1283208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431" y="3695988"/>
                        <a:ext cx="1852612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Zaoblený obdélník 156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155575" y="3695988"/>
            <a:ext cx="229895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glukopyranóza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Zaoblený obdélník 157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637942" y="3728422"/>
            <a:ext cx="2176735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glukopyranóza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ál 4"/>
          <p:cNvSpPr>
            <a:spLocks noChangeAspect="1"/>
          </p:cNvSpPr>
          <p:nvPr/>
        </p:nvSpPr>
        <p:spPr>
          <a:xfrm>
            <a:off x="3372517" y="3540642"/>
            <a:ext cx="488951" cy="48895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9" name="Ovál 158"/>
          <p:cNvSpPr>
            <a:spLocks noChangeAspect="1"/>
          </p:cNvSpPr>
          <p:nvPr/>
        </p:nvSpPr>
        <p:spPr>
          <a:xfrm>
            <a:off x="3912827" y="4738071"/>
            <a:ext cx="488951" cy="48895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0" name="Ovál 159"/>
          <p:cNvSpPr>
            <a:spLocks noChangeAspect="1"/>
          </p:cNvSpPr>
          <p:nvPr/>
        </p:nvSpPr>
        <p:spPr>
          <a:xfrm>
            <a:off x="7744209" y="3540642"/>
            <a:ext cx="488951" cy="48895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Ovál 160"/>
          <p:cNvSpPr>
            <a:spLocks noChangeAspect="1"/>
          </p:cNvSpPr>
          <p:nvPr/>
        </p:nvSpPr>
        <p:spPr>
          <a:xfrm>
            <a:off x="8378349" y="4029593"/>
            <a:ext cx="488951" cy="48895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0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57" grpId="0" animBg="1"/>
      <p:bldP spid="158" grpId="0" animBg="1"/>
      <p:bldP spid="5" grpId="0" animBg="1"/>
      <p:bldP spid="159" grpId="0" animBg="1"/>
      <p:bldP spid="160" grpId="0" animBg="1"/>
      <p:bldP spid="16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Glykosidy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99188" y="1536516"/>
            <a:ext cx="8145624" cy="19447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Anomerní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OH skupina kondenzuje s jinými látkami 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vznik glykosidů</a:t>
            </a:r>
            <a:endParaRPr lang="cs-CZ" altLang="cs-CZ" sz="1600" dirty="0" smtClean="0">
              <a:solidFill>
                <a:srgbClr val="FF0000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Podle druhého partnera se označují jako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O-glykosidy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N-glykosidy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S-glykosidy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584724"/>
              </p:ext>
            </p:extLst>
          </p:nvPr>
        </p:nvGraphicFramePr>
        <p:xfrm>
          <a:off x="273411" y="3523867"/>
          <a:ext cx="2386564" cy="182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ChemSketch" r:id="rId4" imgW="1673280" imgH="1283040" progId="">
                  <p:embed/>
                </p:oleObj>
              </mc:Choice>
              <mc:Fallback>
                <p:oleObj name="ChemSketch" r:id="rId4" imgW="1673280" imgH="1283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11" y="3523867"/>
                        <a:ext cx="2386564" cy="1829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Zaoblený obdélník 50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793769" y="4277845"/>
            <a:ext cx="2953927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-D-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glukopyranosid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Obrázek 51">
            <a:extLst>
              <a:ext uri="{FF2B5EF4-FFF2-40B4-BE49-F238E27FC236}">
                <a16:creationId xmlns:a16="http://schemas.microsoft.com/office/drawing/2014/main" xmlns="" id="{E5140A32-5D89-B540-B403-6E41A48503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492" y="3697102"/>
            <a:ext cx="1505409" cy="16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Disacharidy</a:t>
            </a:r>
            <a:endParaRPr lang="cs-CZ" sz="20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99188" y="1536517"/>
            <a:ext cx="8145624" cy="127793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Dva monosacharidy spojené </a:t>
            </a:r>
            <a:r>
              <a:rPr lang="cs-CZ" altLang="cs-CZ" sz="1800" b="1" dirty="0" smtClean="0">
                <a:solidFill>
                  <a:srgbClr val="FF33CC"/>
                </a:solidFill>
                <a:latin typeface="Arial" charset="0"/>
              </a:rPr>
              <a:t>GLYKOSIDICKOU VAZBOU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b="1" dirty="0" smtClean="0">
                <a:solidFill>
                  <a:srgbClr val="FF0000"/>
                </a:solidFill>
                <a:latin typeface="Arial" charset="0"/>
              </a:rPr>
              <a:t>REDUKUJÍCÍ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	- volná </a:t>
            </a: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poloacetálová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OH skupina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b="1" dirty="0" smtClean="0">
                <a:solidFill>
                  <a:srgbClr val="FF0000"/>
                </a:solidFill>
                <a:latin typeface="Arial" charset="0"/>
              </a:rPr>
              <a:t>NEREDUKUJÍCÍ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	- bez volné OH na </a:t>
            </a: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poloacetalu</a:t>
            </a:r>
            <a:endParaRPr lang="cs-CZ" altLang="cs-CZ" sz="1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AutoShape 2" descr="Výsledek obrázku pro sacharoza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EA9D053-0F3A-5143-B36E-EBD9893FE443}"/>
              </a:ext>
            </a:extLst>
          </p:cNvPr>
          <p:cNvSpPr/>
          <p:nvPr/>
        </p:nvSpPr>
        <p:spPr>
          <a:xfrm>
            <a:off x="3826738" y="3023878"/>
            <a:ext cx="5214238" cy="21905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Sacharóza (řepný cukr)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Neredukující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fruktofuranosyl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(2↔1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)-</a:t>
            </a: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glukopyranosid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9397" name="Picture 5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6" y="3092561"/>
            <a:ext cx="3639987" cy="21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2" descr="Výsledek obrázku pro sacharoza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EA9D053-0F3A-5143-B36E-EBD9893FE443}"/>
              </a:ext>
            </a:extLst>
          </p:cNvPr>
          <p:cNvSpPr/>
          <p:nvPr/>
        </p:nvSpPr>
        <p:spPr>
          <a:xfrm>
            <a:off x="186881" y="903289"/>
            <a:ext cx="5464124" cy="131739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b="1" dirty="0" smtClean="0">
                <a:solidFill>
                  <a:srgbClr val="0000FF"/>
                </a:solidFill>
                <a:latin typeface="Arial" charset="0"/>
              </a:rPr>
              <a:t>Laktóza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(mléčný cukr)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Redukující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Galaktóza + glukóza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galaktopyranosyl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(1→4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)-</a:t>
            </a: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glukopyranosa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0418" name="Picture 2" descr="Výsledek obrázku pro lakto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87" y="814274"/>
            <a:ext cx="25336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5EA9D053-0F3A-5143-B36E-EBD9893FE443}"/>
              </a:ext>
            </a:extLst>
          </p:cNvPr>
          <p:cNvSpPr/>
          <p:nvPr/>
        </p:nvSpPr>
        <p:spPr>
          <a:xfrm>
            <a:off x="186881" y="2373086"/>
            <a:ext cx="5464124" cy="131739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b="1" dirty="0" smtClean="0">
                <a:solidFill>
                  <a:srgbClr val="0000FF"/>
                </a:solidFill>
                <a:latin typeface="Arial" charset="0"/>
              </a:rPr>
              <a:t>Maltóza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(sladový cukr cukr)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Redukující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glukóza + glukóza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glukopyranosyl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(1→4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)-</a:t>
            </a: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glukopyranosa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xmlns="" id="{5EA9D053-0F3A-5143-B36E-EBD9893FE443}"/>
              </a:ext>
            </a:extLst>
          </p:cNvPr>
          <p:cNvSpPr/>
          <p:nvPr/>
        </p:nvSpPr>
        <p:spPr>
          <a:xfrm>
            <a:off x="186881" y="3843647"/>
            <a:ext cx="5464124" cy="131739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1800" b="1" dirty="0" err="1" smtClean="0">
                <a:solidFill>
                  <a:srgbClr val="0000FF"/>
                </a:solidFill>
                <a:latin typeface="Arial" charset="0"/>
              </a:rPr>
              <a:t>Celobioóza</a:t>
            </a:r>
            <a:endParaRPr lang="cs-CZ" altLang="cs-CZ" sz="1800" b="1" dirty="0" smtClean="0">
              <a:solidFill>
                <a:srgbClr val="0000FF"/>
              </a:solidFill>
              <a:latin typeface="Arial" charset="0"/>
            </a:endParaRP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Redukující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glukóza + glukóza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glukopyranosyl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(1→4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)-</a:t>
            </a:r>
            <a:r>
              <a:rPr lang="el-GR" altLang="cs-CZ" sz="1600" dirty="0" smtClean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glukopyranosa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0420" name="Picture 4" descr="Výsledek obrázku pro malto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66" y="2373086"/>
            <a:ext cx="25050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Výsledek obrázku pro celobio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65" y="3942608"/>
            <a:ext cx="2118693" cy="13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2" descr="Výsledek obrázku pro sacharoza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EA9D053-0F3A-5143-B36E-EBD9893FE443}"/>
              </a:ext>
            </a:extLst>
          </p:cNvPr>
          <p:cNvSpPr/>
          <p:nvPr/>
        </p:nvSpPr>
        <p:spPr>
          <a:xfrm>
            <a:off x="968277" y="903288"/>
            <a:ext cx="7207446" cy="312896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Cukry složené z mnoha monosacharidových jednotek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Biopolymery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Lineární i rozvětvené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Různé funkce v organismu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Stavební 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Zásobní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Dělení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Homoglykany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 – jeden typ monosacharidové jednotky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Heteroglykany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 – dva a více typů 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monosachardiových</a:t>
            </a: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 jednotek</a:t>
            </a:r>
          </a:p>
        </p:txBody>
      </p:sp>
      <p:pic>
        <p:nvPicPr>
          <p:cNvPr id="62466" name="Picture 2" descr="Výsledek obrázku pro polysaccharid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0"/>
          <a:stretch/>
        </p:blipFill>
        <p:spPr bwMode="auto">
          <a:xfrm>
            <a:off x="661988" y="4059550"/>
            <a:ext cx="7820025" cy="14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Celulóza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222179" y="1536516"/>
            <a:ext cx="4699643" cy="19447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poly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l-GR" altLang="cs-CZ" sz="1800" dirty="0" smtClean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-1,4-glukopyranóza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Polysacharid s </a:t>
            </a: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cs-CZ" altLang="cs-CZ" sz="1800" baseline="-25000" dirty="0" err="1" smtClean="0">
                <a:solidFill>
                  <a:schemeClr val="tx1"/>
                </a:solidFill>
                <a:latin typeface="Arial" charset="0"/>
              </a:rPr>
              <a:t>r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 300 000 – 500 000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Nerozvětvené řetězce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Krystalická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Nerozpustná ve vodě</a:t>
            </a:r>
          </a:p>
        </p:txBody>
      </p:sp>
      <p:pic>
        <p:nvPicPr>
          <p:cNvPr id="61442" name="Picture 2" descr="Výsledek obrázku pro celulóz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9" b="-1"/>
          <a:stretch/>
        </p:blipFill>
        <p:spPr bwMode="auto">
          <a:xfrm>
            <a:off x="4603874" y="3658647"/>
            <a:ext cx="4447416" cy="1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Výsledek obrázku pro celulóz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0"/>
          <a:stretch/>
        </p:blipFill>
        <p:spPr bwMode="auto">
          <a:xfrm>
            <a:off x="92710" y="3658646"/>
            <a:ext cx="4418454" cy="15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Hemicelulózy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391851" y="1536516"/>
            <a:ext cx="6360298" cy="38073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Polysacharidy o nižší molekulové hmotnosti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Lineární i rozvětvené řetězce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Amorfní struktura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000" dirty="0" smtClean="0">
                <a:solidFill>
                  <a:srgbClr val="0000FF"/>
                </a:solidFill>
                <a:latin typeface="Arial" charset="0"/>
              </a:rPr>
              <a:t>Xylan 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	- 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poly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-D-xylóza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000" dirty="0" err="1" smtClean="0">
                <a:solidFill>
                  <a:srgbClr val="0000FF"/>
                </a:solidFill>
                <a:latin typeface="Arial" charset="0"/>
              </a:rPr>
              <a:t>Glukomanan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	- kopolymer D-glukózy a D-manózy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Minoritní složky</a:t>
            </a: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Arabinóza</a:t>
            </a: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Galaktóza</a:t>
            </a: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Kyselé sacharidy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rgbClr val="FF33CC"/>
                </a:solidFill>
                <a:latin typeface="Arial" charset="0"/>
              </a:rPr>
              <a:t>Spoluurčují tvrdost dřeva</a:t>
            </a:r>
          </a:p>
        </p:txBody>
      </p:sp>
    </p:spTree>
    <p:extLst>
      <p:ext uri="{BB962C8B-B14F-4D97-AF65-F5344CB8AC3E}">
        <p14:creationId xmlns:p14="http://schemas.microsoft.com/office/powerpoint/2010/main" val="6906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Škrob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59065" y="1536517"/>
            <a:ext cx="8685196" cy="26911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Zásobní látka rostlin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Směs </a:t>
            </a:r>
            <a:r>
              <a:rPr lang="el-GR" altLang="cs-CZ" sz="20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amylosy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(10-20 %) a </a:t>
            </a:r>
            <a:r>
              <a:rPr lang="el-GR" altLang="cs-CZ" sz="20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-amylopektinu (80-90 %)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err="1" smtClean="0">
                <a:solidFill>
                  <a:srgbClr val="0000FF"/>
                </a:solidFill>
                <a:latin typeface="Arial" charset="0"/>
              </a:rPr>
              <a:t>Amylosa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= lineární (1→4)-</a:t>
            </a:r>
            <a:r>
              <a:rPr lang="el-GR" altLang="cs-CZ" sz="20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glukopyranan</a:t>
            </a:r>
            <a:endParaRPr lang="cs-CZ" altLang="cs-CZ" sz="200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rgbClr val="0000FF"/>
                </a:solidFill>
                <a:latin typeface="Arial" charset="0"/>
              </a:rPr>
              <a:t>Amylopektin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= rozvětvený </a:t>
            </a:r>
            <a:r>
              <a:rPr lang="cs-CZ" altLang="cs-CZ" sz="2000" dirty="0">
                <a:solidFill>
                  <a:schemeClr val="tx1"/>
                </a:solidFill>
                <a:latin typeface="Arial" charset="0"/>
              </a:rPr>
              <a:t>(1→4)-</a:t>
            </a:r>
            <a:r>
              <a:rPr lang="el-GR" altLang="cs-CZ" sz="2000" dirty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-D-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glukopyranan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s postranními řetězci </a:t>
            </a:r>
            <a:r>
              <a:rPr lang="el-GR" altLang="cs-CZ" sz="2000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-(1→6)</a:t>
            </a:r>
            <a:endParaRPr lang="cs-CZ" altLang="cs-CZ" sz="2000" dirty="0">
              <a:solidFill>
                <a:schemeClr val="tx1"/>
              </a:solidFill>
              <a:latin typeface="Arial" charset="0"/>
            </a:endParaRP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Větvení cca po 24 – 30 jednotkách</a:t>
            </a:r>
          </a:p>
          <a:p>
            <a:pPr marL="699516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Až 1 000 000 glukózových jednotek</a:t>
            </a:r>
          </a:p>
        </p:txBody>
      </p:sp>
    </p:spTree>
    <p:extLst>
      <p:ext uri="{BB962C8B-B14F-4D97-AF65-F5344CB8AC3E}">
        <p14:creationId xmlns:p14="http://schemas.microsoft.com/office/powerpoint/2010/main" val="33903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 živé hmoty</a:t>
            </a:r>
          </a:p>
        </p:txBody>
      </p:sp>
      <p:sp>
        <p:nvSpPr>
          <p:cNvPr id="140" name="Zaoblený obdélník 139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složky</a:t>
            </a:r>
          </a:p>
        </p:txBody>
      </p:sp>
      <p:sp>
        <p:nvSpPr>
          <p:cNvPr id="142" name="Zaoblený obdélník 1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11570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</p:txBody>
      </p:sp>
      <p:sp>
        <p:nvSpPr>
          <p:cNvPr id="143" name="Zaoblený obdélník 142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2369677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Biopolymery</a:t>
            </a:r>
          </a:p>
        </p:txBody>
      </p:sp>
      <p:sp>
        <p:nvSpPr>
          <p:cNvPr id="146" name="Zaoblený obdélník 145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627784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Lipidy, tuky</a:t>
            </a:r>
          </a:p>
        </p:txBody>
      </p:sp>
      <p:sp>
        <p:nvSpPr>
          <p:cNvPr id="147" name="Zaoblený obdélník 1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885891" y="1907255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Cukry</a:t>
            </a:r>
          </a:p>
        </p:txBody>
      </p:sp>
      <p:sp>
        <p:nvSpPr>
          <p:cNvPr id="45" name="Zaoblený obdélník 44">
            <a:extLst>
              <a:ext uri="{FF2B5EF4-FFF2-40B4-BE49-F238E27FC236}">
                <a16:creationId xmlns:a16="http://schemas.microsoft.com/office/drawing/2014/main" xmlns="" id="{9E23B600-CD23-4945-8A72-CB9EBD54500B}"/>
              </a:ext>
            </a:extLst>
          </p:cNvPr>
          <p:cNvSpPr/>
          <p:nvPr/>
        </p:nvSpPr>
        <p:spPr>
          <a:xfrm>
            <a:off x="2369677" y="2750507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Bílkoviny </a:t>
            </a: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A2DBA035-7A81-A64A-A90E-1F97ABD4FD24}"/>
              </a:ext>
            </a:extLst>
          </p:cNvPr>
          <p:cNvSpPr/>
          <p:nvPr/>
        </p:nvSpPr>
        <p:spPr>
          <a:xfrm>
            <a:off x="2369677" y="3593730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 </a:t>
            </a:r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6324E6E-70EA-F54F-9882-42CAF60E2CE4}"/>
              </a:ext>
            </a:extLst>
          </p:cNvPr>
          <p:cNvSpPr/>
          <p:nvPr/>
        </p:nvSpPr>
        <p:spPr>
          <a:xfrm>
            <a:off x="2369677" y="4436953"/>
            <a:ext cx="2146537" cy="6142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Nukleové kyseliny </a:t>
            </a:r>
          </a:p>
        </p:txBody>
      </p:sp>
    </p:spTree>
    <p:extLst>
      <p:ext uri="{BB962C8B-B14F-4D97-AF65-F5344CB8AC3E}">
        <p14:creationId xmlns:p14="http://schemas.microsoft.com/office/powerpoint/2010/main" val="21305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6" grpId="0" animBg="1"/>
      <p:bldP spid="147" grpId="0" animBg="1"/>
      <p:bldP spid="45" grpId="0" animBg="1"/>
      <p:bldP spid="46" grpId="0" animBg="1"/>
      <p:bldP spid="4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Škrob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3" name="Picture 5" descr="486px-Amylos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1" y="2522022"/>
            <a:ext cx="4629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451px-Amylopektin_Sess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57" y="1998250"/>
            <a:ext cx="3779837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8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Polysacharidy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Glykogen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464368" y="1536517"/>
            <a:ext cx="6215264" cy="169357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Zásobní látka živočichů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Podobný amylopektinu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Častěji větvený (každých 8 – 12 uhlíků)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Cytoplazma některých buněk (ve formě granulí)</a:t>
            </a:r>
          </a:p>
        </p:txBody>
      </p:sp>
      <p:pic>
        <p:nvPicPr>
          <p:cNvPr id="63490" name="Picture 2" descr="Výsledek obrázku pro glyko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5" y="3443843"/>
            <a:ext cx="4162031" cy="183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- Enzymy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55488" y="1536518"/>
            <a:ext cx="8233024" cy="38097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>
                <a:solidFill>
                  <a:schemeClr val="tx1"/>
                </a:solidFill>
                <a:latin typeface="Arial" charset="0"/>
              </a:rPr>
              <a:t>Všechny biochemické reakce jsou katalyzovány biologickými katalyzátory =&gt; </a:t>
            </a:r>
            <a:r>
              <a:rPr lang="cs-CZ" altLang="cs-CZ" sz="2000" b="1" dirty="0">
                <a:solidFill>
                  <a:srgbClr val="FF33CC"/>
                </a:solidFill>
                <a:latin typeface="Arial" charset="0"/>
              </a:rPr>
              <a:t>ENZYMY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>
                <a:solidFill>
                  <a:schemeClr val="tx1"/>
                </a:solidFill>
                <a:latin typeface="Arial" charset="0"/>
              </a:rPr>
              <a:t>Bílkoviny, výjimečně RNA (</a:t>
            </a:r>
            <a:r>
              <a:rPr lang="cs-CZ" altLang="cs-CZ" sz="2000" dirty="0">
                <a:solidFill>
                  <a:srgbClr val="FF33CC"/>
                </a:solidFill>
                <a:latin typeface="Arial" charset="0"/>
              </a:rPr>
              <a:t>ribozomy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cs-CZ" altLang="cs-CZ" sz="2000" dirty="0" smtClean="0">
              <a:solidFill>
                <a:schemeClr val="tx1"/>
              </a:solidFill>
              <a:latin typeface="Arial" charset="0"/>
            </a:endParaRP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Vysoká specifita pro reakce =&gt; tzv. „</a:t>
            </a:r>
            <a:r>
              <a:rPr lang="cs-CZ" altLang="cs-CZ" sz="2000" b="1" dirty="0" smtClean="0">
                <a:solidFill>
                  <a:srgbClr val="FF33CC"/>
                </a:solidFill>
                <a:latin typeface="Arial" charset="0"/>
              </a:rPr>
              <a:t>Specifita účinku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“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Vysoká specifita pro substrát =&gt; tzv. „</a:t>
            </a:r>
            <a:r>
              <a:rPr lang="cs-CZ" altLang="cs-CZ" sz="2000" b="1" dirty="0" smtClean="0">
                <a:solidFill>
                  <a:srgbClr val="FF33CC"/>
                </a:solidFill>
                <a:latin typeface="Arial" charset="0"/>
              </a:rPr>
              <a:t>Substrátová specifita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“</a:t>
            </a:r>
            <a:endParaRPr lang="cs-CZ" altLang="cs-CZ" sz="2000" dirty="0" smtClean="0">
              <a:solidFill>
                <a:schemeClr val="tx1"/>
              </a:solidFill>
              <a:latin typeface="Arial" charset="0"/>
            </a:endParaRP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err="1" smtClean="0">
                <a:solidFill>
                  <a:schemeClr val="tx1"/>
                </a:solidFill>
                <a:latin typeface="Arial" charset="0"/>
              </a:rPr>
              <a:t>Stereospecifita</a:t>
            </a: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 reakcí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>
                <a:solidFill>
                  <a:schemeClr val="tx1"/>
                </a:solidFill>
                <a:latin typeface="Arial" charset="0"/>
              </a:rPr>
              <a:t>Časté nepeptidové součásti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FF33CC"/>
                </a:solidFill>
                <a:latin typeface="Arial" charset="0"/>
              </a:rPr>
              <a:t>apoenzym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= vlastní bílkovina tvořící základ enzymu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b="1" dirty="0" err="1">
                <a:solidFill>
                  <a:srgbClr val="FF33CC"/>
                </a:solidFill>
                <a:latin typeface="Arial" charset="0"/>
              </a:rPr>
              <a:t>kofaktor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= nebílkovinná část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FF33CC"/>
                </a:solidFill>
                <a:latin typeface="Arial" charset="0"/>
              </a:rPr>
              <a:t>holoenzym</a:t>
            </a:r>
            <a:r>
              <a:rPr lang="cs-CZ" altLang="cs-CZ" sz="1600" dirty="0">
                <a:solidFill>
                  <a:schemeClr val="tx1"/>
                </a:solidFill>
                <a:latin typeface="Arial" charset="0"/>
              </a:rPr>
              <a:t> = apoenzym + </a:t>
            </a:r>
            <a:r>
              <a:rPr lang="cs-CZ" altLang="cs-CZ" sz="1600" dirty="0" err="1" smtClean="0">
                <a:solidFill>
                  <a:schemeClr val="tx1"/>
                </a:solidFill>
                <a:latin typeface="Arial" charset="0"/>
              </a:rPr>
              <a:t>kofaktor</a:t>
            </a:r>
            <a:endParaRPr lang="cs-CZ" altLang="cs-CZ" sz="16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- Enzymy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Zaoblený obdélník 42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3596934" y="1728993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 (protein)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1747912" y="2776883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Apoenzym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aoblený obdélník 44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5445956" y="2776883"/>
            <a:ext cx="1950132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Kofaktor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aoblený obdélník 45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449399" y="3810311"/>
            <a:ext cx="149977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Koenzym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845438" y="3810311"/>
            <a:ext cx="149977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kovu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Přímá spojnice se šipkou 47"/>
          <p:cNvCxnSpPr>
            <a:stCxn id="43" idx="2"/>
            <a:endCxn id="44" idx="0"/>
          </p:cNvCxnSpPr>
          <p:nvPr/>
        </p:nvCxnSpPr>
        <p:spPr>
          <a:xfrm flipH="1">
            <a:off x="2722978" y="2192097"/>
            <a:ext cx="1849022" cy="5847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>
            <a:stCxn id="43" idx="2"/>
            <a:endCxn id="45" idx="0"/>
          </p:cNvCxnSpPr>
          <p:nvPr/>
        </p:nvCxnSpPr>
        <p:spPr>
          <a:xfrm>
            <a:off x="4572000" y="2192097"/>
            <a:ext cx="1849022" cy="5847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>
            <a:stCxn id="45" idx="2"/>
            <a:endCxn id="46" idx="0"/>
          </p:cNvCxnSpPr>
          <p:nvPr/>
        </p:nvCxnSpPr>
        <p:spPr>
          <a:xfrm flipH="1">
            <a:off x="5199285" y="3239987"/>
            <a:ext cx="1221737" cy="5703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>
            <a:stCxn id="45" idx="2"/>
            <a:endCxn id="47" idx="0"/>
          </p:cNvCxnSpPr>
          <p:nvPr/>
        </p:nvCxnSpPr>
        <p:spPr>
          <a:xfrm>
            <a:off x="6421022" y="3239987"/>
            <a:ext cx="1174302" cy="5703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631201" y="2686946"/>
            <a:ext cx="5870884" cy="642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2" name="Přímá spojnice se šipkou 61"/>
          <p:cNvCxnSpPr>
            <a:stCxn id="61" idx="2"/>
            <a:endCxn id="65" idx="0"/>
          </p:cNvCxnSpPr>
          <p:nvPr/>
        </p:nvCxnSpPr>
        <p:spPr>
          <a:xfrm flipH="1">
            <a:off x="2332735" y="3329923"/>
            <a:ext cx="2233908" cy="11299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5" name="Zaoblený obdélník 64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1582849" y="4459840"/>
            <a:ext cx="149977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Holoenzym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Zaoblený obdélník 66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449399" y="4425814"/>
            <a:ext cx="1499771" cy="92042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NAD+</a:t>
            </a:r>
          </a:p>
          <a:p>
            <a:pPr algn="ctr" defTabSz="283809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Koenzym Q10</a:t>
            </a:r>
          </a:p>
          <a:p>
            <a:pPr algn="ctr" defTabSz="283809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Koenzym A</a:t>
            </a:r>
          </a:p>
          <a:p>
            <a:pPr algn="ctr" defTabSz="283809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TPP</a:t>
            </a:r>
          </a:p>
        </p:txBody>
      </p:sp>
    </p:spTree>
    <p:extLst>
      <p:ext uri="{BB962C8B-B14F-4D97-AF65-F5344CB8AC3E}">
        <p14:creationId xmlns:p14="http://schemas.microsoft.com/office/powerpoint/2010/main" val="1336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5" grpId="0" animBg="1"/>
      <p:bldP spid="6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Kofaktory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455488" y="1536517"/>
            <a:ext cx="8233024" cy="220297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Nebílkovinné součásti enzymů</a:t>
            </a:r>
            <a:endParaRPr lang="cs-CZ" altLang="cs-CZ" sz="2000" b="1" dirty="0" smtClean="0">
              <a:solidFill>
                <a:srgbClr val="FF33CC"/>
              </a:solidFill>
              <a:latin typeface="Arial" charset="0"/>
            </a:endParaRP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2000" dirty="0" smtClean="0">
                <a:solidFill>
                  <a:schemeClr val="tx1"/>
                </a:solidFill>
                <a:latin typeface="Arial" charset="0"/>
              </a:rPr>
              <a:t>Rozlišení podle vazby na apoenzym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dirty="0" err="1" smtClean="0">
                <a:solidFill>
                  <a:srgbClr val="0000FF"/>
                </a:solidFill>
                <a:latin typeface="Arial" charset="0"/>
              </a:rPr>
              <a:t>Prosthetická</a:t>
            </a:r>
            <a:r>
              <a:rPr lang="cs-CZ" altLang="cs-CZ" sz="1800" dirty="0" smtClean="0">
                <a:solidFill>
                  <a:srgbClr val="0000FF"/>
                </a:solidFill>
                <a:latin typeface="Arial" charset="0"/>
              </a:rPr>
              <a:t> skupina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	= pevně vázaná na apoenzym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FF"/>
                </a:solidFill>
                <a:latin typeface="Arial" charset="0"/>
              </a:rPr>
              <a:t>Koenzym</a:t>
            </a: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			= vázaný volně, další substrát v reakci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Vitamíny často bývají </a:t>
            </a:r>
            <a:r>
              <a:rPr lang="cs-CZ" altLang="cs-CZ" sz="1800" dirty="0" err="1" smtClean="0">
                <a:solidFill>
                  <a:schemeClr val="tx1"/>
                </a:solidFill>
                <a:latin typeface="Arial" charset="0"/>
              </a:rPr>
              <a:t>kofaktory</a:t>
            </a:r>
            <a:endParaRPr lang="cs-CZ" altLang="cs-CZ" sz="180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Tepelně stabilní oproti apoenzymu (bílkovinná část)</a:t>
            </a:r>
            <a:endParaRPr lang="cs-CZ" altLang="cs-CZ" sz="18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1442" name="Picture 2" descr="Výsledek obrázku pro cofa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9"/>
          <a:stretch/>
        </p:blipFill>
        <p:spPr bwMode="auto">
          <a:xfrm>
            <a:off x="2611909" y="3797858"/>
            <a:ext cx="3920183" cy="15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Enzymová katalýza</a:t>
            </a:r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688538" y="2150566"/>
            <a:ext cx="7766925" cy="3135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b="1" dirty="0" smtClean="0">
                <a:solidFill>
                  <a:srgbClr val="0000FF"/>
                </a:solidFill>
                <a:latin typeface="Arial" charset="0"/>
              </a:rPr>
              <a:t>Substrátová specifita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Katalýza látek s podobnou strukturou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Odlišení stereoizomerů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Schopnost katalyzovat pouze jeden substrát a jednu jeho reakci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Více enzymů pro různé přeměny jednoho substrátu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Vysoká katalytická účinnost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Rychlost se zvyšuje až </a:t>
            </a:r>
            <a:r>
              <a:rPr lang="cs-CZ" altLang="cs-CZ" sz="1600" b="1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cs-CZ" altLang="cs-CZ" sz="1600" b="1" baseline="30000" dirty="0" smtClean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cs-CZ" altLang="cs-CZ" sz="1600" b="1" dirty="0" smtClean="0">
                <a:solidFill>
                  <a:srgbClr val="FF0000"/>
                </a:solidFill>
                <a:latin typeface="Arial" charset="0"/>
              </a:rPr>
              <a:t> násobně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Přeměna stovek substrátů za sekundu</a:t>
            </a:r>
          </a:p>
          <a:p>
            <a:pPr marL="28575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rgbClr val="FF0000"/>
                </a:solidFill>
                <a:latin typeface="Arial" charset="0"/>
              </a:rPr>
              <a:t>Enzym neovlivňuje termodynamiku (rovnováhu) – urychluje reakci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rgbClr val="FF0000"/>
                </a:solidFill>
                <a:latin typeface="Arial" charset="0"/>
              </a:rPr>
              <a:t>Katalyzuje oba směry reakce</a:t>
            </a:r>
            <a:endParaRPr lang="cs-CZ" altLang="cs-CZ" sz="18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Zaoblený obdélník 42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2578790" y="1554353"/>
            <a:ext cx="149977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SUBSTRÁT</a:t>
            </a:r>
            <a:endParaRPr lang="cs-CZ" sz="1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4974829" y="1554353"/>
            <a:ext cx="149977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</a:t>
            </a:r>
            <a:endParaRPr lang="cs-CZ" sz="1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Šipka doprava 44"/>
          <p:cNvSpPr/>
          <p:nvPr/>
        </p:nvSpPr>
        <p:spPr>
          <a:xfrm>
            <a:off x="4094557" y="1685460"/>
            <a:ext cx="900546" cy="200890"/>
          </a:xfrm>
          <a:prstGeom prst="rightArrow">
            <a:avLst>
              <a:gd name="adj1" fmla="val 2266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8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 enzymů </a:t>
            </a:r>
          </a:p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PROČ ?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54951" y="1601870"/>
            <a:ext cx="5834099" cy="198898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b="1" dirty="0" smtClean="0">
                <a:solidFill>
                  <a:srgbClr val="0000FF"/>
                </a:solidFill>
                <a:latin typeface="Arial" charset="0"/>
              </a:rPr>
              <a:t>Nejefektivnější katalyzátory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b="1" dirty="0" smtClean="0">
                <a:solidFill>
                  <a:srgbClr val="0000FF"/>
                </a:solidFill>
                <a:latin typeface="Arial" charset="0"/>
              </a:rPr>
              <a:t>Aktivní místo na enzymu 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Ve tvaru substrátu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Vhodně orientuje molekuly substrátu – </a:t>
            </a:r>
            <a:r>
              <a:rPr lang="cs-CZ" altLang="cs-CZ" sz="1600" dirty="0" smtClean="0">
                <a:solidFill>
                  <a:srgbClr val="FF33CC"/>
                </a:solidFill>
                <a:latin typeface="Arial" charset="0"/>
              </a:rPr>
              <a:t>efekt přiblížení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Vhodně narušuje molekuly substrátu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1600" dirty="0" smtClean="0">
                <a:solidFill>
                  <a:schemeClr val="tx1"/>
                </a:solidFill>
                <a:latin typeface="Arial" charset="0"/>
              </a:rPr>
              <a:t>Mikroprostředí v aktivním místě – odlišné od vnějšího</a:t>
            </a:r>
          </a:p>
        </p:txBody>
      </p:sp>
      <p:pic>
        <p:nvPicPr>
          <p:cNvPr id="46" name="Picture 2" descr="Výsledek obrázku pro otazní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31" y="178200"/>
            <a:ext cx="1109154" cy="1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aoblený obdélník 46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54951" y="3724344"/>
            <a:ext cx="5834099" cy="163524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400" dirty="0" smtClean="0">
                <a:solidFill>
                  <a:schemeClr val="tx1"/>
                </a:solidFill>
                <a:latin typeface="Arial" charset="0"/>
              </a:rPr>
              <a:t>Vznik komplexu ENZYM – SUBSTRÁT 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400" dirty="0" smtClean="0">
                <a:solidFill>
                  <a:schemeClr val="tx1"/>
                </a:solidFill>
                <a:latin typeface="Arial" charset="0"/>
              </a:rPr>
              <a:t>snížení aktivační energie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400" dirty="0" smtClean="0">
                <a:solidFill>
                  <a:schemeClr val="tx1"/>
                </a:solidFill>
                <a:latin typeface="Arial" charset="0"/>
              </a:rPr>
              <a:t>Apoenzym absorbuje kinetickou energii substrátů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400" dirty="0" smtClean="0">
                <a:solidFill>
                  <a:schemeClr val="tx1"/>
                </a:solidFill>
                <a:latin typeface="Arial" charset="0"/>
              </a:rPr>
              <a:t>Substrát ztrácí hydratační obal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400" dirty="0" smtClean="0">
                <a:solidFill>
                  <a:schemeClr val="tx1"/>
                </a:solidFill>
                <a:latin typeface="Arial" charset="0"/>
              </a:rPr>
              <a:t>Lokální zvýšení koncentrace substrátů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400" dirty="0" smtClean="0">
                <a:solidFill>
                  <a:schemeClr val="tx1"/>
                </a:solidFill>
                <a:latin typeface="Arial" charset="0"/>
              </a:rPr>
              <a:t>Konformační změny</a:t>
            </a:r>
          </a:p>
        </p:txBody>
      </p:sp>
    </p:spTree>
    <p:extLst>
      <p:ext uri="{BB962C8B-B14F-4D97-AF65-F5344CB8AC3E}">
        <p14:creationId xmlns:p14="http://schemas.microsoft.com/office/powerpoint/2010/main" val="19684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 enzymů </a:t>
            </a:r>
          </a:p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PROČ ?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6" name="Picture 2" descr="Výsledek obrázku pro otazní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31" y="178200"/>
            <a:ext cx="1109154" cy="1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aoblený obdélník 43">
            <a:extLst>
              <a:ext uri="{FF2B5EF4-FFF2-40B4-BE49-F238E27FC236}">
                <a16:creationId xmlns:a16="http://schemas.microsoft.com/office/drawing/2014/main" xmlns="" id="{58FE53F7-6B5D-7541-BF20-602D5D7392BF}"/>
              </a:ext>
            </a:extLst>
          </p:cNvPr>
          <p:cNvSpPr/>
          <p:nvPr/>
        </p:nvSpPr>
        <p:spPr>
          <a:xfrm>
            <a:off x="1654951" y="1601870"/>
            <a:ext cx="5834099" cy="198898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b="1" dirty="0" smtClean="0">
                <a:solidFill>
                  <a:schemeClr val="tx1"/>
                </a:solidFill>
                <a:latin typeface="Arial" charset="0"/>
              </a:rPr>
              <a:t>Teorie zámku a klíče – statická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Aktivní místo ve tvaru substrátu</a:t>
            </a:r>
          </a:p>
          <a:p>
            <a:pPr marL="285750" lvl="0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b="1" dirty="0" smtClean="0">
                <a:solidFill>
                  <a:schemeClr val="tx1"/>
                </a:solidFill>
                <a:latin typeface="Arial" charset="0"/>
              </a:rPr>
              <a:t>Teorie ruky a rukavice – dynamická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Aktivní místo přibližně ve tvaru substrátu</a:t>
            </a:r>
          </a:p>
          <a:p>
            <a:pPr marL="642366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cs-CZ" altLang="cs-CZ" sz="1800" dirty="0" smtClean="0">
                <a:solidFill>
                  <a:schemeClr val="tx1"/>
                </a:solidFill>
                <a:latin typeface="Arial" charset="0"/>
              </a:rPr>
              <a:t>Po vazbě substrátu se aktivní místo přizpůsobí</a:t>
            </a:r>
          </a:p>
        </p:txBody>
      </p:sp>
    </p:spTree>
    <p:extLst>
      <p:ext uri="{BB962C8B-B14F-4D97-AF65-F5344CB8AC3E}">
        <p14:creationId xmlns:p14="http://schemas.microsoft.com/office/powerpoint/2010/main" val="29166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Teorie zámku a klíče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6" name="Picture 2" descr="Výsledek obrázku pro otazní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31" y="178200"/>
            <a:ext cx="1109154" cy="1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ýseč 4"/>
          <p:cNvSpPr>
            <a:spLocks noChangeAspect="1"/>
          </p:cNvSpPr>
          <p:nvPr/>
        </p:nvSpPr>
        <p:spPr>
          <a:xfrm>
            <a:off x="2233074" y="2249289"/>
            <a:ext cx="1944000" cy="1944000"/>
          </a:xfrm>
          <a:prstGeom prst="pie">
            <a:avLst>
              <a:gd name="adj1" fmla="val 772473"/>
              <a:gd name="adj2" fmla="val 200829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Enzym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8" name="Výseč 47"/>
          <p:cNvSpPr>
            <a:spLocks noChangeAspect="1"/>
          </p:cNvSpPr>
          <p:nvPr/>
        </p:nvSpPr>
        <p:spPr>
          <a:xfrm flipH="1">
            <a:off x="4082124" y="3434841"/>
            <a:ext cx="1944000" cy="1944000"/>
          </a:xfrm>
          <a:prstGeom prst="pie">
            <a:avLst>
              <a:gd name="adj1" fmla="val 9983784"/>
              <a:gd name="adj2" fmla="val 12331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052733" y="1675286"/>
            <a:ext cx="1001029" cy="840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915228" y="3015582"/>
            <a:ext cx="1270733" cy="4805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5825087" y="1490841"/>
            <a:ext cx="1944000" cy="1944000"/>
            <a:chOff x="5999245" y="3185784"/>
            <a:chExt cx="1944000" cy="1944000"/>
          </a:xfrm>
        </p:grpSpPr>
        <p:sp>
          <p:nvSpPr>
            <p:cNvPr id="53" name="Výseč 52"/>
            <p:cNvSpPr>
              <a:spLocks noChangeAspect="1"/>
            </p:cNvSpPr>
            <p:nvPr/>
          </p:nvSpPr>
          <p:spPr>
            <a:xfrm flipH="1">
              <a:off x="5999245" y="3185784"/>
              <a:ext cx="1944000" cy="1944000"/>
            </a:xfrm>
            <a:prstGeom prst="pie">
              <a:avLst>
                <a:gd name="adj1" fmla="val 9983784"/>
                <a:gd name="adj2" fmla="val 1233147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vnoramenný trojúhelník 7"/>
            <p:cNvSpPr/>
            <p:nvPr/>
          </p:nvSpPr>
          <p:spPr>
            <a:xfrm rot="16200000">
              <a:off x="6963418" y="3702884"/>
              <a:ext cx="585976" cy="821935"/>
            </a:xfrm>
            <a:prstGeom prst="triangle">
              <a:avLst>
                <a:gd name="adj" fmla="val 4268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5" name="Rovnoramenný trojúhelník 54"/>
          <p:cNvSpPr/>
          <p:nvPr/>
        </p:nvSpPr>
        <p:spPr>
          <a:xfrm rot="16200000">
            <a:off x="7101338" y="3507078"/>
            <a:ext cx="585976" cy="821935"/>
          </a:xfrm>
          <a:prstGeom prst="triangle">
            <a:avLst>
              <a:gd name="adj" fmla="val 42685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 doprava 55"/>
          <p:cNvSpPr/>
          <p:nvPr/>
        </p:nvSpPr>
        <p:spPr>
          <a:xfrm rot="20886804">
            <a:off x="4220117" y="2590390"/>
            <a:ext cx="2669748" cy="200890"/>
          </a:xfrm>
          <a:prstGeom prst="rightArrow">
            <a:avLst>
              <a:gd name="adj1" fmla="val 2266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Šipka doprava 56"/>
          <p:cNvSpPr/>
          <p:nvPr/>
        </p:nvSpPr>
        <p:spPr>
          <a:xfrm rot="952498">
            <a:off x="4193552" y="3355846"/>
            <a:ext cx="2669748" cy="200890"/>
          </a:xfrm>
          <a:prstGeom prst="rightArrow">
            <a:avLst>
              <a:gd name="adj1" fmla="val 2266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Zaoblený obdélník 57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918878" y="1490841"/>
            <a:ext cx="149977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 A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aoblený obdélník 58">
            <a:extLst>
              <a:ext uri="{FF2B5EF4-FFF2-40B4-BE49-F238E27FC236}">
                <a16:creationId xmlns:a16="http://schemas.microsoft.com/office/drawing/2014/main" xmlns="" id="{F747E5B5-A8CC-D445-9246-C0889F196BD7}"/>
              </a:ext>
            </a:extLst>
          </p:cNvPr>
          <p:cNvSpPr/>
          <p:nvPr/>
        </p:nvSpPr>
        <p:spPr>
          <a:xfrm>
            <a:off x="6941025" y="3068002"/>
            <a:ext cx="1499771" cy="46310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 B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7607E-6 L -0.19097 0.188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9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71 0.18962 L 1.11111E-6 -2.6762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9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5 L -0.19236 -0.01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-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01444 L -0.00034 0.00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5391E-6 L -0.19861 -0.206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-10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548"/>
          <p:cNvGrpSpPr>
            <a:grpSpLocks noChangeAspect="1"/>
          </p:cNvGrpSpPr>
          <p:nvPr/>
        </p:nvGrpSpPr>
        <p:grpSpPr>
          <a:xfrm>
            <a:off x="0" y="5448442"/>
            <a:ext cx="9140591" cy="266558"/>
            <a:chOff x="0" y="0"/>
            <a:chExt cx="10692003" cy="312089"/>
          </a:xfrm>
        </p:grpSpPr>
        <p:sp>
          <p:nvSpPr>
            <p:cNvPr id="102" name="Shape 10"/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1"/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2"/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3"/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4"/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5"/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6"/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7"/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8"/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9"/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20"/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21"/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22"/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3"/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4"/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5"/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6"/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7"/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8"/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9"/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30"/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31"/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32"/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3"/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4"/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5"/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6"/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7"/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8"/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9"/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40"/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41"/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42"/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3"/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4"/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141" name="Zaoblený obdélník 140">
            <a:extLst/>
          </p:cNvPr>
          <p:cNvSpPr/>
          <p:nvPr/>
        </p:nvSpPr>
        <p:spPr>
          <a:xfrm>
            <a:off x="2669400" y="142074"/>
            <a:ext cx="3805200" cy="6222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Biokatalýza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aoblený obdélník 137">
            <a:extLst>
              <a:ext uri="{FF2B5EF4-FFF2-40B4-BE49-F238E27FC236}">
                <a16:creationId xmlns:a16="http://schemas.microsoft.com/office/drawing/2014/main" xmlns="" id="{C9A24AB1-38BE-0840-907F-37260D430BF7}"/>
              </a:ext>
            </a:extLst>
          </p:cNvPr>
          <p:cNvSpPr/>
          <p:nvPr/>
        </p:nvSpPr>
        <p:spPr>
          <a:xfrm>
            <a:off x="3070194" y="877805"/>
            <a:ext cx="3003612" cy="56277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defTabSz="283809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Teorie zámku a klíče</a:t>
            </a:r>
            <a:endParaRPr lang="cs-CZ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ýsledek obrázku pro denaturace bílko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6" name="Picture 2" descr="Výsledek obrázku pro otazní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31" y="178200"/>
            <a:ext cx="1109154" cy="12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Výsledek obrázku pro enzy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6"/>
          <a:stretch/>
        </p:blipFill>
        <p:spPr bwMode="auto">
          <a:xfrm>
            <a:off x="670659" y="2497703"/>
            <a:ext cx="819263" cy="18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Výsledek obrázku pro enzy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r="67930"/>
          <a:stretch/>
        </p:blipFill>
        <p:spPr bwMode="auto">
          <a:xfrm>
            <a:off x="2414205" y="2497703"/>
            <a:ext cx="819263" cy="18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Výsledek obrázku pro enzy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0" r="20147"/>
          <a:stretch/>
        </p:blipFill>
        <p:spPr bwMode="auto">
          <a:xfrm>
            <a:off x="6120922" y="2512845"/>
            <a:ext cx="812512" cy="18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Výsledek obrázku pro enzy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7"/>
          <a:stretch/>
        </p:blipFill>
        <p:spPr bwMode="auto">
          <a:xfrm>
            <a:off x="7857717" y="2552947"/>
            <a:ext cx="812512" cy="18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4157751" y="2512845"/>
            <a:ext cx="1038888" cy="1858790"/>
            <a:chOff x="3837023" y="1591605"/>
            <a:chExt cx="1038888" cy="1858790"/>
          </a:xfrm>
        </p:grpSpPr>
        <p:pic>
          <p:nvPicPr>
            <p:cNvPr id="50" name="Picture 4" descr="Výsledek obrázku pro enzym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07" r="39869"/>
            <a:stretch/>
          </p:blipFill>
          <p:spPr bwMode="auto">
            <a:xfrm>
              <a:off x="3837023" y="1591605"/>
              <a:ext cx="1038888" cy="1858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4596402" y="1902996"/>
              <a:ext cx="274416" cy="935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Kříž 4"/>
          <p:cNvSpPr/>
          <p:nvPr/>
        </p:nvSpPr>
        <p:spPr>
          <a:xfrm>
            <a:off x="1745158" y="3210228"/>
            <a:ext cx="432836" cy="432000"/>
          </a:xfrm>
          <a:prstGeom prst="plus">
            <a:avLst>
              <a:gd name="adj" fmla="val 37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Kříž 53"/>
          <p:cNvSpPr/>
          <p:nvPr/>
        </p:nvSpPr>
        <p:spPr>
          <a:xfrm>
            <a:off x="7275980" y="3210228"/>
            <a:ext cx="432836" cy="432000"/>
          </a:xfrm>
          <a:prstGeom prst="plus">
            <a:avLst>
              <a:gd name="adj" fmla="val 37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422067" y="3292105"/>
            <a:ext cx="648000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 doprava 55"/>
          <p:cNvSpPr/>
          <p:nvPr/>
        </p:nvSpPr>
        <p:spPr>
          <a:xfrm>
            <a:off x="5373305" y="3292105"/>
            <a:ext cx="648000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6" grpId="0" animBg="1"/>
      <p:bldP spid="56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20374</Words>
  <Application>Microsoft Office PowerPoint</Application>
  <PresentationFormat>Předvádění na obrazovce (16:10)</PresentationFormat>
  <Paragraphs>1528</Paragraphs>
  <Slides>99</Slides>
  <Notes>98</Notes>
  <HiddenSlides>1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1" baseType="lpstr">
      <vt:lpstr>Motiv Office</vt:lpstr>
      <vt:lpstr>ChemSketch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Žižka</dc:creator>
  <cp:lastModifiedBy>edererj</cp:lastModifiedBy>
  <cp:revision>239</cp:revision>
  <dcterms:created xsi:type="dcterms:W3CDTF">2019-01-11T07:41:27Z</dcterms:created>
  <dcterms:modified xsi:type="dcterms:W3CDTF">2019-10-14T13:55:30Z</dcterms:modified>
</cp:coreProperties>
</file>