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20"/>
  </p:notesMasterIdLst>
  <p:handoutMasterIdLst>
    <p:handoutMasterId r:id="rId21"/>
  </p:handoutMasterIdLst>
  <p:sldIdLst>
    <p:sldId id="263" r:id="rId2"/>
    <p:sldId id="549" r:id="rId3"/>
    <p:sldId id="550" r:id="rId4"/>
    <p:sldId id="551" r:id="rId5"/>
    <p:sldId id="552" r:id="rId6"/>
    <p:sldId id="553" r:id="rId7"/>
    <p:sldId id="554" r:id="rId8"/>
    <p:sldId id="555" r:id="rId9"/>
    <p:sldId id="556" r:id="rId10"/>
    <p:sldId id="557" r:id="rId11"/>
    <p:sldId id="558" r:id="rId12"/>
    <p:sldId id="559" r:id="rId13"/>
    <p:sldId id="560" r:id="rId14"/>
    <p:sldId id="561" r:id="rId15"/>
    <p:sldId id="562" r:id="rId16"/>
    <p:sldId id="563" r:id="rId17"/>
    <p:sldId id="564" r:id="rId18"/>
    <p:sldId id="565" r:id="rId19"/>
  </p:sldIdLst>
  <p:sldSz cx="9144000" cy="6858000" type="screen4x3"/>
  <p:notesSz cx="6858000" cy="9144000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00FF"/>
    <a:srgbClr val="FF00FF"/>
    <a:srgbClr val="FFFFFF"/>
    <a:srgbClr val="0066FF"/>
    <a:srgbClr val="FF0000"/>
    <a:srgbClr val="990099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41" autoAdjust="0"/>
    <p:restoredTop sz="94595" autoAdjust="0"/>
  </p:normalViewPr>
  <p:slideViewPr>
    <p:cSldViewPr>
      <p:cViewPr varScale="1">
        <p:scale>
          <a:sx n="82" d="100"/>
          <a:sy n="82" d="100"/>
        </p:scale>
        <p:origin x="1488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2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3134" y="43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585AD976-B9A6-4994-889C-6906602CCE8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9042FDBC-B44C-43F9-B777-55111124E99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DE119A7-21FA-4E38-A37C-8109EFB85AD0}" type="datetimeFigureOut">
              <a:rPr lang="cs-CZ"/>
              <a:pPr>
                <a:defRPr/>
              </a:pPr>
              <a:t>10.05.2020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3E43AC20-5E09-4120-A5E4-830270C81B6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9B27A63-78F2-4873-A7E3-EBDB7715A99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1E0BB4E-D63A-4253-AEDB-EA6606F74F5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AEE238D2-FC7C-49E4-BA8B-FBE4652189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BDD0AE8-7E1D-4738-8C0E-E233D71A6C9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421A715-FDC6-4EE5-8544-5F965D60303C}" type="datetimeFigureOut">
              <a:rPr lang="cs-CZ"/>
              <a:pPr>
                <a:defRPr/>
              </a:pPr>
              <a:t>10.05.2020</a:t>
            </a:fld>
            <a:endParaRPr lang="cs-CZ"/>
          </a:p>
        </p:txBody>
      </p:sp>
      <p:sp>
        <p:nvSpPr>
          <p:cNvPr id="4" name="Zástupný symbol pro obrázek snímku 3">
            <a:extLst>
              <a:ext uri="{FF2B5EF4-FFF2-40B4-BE49-F238E27FC236}">
                <a16:creationId xmlns:a16="http://schemas.microsoft.com/office/drawing/2014/main" id="{236C80F6-FC03-499C-AF1E-351D74FE9EE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>
            <a:extLst>
              <a:ext uri="{FF2B5EF4-FFF2-40B4-BE49-F238E27FC236}">
                <a16:creationId xmlns:a16="http://schemas.microsoft.com/office/drawing/2014/main" id="{2460F2AA-C201-49CA-821E-092FE9DBF2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E511311-99CF-4751-A89A-0BA1AC726C2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C0EB509-06D8-4EA7-A702-06EF0DC8C6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0189B86-F2D5-4008-AB63-5B6BCAB9BE4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>
            <a:extLst>
              <a:ext uri="{FF2B5EF4-FFF2-40B4-BE49-F238E27FC236}">
                <a16:creationId xmlns:a16="http://schemas.microsoft.com/office/drawing/2014/main" id="{1AE2279C-BC73-4051-AE0C-FD97A93CCFC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53" t="-20290" r="12985" b="1450"/>
          <a:stretch>
            <a:fillRect/>
          </a:stretch>
        </p:blipFill>
        <p:spPr bwMode="auto">
          <a:xfrm>
            <a:off x="0" y="6580188"/>
            <a:ext cx="91440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Obrázek 8" descr="LOGO_FZP_CZ_RGB_standard.jpg">
            <a:extLst>
              <a:ext uri="{FF2B5EF4-FFF2-40B4-BE49-F238E27FC236}">
                <a16:creationId xmlns:a16="http://schemas.microsoft.com/office/drawing/2014/main" id="{0CA3DFB0-3218-44CE-AE05-5BDD357FAAD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94" t="7339" r="9795" b="18350"/>
          <a:stretch>
            <a:fillRect/>
          </a:stretch>
        </p:blipFill>
        <p:spPr bwMode="auto">
          <a:xfrm>
            <a:off x="7596188" y="127000"/>
            <a:ext cx="143827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980728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31640" y="263691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</p:spTree>
    <p:extLst>
      <p:ext uri="{BB962C8B-B14F-4D97-AF65-F5344CB8AC3E}">
        <p14:creationId xmlns:p14="http://schemas.microsoft.com/office/powerpoint/2010/main" val="574878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>
            <a:extLst>
              <a:ext uri="{FF2B5EF4-FFF2-40B4-BE49-F238E27FC236}">
                <a16:creationId xmlns:a16="http://schemas.microsoft.com/office/drawing/2014/main" id="{8B27A72F-03BF-4A33-8A3F-8C23D1CD698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53" t="-20290" r="12985" b="1450"/>
          <a:stretch>
            <a:fillRect/>
          </a:stretch>
        </p:blipFill>
        <p:spPr bwMode="auto">
          <a:xfrm>
            <a:off x="0" y="6600825"/>
            <a:ext cx="91440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Obrázek 8" descr="LOGO_FZP_CZ_RGB_standard.jpg">
            <a:extLst>
              <a:ext uri="{FF2B5EF4-FFF2-40B4-BE49-F238E27FC236}">
                <a16:creationId xmlns:a16="http://schemas.microsoft.com/office/drawing/2014/main" id="{8F318F53-9252-4B99-A3B7-4BC7E21DFE5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94" t="7339" r="9795" b="18350"/>
          <a:stretch>
            <a:fillRect/>
          </a:stretch>
        </p:blipFill>
        <p:spPr bwMode="auto">
          <a:xfrm>
            <a:off x="7596188" y="127000"/>
            <a:ext cx="143827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2000" y="1072800"/>
            <a:ext cx="8929156" cy="4876480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16" name="Nadpis 15"/>
          <p:cNvSpPr>
            <a:spLocks noGrp="1"/>
          </p:cNvSpPr>
          <p:nvPr>
            <p:ph type="title"/>
          </p:nvPr>
        </p:nvSpPr>
        <p:spPr>
          <a:xfrm>
            <a:off x="71438" y="71438"/>
            <a:ext cx="7380287" cy="928687"/>
          </a:xfrm>
        </p:spPr>
        <p:txBody>
          <a:bodyPr/>
          <a:lstStyle/>
          <a:p>
            <a:r>
              <a:rPr lang="cs-CZ" dirty="0"/>
              <a:t>Klepnutím lze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3275108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25624C4E-291D-4C37-8FB6-B3FE0930C48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53" t="-20290" r="12985" b="1450"/>
          <a:stretch>
            <a:fillRect/>
          </a:stretch>
        </p:blipFill>
        <p:spPr bwMode="auto">
          <a:xfrm>
            <a:off x="0" y="6611938"/>
            <a:ext cx="91440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ázek 8" descr="LOGO_FZP_CZ_RGB_standard.jpg">
            <a:extLst>
              <a:ext uri="{FF2B5EF4-FFF2-40B4-BE49-F238E27FC236}">
                <a16:creationId xmlns:a16="http://schemas.microsoft.com/office/drawing/2014/main" id="{38A08125-909D-47ED-8A7C-09F9E49C28F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94" t="7339" r="9795" b="18350"/>
          <a:stretch>
            <a:fillRect/>
          </a:stretch>
        </p:blipFill>
        <p:spPr bwMode="auto">
          <a:xfrm>
            <a:off x="7596188" y="127000"/>
            <a:ext cx="143827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2844" y="71438"/>
            <a:ext cx="7308881" cy="928687"/>
          </a:xfrm>
        </p:spPr>
        <p:txBody>
          <a:bodyPr/>
          <a:lstStyle/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2844" y="1142984"/>
            <a:ext cx="4352956" cy="5421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2" y="1142984"/>
            <a:ext cx="4281518" cy="5421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291805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8" descr="LOGO_FZP_CZ_RGB_standard.jpg">
            <a:extLst>
              <a:ext uri="{FF2B5EF4-FFF2-40B4-BE49-F238E27FC236}">
                <a16:creationId xmlns:a16="http://schemas.microsoft.com/office/drawing/2014/main" id="{D76108DA-CBBC-485B-BBC6-695B743E91A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94" t="7339" r="9795" b="18350"/>
          <a:stretch>
            <a:fillRect/>
          </a:stretch>
        </p:blipFill>
        <p:spPr bwMode="auto">
          <a:xfrm>
            <a:off x="7596188" y="127000"/>
            <a:ext cx="143827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9538" y="71438"/>
            <a:ext cx="7342188" cy="928687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2976879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text 2">
            <a:extLst>
              <a:ext uri="{FF2B5EF4-FFF2-40B4-BE49-F238E27FC236}">
                <a16:creationId xmlns:a16="http://schemas.microsoft.com/office/drawing/2014/main" id="{781F96E7-E90F-475D-B6A9-2DF7D16EB7E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7313" y="1125538"/>
            <a:ext cx="8893175" cy="532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7" name="Zástupný symbol pro nadpis 1">
            <a:extLst>
              <a:ext uri="{FF2B5EF4-FFF2-40B4-BE49-F238E27FC236}">
                <a16:creationId xmlns:a16="http://schemas.microsoft.com/office/drawing/2014/main" id="{415881FC-864E-4EC8-BF56-87E24F04383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1438" y="71438"/>
            <a:ext cx="7380287" cy="92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pic>
        <p:nvPicPr>
          <p:cNvPr id="1028" name="Obrázek 8" descr="LOGO_FZP_CZ_RGB_standard.jpg">
            <a:extLst>
              <a:ext uri="{FF2B5EF4-FFF2-40B4-BE49-F238E27FC236}">
                <a16:creationId xmlns:a16="http://schemas.microsoft.com/office/drawing/2014/main" id="{C6516DED-4434-46E8-B682-D5C783CECAD2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94" t="7339" r="9795" b="18350"/>
          <a:stretch>
            <a:fillRect/>
          </a:stretch>
        </p:blipFill>
        <p:spPr bwMode="auto">
          <a:xfrm>
            <a:off x="7596188" y="127000"/>
            <a:ext cx="143827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6">
            <a:extLst>
              <a:ext uri="{FF2B5EF4-FFF2-40B4-BE49-F238E27FC236}">
                <a16:creationId xmlns:a16="http://schemas.microsoft.com/office/drawing/2014/main" id="{ED6D86BF-BF08-4427-94C4-109B50E5C1C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53" t="-20290" r="12985" b="1450"/>
          <a:stretch>
            <a:fillRect/>
          </a:stretch>
        </p:blipFill>
        <p:spPr bwMode="auto">
          <a:xfrm>
            <a:off x="20638" y="6597650"/>
            <a:ext cx="91440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907" r:id="rId1"/>
    <p:sldLayoutId id="2147484908" r:id="rId2"/>
    <p:sldLayoutId id="2147484909" r:id="rId3"/>
    <p:sldLayoutId id="2147484910" r:id="rId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kern="1200">
          <a:solidFill>
            <a:srgbClr val="008000"/>
          </a:solidFill>
          <a:latin typeface="Arial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800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800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800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8000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900">
          <a:solidFill>
            <a:srgbClr val="990099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900">
          <a:solidFill>
            <a:srgbClr val="990099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900">
          <a:solidFill>
            <a:srgbClr val="990099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900">
          <a:solidFill>
            <a:srgbClr val="990099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595959"/>
          </a:solidFill>
          <a:latin typeface="Arial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595959"/>
          </a:solidFill>
          <a:latin typeface="Arial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595959"/>
          </a:solidFill>
          <a:latin typeface="Arial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600" kern="1200">
          <a:solidFill>
            <a:srgbClr val="595959"/>
          </a:solidFill>
          <a:latin typeface="Arial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400" kern="1200">
          <a:solidFill>
            <a:srgbClr val="595959"/>
          </a:solidFill>
          <a:latin typeface="Arial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3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14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D8E6C662-1EB3-4EF9-83E2-8BBE0DB470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3" y="981075"/>
            <a:ext cx="7772400" cy="1470025"/>
          </a:xfrm>
        </p:spPr>
        <p:txBody>
          <a:bodyPr/>
          <a:lstStyle/>
          <a:p>
            <a:pPr algn="ctr"/>
            <a:r>
              <a:rPr lang="cs-CZ" altLang="cs-CZ" dirty="0"/>
              <a:t>Katabolismus lipidů</a:t>
            </a:r>
          </a:p>
        </p:txBody>
      </p:sp>
      <p:sp>
        <p:nvSpPr>
          <p:cNvPr id="22530" name="Rectangle 3">
            <a:extLst>
              <a:ext uri="{FF2B5EF4-FFF2-40B4-BE49-F238E27FC236}">
                <a16:creationId xmlns:a16="http://schemas.microsoft.com/office/drawing/2014/main" id="{3F54B0C0-B459-4A49-BB3B-1A530919D6D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31913" y="2636838"/>
            <a:ext cx="6400800" cy="1752600"/>
          </a:xfrm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cs-CZ" dirty="0"/>
              <a:t>Josef </a:t>
            </a:r>
            <a:r>
              <a:rPr lang="cs-CZ" dirty="0" err="1"/>
              <a:t>Trögl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>
            <a:extLst>
              <a:ext uri="{FF2B5EF4-FFF2-40B4-BE49-F238E27FC236}">
                <a16:creationId xmlns:a16="http://schemas.microsoft.com/office/drawing/2014/main" id="{7A0BC894-C914-4BFF-A395-A31A80427E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cs-CZ" altLang="cs-CZ">
                <a:solidFill>
                  <a:srgbClr val="009900"/>
                </a:solidFill>
                <a:latin typeface="Symbol" panose="05050102010706020507" pitchFamily="18" charset="2"/>
              </a:rPr>
              <a:t>b</a:t>
            </a:r>
            <a:r>
              <a:rPr lang="cs-CZ" altLang="cs-CZ">
                <a:solidFill>
                  <a:srgbClr val="009900"/>
                </a:solidFill>
              </a:rPr>
              <a:t>-oxidace mastných kyselin</a:t>
            </a:r>
            <a:endParaRPr lang="en-US" altLang="cs-CZ">
              <a:solidFill>
                <a:srgbClr val="009900"/>
              </a:solidFill>
            </a:endParaRPr>
          </a:p>
        </p:txBody>
      </p:sp>
      <p:sp>
        <p:nvSpPr>
          <p:cNvPr id="80899" name="Rectangle 3">
            <a:extLst>
              <a:ext uri="{FF2B5EF4-FFF2-40B4-BE49-F238E27FC236}">
                <a16:creationId xmlns:a16="http://schemas.microsoft.com/office/drawing/2014/main" id="{7D8EB903-A87D-4397-85F8-884AA3D884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981075"/>
            <a:ext cx="8893175" cy="5145088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cs-CZ" altLang="cs-CZ">
                <a:solidFill>
                  <a:srgbClr val="FF33CC"/>
                </a:solidFill>
              </a:rPr>
              <a:t>3. Adice vody na dvojnou vazbu</a:t>
            </a:r>
          </a:p>
          <a:p>
            <a:pPr marL="990600" lvl="1" indent="-533400" eaLnBrk="1" hangingPunct="1"/>
            <a:r>
              <a:rPr lang="cs-CZ" altLang="cs-CZ"/>
              <a:t>enzym </a:t>
            </a:r>
            <a:r>
              <a:rPr lang="cs-CZ" altLang="cs-CZ">
                <a:solidFill>
                  <a:srgbClr val="0000FF"/>
                </a:solidFill>
              </a:rPr>
              <a:t>krotonáza</a:t>
            </a:r>
          </a:p>
          <a:p>
            <a:pPr marL="990600" lvl="1" indent="-533400" eaLnBrk="1" hangingPunct="1"/>
            <a:endParaRPr lang="en-US" altLang="cs-CZ"/>
          </a:p>
        </p:txBody>
      </p:sp>
      <p:sp>
        <p:nvSpPr>
          <p:cNvPr id="80900" name="Text Box 4">
            <a:extLst>
              <a:ext uri="{FF2B5EF4-FFF2-40B4-BE49-F238E27FC236}">
                <a16:creationId xmlns:a16="http://schemas.microsoft.com/office/drawing/2014/main" id="{9BA0B0D1-8567-4481-AE07-E2F5F9AB89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5425" y="2708275"/>
            <a:ext cx="12573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595959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rgbClr val="595959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rgbClr val="595959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>
                <a:solidFill>
                  <a:srgbClr val="FF00FF"/>
                </a:solidFill>
              </a:rPr>
              <a:t>+</a:t>
            </a:r>
            <a:r>
              <a:rPr lang="cs-CZ" altLang="cs-CZ" sz="2800">
                <a:solidFill>
                  <a:schemeClr val="bg1"/>
                </a:solidFill>
              </a:rPr>
              <a:t>  </a:t>
            </a:r>
            <a:r>
              <a:rPr lang="cs-CZ" altLang="cs-CZ" sz="2800">
                <a:solidFill>
                  <a:schemeClr val="tx1"/>
                </a:solidFill>
              </a:rPr>
              <a:t>H</a:t>
            </a:r>
            <a:r>
              <a:rPr lang="cs-CZ" altLang="cs-CZ" sz="2800" baseline="-25000">
                <a:solidFill>
                  <a:schemeClr val="tx1"/>
                </a:solidFill>
              </a:rPr>
              <a:t>2</a:t>
            </a:r>
            <a:r>
              <a:rPr lang="cs-CZ" altLang="cs-CZ" sz="2800">
                <a:solidFill>
                  <a:schemeClr val="tx1"/>
                </a:solidFill>
              </a:rPr>
              <a:t>O</a:t>
            </a:r>
            <a:endParaRPr lang="en-US" altLang="cs-CZ" sz="2800" baseline="30000">
              <a:solidFill>
                <a:schemeClr val="tx1"/>
              </a:solidFill>
            </a:endParaRPr>
          </a:p>
        </p:txBody>
      </p:sp>
      <p:sp>
        <p:nvSpPr>
          <p:cNvPr id="80901" name="Line 5">
            <a:extLst>
              <a:ext uri="{FF2B5EF4-FFF2-40B4-BE49-F238E27FC236}">
                <a16:creationId xmlns:a16="http://schemas.microsoft.com/office/drawing/2014/main" id="{A209B27D-41D5-4BE2-98C5-B5D65614FAD7}"/>
              </a:ext>
            </a:extLst>
          </p:cNvPr>
          <p:cNvSpPr>
            <a:spLocks noChangeShapeType="1"/>
          </p:cNvSpPr>
          <p:nvPr/>
        </p:nvSpPr>
        <p:spPr bwMode="auto">
          <a:xfrm>
            <a:off x="4067175" y="3644900"/>
            <a:ext cx="1225550" cy="0"/>
          </a:xfrm>
          <a:prstGeom prst="line">
            <a:avLst/>
          </a:prstGeom>
          <a:noFill/>
          <a:ln w="57150">
            <a:solidFill>
              <a:srgbClr val="FF00FF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pic>
        <p:nvPicPr>
          <p:cNvPr id="80902" name="Picture 6">
            <a:extLst>
              <a:ext uri="{FF2B5EF4-FFF2-40B4-BE49-F238E27FC236}">
                <a16:creationId xmlns:a16="http://schemas.microsoft.com/office/drawing/2014/main" id="{478A925E-69DA-41ED-AF2E-5EF8AF144F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1989138"/>
            <a:ext cx="7507288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0903" name="Picture 7">
            <a:extLst>
              <a:ext uri="{FF2B5EF4-FFF2-40B4-BE49-F238E27FC236}">
                <a16:creationId xmlns:a16="http://schemas.microsoft.com/office/drawing/2014/main" id="{D004C5DF-5C9B-46CF-BB23-35B8270DEB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3860800"/>
            <a:ext cx="7510463" cy="925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>
            <a:extLst>
              <a:ext uri="{FF2B5EF4-FFF2-40B4-BE49-F238E27FC236}">
                <a16:creationId xmlns:a16="http://schemas.microsoft.com/office/drawing/2014/main" id="{4C79454D-22AA-4E8F-9AA5-4FE9255631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cs-CZ" altLang="cs-CZ">
                <a:solidFill>
                  <a:srgbClr val="009900"/>
                </a:solidFill>
                <a:latin typeface="Symbol" panose="05050102010706020507" pitchFamily="18" charset="2"/>
              </a:rPr>
              <a:t>b</a:t>
            </a:r>
            <a:r>
              <a:rPr lang="cs-CZ" altLang="cs-CZ">
                <a:solidFill>
                  <a:srgbClr val="009900"/>
                </a:solidFill>
              </a:rPr>
              <a:t>-oxidace mastných kyselin</a:t>
            </a:r>
            <a:endParaRPr lang="en-US" altLang="cs-CZ">
              <a:solidFill>
                <a:srgbClr val="009900"/>
              </a:solidFill>
            </a:endParaRPr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50AA5B51-E461-48D6-931A-496A2B1FCC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908050"/>
            <a:ext cx="8893175" cy="5218113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cs-CZ" altLang="cs-CZ">
                <a:solidFill>
                  <a:srgbClr val="FF00FF"/>
                </a:solidFill>
              </a:rPr>
              <a:t>4. Oxidace alkoholu</a:t>
            </a:r>
          </a:p>
          <a:p>
            <a:pPr marL="990600" lvl="1" indent="-533400" eaLnBrk="1" hangingPunct="1"/>
            <a:r>
              <a:rPr lang="cs-CZ" altLang="cs-CZ"/>
              <a:t>enzym </a:t>
            </a:r>
            <a:r>
              <a:rPr lang="cs-CZ" altLang="cs-CZ">
                <a:solidFill>
                  <a:srgbClr val="0000FF"/>
                </a:solidFill>
              </a:rPr>
              <a:t>3-hydroxyacetyl-CoA-dehydrogenáza</a:t>
            </a:r>
          </a:p>
          <a:p>
            <a:pPr marL="990600" lvl="1" indent="-533400" eaLnBrk="1" hangingPunct="1"/>
            <a:endParaRPr lang="en-US" altLang="cs-CZ"/>
          </a:p>
        </p:txBody>
      </p:sp>
      <p:sp>
        <p:nvSpPr>
          <p:cNvPr id="81924" name="Text Box 4">
            <a:extLst>
              <a:ext uri="{FF2B5EF4-FFF2-40B4-BE49-F238E27FC236}">
                <a16:creationId xmlns:a16="http://schemas.microsoft.com/office/drawing/2014/main" id="{F71A757D-64E4-47E1-B5F4-114B44605C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1775" y="2852738"/>
            <a:ext cx="148113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595959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rgbClr val="595959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rgbClr val="595959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>
                <a:solidFill>
                  <a:srgbClr val="FF00FF"/>
                </a:solidFill>
              </a:rPr>
              <a:t>+</a:t>
            </a:r>
            <a:r>
              <a:rPr lang="cs-CZ" altLang="cs-CZ" sz="2800">
                <a:solidFill>
                  <a:schemeClr val="bg1"/>
                </a:solidFill>
              </a:rPr>
              <a:t>  </a:t>
            </a:r>
            <a:r>
              <a:rPr lang="cs-CZ" altLang="cs-CZ" sz="2800">
                <a:solidFill>
                  <a:schemeClr val="tx1"/>
                </a:solidFill>
              </a:rPr>
              <a:t>NAD</a:t>
            </a:r>
            <a:r>
              <a:rPr lang="cs-CZ" altLang="cs-CZ" sz="2800" baseline="30000">
                <a:solidFill>
                  <a:schemeClr val="tx1"/>
                </a:solidFill>
              </a:rPr>
              <a:t>+</a:t>
            </a:r>
            <a:endParaRPr lang="en-US" altLang="cs-CZ" sz="2800" baseline="30000">
              <a:solidFill>
                <a:schemeClr val="tx1"/>
              </a:solidFill>
            </a:endParaRPr>
          </a:p>
        </p:txBody>
      </p:sp>
      <p:sp>
        <p:nvSpPr>
          <p:cNvPr id="81925" name="Line 5">
            <a:extLst>
              <a:ext uri="{FF2B5EF4-FFF2-40B4-BE49-F238E27FC236}">
                <a16:creationId xmlns:a16="http://schemas.microsoft.com/office/drawing/2014/main" id="{611C5A6B-006E-4CB3-956E-79A419D2B3B2}"/>
              </a:ext>
            </a:extLst>
          </p:cNvPr>
          <p:cNvSpPr>
            <a:spLocks noChangeShapeType="1"/>
          </p:cNvSpPr>
          <p:nvPr/>
        </p:nvSpPr>
        <p:spPr bwMode="auto">
          <a:xfrm>
            <a:off x="4041775" y="3573463"/>
            <a:ext cx="1225550" cy="0"/>
          </a:xfrm>
          <a:prstGeom prst="line">
            <a:avLst/>
          </a:prstGeom>
          <a:noFill/>
          <a:ln w="57150">
            <a:solidFill>
              <a:srgbClr val="FF00FF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pic>
        <p:nvPicPr>
          <p:cNvPr id="81926" name="Picture 6">
            <a:extLst>
              <a:ext uri="{FF2B5EF4-FFF2-40B4-BE49-F238E27FC236}">
                <a16:creationId xmlns:a16="http://schemas.microsoft.com/office/drawing/2014/main" id="{8E3C36BD-3849-4470-9DC6-09FAE0593F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1700213"/>
            <a:ext cx="7510462" cy="925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27" name="Picture 7">
            <a:extLst>
              <a:ext uri="{FF2B5EF4-FFF2-40B4-BE49-F238E27FC236}">
                <a16:creationId xmlns:a16="http://schemas.microsoft.com/office/drawing/2014/main" id="{84168C73-839B-4F1F-B088-A957C3B824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313" y="3371850"/>
            <a:ext cx="7510462" cy="925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1928" name="Text Box 8">
            <a:extLst>
              <a:ext uri="{FF2B5EF4-FFF2-40B4-BE49-F238E27FC236}">
                <a16:creationId xmlns:a16="http://schemas.microsoft.com/office/drawing/2014/main" id="{B49781BA-04C2-4956-888D-6DBCFEE615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8400" y="6092825"/>
            <a:ext cx="24003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595959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rgbClr val="595959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rgbClr val="595959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>
                <a:solidFill>
                  <a:schemeClr val="bg1"/>
                </a:solidFill>
              </a:rPr>
              <a:t>+  NADH + H</a:t>
            </a:r>
            <a:r>
              <a:rPr lang="cs-CZ" altLang="cs-CZ" sz="2800" baseline="30000">
                <a:solidFill>
                  <a:schemeClr val="bg1"/>
                </a:solidFill>
              </a:rPr>
              <a:t>+</a:t>
            </a:r>
            <a:endParaRPr lang="en-US" altLang="cs-CZ" sz="2800">
              <a:solidFill>
                <a:schemeClr val="bg1"/>
              </a:solidFill>
            </a:endParaRPr>
          </a:p>
        </p:txBody>
      </p:sp>
      <p:sp>
        <p:nvSpPr>
          <p:cNvPr id="81929" name="Text Box 4">
            <a:extLst>
              <a:ext uri="{FF2B5EF4-FFF2-40B4-BE49-F238E27FC236}">
                <a16:creationId xmlns:a16="http://schemas.microsoft.com/office/drawing/2014/main" id="{B78D5E6F-B062-4A4B-810B-D9FFBB23E3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9375" y="4724400"/>
            <a:ext cx="24193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595959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rgbClr val="595959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rgbClr val="595959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>
                <a:solidFill>
                  <a:srgbClr val="FF00FF"/>
                </a:solidFill>
              </a:rPr>
              <a:t>+</a:t>
            </a:r>
            <a:r>
              <a:rPr lang="cs-CZ" altLang="cs-CZ" sz="2800">
                <a:solidFill>
                  <a:schemeClr val="bg1"/>
                </a:solidFill>
              </a:rPr>
              <a:t>  </a:t>
            </a:r>
            <a:r>
              <a:rPr lang="cs-CZ" altLang="cs-CZ" sz="2800">
                <a:solidFill>
                  <a:schemeClr val="tx1"/>
                </a:solidFill>
              </a:rPr>
              <a:t>NADH + H</a:t>
            </a:r>
            <a:r>
              <a:rPr lang="cs-CZ" altLang="cs-CZ" sz="2800" baseline="30000">
                <a:solidFill>
                  <a:schemeClr val="tx1"/>
                </a:solidFill>
              </a:rPr>
              <a:t>+</a:t>
            </a:r>
            <a:endParaRPr lang="en-US" altLang="cs-CZ" sz="2800" baseline="3000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>
            <a:extLst>
              <a:ext uri="{FF2B5EF4-FFF2-40B4-BE49-F238E27FC236}">
                <a16:creationId xmlns:a16="http://schemas.microsoft.com/office/drawing/2014/main" id="{013E78F4-0CC7-41C1-A5CF-5DFC95E6B2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cs-CZ" altLang="cs-CZ">
                <a:solidFill>
                  <a:srgbClr val="009900"/>
                </a:solidFill>
                <a:latin typeface="Symbol" panose="05050102010706020507" pitchFamily="18" charset="2"/>
              </a:rPr>
              <a:t>b</a:t>
            </a:r>
            <a:r>
              <a:rPr lang="cs-CZ" altLang="cs-CZ">
                <a:solidFill>
                  <a:srgbClr val="009900"/>
                </a:solidFill>
              </a:rPr>
              <a:t>-oxidace mastných kyselin</a:t>
            </a:r>
            <a:endParaRPr lang="en-US" altLang="cs-CZ">
              <a:solidFill>
                <a:srgbClr val="009900"/>
              </a:solidFill>
            </a:endParaRPr>
          </a:p>
        </p:txBody>
      </p:sp>
      <p:sp>
        <p:nvSpPr>
          <p:cNvPr id="82947" name="Rectangle 3">
            <a:extLst>
              <a:ext uri="{FF2B5EF4-FFF2-40B4-BE49-F238E27FC236}">
                <a16:creationId xmlns:a16="http://schemas.microsoft.com/office/drawing/2014/main" id="{D57B86FD-63C2-4EAC-8C72-2AC6035180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23850" y="1052513"/>
            <a:ext cx="8820150" cy="507365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cs-CZ" altLang="cs-CZ">
                <a:solidFill>
                  <a:srgbClr val="FF00FF"/>
                </a:solidFill>
              </a:rPr>
              <a:t>5. Thiolýza </a:t>
            </a:r>
            <a:r>
              <a:rPr lang="cs-CZ" altLang="cs-CZ">
                <a:solidFill>
                  <a:srgbClr val="FF00FF"/>
                </a:solidFill>
                <a:latin typeface="Symbol" panose="05050102010706020507" pitchFamily="18" charset="2"/>
              </a:rPr>
              <a:t>b</a:t>
            </a:r>
            <a:r>
              <a:rPr lang="cs-CZ" altLang="cs-CZ">
                <a:solidFill>
                  <a:srgbClr val="FF00FF"/>
                </a:solidFill>
              </a:rPr>
              <a:t>-oxokyseliny</a:t>
            </a:r>
          </a:p>
          <a:p>
            <a:pPr marL="990600" lvl="1" indent="-533400" eaLnBrk="1" hangingPunct="1"/>
            <a:r>
              <a:rPr lang="cs-CZ" altLang="cs-CZ"/>
              <a:t>enzym </a:t>
            </a:r>
            <a:r>
              <a:rPr lang="cs-CZ" altLang="cs-CZ">
                <a:solidFill>
                  <a:srgbClr val="0000FF"/>
                </a:solidFill>
                <a:latin typeface="Symbol" panose="05050102010706020507" pitchFamily="18" charset="2"/>
              </a:rPr>
              <a:t>b</a:t>
            </a:r>
            <a:r>
              <a:rPr lang="cs-CZ" altLang="cs-CZ">
                <a:solidFill>
                  <a:srgbClr val="0000FF"/>
                </a:solidFill>
              </a:rPr>
              <a:t>-oxothioláza</a:t>
            </a:r>
          </a:p>
          <a:p>
            <a:pPr marL="990600" lvl="1" indent="-533400" eaLnBrk="1" hangingPunct="1"/>
            <a:endParaRPr lang="en-US" altLang="cs-CZ">
              <a:solidFill>
                <a:srgbClr val="0000FF"/>
              </a:solidFill>
            </a:endParaRPr>
          </a:p>
        </p:txBody>
      </p:sp>
      <p:sp>
        <p:nvSpPr>
          <p:cNvPr id="82948" name="Text Box 4">
            <a:extLst>
              <a:ext uri="{FF2B5EF4-FFF2-40B4-BE49-F238E27FC236}">
                <a16:creationId xmlns:a16="http://schemas.microsoft.com/office/drawing/2014/main" id="{0C42692A-F692-49F8-B30B-C01FFDEAA0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16375" y="2292350"/>
            <a:ext cx="1511300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595959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rgbClr val="595959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rgbClr val="595959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>
                <a:solidFill>
                  <a:srgbClr val="FF0000"/>
                </a:solidFill>
              </a:rPr>
              <a:t>SCoA </a:t>
            </a:r>
            <a:r>
              <a:rPr lang="cs-CZ" altLang="cs-CZ" sz="2800">
                <a:solidFill>
                  <a:srgbClr val="FF00FF"/>
                </a:solidFill>
              </a:rPr>
              <a:t>+</a:t>
            </a:r>
            <a:r>
              <a:rPr lang="cs-CZ" altLang="cs-CZ" sz="2800">
                <a:solidFill>
                  <a:schemeClr val="bg1"/>
                </a:solidFill>
              </a:rPr>
              <a:t> </a:t>
            </a:r>
            <a:endParaRPr lang="en-US" altLang="cs-CZ" sz="2800" baseline="30000">
              <a:solidFill>
                <a:srgbClr val="FF0000"/>
              </a:solidFill>
            </a:endParaRPr>
          </a:p>
        </p:txBody>
      </p:sp>
      <p:sp>
        <p:nvSpPr>
          <p:cNvPr id="82949" name="Line 5">
            <a:extLst>
              <a:ext uri="{FF2B5EF4-FFF2-40B4-BE49-F238E27FC236}">
                <a16:creationId xmlns:a16="http://schemas.microsoft.com/office/drawing/2014/main" id="{4602D9EA-39E1-45A5-8946-2E97FDFCEED7}"/>
              </a:ext>
            </a:extLst>
          </p:cNvPr>
          <p:cNvSpPr>
            <a:spLocks noChangeShapeType="1"/>
          </p:cNvSpPr>
          <p:nvPr/>
        </p:nvSpPr>
        <p:spPr bwMode="auto">
          <a:xfrm>
            <a:off x="4211638" y="4149725"/>
            <a:ext cx="1225550" cy="0"/>
          </a:xfrm>
          <a:prstGeom prst="line">
            <a:avLst/>
          </a:prstGeom>
          <a:noFill/>
          <a:ln w="57150">
            <a:solidFill>
              <a:srgbClr val="FF00FF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82950" name="Text Box 7">
            <a:extLst>
              <a:ext uri="{FF2B5EF4-FFF2-40B4-BE49-F238E27FC236}">
                <a16:creationId xmlns:a16="http://schemas.microsoft.com/office/drawing/2014/main" id="{E65A6646-87C0-4938-8734-79DBB6FF55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4300" y="5157788"/>
            <a:ext cx="18335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595959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rgbClr val="595959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rgbClr val="595959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>
                <a:solidFill>
                  <a:srgbClr val="FF00FF"/>
                </a:solidFill>
              </a:rPr>
              <a:t>+</a:t>
            </a:r>
            <a:r>
              <a:rPr lang="cs-CZ" altLang="cs-CZ" sz="2800">
                <a:solidFill>
                  <a:schemeClr val="bg1"/>
                </a:solidFill>
              </a:rPr>
              <a:t> </a:t>
            </a:r>
            <a:r>
              <a:rPr lang="cs-CZ" altLang="cs-CZ" sz="2800">
                <a:solidFill>
                  <a:srgbClr val="00CC00"/>
                </a:solidFill>
              </a:rPr>
              <a:t>AcSCoA</a:t>
            </a:r>
            <a:endParaRPr lang="en-US" altLang="cs-CZ" sz="2800">
              <a:solidFill>
                <a:srgbClr val="00CC00"/>
              </a:solidFill>
            </a:endParaRPr>
          </a:p>
        </p:txBody>
      </p:sp>
      <p:sp>
        <p:nvSpPr>
          <p:cNvPr id="82951" name="Line 5">
            <a:extLst>
              <a:ext uri="{FF2B5EF4-FFF2-40B4-BE49-F238E27FC236}">
                <a16:creationId xmlns:a16="http://schemas.microsoft.com/office/drawing/2014/main" id="{35AE1A9A-6323-4F94-9425-399A28E165C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697663" y="2133600"/>
            <a:ext cx="577850" cy="11176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grpSp>
        <p:nvGrpSpPr>
          <p:cNvPr id="82952" name="Group 12">
            <a:extLst>
              <a:ext uri="{FF2B5EF4-FFF2-40B4-BE49-F238E27FC236}">
                <a16:creationId xmlns:a16="http://schemas.microsoft.com/office/drawing/2014/main" id="{9F8C6F3E-FB04-4146-AAA5-621E76E7D06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19138" y="2614613"/>
            <a:ext cx="7510462" cy="933450"/>
            <a:chOff x="521" y="1339"/>
            <a:chExt cx="4731" cy="588"/>
          </a:xfrm>
        </p:grpSpPr>
        <p:sp>
          <p:nvSpPr>
            <p:cNvPr id="82975" name="AutoShape 11">
              <a:extLst>
                <a:ext uri="{FF2B5EF4-FFF2-40B4-BE49-F238E27FC236}">
                  <a16:creationId xmlns:a16="http://schemas.microsoft.com/office/drawing/2014/main" id="{E8E3F2CD-F695-45BC-B86A-2007E7378063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521" y="1344"/>
              <a:ext cx="4731" cy="5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976" name="Line 13">
              <a:extLst>
                <a:ext uri="{FF2B5EF4-FFF2-40B4-BE49-F238E27FC236}">
                  <a16:creationId xmlns:a16="http://schemas.microsoft.com/office/drawing/2014/main" id="{6ABB93C6-DB43-404C-8650-A9993960B24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5" y="1740"/>
              <a:ext cx="270" cy="158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977" name="Line 14">
              <a:extLst>
                <a:ext uri="{FF2B5EF4-FFF2-40B4-BE49-F238E27FC236}">
                  <a16:creationId xmlns:a16="http://schemas.microsoft.com/office/drawing/2014/main" id="{8D29664F-1D7B-4FE7-BC5A-DF210C655A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25" y="1740"/>
              <a:ext cx="271" cy="158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978" name="Line 15">
              <a:extLst>
                <a:ext uri="{FF2B5EF4-FFF2-40B4-BE49-F238E27FC236}">
                  <a16:creationId xmlns:a16="http://schemas.microsoft.com/office/drawing/2014/main" id="{E12A1851-B188-4DA3-903C-01032A5C4C6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96" y="1740"/>
              <a:ext cx="271" cy="158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979" name="Line 16">
              <a:extLst>
                <a:ext uri="{FF2B5EF4-FFF2-40B4-BE49-F238E27FC236}">
                  <a16:creationId xmlns:a16="http://schemas.microsoft.com/office/drawing/2014/main" id="{A3046A04-040B-4974-AB14-FA905C7807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67" y="1740"/>
              <a:ext cx="270" cy="158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980" name="Line 17">
              <a:extLst>
                <a:ext uri="{FF2B5EF4-FFF2-40B4-BE49-F238E27FC236}">
                  <a16:creationId xmlns:a16="http://schemas.microsoft.com/office/drawing/2014/main" id="{D0B70A3A-5430-4BEC-B733-F30BFBCA5BB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37" y="1740"/>
              <a:ext cx="271" cy="158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981" name="Line 18">
              <a:extLst>
                <a:ext uri="{FF2B5EF4-FFF2-40B4-BE49-F238E27FC236}">
                  <a16:creationId xmlns:a16="http://schemas.microsoft.com/office/drawing/2014/main" id="{83E72A26-312E-4481-BA76-19BE578A1A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08" y="1740"/>
              <a:ext cx="272" cy="158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982" name="Line 19">
              <a:extLst>
                <a:ext uri="{FF2B5EF4-FFF2-40B4-BE49-F238E27FC236}">
                  <a16:creationId xmlns:a16="http://schemas.microsoft.com/office/drawing/2014/main" id="{14617878-A21F-473C-A587-BB3E3D2BAF0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80" y="1740"/>
              <a:ext cx="270" cy="158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983" name="Line 20">
              <a:extLst>
                <a:ext uri="{FF2B5EF4-FFF2-40B4-BE49-F238E27FC236}">
                  <a16:creationId xmlns:a16="http://schemas.microsoft.com/office/drawing/2014/main" id="{4D7A32B0-8F7B-48DA-AEE2-EF80A41F47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50" y="1740"/>
              <a:ext cx="271" cy="158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984" name="Line 21">
              <a:extLst>
                <a:ext uri="{FF2B5EF4-FFF2-40B4-BE49-F238E27FC236}">
                  <a16:creationId xmlns:a16="http://schemas.microsoft.com/office/drawing/2014/main" id="{552F990C-E1E0-42F0-9B98-0448727686F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21" y="1740"/>
              <a:ext cx="271" cy="158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985" name="Line 22">
              <a:extLst>
                <a:ext uri="{FF2B5EF4-FFF2-40B4-BE49-F238E27FC236}">
                  <a16:creationId xmlns:a16="http://schemas.microsoft.com/office/drawing/2014/main" id="{66A5C817-B0FC-446F-AF50-2921D85149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92" y="1740"/>
              <a:ext cx="270" cy="158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986" name="Line 23">
              <a:extLst>
                <a:ext uri="{FF2B5EF4-FFF2-40B4-BE49-F238E27FC236}">
                  <a16:creationId xmlns:a16="http://schemas.microsoft.com/office/drawing/2014/main" id="{85C689B2-5E89-4936-9611-95D94F7DF41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62" y="1740"/>
              <a:ext cx="272" cy="158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987" name="Line 24">
              <a:extLst>
                <a:ext uri="{FF2B5EF4-FFF2-40B4-BE49-F238E27FC236}">
                  <a16:creationId xmlns:a16="http://schemas.microsoft.com/office/drawing/2014/main" id="{B1531E8C-D7FF-4070-953E-8A804CB9DE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34" y="1740"/>
              <a:ext cx="271" cy="158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988" name="Line 25">
              <a:extLst>
                <a:ext uri="{FF2B5EF4-FFF2-40B4-BE49-F238E27FC236}">
                  <a16:creationId xmlns:a16="http://schemas.microsoft.com/office/drawing/2014/main" id="{E4A598A1-17D8-4D1B-B980-22C4BCE1195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05" y="1740"/>
              <a:ext cx="270" cy="158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989" name="Line 26">
              <a:extLst>
                <a:ext uri="{FF2B5EF4-FFF2-40B4-BE49-F238E27FC236}">
                  <a16:creationId xmlns:a16="http://schemas.microsoft.com/office/drawing/2014/main" id="{B957A857-2449-4955-A547-54771ABC9A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75" y="1740"/>
              <a:ext cx="271" cy="158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990" name="Line 27">
              <a:extLst>
                <a:ext uri="{FF2B5EF4-FFF2-40B4-BE49-F238E27FC236}">
                  <a16:creationId xmlns:a16="http://schemas.microsoft.com/office/drawing/2014/main" id="{5059830B-54E8-4452-8A18-91846F6DE20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46" y="1781"/>
              <a:ext cx="203" cy="117"/>
            </a:xfrm>
            <a:prstGeom prst="line">
              <a:avLst/>
            </a:prstGeom>
            <a:noFill/>
            <a:ln w="14288">
              <a:solidFill>
                <a:srgbClr val="00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991" name="Line 28">
              <a:extLst>
                <a:ext uri="{FF2B5EF4-FFF2-40B4-BE49-F238E27FC236}">
                  <a16:creationId xmlns:a16="http://schemas.microsoft.com/office/drawing/2014/main" id="{A1118867-1F0F-478C-B123-E13E5D06A0C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56" y="1510"/>
              <a:ext cx="0" cy="24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992" name="Line 29">
              <a:extLst>
                <a:ext uri="{FF2B5EF4-FFF2-40B4-BE49-F238E27FC236}">
                  <a16:creationId xmlns:a16="http://schemas.microsoft.com/office/drawing/2014/main" id="{8B22E462-A608-404A-8334-86A5F0DF5E5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94" y="1510"/>
              <a:ext cx="0" cy="24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993" name="Rectangle 30">
              <a:extLst>
                <a:ext uri="{FF2B5EF4-FFF2-40B4-BE49-F238E27FC236}">
                  <a16:creationId xmlns:a16="http://schemas.microsoft.com/office/drawing/2014/main" id="{7E65E7AB-949B-4732-8D79-5BF7A1AF9A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56" y="1654"/>
              <a:ext cx="12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2100">
                  <a:solidFill>
                    <a:srgbClr val="00CC00"/>
                  </a:solidFill>
                </a:rPr>
                <a:t>C</a:t>
              </a:r>
              <a:endParaRPr lang="cs-CZ" altLang="cs-CZ" sz="1800">
                <a:solidFill>
                  <a:srgbClr val="00CC00"/>
                </a:solidFill>
              </a:endParaRPr>
            </a:p>
          </p:txBody>
        </p:sp>
        <p:sp>
          <p:nvSpPr>
            <p:cNvPr id="82994" name="Rectangle 31">
              <a:extLst>
                <a:ext uri="{FF2B5EF4-FFF2-40B4-BE49-F238E27FC236}">
                  <a16:creationId xmlns:a16="http://schemas.microsoft.com/office/drawing/2014/main" id="{A88819AC-7431-4325-A10F-40AFC7D467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77" y="1652"/>
              <a:ext cx="13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2100">
                  <a:solidFill>
                    <a:srgbClr val="00CC00"/>
                  </a:solidFill>
                </a:rPr>
                <a:t>O</a:t>
              </a:r>
              <a:endParaRPr lang="cs-CZ" altLang="cs-CZ" sz="1800">
                <a:solidFill>
                  <a:srgbClr val="00CC00"/>
                </a:solidFill>
              </a:endParaRPr>
            </a:p>
          </p:txBody>
        </p:sp>
        <p:sp>
          <p:nvSpPr>
            <p:cNvPr id="82995" name="Rectangle 32">
              <a:extLst>
                <a:ext uri="{FF2B5EF4-FFF2-40B4-BE49-F238E27FC236}">
                  <a16:creationId xmlns:a16="http://schemas.microsoft.com/office/drawing/2014/main" id="{16A6DEB7-ABCC-4246-8B3A-4458F9FF85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6" y="1652"/>
              <a:ext cx="113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2100">
                  <a:solidFill>
                    <a:srgbClr val="00CC00"/>
                  </a:solidFill>
                </a:rPr>
                <a:t>S</a:t>
              </a:r>
              <a:endParaRPr lang="cs-CZ" altLang="cs-CZ" sz="1800">
                <a:solidFill>
                  <a:srgbClr val="00CC00"/>
                </a:solidFill>
              </a:endParaRPr>
            </a:p>
          </p:txBody>
        </p:sp>
        <p:sp>
          <p:nvSpPr>
            <p:cNvPr id="82996" name="Rectangle 33">
              <a:extLst>
                <a:ext uri="{FF2B5EF4-FFF2-40B4-BE49-F238E27FC236}">
                  <a16:creationId xmlns:a16="http://schemas.microsoft.com/office/drawing/2014/main" id="{C7B43808-2E56-4F2D-9462-A8FA39A6A4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17" y="1652"/>
              <a:ext cx="12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2100">
                  <a:solidFill>
                    <a:srgbClr val="00CC00"/>
                  </a:solidFill>
                </a:rPr>
                <a:t>C</a:t>
              </a:r>
              <a:endParaRPr lang="cs-CZ" altLang="cs-CZ" sz="1800">
                <a:solidFill>
                  <a:srgbClr val="00CC00"/>
                </a:solidFill>
              </a:endParaRPr>
            </a:p>
          </p:txBody>
        </p:sp>
        <p:sp>
          <p:nvSpPr>
            <p:cNvPr id="82997" name="Rectangle 34">
              <a:extLst>
                <a:ext uri="{FF2B5EF4-FFF2-40B4-BE49-F238E27FC236}">
                  <a16:creationId xmlns:a16="http://schemas.microsoft.com/office/drawing/2014/main" id="{0B5C4473-DDEF-4CFD-B250-BDC73F43E8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37" y="1652"/>
              <a:ext cx="94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2100">
                  <a:solidFill>
                    <a:srgbClr val="00CC00"/>
                  </a:solidFill>
                </a:rPr>
                <a:t>o</a:t>
              </a:r>
              <a:endParaRPr lang="cs-CZ" altLang="cs-CZ" sz="1800">
                <a:solidFill>
                  <a:srgbClr val="00CC00"/>
                </a:solidFill>
              </a:endParaRPr>
            </a:p>
          </p:txBody>
        </p:sp>
        <p:sp>
          <p:nvSpPr>
            <p:cNvPr id="82998" name="Rectangle 35">
              <a:extLst>
                <a:ext uri="{FF2B5EF4-FFF2-40B4-BE49-F238E27FC236}">
                  <a16:creationId xmlns:a16="http://schemas.microsoft.com/office/drawing/2014/main" id="{6B6FCA50-E87A-46A6-886A-F8767F192C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0" y="1652"/>
              <a:ext cx="113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2100">
                  <a:solidFill>
                    <a:srgbClr val="00CC00"/>
                  </a:solidFill>
                </a:rPr>
                <a:t>A</a:t>
              </a:r>
              <a:endParaRPr lang="cs-CZ" altLang="cs-CZ" sz="1800">
                <a:solidFill>
                  <a:srgbClr val="00CC00"/>
                </a:solidFill>
              </a:endParaRPr>
            </a:p>
          </p:txBody>
        </p:sp>
        <p:sp>
          <p:nvSpPr>
            <p:cNvPr id="82999" name="Rectangle 36">
              <a:extLst>
                <a:ext uri="{FF2B5EF4-FFF2-40B4-BE49-F238E27FC236}">
                  <a16:creationId xmlns:a16="http://schemas.microsoft.com/office/drawing/2014/main" id="{308A5756-DDE0-424F-BC10-2566B4F2B5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11" y="1339"/>
              <a:ext cx="13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2100">
                  <a:solidFill>
                    <a:schemeClr val="tx1"/>
                  </a:solidFill>
                </a:rPr>
                <a:t>O</a:t>
              </a:r>
              <a:endParaRPr lang="cs-CZ" altLang="cs-CZ" sz="1800">
                <a:solidFill>
                  <a:schemeClr val="tx1"/>
                </a:solidFill>
              </a:endParaRPr>
            </a:p>
          </p:txBody>
        </p:sp>
      </p:grpSp>
      <p:grpSp>
        <p:nvGrpSpPr>
          <p:cNvPr id="82953" name="Group 39">
            <a:extLst>
              <a:ext uri="{FF2B5EF4-FFF2-40B4-BE49-F238E27FC236}">
                <a16:creationId xmlns:a16="http://schemas.microsoft.com/office/drawing/2014/main" id="{1859F206-C1D1-47D5-A94E-7345F33F831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974725" y="4279900"/>
            <a:ext cx="6632575" cy="441325"/>
            <a:chOff x="614" y="2696"/>
            <a:chExt cx="4178" cy="278"/>
          </a:xfrm>
        </p:grpSpPr>
        <p:sp>
          <p:nvSpPr>
            <p:cNvPr id="82955" name="AutoShape 38">
              <a:extLst>
                <a:ext uri="{FF2B5EF4-FFF2-40B4-BE49-F238E27FC236}">
                  <a16:creationId xmlns:a16="http://schemas.microsoft.com/office/drawing/2014/main" id="{A3E5105F-8280-48FC-9A7E-BB4DE1D773FB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614" y="2704"/>
              <a:ext cx="4178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956" name="Line 40">
              <a:extLst>
                <a:ext uri="{FF2B5EF4-FFF2-40B4-BE49-F238E27FC236}">
                  <a16:creationId xmlns:a16="http://schemas.microsoft.com/office/drawing/2014/main" id="{1966D9F7-827D-4A14-AC5A-AC4CDB6F34E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48" y="2784"/>
              <a:ext cx="269" cy="16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957" name="Line 41">
              <a:extLst>
                <a:ext uri="{FF2B5EF4-FFF2-40B4-BE49-F238E27FC236}">
                  <a16:creationId xmlns:a16="http://schemas.microsoft.com/office/drawing/2014/main" id="{AA5CF1B6-FC80-460F-BFAE-24FBB66F52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7" y="2784"/>
              <a:ext cx="271" cy="16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958" name="Line 42">
              <a:extLst>
                <a:ext uri="{FF2B5EF4-FFF2-40B4-BE49-F238E27FC236}">
                  <a16:creationId xmlns:a16="http://schemas.microsoft.com/office/drawing/2014/main" id="{278C21B4-2F48-4B84-BE94-E3DBB5856BD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88" y="2784"/>
              <a:ext cx="270" cy="16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959" name="Line 43">
              <a:extLst>
                <a:ext uri="{FF2B5EF4-FFF2-40B4-BE49-F238E27FC236}">
                  <a16:creationId xmlns:a16="http://schemas.microsoft.com/office/drawing/2014/main" id="{5C7C3DEB-DFCE-4D51-8F17-C61C50CC0D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58" y="2784"/>
              <a:ext cx="269" cy="16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960" name="Line 44">
              <a:extLst>
                <a:ext uri="{FF2B5EF4-FFF2-40B4-BE49-F238E27FC236}">
                  <a16:creationId xmlns:a16="http://schemas.microsoft.com/office/drawing/2014/main" id="{48D2869B-AF5C-45F2-9566-F8C4AD1295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7" y="2784"/>
              <a:ext cx="271" cy="16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961" name="Line 45">
              <a:extLst>
                <a:ext uri="{FF2B5EF4-FFF2-40B4-BE49-F238E27FC236}">
                  <a16:creationId xmlns:a16="http://schemas.microsoft.com/office/drawing/2014/main" id="{FB9CD597-932C-4395-99E1-7184E99816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98" y="2784"/>
              <a:ext cx="269" cy="16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962" name="Line 46">
              <a:extLst>
                <a:ext uri="{FF2B5EF4-FFF2-40B4-BE49-F238E27FC236}">
                  <a16:creationId xmlns:a16="http://schemas.microsoft.com/office/drawing/2014/main" id="{91205225-2338-4D33-8734-69BC7D0613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67" y="2784"/>
              <a:ext cx="271" cy="16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963" name="Line 47">
              <a:extLst>
                <a:ext uri="{FF2B5EF4-FFF2-40B4-BE49-F238E27FC236}">
                  <a16:creationId xmlns:a16="http://schemas.microsoft.com/office/drawing/2014/main" id="{F31FB938-553D-402F-B3F3-91CEB3B996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38" y="2784"/>
              <a:ext cx="270" cy="16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964" name="Line 48">
              <a:extLst>
                <a:ext uri="{FF2B5EF4-FFF2-40B4-BE49-F238E27FC236}">
                  <a16:creationId xmlns:a16="http://schemas.microsoft.com/office/drawing/2014/main" id="{4107F5CC-725E-4FF6-80A6-577458E03BE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08" y="2784"/>
              <a:ext cx="270" cy="16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965" name="Line 49">
              <a:extLst>
                <a:ext uri="{FF2B5EF4-FFF2-40B4-BE49-F238E27FC236}">
                  <a16:creationId xmlns:a16="http://schemas.microsoft.com/office/drawing/2014/main" id="{9C41940E-98CF-40BB-A5C7-AB6430BB9B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78" y="2784"/>
              <a:ext cx="270" cy="16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966" name="Line 50">
              <a:extLst>
                <a:ext uri="{FF2B5EF4-FFF2-40B4-BE49-F238E27FC236}">
                  <a16:creationId xmlns:a16="http://schemas.microsoft.com/office/drawing/2014/main" id="{197AD605-867E-4E91-B972-F059ED01173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48" y="2784"/>
              <a:ext cx="271" cy="16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967" name="Line 51">
              <a:extLst>
                <a:ext uri="{FF2B5EF4-FFF2-40B4-BE49-F238E27FC236}">
                  <a16:creationId xmlns:a16="http://schemas.microsoft.com/office/drawing/2014/main" id="{40FA7D88-0384-4220-8574-7F4AE78E92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19" y="2784"/>
              <a:ext cx="269" cy="16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968" name="Line 52">
              <a:extLst>
                <a:ext uri="{FF2B5EF4-FFF2-40B4-BE49-F238E27FC236}">
                  <a16:creationId xmlns:a16="http://schemas.microsoft.com/office/drawing/2014/main" id="{FDAB4FA5-D105-474E-812D-C59454B7EFE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88" y="2825"/>
              <a:ext cx="202" cy="12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969" name="Rectangle 53">
              <a:extLst>
                <a:ext uri="{FF2B5EF4-FFF2-40B4-BE49-F238E27FC236}">
                  <a16:creationId xmlns:a16="http://schemas.microsoft.com/office/drawing/2014/main" id="{1BF6FDCA-7683-41D2-A924-85D62EB5E9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98" y="2698"/>
              <a:ext cx="12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2100">
                  <a:solidFill>
                    <a:srgbClr val="FF0000"/>
                  </a:solidFill>
                </a:rPr>
                <a:t>C</a:t>
              </a:r>
              <a:endParaRPr lang="cs-CZ" altLang="cs-CZ" sz="1800">
                <a:solidFill>
                  <a:srgbClr val="FF0000"/>
                </a:solidFill>
              </a:endParaRPr>
            </a:p>
          </p:txBody>
        </p:sp>
        <p:sp>
          <p:nvSpPr>
            <p:cNvPr id="82970" name="Rectangle 54">
              <a:extLst>
                <a:ext uri="{FF2B5EF4-FFF2-40B4-BE49-F238E27FC236}">
                  <a16:creationId xmlns:a16="http://schemas.microsoft.com/office/drawing/2014/main" id="{EB366CE9-0316-467D-A4A8-5F857C662B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9" y="2696"/>
              <a:ext cx="13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2100">
                  <a:solidFill>
                    <a:srgbClr val="FF0000"/>
                  </a:solidFill>
                </a:rPr>
                <a:t>O</a:t>
              </a:r>
              <a:endParaRPr lang="cs-CZ" altLang="cs-CZ" sz="1800">
                <a:solidFill>
                  <a:srgbClr val="FF0000"/>
                </a:solidFill>
              </a:endParaRPr>
            </a:p>
          </p:txBody>
        </p:sp>
        <p:sp>
          <p:nvSpPr>
            <p:cNvPr id="82971" name="Rectangle 55">
              <a:extLst>
                <a:ext uri="{FF2B5EF4-FFF2-40B4-BE49-F238E27FC236}">
                  <a16:creationId xmlns:a16="http://schemas.microsoft.com/office/drawing/2014/main" id="{8ED52719-A976-4E99-B905-8D30BA2C4D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46" y="2696"/>
              <a:ext cx="113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2100">
                  <a:solidFill>
                    <a:srgbClr val="FF0000"/>
                  </a:solidFill>
                </a:rPr>
                <a:t>S</a:t>
              </a:r>
              <a:endParaRPr lang="cs-CZ" altLang="cs-CZ" sz="1800">
                <a:solidFill>
                  <a:srgbClr val="FF0000"/>
                </a:solidFill>
              </a:endParaRPr>
            </a:p>
          </p:txBody>
        </p:sp>
        <p:sp>
          <p:nvSpPr>
            <p:cNvPr id="82972" name="Rectangle 56">
              <a:extLst>
                <a:ext uri="{FF2B5EF4-FFF2-40B4-BE49-F238E27FC236}">
                  <a16:creationId xmlns:a16="http://schemas.microsoft.com/office/drawing/2014/main" id="{63EAB44E-D2A2-41A2-9D26-C955327C41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56" y="2696"/>
              <a:ext cx="12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2100">
                  <a:solidFill>
                    <a:srgbClr val="FF0000"/>
                  </a:solidFill>
                </a:rPr>
                <a:t>C</a:t>
              </a:r>
              <a:endParaRPr lang="cs-CZ" altLang="cs-CZ" sz="1800">
                <a:solidFill>
                  <a:srgbClr val="FF0000"/>
                </a:solidFill>
              </a:endParaRPr>
            </a:p>
          </p:txBody>
        </p:sp>
        <p:sp>
          <p:nvSpPr>
            <p:cNvPr id="82973" name="Rectangle 57">
              <a:extLst>
                <a:ext uri="{FF2B5EF4-FFF2-40B4-BE49-F238E27FC236}">
                  <a16:creationId xmlns:a16="http://schemas.microsoft.com/office/drawing/2014/main" id="{26D6492C-947A-4E0E-9857-C950DEEBE8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7" y="2696"/>
              <a:ext cx="94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2100">
                  <a:solidFill>
                    <a:srgbClr val="FF0000"/>
                  </a:solidFill>
                </a:rPr>
                <a:t>o</a:t>
              </a:r>
              <a:endParaRPr lang="cs-CZ" altLang="cs-CZ" sz="1800">
                <a:solidFill>
                  <a:srgbClr val="FF0000"/>
                </a:solidFill>
              </a:endParaRPr>
            </a:p>
          </p:txBody>
        </p:sp>
        <p:sp>
          <p:nvSpPr>
            <p:cNvPr id="82974" name="Rectangle 58">
              <a:extLst>
                <a:ext uri="{FF2B5EF4-FFF2-40B4-BE49-F238E27FC236}">
                  <a16:creationId xmlns:a16="http://schemas.microsoft.com/office/drawing/2014/main" id="{AA95778A-C605-4846-97E7-26E6E426FA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70" y="2696"/>
              <a:ext cx="113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2100">
                  <a:solidFill>
                    <a:srgbClr val="FF0000"/>
                  </a:solidFill>
                </a:rPr>
                <a:t>A</a:t>
              </a:r>
              <a:endParaRPr lang="cs-CZ" altLang="cs-CZ" sz="1800">
                <a:solidFill>
                  <a:srgbClr val="FF0000"/>
                </a:solidFill>
              </a:endParaRPr>
            </a:p>
          </p:txBody>
        </p:sp>
      </p:grpSp>
      <p:sp>
        <p:nvSpPr>
          <p:cNvPr id="82954" name="Line 5">
            <a:extLst>
              <a:ext uri="{FF2B5EF4-FFF2-40B4-BE49-F238E27FC236}">
                <a16:creationId xmlns:a16="http://schemas.microsoft.com/office/drawing/2014/main" id="{8AC1066D-2CCC-4B4B-8BF0-44D3AA97B53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00638" y="2133600"/>
            <a:ext cx="2165350" cy="681038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>
            <a:extLst>
              <a:ext uri="{FF2B5EF4-FFF2-40B4-BE49-F238E27FC236}">
                <a16:creationId xmlns:a16="http://schemas.microsoft.com/office/drawing/2014/main" id="{8E201CDB-161B-4DC6-9627-69CD9D6687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29600" cy="576262"/>
          </a:xfrm>
        </p:spPr>
        <p:txBody>
          <a:bodyPr/>
          <a:lstStyle/>
          <a:p>
            <a:r>
              <a:rPr lang="cs-CZ" altLang="cs-CZ">
                <a:solidFill>
                  <a:srgbClr val="009900"/>
                </a:solidFill>
                <a:latin typeface="Symbol" panose="05050102010706020507" pitchFamily="18" charset="2"/>
              </a:rPr>
              <a:t>b</a:t>
            </a:r>
            <a:r>
              <a:rPr lang="cs-CZ" altLang="cs-CZ">
                <a:solidFill>
                  <a:srgbClr val="009900"/>
                </a:solidFill>
              </a:rPr>
              <a:t>-oxidace mastných kyselin</a:t>
            </a:r>
            <a:endParaRPr lang="cs-CZ" altLang="cs-CZ"/>
          </a:p>
        </p:txBody>
      </p:sp>
      <p:sp>
        <p:nvSpPr>
          <p:cNvPr id="115715" name="Rectangle 3">
            <a:extLst>
              <a:ext uri="{FF2B5EF4-FFF2-40B4-BE49-F238E27FC236}">
                <a16:creationId xmlns:a16="http://schemas.microsoft.com/office/drawing/2014/main" id="{4A70470A-8A80-4022-8E00-78FB47F040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218113"/>
          </a:xfrm>
        </p:spPr>
        <p:txBody>
          <a:bodyPr/>
          <a:lstStyle/>
          <a:p>
            <a:pPr marL="609600" indent="-609600" eaLnBrk="1" hangingPunct="1">
              <a:buFont typeface="Arial" charset="0"/>
              <a:buChar char="•"/>
              <a:defRPr/>
            </a:pPr>
            <a:r>
              <a:rPr lang="cs-CZ" dirty="0"/>
              <a:t>Výsledek jednoho cyklu </a:t>
            </a:r>
            <a:r>
              <a:rPr lang="cs-CZ" dirty="0">
                <a:latin typeface="Symbol" pitchFamily="18" charset="2"/>
              </a:rPr>
              <a:t>b</a:t>
            </a:r>
            <a:r>
              <a:rPr lang="cs-CZ" dirty="0"/>
              <a:t>-oxidace</a:t>
            </a:r>
          </a:p>
          <a:p>
            <a:pPr marL="1009650" lvl="1" indent="-609600" eaLnBrk="1" hangingPunct="1">
              <a:buFont typeface="Arial" charset="0"/>
              <a:buChar char="•"/>
              <a:defRPr/>
            </a:pPr>
            <a:r>
              <a:rPr lang="cs-CZ" dirty="0">
                <a:solidFill>
                  <a:schemeClr val="accent4"/>
                </a:solidFill>
              </a:rPr>
              <a:t>Acyl se zkrátil o 2C </a:t>
            </a:r>
            <a:r>
              <a:rPr lang="cs-CZ" dirty="0">
                <a:sym typeface="Wingdings" pitchFamily="2" charset="2"/>
              </a:rPr>
              <a:t> opakování cyklu až do úplného rozštěpení</a:t>
            </a:r>
          </a:p>
          <a:p>
            <a:pPr marL="1009650" lvl="1" indent="-609600" eaLnBrk="1" hangingPunct="1">
              <a:buFont typeface="Arial" charset="0"/>
              <a:buChar char="•"/>
              <a:defRPr/>
            </a:pPr>
            <a:r>
              <a:rPr lang="cs-CZ" dirty="0">
                <a:solidFill>
                  <a:schemeClr val="accent4"/>
                </a:solidFill>
                <a:sym typeface="Wingdings" pitchFamily="2" charset="2"/>
              </a:rPr>
              <a:t>Vznik </a:t>
            </a:r>
            <a:r>
              <a:rPr lang="cs-CZ" dirty="0" err="1">
                <a:solidFill>
                  <a:schemeClr val="accent4"/>
                </a:solidFill>
                <a:sym typeface="Wingdings" pitchFamily="2" charset="2"/>
              </a:rPr>
              <a:t>AcCoA</a:t>
            </a:r>
            <a:r>
              <a:rPr lang="cs-CZ" dirty="0">
                <a:solidFill>
                  <a:schemeClr val="accent4"/>
                </a:solidFill>
                <a:sym typeface="Wingdings" pitchFamily="2" charset="2"/>
              </a:rPr>
              <a:t> </a:t>
            </a:r>
            <a:r>
              <a:rPr lang="cs-CZ" dirty="0">
                <a:sym typeface="Wingdings" pitchFamily="2" charset="2"/>
              </a:rPr>
              <a:t> do citrátového cyklu nebo anabolických reakcí</a:t>
            </a:r>
          </a:p>
          <a:p>
            <a:pPr marL="1009650" lvl="1" indent="-609600" eaLnBrk="1" hangingPunct="1">
              <a:buFont typeface="Arial" charset="0"/>
              <a:buChar char="•"/>
              <a:defRPr/>
            </a:pPr>
            <a:r>
              <a:rPr lang="cs-CZ" dirty="0">
                <a:solidFill>
                  <a:schemeClr val="accent4"/>
                </a:solidFill>
                <a:sym typeface="Wingdings" pitchFamily="2" charset="2"/>
              </a:rPr>
              <a:t>Redukce FAD na FADH</a:t>
            </a:r>
            <a:r>
              <a:rPr lang="cs-CZ" baseline="-25000" dirty="0">
                <a:solidFill>
                  <a:schemeClr val="accent4"/>
                </a:solidFill>
                <a:sym typeface="Wingdings" pitchFamily="2" charset="2"/>
              </a:rPr>
              <a:t>2</a:t>
            </a:r>
            <a:r>
              <a:rPr lang="cs-CZ" dirty="0">
                <a:solidFill>
                  <a:schemeClr val="accent4"/>
                </a:solidFill>
                <a:sym typeface="Wingdings" pitchFamily="2" charset="2"/>
              </a:rPr>
              <a:t> </a:t>
            </a:r>
            <a:r>
              <a:rPr lang="cs-CZ" dirty="0">
                <a:sym typeface="Wingdings" pitchFamily="2" charset="2"/>
              </a:rPr>
              <a:t> do dýchacího řetězce  </a:t>
            </a:r>
            <a:r>
              <a:rPr lang="cs-CZ" dirty="0">
                <a:solidFill>
                  <a:schemeClr val="accent2"/>
                </a:solidFill>
                <a:sym typeface="Wingdings" pitchFamily="2" charset="2"/>
              </a:rPr>
              <a:t>vznik 2 ATP</a:t>
            </a:r>
          </a:p>
          <a:p>
            <a:pPr marL="1009650" lvl="1" indent="-609600" eaLnBrk="1" hangingPunct="1">
              <a:buFont typeface="Arial" charset="0"/>
              <a:buChar char="•"/>
              <a:defRPr/>
            </a:pPr>
            <a:r>
              <a:rPr lang="cs-CZ" dirty="0">
                <a:solidFill>
                  <a:schemeClr val="accent4"/>
                </a:solidFill>
                <a:sym typeface="Wingdings" pitchFamily="2" charset="2"/>
              </a:rPr>
              <a:t>Redukce NAD na NADH </a:t>
            </a:r>
            <a:r>
              <a:rPr lang="cs-CZ" dirty="0">
                <a:sym typeface="Wingdings" pitchFamily="2" charset="2"/>
              </a:rPr>
              <a:t> do dýchacího řetězce  </a:t>
            </a:r>
            <a:r>
              <a:rPr lang="cs-CZ" dirty="0">
                <a:solidFill>
                  <a:schemeClr val="accent2"/>
                </a:solidFill>
                <a:sym typeface="Wingdings" pitchFamily="2" charset="2"/>
              </a:rPr>
              <a:t>vznik 3 ATP</a:t>
            </a:r>
            <a:endParaRPr lang="cs-CZ" dirty="0">
              <a:solidFill>
                <a:schemeClr val="accent2"/>
              </a:solidFill>
            </a:endParaRPr>
          </a:p>
          <a:p>
            <a:pPr marL="1009650" lvl="1" indent="-609600" eaLnBrk="1" hangingPunct="1">
              <a:buFont typeface="Arial" charset="0"/>
              <a:buChar char="•"/>
              <a:defRPr/>
            </a:pPr>
            <a:endParaRPr lang="cs-CZ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>
            <a:extLst>
              <a:ext uri="{FF2B5EF4-FFF2-40B4-BE49-F238E27FC236}">
                <a16:creationId xmlns:a16="http://schemas.microsoft.com/office/drawing/2014/main" id="{702F0471-24D3-4CDC-8743-A02D3B64CF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29600" cy="576262"/>
          </a:xfrm>
        </p:spPr>
        <p:txBody>
          <a:bodyPr/>
          <a:lstStyle/>
          <a:p>
            <a:r>
              <a:rPr lang="cs-CZ" altLang="cs-CZ">
                <a:solidFill>
                  <a:srgbClr val="009900"/>
                </a:solidFill>
                <a:latin typeface="Symbol" panose="05050102010706020507" pitchFamily="18" charset="2"/>
              </a:rPr>
              <a:t>b</a:t>
            </a:r>
            <a:r>
              <a:rPr lang="cs-CZ" altLang="cs-CZ">
                <a:solidFill>
                  <a:srgbClr val="009900"/>
                </a:solidFill>
              </a:rPr>
              <a:t>-oxidace mastných kyselin</a:t>
            </a:r>
            <a:endParaRPr lang="cs-CZ" altLang="cs-CZ"/>
          </a:p>
        </p:txBody>
      </p:sp>
      <p:sp>
        <p:nvSpPr>
          <p:cNvPr id="115715" name="Rectangle 3">
            <a:extLst>
              <a:ext uri="{FF2B5EF4-FFF2-40B4-BE49-F238E27FC236}">
                <a16:creationId xmlns:a16="http://schemas.microsoft.com/office/drawing/2014/main" id="{BD791399-A4DD-4688-A9DD-E974BA6454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218113"/>
          </a:xfrm>
        </p:spPr>
        <p:txBody>
          <a:bodyPr/>
          <a:lstStyle/>
          <a:p>
            <a:pPr marL="609600" indent="-609600" eaLnBrk="1" hangingPunct="1">
              <a:buFont typeface="Arial" charset="0"/>
              <a:buChar char="•"/>
              <a:defRPr/>
            </a:pPr>
            <a:r>
              <a:rPr lang="cs-CZ" dirty="0"/>
              <a:t>Varianty pro </a:t>
            </a:r>
            <a:r>
              <a:rPr lang="cs-CZ" dirty="0" err="1"/>
              <a:t>méněobvyklé</a:t>
            </a:r>
            <a:r>
              <a:rPr lang="cs-CZ" dirty="0"/>
              <a:t> MK</a:t>
            </a:r>
          </a:p>
          <a:p>
            <a:pPr marL="609600" indent="-609600" eaLnBrk="1" hangingPunct="1">
              <a:buFont typeface="Arial" charset="0"/>
              <a:buChar char="•"/>
              <a:defRPr/>
            </a:pPr>
            <a:r>
              <a:rPr lang="cs-CZ" dirty="0">
                <a:solidFill>
                  <a:schemeClr val="accent4"/>
                </a:solidFill>
              </a:rPr>
              <a:t>Lichý počet C </a:t>
            </a:r>
            <a:r>
              <a:rPr lang="cs-CZ" i="1" dirty="0"/>
              <a:t>– </a:t>
            </a:r>
            <a:r>
              <a:rPr lang="cs-CZ" dirty="0"/>
              <a:t>na konci vznikne 3C štěp (</a:t>
            </a:r>
            <a:r>
              <a:rPr lang="cs-CZ" dirty="0" err="1"/>
              <a:t>propionylkoenzym</a:t>
            </a:r>
            <a:r>
              <a:rPr lang="cs-CZ" dirty="0"/>
              <a:t> A) </a:t>
            </a:r>
            <a:r>
              <a:rPr lang="en-US" dirty="0">
                <a:sym typeface="Wingdings" pitchFamily="2" charset="2"/>
              </a:rPr>
              <a:t></a:t>
            </a:r>
            <a:r>
              <a:rPr lang="cs-CZ" dirty="0"/>
              <a:t> převedení na </a:t>
            </a:r>
            <a:r>
              <a:rPr lang="cs-CZ" dirty="0" err="1"/>
              <a:t>sukcinylkoenzym</a:t>
            </a:r>
            <a:r>
              <a:rPr lang="cs-CZ" dirty="0"/>
              <a:t> (</a:t>
            </a:r>
            <a:r>
              <a:rPr lang="cs-CZ" dirty="0" err="1"/>
              <a:t>citr</a:t>
            </a:r>
            <a:r>
              <a:rPr lang="cs-CZ" dirty="0"/>
              <a:t>. cyklus)</a:t>
            </a:r>
          </a:p>
          <a:p>
            <a:pPr lvl="1" indent="-342900" eaLnBrk="1" hangingPunct="1">
              <a:defRPr/>
            </a:pPr>
            <a:r>
              <a:rPr lang="cs-CZ" dirty="0">
                <a:solidFill>
                  <a:schemeClr val="accent4"/>
                </a:solidFill>
              </a:rPr>
              <a:t>konec odbourávání některých aminokyselin</a:t>
            </a:r>
          </a:p>
          <a:p>
            <a:pPr marL="609600" indent="-609600" eaLnBrk="1" hangingPunct="1">
              <a:buFont typeface="Arial" charset="0"/>
              <a:buChar char="•"/>
              <a:defRPr/>
            </a:pPr>
            <a:r>
              <a:rPr lang="cs-CZ" i="1" dirty="0">
                <a:solidFill>
                  <a:schemeClr val="accent4"/>
                </a:solidFill>
              </a:rPr>
              <a:t>cis-</a:t>
            </a:r>
            <a:r>
              <a:rPr lang="cs-CZ" dirty="0">
                <a:solidFill>
                  <a:schemeClr val="accent4"/>
                </a:solidFill>
              </a:rPr>
              <a:t>nenasycené – </a:t>
            </a:r>
            <a:r>
              <a:rPr lang="cs-CZ" dirty="0" err="1"/>
              <a:t>izomerace</a:t>
            </a:r>
            <a:r>
              <a:rPr lang="cs-CZ" dirty="0"/>
              <a:t> do polohy </a:t>
            </a:r>
            <a:r>
              <a:rPr lang="cs-CZ" dirty="0">
                <a:latin typeface="Symbol" pitchFamily="18" charset="2"/>
              </a:rPr>
              <a:t>a</a:t>
            </a:r>
            <a:r>
              <a:rPr lang="cs-CZ" dirty="0"/>
              <a:t>-</a:t>
            </a:r>
            <a:r>
              <a:rPr lang="cs-CZ" dirty="0">
                <a:latin typeface="Symbol" pitchFamily="18" charset="2"/>
              </a:rPr>
              <a:t>b</a:t>
            </a:r>
            <a:r>
              <a:rPr lang="cs-CZ" dirty="0"/>
              <a:t> a do konfigurace </a:t>
            </a:r>
            <a:r>
              <a:rPr lang="cs-CZ" i="1" dirty="0"/>
              <a:t>trans – </a:t>
            </a:r>
            <a:r>
              <a:rPr lang="cs-CZ" dirty="0"/>
              <a:t>normální pokračování, jen bez dehydrogenace (krok 2)</a:t>
            </a:r>
          </a:p>
          <a:p>
            <a:pPr marL="609600" indent="-609600" eaLnBrk="1" hangingPunct="1">
              <a:buFont typeface="Arial" charset="0"/>
              <a:buChar char="•"/>
              <a:defRPr/>
            </a:pPr>
            <a:r>
              <a:rPr lang="cs-CZ" dirty="0">
                <a:solidFill>
                  <a:schemeClr val="accent4"/>
                </a:solidFill>
              </a:rPr>
              <a:t>rozvětvené</a:t>
            </a:r>
            <a:r>
              <a:rPr lang="cs-CZ" i="1" dirty="0"/>
              <a:t> – </a:t>
            </a:r>
            <a:r>
              <a:rPr lang="cs-CZ" dirty="0"/>
              <a:t>specifické reakce</a:t>
            </a:r>
            <a:endParaRPr lang="cs-CZ" dirty="0">
              <a:solidFill>
                <a:schemeClr val="accent2"/>
              </a:solidFill>
            </a:endParaRPr>
          </a:p>
          <a:p>
            <a:pPr marL="1009650" lvl="1" indent="-609600" eaLnBrk="1" hangingPunct="1">
              <a:buFont typeface="Arial" charset="0"/>
              <a:buChar char="•"/>
              <a:defRPr/>
            </a:pPr>
            <a:endParaRPr lang="cs-CZ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>
            <a:extLst>
              <a:ext uri="{FF2B5EF4-FFF2-40B4-BE49-F238E27FC236}">
                <a16:creationId xmlns:a16="http://schemas.microsoft.com/office/drawing/2014/main" id="{BBB48264-3F06-4E0F-B92B-D2923DCB3A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29600" cy="576262"/>
          </a:xfrm>
        </p:spPr>
        <p:txBody>
          <a:bodyPr/>
          <a:lstStyle/>
          <a:p>
            <a:r>
              <a:rPr lang="cs-CZ" altLang="cs-CZ">
                <a:solidFill>
                  <a:srgbClr val="009900"/>
                </a:solidFill>
                <a:latin typeface="Symbol" panose="05050102010706020507" pitchFamily="18" charset="2"/>
              </a:rPr>
              <a:t>a</a:t>
            </a:r>
            <a:r>
              <a:rPr lang="cs-CZ" altLang="cs-CZ">
                <a:solidFill>
                  <a:srgbClr val="009900"/>
                </a:solidFill>
              </a:rPr>
              <a:t>-oxidace mastných kyselin</a:t>
            </a:r>
            <a:endParaRPr lang="cs-CZ" altLang="cs-CZ"/>
          </a:p>
        </p:txBody>
      </p:sp>
      <p:sp>
        <p:nvSpPr>
          <p:cNvPr id="115715" name="Rectangle 3">
            <a:extLst>
              <a:ext uri="{FF2B5EF4-FFF2-40B4-BE49-F238E27FC236}">
                <a16:creationId xmlns:a16="http://schemas.microsoft.com/office/drawing/2014/main" id="{DFCEC6EB-CF70-4512-AAC8-2137E55747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218113"/>
          </a:xfrm>
        </p:spPr>
        <p:txBody>
          <a:bodyPr/>
          <a:lstStyle/>
          <a:p>
            <a:pPr marL="609600" indent="-609600" eaLnBrk="1" hangingPunct="1">
              <a:buFont typeface="Arial" charset="0"/>
              <a:buChar char="•"/>
              <a:defRPr/>
            </a:pPr>
            <a:r>
              <a:rPr lang="cs-CZ" dirty="0">
                <a:solidFill>
                  <a:schemeClr val="tx2"/>
                </a:solidFill>
              </a:rPr>
              <a:t>Hlavně u rostlin </a:t>
            </a:r>
            <a:r>
              <a:rPr lang="cs-CZ" dirty="0"/>
              <a:t>– klíčící semena, listy</a:t>
            </a:r>
          </a:p>
          <a:p>
            <a:pPr marL="609600" indent="-609600" eaLnBrk="1" hangingPunct="1">
              <a:buFont typeface="+mj-lt"/>
              <a:buAutoNum type="arabicPeriod"/>
              <a:defRPr/>
            </a:pPr>
            <a:r>
              <a:rPr lang="cs-CZ" dirty="0"/>
              <a:t>Dekarboxylace –COOH skupiny</a:t>
            </a:r>
          </a:p>
          <a:p>
            <a:pPr marL="609600" indent="-609600" eaLnBrk="1" hangingPunct="1">
              <a:buFont typeface="+mj-lt"/>
              <a:buAutoNum type="arabicPeriod"/>
              <a:defRPr/>
            </a:pPr>
            <a:r>
              <a:rPr lang="cs-CZ" dirty="0"/>
              <a:t>Oxidace </a:t>
            </a:r>
            <a:r>
              <a:rPr lang="cs-CZ" dirty="0">
                <a:latin typeface="Symbol" pitchFamily="18" charset="2"/>
              </a:rPr>
              <a:t>a</a:t>
            </a:r>
            <a:r>
              <a:rPr lang="cs-CZ" dirty="0"/>
              <a:t> uhlíku na aldehyd (-CHO)  peroxidem vodíku</a:t>
            </a:r>
          </a:p>
          <a:p>
            <a:pPr marL="609600" indent="-609600" eaLnBrk="1" hangingPunct="1">
              <a:buFont typeface="+mj-lt"/>
              <a:buAutoNum type="arabicPeriod"/>
              <a:defRPr/>
            </a:pPr>
            <a:r>
              <a:rPr lang="cs-CZ" dirty="0"/>
              <a:t>Oxidace aldehydu na kyselinu (</a:t>
            </a:r>
            <a:r>
              <a:rPr lang="cs-CZ" dirty="0" err="1"/>
              <a:t>aldehyddehydrogenáza</a:t>
            </a:r>
            <a:r>
              <a:rPr lang="cs-CZ" dirty="0"/>
              <a:t>)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cs-CZ" dirty="0"/>
              <a:t>Opakování cyklu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>
            <a:extLst>
              <a:ext uri="{FF2B5EF4-FFF2-40B4-BE49-F238E27FC236}">
                <a16:creationId xmlns:a16="http://schemas.microsoft.com/office/drawing/2014/main" id="{0024DD72-0B85-4DCB-A268-DB429913D8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29600" cy="576262"/>
          </a:xfrm>
        </p:spPr>
        <p:txBody>
          <a:bodyPr/>
          <a:lstStyle/>
          <a:p>
            <a:r>
              <a:rPr lang="cs-CZ" altLang="cs-CZ"/>
              <a:t>Metabolismus glycerolu</a:t>
            </a:r>
          </a:p>
        </p:txBody>
      </p:sp>
      <p:sp>
        <p:nvSpPr>
          <p:cNvPr id="70659" name="Rectangle 3">
            <a:extLst>
              <a:ext uri="{FF2B5EF4-FFF2-40B4-BE49-F238E27FC236}">
                <a16:creationId xmlns:a16="http://schemas.microsoft.com/office/drawing/2014/main" id="{5955D01A-AEF0-4FA0-B8A4-CE106DA30B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218113"/>
          </a:xfrm>
        </p:spPr>
        <p:txBody>
          <a:bodyPr/>
          <a:lstStyle/>
          <a:p>
            <a:pPr marL="609600" indent="-609600" eaLnBrk="1" hangingPunct="1">
              <a:buFont typeface="+mj-lt"/>
              <a:buAutoNum type="arabicPeriod"/>
              <a:defRPr/>
            </a:pPr>
            <a:r>
              <a:rPr lang="cs-CZ" dirty="0">
                <a:solidFill>
                  <a:schemeClr val="tx2"/>
                </a:solidFill>
                <a:latin typeface="Arial" charset="0"/>
              </a:rPr>
              <a:t>Oxidace glycerolu na glyceraldehyd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cs-CZ" dirty="0">
                <a:latin typeface="Arial" charset="0"/>
              </a:rPr>
              <a:t>		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cs-CZ" dirty="0">
              <a:latin typeface="Arial" charset="0"/>
            </a:endParaRPr>
          </a:p>
          <a:p>
            <a:pPr marL="0" indent="0" eaLnBrk="1" hangingPunct="1">
              <a:buFont typeface="Arial" charset="0"/>
              <a:buNone/>
              <a:defRPr/>
            </a:pPr>
            <a:r>
              <a:rPr lang="cs-CZ" dirty="0">
                <a:latin typeface="Arial" charset="0"/>
              </a:rPr>
              <a:t>		+ NAD </a:t>
            </a:r>
            <a:r>
              <a:rPr lang="cs-CZ" dirty="0">
                <a:latin typeface="Arial" charset="0"/>
                <a:sym typeface="Wingdings" pitchFamily="2" charset="2"/>
              </a:rPr>
              <a:t>			+ NADH + H</a:t>
            </a:r>
            <a:r>
              <a:rPr lang="cs-CZ" baseline="30000" dirty="0">
                <a:latin typeface="Arial" charset="0"/>
                <a:sym typeface="Wingdings" pitchFamily="2" charset="2"/>
              </a:rPr>
              <a:t>+</a:t>
            </a:r>
            <a:endParaRPr lang="cs-CZ" baseline="30000" dirty="0">
              <a:latin typeface="Arial" charset="0"/>
            </a:endParaRPr>
          </a:p>
        </p:txBody>
      </p:sp>
      <p:graphicFrame>
        <p:nvGraphicFramePr>
          <p:cNvPr id="87044" name="Objekt 1">
            <a:extLst>
              <a:ext uri="{FF2B5EF4-FFF2-40B4-BE49-F238E27FC236}">
                <a16:creationId xmlns:a16="http://schemas.microsoft.com/office/drawing/2014/main" id="{E58AF7B0-CFA7-4B3E-BB80-8E1ABD3C541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42988" y="1773238"/>
          <a:ext cx="923925" cy="1487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2" name="ChemSketch" r:id="rId3" imgW="405384" imgH="652272" progId="ACD.ChemSketch.20">
                  <p:embed/>
                </p:oleObj>
              </mc:Choice>
              <mc:Fallback>
                <p:oleObj name="ChemSketch" r:id="rId3" imgW="405384" imgH="652272" progId="ACD.ChemSketch.20">
                  <p:embed/>
                  <p:pic>
                    <p:nvPicPr>
                      <p:cNvPr id="87044" name="Objekt 1">
                        <a:extLst>
                          <a:ext uri="{FF2B5EF4-FFF2-40B4-BE49-F238E27FC236}">
                            <a16:creationId xmlns:a16="http://schemas.microsoft.com/office/drawing/2014/main" id="{E58AF7B0-CFA7-4B3E-BB80-8E1ABD3C54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1773238"/>
                        <a:ext cx="923925" cy="1487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045" name="Objekt 2">
            <a:extLst>
              <a:ext uri="{FF2B5EF4-FFF2-40B4-BE49-F238E27FC236}">
                <a16:creationId xmlns:a16="http://schemas.microsoft.com/office/drawing/2014/main" id="{DBE2970F-720F-45C5-8C48-D6287228E2F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24300" y="1844675"/>
          <a:ext cx="1187450" cy="1541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3" name="ChemSketch" r:id="rId5" imgW="502920" imgH="652272" progId="ACD.ChemSketch.20">
                  <p:embed/>
                </p:oleObj>
              </mc:Choice>
              <mc:Fallback>
                <p:oleObj name="ChemSketch" r:id="rId5" imgW="502920" imgH="652272" progId="ACD.ChemSketch.20">
                  <p:embed/>
                  <p:pic>
                    <p:nvPicPr>
                      <p:cNvPr id="87045" name="Objekt 2">
                        <a:extLst>
                          <a:ext uri="{FF2B5EF4-FFF2-40B4-BE49-F238E27FC236}">
                            <a16:creationId xmlns:a16="http://schemas.microsoft.com/office/drawing/2014/main" id="{DBE2970F-720F-45C5-8C48-D6287228E2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0" y="1844675"/>
                        <a:ext cx="1187450" cy="1541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8A1E4F40-4C0A-4875-BECB-A90C13F03F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29600" cy="576262"/>
          </a:xfrm>
        </p:spPr>
        <p:txBody>
          <a:bodyPr/>
          <a:lstStyle/>
          <a:p>
            <a:r>
              <a:rPr lang="cs-CZ" altLang="cs-CZ"/>
              <a:t>Metabolismus glycerolu</a:t>
            </a:r>
          </a:p>
        </p:txBody>
      </p:sp>
      <p:sp>
        <p:nvSpPr>
          <p:cNvPr id="70659" name="Rectangle 3">
            <a:extLst>
              <a:ext uri="{FF2B5EF4-FFF2-40B4-BE49-F238E27FC236}">
                <a16:creationId xmlns:a16="http://schemas.microsoft.com/office/drawing/2014/main" id="{C60E6076-E315-4139-B80A-26DA80D960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218113"/>
          </a:xfrm>
        </p:spPr>
        <p:txBody>
          <a:bodyPr/>
          <a:lstStyle/>
          <a:p>
            <a:pPr marL="609600" indent="-609600" eaLnBrk="1" hangingPunct="1">
              <a:buFont typeface="+mj-lt"/>
              <a:buAutoNum type="arabicPeriod" startAt="2"/>
              <a:defRPr/>
            </a:pPr>
            <a:r>
              <a:rPr lang="en-US" dirty="0" err="1">
                <a:solidFill>
                  <a:schemeClr val="tx2"/>
                </a:solidFill>
                <a:latin typeface="Arial" charset="0"/>
              </a:rPr>
              <a:t>Fosforylace</a:t>
            </a:r>
            <a:r>
              <a:rPr lang="en-US" dirty="0">
                <a:solidFill>
                  <a:schemeClr val="tx2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charset="0"/>
              </a:rPr>
              <a:t>glyceraldehydu</a:t>
            </a:r>
            <a:endParaRPr lang="cs-CZ" dirty="0">
              <a:solidFill>
                <a:schemeClr val="tx2"/>
              </a:solidFill>
              <a:latin typeface="Arial" charset="0"/>
            </a:endParaRPr>
          </a:p>
          <a:p>
            <a:pPr marL="0" indent="0" eaLnBrk="1" hangingPunct="1">
              <a:buFont typeface="Arial" charset="0"/>
              <a:buNone/>
              <a:defRPr/>
            </a:pPr>
            <a:r>
              <a:rPr lang="cs-CZ" dirty="0">
                <a:latin typeface="Arial" charset="0"/>
              </a:rPr>
              <a:t>		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cs-CZ" dirty="0">
              <a:latin typeface="Arial" charset="0"/>
            </a:endParaRPr>
          </a:p>
          <a:p>
            <a:pPr marL="0" indent="0" eaLnBrk="1" hangingPunct="1">
              <a:buFont typeface="Arial" charset="0"/>
              <a:buNone/>
              <a:defRPr/>
            </a:pPr>
            <a:r>
              <a:rPr lang="cs-CZ" dirty="0">
                <a:latin typeface="Arial" charset="0"/>
              </a:rPr>
              <a:t>		+ </a:t>
            </a:r>
            <a:r>
              <a:rPr lang="en-US" dirty="0">
                <a:latin typeface="Arial" charset="0"/>
              </a:rPr>
              <a:t>ATP</a:t>
            </a:r>
            <a:r>
              <a:rPr lang="cs-CZ" dirty="0">
                <a:latin typeface="Arial" charset="0"/>
              </a:rPr>
              <a:t> </a:t>
            </a:r>
            <a:r>
              <a:rPr lang="cs-CZ" dirty="0">
                <a:latin typeface="Arial" charset="0"/>
                <a:sym typeface="Wingdings" pitchFamily="2" charset="2"/>
              </a:rPr>
              <a:t></a:t>
            </a:r>
            <a:r>
              <a:rPr lang="en-US" dirty="0">
                <a:latin typeface="Arial" charset="0"/>
                <a:sym typeface="Wingdings" pitchFamily="2" charset="2"/>
              </a:rPr>
              <a:t>				+ADP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en-US" dirty="0">
              <a:latin typeface="Arial" charset="0"/>
              <a:sym typeface="Wingdings" pitchFamily="2" charset="2"/>
            </a:endParaRPr>
          </a:p>
          <a:p>
            <a:pPr marL="0" indent="0" eaLnBrk="1" hangingPunct="1">
              <a:buFont typeface="Arial" charset="0"/>
              <a:buNone/>
              <a:defRPr/>
            </a:pPr>
            <a:endParaRPr lang="en-US" dirty="0">
              <a:latin typeface="Arial" charset="0"/>
              <a:sym typeface="Wingdings" pitchFamily="2" charset="2"/>
            </a:endParaRPr>
          </a:p>
          <a:p>
            <a:pPr marL="0" indent="0" eaLnBrk="1" hangingPunct="1">
              <a:buFont typeface="Arial" charset="0"/>
              <a:buNone/>
              <a:defRPr/>
            </a:pPr>
            <a:r>
              <a:rPr lang="cs-CZ" dirty="0">
                <a:solidFill>
                  <a:schemeClr val="accent4"/>
                </a:solidFill>
                <a:latin typeface="Arial" charset="0"/>
                <a:sym typeface="Wingdings" pitchFamily="2" charset="2"/>
              </a:rPr>
              <a:t>					</a:t>
            </a:r>
            <a:r>
              <a:rPr lang="en-US" dirty="0">
                <a:solidFill>
                  <a:schemeClr val="accent4"/>
                </a:solidFill>
                <a:latin typeface="Arial" charset="0"/>
                <a:sym typeface="Wingdings" pitchFamily="2" charset="2"/>
              </a:rPr>
              <a:t>glyceraldehyd-3-fosf</a:t>
            </a:r>
            <a:r>
              <a:rPr lang="cs-CZ" dirty="0" err="1">
                <a:solidFill>
                  <a:schemeClr val="accent4"/>
                </a:solidFill>
                <a:latin typeface="Arial" charset="0"/>
                <a:sym typeface="Wingdings" pitchFamily="2" charset="2"/>
              </a:rPr>
              <a:t>át</a:t>
            </a:r>
            <a:endParaRPr lang="cs-CZ" dirty="0">
              <a:solidFill>
                <a:schemeClr val="accent4"/>
              </a:solidFill>
              <a:latin typeface="Arial" charset="0"/>
              <a:sym typeface="Wingdings" pitchFamily="2" charset="2"/>
            </a:endParaRPr>
          </a:p>
          <a:p>
            <a:pPr eaLnBrk="1" hangingPunct="1">
              <a:buFont typeface="Arial" charset="0"/>
              <a:buChar char="•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sym typeface="Wingdings" pitchFamily="2" charset="2"/>
              </a:rPr>
              <a:t>Meziprodukt glykolýzy – přeměna až na pyruvát</a:t>
            </a:r>
          </a:p>
        </p:txBody>
      </p:sp>
      <p:graphicFrame>
        <p:nvGraphicFramePr>
          <p:cNvPr id="88068" name="Objekt 2">
            <a:extLst>
              <a:ext uri="{FF2B5EF4-FFF2-40B4-BE49-F238E27FC236}">
                <a16:creationId xmlns:a16="http://schemas.microsoft.com/office/drawing/2014/main" id="{6D2F93E3-7D67-4B86-A3D5-E0C81C6AAAA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27088" y="1700213"/>
          <a:ext cx="1189037" cy="1541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6" name="ChemSketch" r:id="rId3" imgW="502920" imgH="652272" progId="ACD.ChemSketch.20">
                  <p:embed/>
                </p:oleObj>
              </mc:Choice>
              <mc:Fallback>
                <p:oleObj name="ChemSketch" r:id="rId3" imgW="502920" imgH="652272" progId="ACD.ChemSketch.20">
                  <p:embed/>
                  <p:pic>
                    <p:nvPicPr>
                      <p:cNvPr id="88068" name="Objekt 2">
                        <a:extLst>
                          <a:ext uri="{FF2B5EF4-FFF2-40B4-BE49-F238E27FC236}">
                            <a16:creationId xmlns:a16="http://schemas.microsoft.com/office/drawing/2014/main" id="{6D2F93E3-7D67-4B86-A3D5-E0C81C6AAAA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1700213"/>
                        <a:ext cx="1189037" cy="1541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069" name="Objekt 3">
            <a:extLst>
              <a:ext uri="{FF2B5EF4-FFF2-40B4-BE49-F238E27FC236}">
                <a16:creationId xmlns:a16="http://schemas.microsoft.com/office/drawing/2014/main" id="{5F967F10-9BDE-4052-903E-C7FA951585D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24300" y="1700213"/>
          <a:ext cx="2600325" cy="1522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7" name="ChemSketch" r:id="rId5" imgW="1167384" imgH="682752" progId="ACD.ChemSketch.20">
                  <p:embed/>
                </p:oleObj>
              </mc:Choice>
              <mc:Fallback>
                <p:oleObj name="ChemSketch" r:id="rId5" imgW="1167384" imgH="682752" progId="ACD.ChemSketch.20">
                  <p:embed/>
                  <p:pic>
                    <p:nvPicPr>
                      <p:cNvPr id="88069" name="Objekt 3">
                        <a:extLst>
                          <a:ext uri="{FF2B5EF4-FFF2-40B4-BE49-F238E27FC236}">
                            <a16:creationId xmlns:a16="http://schemas.microsoft.com/office/drawing/2014/main" id="{5F967F10-9BDE-4052-903E-C7FA951585D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0" y="1700213"/>
                        <a:ext cx="2600325" cy="1522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>
            <a:extLst>
              <a:ext uri="{FF2B5EF4-FFF2-40B4-BE49-F238E27FC236}">
                <a16:creationId xmlns:a16="http://schemas.microsoft.com/office/drawing/2014/main" id="{6217E81C-F6E6-40DC-9728-54B0171319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29600" cy="576262"/>
          </a:xfrm>
        </p:spPr>
        <p:txBody>
          <a:bodyPr/>
          <a:lstStyle/>
          <a:p>
            <a:r>
              <a:rPr lang="cs-CZ" altLang="cs-CZ"/>
              <a:t>Metabolismus glycerolu</a:t>
            </a:r>
          </a:p>
        </p:txBody>
      </p:sp>
      <p:sp>
        <p:nvSpPr>
          <p:cNvPr id="70659" name="Rectangle 3">
            <a:extLst>
              <a:ext uri="{FF2B5EF4-FFF2-40B4-BE49-F238E27FC236}">
                <a16:creationId xmlns:a16="http://schemas.microsoft.com/office/drawing/2014/main" id="{FB69FC69-CE5C-4805-9C1D-17BC62CA65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218113"/>
          </a:xfrm>
        </p:spPr>
        <p:txBody>
          <a:bodyPr/>
          <a:lstStyle/>
          <a:p>
            <a:pPr eaLnBrk="1" hangingPunct="1">
              <a:buFont typeface="Arial" charset="0"/>
              <a:buChar char="•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sym typeface="Wingdings" pitchFamily="2" charset="2"/>
              </a:rPr>
              <a:t>Možno i obráceně: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sym typeface="Wingdings" pitchFamily="2" charset="2"/>
              </a:rPr>
              <a:t>1. Fosforylace na 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sym typeface="Wingdings" pitchFamily="2" charset="2"/>
              </a:rPr>
              <a:t>glycerolfosfát</a:t>
            </a:r>
            <a:endParaRPr lang="cs-CZ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sym typeface="Wingdings" pitchFamily="2" charset="2"/>
            </a:endParaRPr>
          </a:p>
          <a:p>
            <a:pPr lvl="1" eaLnBrk="1" hangingPunct="1">
              <a:buFont typeface="Arial" charset="0"/>
              <a:buChar char="–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sym typeface="Wingdings" pitchFamily="2" charset="2"/>
              </a:rPr>
              <a:t>2. Oxidace na glyceraldehyd-3-fosfát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>
            <a:extLst>
              <a:ext uri="{FF2B5EF4-FFF2-40B4-BE49-F238E27FC236}">
                <a16:creationId xmlns:a16="http://schemas.microsoft.com/office/drawing/2014/main" id="{A1B4870A-215C-493E-811D-F8B2EA8B1E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cs-CZ" altLang="cs-CZ">
                <a:solidFill>
                  <a:srgbClr val="009900"/>
                </a:solidFill>
              </a:rPr>
              <a:t>Odbourávání lipidů</a:t>
            </a:r>
            <a:endParaRPr lang="en-US" altLang="cs-CZ">
              <a:solidFill>
                <a:srgbClr val="009900"/>
              </a:solidFill>
            </a:endParaRPr>
          </a:p>
        </p:txBody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CE735B20-19EB-4660-9FB1-DE5EFE28C9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1438" y="1073150"/>
            <a:ext cx="8929687" cy="4876800"/>
          </a:xfrm>
        </p:spPr>
        <p:txBody>
          <a:bodyPr/>
          <a:lstStyle/>
          <a:p>
            <a:pPr eaLnBrk="1" hangingPunct="1"/>
            <a:r>
              <a:rPr lang="cs-CZ" altLang="cs-CZ" dirty="0" err="1"/>
              <a:t>Vícestupňovité</a:t>
            </a:r>
            <a:r>
              <a:rPr lang="en-US" altLang="cs-CZ" dirty="0"/>
              <a:t> – </a:t>
            </a:r>
            <a:r>
              <a:rPr lang="cs-CZ" altLang="cs-CZ" dirty="0"/>
              <a:t>postupné odštěpování mastných kyselin</a:t>
            </a:r>
            <a:endParaRPr lang="en-US" altLang="cs-CZ" dirty="0"/>
          </a:p>
          <a:p>
            <a:pPr lvl="1" eaLnBrk="1" hangingPunct="1"/>
            <a:r>
              <a:rPr lang="cs-CZ" altLang="cs-CZ" dirty="0" err="1"/>
              <a:t>triacylglyceroly</a:t>
            </a:r>
            <a:r>
              <a:rPr lang="cs-CZ" altLang="cs-CZ" dirty="0"/>
              <a:t> </a:t>
            </a:r>
            <a:r>
              <a:rPr lang="en-US" altLang="cs-CZ" dirty="0">
                <a:sym typeface="Wingdings" panose="05000000000000000000" pitchFamily="2" charset="2"/>
              </a:rPr>
              <a:t> </a:t>
            </a:r>
            <a:r>
              <a:rPr lang="en-US" altLang="cs-CZ" dirty="0" err="1">
                <a:sym typeface="Wingdings" panose="05000000000000000000" pitchFamily="2" charset="2"/>
              </a:rPr>
              <a:t>diacylglyceroly</a:t>
            </a:r>
            <a:r>
              <a:rPr lang="en-US" altLang="cs-CZ" dirty="0">
                <a:sym typeface="Wingdings" panose="05000000000000000000" pitchFamily="2" charset="2"/>
              </a:rPr>
              <a:t> </a:t>
            </a:r>
            <a:r>
              <a:rPr lang="cs-CZ" altLang="cs-CZ" dirty="0">
                <a:sym typeface="Wingdings" panose="05000000000000000000" pitchFamily="2" charset="2"/>
              </a:rPr>
              <a:t> </a:t>
            </a:r>
            <a:r>
              <a:rPr lang="en-US" altLang="cs-CZ" dirty="0" err="1">
                <a:sym typeface="Wingdings" panose="05000000000000000000" pitchFamily="2" charset="2"/>
              </a:rPr>
              <a:t>monoacylglyceroly</a:t>
            </a:r>
            <a:r>
              <a:rPr lang="en-US" altLang="cs-CZ" dirty="0">
                <a:sym typeface="Wingdings" panose="05000000000000000000" pitchFamily="2" charset="2"/>
              </a:rPr>
              <a:t>  glycerol</a:t>
            </a:r>
            <a:endParaRPr lang="cs-CZ" altLang="cs-CZ" dirty="0"/>
          </a:p>
          <a:p>
            <a:pPr eaLnBrk="1" hangingPunct="1"/>
            <a:r>
              <a:rPr lang="cs-CZ" altLang="cs-CZ" dirty="0"/>
              <a:t>Odštěpování mastných kyselin – enzymy</a:t>
            </a:r>
            <a:r>
              <a:rPr lang="cs-CZ" altLang="cs-CZ" dirty="0">
                <a:solidFill>
                  <a:srgbClr val="009900"/>
                </a:solidFill>
              </a:rPr>
              <a:t> </a:t>
            </a:r>
            <a:r>
              <a:rPr lang="cs-CZ" altLang="cs-CZ" dirty="0">
                <a:solidFill>
                  <a:srgbClr val="0000FF"/>
                </a:solidFill>
              </a:rPr>
              <a:t>lipázy</a:t>
            </a:r>
          </a:p>
          <a:p>
            <a:pPr eaLnBrk="1" hangingPunct="1"/>
            <a:r>
              <a:rPr lang="cs-CZ" altLang="cs-CZ" dirty="0">
                <a:solidFill>
                  <a:srgbClr val="C00000"/>
                </a:solidFill>
              </a:rPr>
              <a:t>Mastné kyseliny </a:t>
            </a:r>
            <a:r>
              <a:rPr lang="cs-CZ" altLang="cs-CZ" dirty="0"/>
              <a:t>jsou odbourány postupným zkracováním řetězců</a:t>
            </a:r>
          </a:p>
          <a:p>
            <a:pPr lvl="1" eaLnBrk="1" hangingPunct="1"/>
            <a:r>
              <a:rPr lang="cs-CZ" altLang="cs-CZ" dirty="0"/>
              <a:t>nejčastěji po 2C štěpech – </a:t>
            </a:r>
            <a:r>
              <a:rPr lang="cs-CZ" altLang="cs-CZ" dirty="0">
                <a:latin typeface="Symbol" panose="05050102010706020507" pitchFamily="18" charset="2"/>
              </a:rPr>
              <a:t>b</a:t>
            </a:r>
            <a:r>
              <a:rPr lang="cs-CZ" altLang="cs-CZ" dirty="0"/>
              <a:t>-oxidace</a:t>
            </a:r>
          </a:p>
          <a:p>
            <a:pPr eaLnBrk="1" hangingPunct="1"/>
            <a:r>
              <a:rPr lang="cs-CZ" altLang="cs-CZ" dirty="0">
                <a:solidFill>
                  <a:srgbClr val="C00000"/>
                </a:solidFill>
              </a:rPr>
              <a:t>Glycerol </a:t>
            </a:r>
            <a:r>
              <a:rPr lang="cs-CZ" altLang="cs-CZ" dirty="0"/>
              <a:t>je oxidován na glyceraldehyd a zapojen do glykolýzy</a:t>
            </a:r>
            <a:endParaRPr lang="en-US" alt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>
              <a:ext uri="{FF2B5EF4-FFF2-40B4-BE49-F238E27FC236}">
                <a16:creationId xmlns:a16="http://schemas.microsoft.com/office/drawing/2014/main" id="{D4790EFF-3CD4-4341-BB26-45769BD536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cs-CZ" altLang="cs-CZ">
                <a:solidFill>
                  <a:srgbClr val="009900"/>
                </a:solidFill>
                <a:latin typeface="Symbol" panose="05050102010706020507" pitchFamily="18" charset="2"/>
              </a:rPr>
              <a:t>b</a:t>
            </a:r>
            <a:r>
              <a:rPr lang="cs-CZ" altLang="cs-CZ">
                <a:solidFill>
                  <a:srgbClr val="009900"/>
                </a:solidFill>
              </a:rPr>
              <a:t>-oxidace mastných kyselin</a:t>
            </a:r>
            <a:endParaRPr lang="en-US" altLang="cs-CZ">
              <a:solidFill>
                <a:srgbClr val="009900"/>
              </a:solidFill>
            </a:endParaRPr>
          </a:p>
        </p:txBody>
      </p:sp>
      <p:sp>
        <p:nvSpPr>
          <p:cNvPr id="133123" name="Rectangle 3">
            <a:extLst>
              <a:ext uri="{FF2B5EF4-FFF2-40B4-BE49-F238E27FC236}">
                <a16:creationId xmlns:a16="http://schemas.microsoft.com/office/drawing/2014/main" id="{E3D65739-35EE-4A5C-9842-4B19DEC075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1438" y="1073150"/>
            <a:ext cx="8929687" cy="4876800"/>
          </a:xfrm>
        </p:spPr>
        <p:txBody>
          <a:bodyPr/>
          <a:lstStyle/>
          <a:p>
            <a:pPr eaLnBrk="1" hangingPunct="1">
              <a:buFont typeface="Arial" charset="0"/>
              <a:buChar char="•"/>
              <a:defRPr/>
            </a:pPr>
            <a:r>
              <a:rPr lang="cs-CZ" dirty="0">
                <a:solidFill>
                  <a:schemeClr val="accent1"/>
                </a:solidFill>
              </a:rPr>
              <a:t>=</a:t>
            </a:r>
            <a:r>
              <a:rPr lang="cs-CZ" dirty="0" err="1">
                <a:solidFill>
                  <a:schemeClr val="accent1"/>
                </a:solidFill>
              </a:rPr>
              <a:t>Lynenova</a:t>
            </a:r>
            <a:r>
              <a:rPr lang="cs-CZ" dirty="0">
                <a:solidFill>
                  <a:schemeClr val="accent1"/>
                </a:solidFill>
              </a:rPr>
              <a:t> spirála </a:t>
            </a: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(Feodor </a:t>
            </a:r>
            <a:r>
              <a:rPr lang="cs-CZ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Lynen</a:t>
            </a: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NC1964)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cs-CZ" dirty="0"/>
              <a:t>Dráha odbourávající mastné kyseliny postupným </a:t>
            </a:r>
            <a:r>
              <a:rPr lang="cs-CZ" dirty="0" err="1"/>
              <a:t>odštěpovaním</a:t>
            </a:r>
            <a:r>
              <a:rPr lang="cs-CZ" dirty="0"/>
              <a:t> </a:t>
            </a:r>
            <a:r>
              <a:rPr lang="cs-CZ" dirty="0" err="1"/>
              <a:t>dvojuhlíkatých</a:t>
            </a:r>
            <a:r>
              <a:rPr lang="cs-CZ" dirty="0"/>
              <a:t> štěpů (acetylu) - </a:t>
            </a:r>
            <a:r>
              <a:rPr lang="cs-CZ" dirty="0" err="1"/>
              <a:t>AcSCoA</a:t>
            </a:r>
            <a:endParaRPr lang="cs-CZ" dirty="0"/>
          </a:p>
          <a:p>
            <a:pPr eaLnBrk="1" hangingPunct="1">
              <a:buFont typeface="Arial" charset="0"/>
              <a:buChar char="•"/>
              <a:defRPr/>
            </a:pPr>
            <a:r>
              <a:rPr lang="cs-CZ" dirty="0"/>
              <a:t>Část enzymů membránových – návaznost na citrátový cyklus a dýchací řetězec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cs-CZ" dirty="0"/>
              <a:t>Lokalizace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cs-CZ" dirty="0" err="1">
                <a:solidFill>
                  <a:schemeClr val="accent1"/>
                </a:solidFill>
              </a:rPr>
              <a:t>eukaryota</a:t>
            </a:r>
            <a:r>
              <a:rPr lang="cs-CZ" dirty="0">
                <a:solidFill>
                  <a:schemeClr val="accent1"/>
                </a:solidFill>
              </a:rPr>
              <a:t>: v matrix mitochondrie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cs-CZ" dirty="0" err="1">
                <a:solidFill>
                  <a:schemeClr val="accent1"/>
                </a:solidFill>
              </a:rPr>
              <a:t>prokaryota</a:t>
            </a:r>
            <a:r>
              <a:rPr lang="cs-CZ" dirty="0">
                <a:solidFill>
                  <a:schemeClr val="accent1"/>
                </a:solidFill>
              </a:rPr>
              <a:t>: v cytoplazmě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D47E4EC2-566B-4A8D-AFEC-536C1CE9C7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cs-CZ" altLang="cs-CZ">
                <a:solidFill>
                  <a:srgbClr val="009900"/>
                </a:solidFill>
                <a:latin typeface="Symbol" panose="05050102010706020507" pitchFamily="18" charset="2"/>
              </a:rPr>
              <a:t>b</a:t>
            </a:r>
            <a:r>
              <a:rPr lang="cs-CZ" altLang="cs-CZ">
                <a:solidFill>
                  <a:srgbClr val="009900"/>
                </a:solidFill>
              </a:rPr>
              <a:t>-oxidace mastných kyselin</a:t>
            </a:r>
            <a:endParaRPr lang="en-US" altLang="cs-CZ">
              <a:solidFill>
                <a:srgbClr val="009900"/>
              </a:solidFill>
            </a:endParaRPr>
          </a:p>
        </p:txBody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A6A0ACEF-3F83-4D0F-AD5B-A408E25F70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79400" y="1020763"/>
            <a:ext cx="8893175" cy="452755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cs-CZ" altLang="cs-CZ">
                <a:solidFill>
                  <a:srgbClr val="FF00FF"/>
                </a:solidFill>
              </a:rPr>
              <a:t>1. Aktivace mastné kyseliny</a:t>
            </a:r>
          </a:p>
          <a:p>
            <a:pPr marL="990600" lvl="1" indent="-533400" eaLnBrk="1" hangingPunct="1"/>
            <a:r>
              <a:rPr lang="cs-CZ" altLang="cs-CZ"/>
              <a:t>enzym</a:t>
            </a:r>
            <a:r>
              <a:rPr lang="cs-CZ" altLang="cs-CZ">
                <a:solidFill>
                  <a:schemeClr val="bg1"/>
                </a:solidFill>
              </a:rPr>
              <a:t> </a:t>
            </a:r>
            <a:r>
              <a:rPr lang="cs-CZ" altLang="cs-CZ">
                <a:solidFill>
                  <a:srgbClr val="0000FF"/>
                </a:solidFill>
              </a:rPr>
              <a:t>acylkoenzym-A-syntetáza</a:t>
            </a:r>
          </a:p>
          <a:p>
            <a:pPr marL="990600" lvl="1" indent="-533400" eaLnBrk="1" hangingPunct="1"/>
            <a:r>
              <a:rPr lang="cs-CZ" altLang="cs-CZ"/>
              <a:t>MK se stává reaktivnější</a:t>
            </a:r>
            <a:endParaRPr lang="cs-CZ" altLang="cs-CZ">
              <a:solidFill>
                <a:srgbClr val="0000FF"/>
              </a:solidFill>
            </a:endParaRPr>
          </a:p>
          <a:p>
            <a:pPr marL="990600" lvl="1" indent="-533400" eaLnBrk="1" hangingPunct="1"/>
            <a:endParaRPr lang="en-US" altLang="cs-CZ">
              <a:solidFill>
                <a:srgbClr val="0000FF"/>
              </a:solidFill>
            </a:endParaRPr>
          </a:p>
        </p:txBody>
      </p:sp>
      <p:sp>
        <p:nvSpPr>
          <p:cNvPr id="74756" name="Text Box 4">
            <a:extLst>
              <a:ext uri="{FF2B5EF4-FFF2-40B4-BE49-F238E27FC236}">
                <a16:creationId xmlns:a16="http://schemas.microsoft.com/office/drawing/2014/main" id="{33D341CD-A3D8-4CD3-B3A3-3625EC8885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9475" y="3325813"/>
            <a:ext cx="26130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595959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rgbClr val="595959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rgbClr val="595959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>
                <a:solidFill>
                  <a:srgbClr val="FF00FF"/>
                </a:solidFill>
              </a:rPr>
              <a:t>+</a:t>
            </a:r>
            <a:r>
              <a:rPr lang="cs-CZ" altLang="cs-CZ" sz="2800">
                <a:solidFill>
                  <a:schemeClr val="bg1"/>
                </a:solidFill>
              </a:rPr>
              <a:t>  </a:t>
            </a:r>
            <a:r>
              <a:rPr lang="cs-CZ" altLang="cs-CZ" sz="2800">
                <a:solidFill>
                  <a:schemeClr val="tx1"/>
                </a:solidFill>
              </a:rPr>
              <a:t>ATP</a:t>
            </a:r>
            <a:r>
              <a:rPr lang="cs-CZ" altLang="cs-CZ" sz="2800">
                <a:solidFill>
                  <a:schemeClr val="bg1"/>
                </a:solidFill>
              </a:rPr>
              <a:t> </a:t>
            </a:r>
            <a:r>
              <a:rPr lang="cs-CZ" altLang="cs-CZ" sz="2800">
                <a:solidFill>
                  <a:srgbClr val="FF00FF"/>
                </a:solidFill>
              </a:rPr>
              <a:t>+</a:t>
            </a:r>
            <a:r>
              <a:rPr lang="cs-CZ" altLang="cs-CZ" sz="2800">
                <a:solidFill>
                  <a:schemeClr val="bg1"/>
                </a:solidFill>
              </a:rPr>
              <a:t> </a:t>
            </a:r>
            <a:r>
              <a:rPr lang="cs-CZ" altLang="cs-CZ" sz="2800">
                <a:solidFill>
                  <a:schemeClr val="tx1"/>
                </a:solidFill>
              </a:rPr>
              <a:t>SCoA</a:t>
            </a:r>
            <a:endParaRPr lang="en-US" altLang="cs-CZ" sz="2800" baseline="30000">
              <a:solidFill>
                <a:schemeClr val="tx1"/>
              </a:solidFill>
            </a:endParaRPr>
          </a:p>
        </p:txBody>
      </p:sp>
      <p:sp>
        <p:nvSpPr>
          <p:cNvPr id="74757" name="Line 5">
            <a:extLst>
              <a:ext uri="{FF2B5EF4-FFF2-40B4-BE49-F238E27FC236}">
                <a16:creationId xmlns:a16="http://schemas.microsoft.com/office/drawing/2014/main" id="{05537193-C8A8-4CF5-B6AE-675E9240EEDA}"/>
              </a:ext>
            </a:extLst>
          </p:cNvPr>
          <p:cNvSpPr>
            <a:spLocks noChangeShapeType="1"/>
          </p:cNvSpPr>
          <p:nvPr/>
        </p:nvSpPr>
        <p:spPr bwMode="auto">
          <a:xfrm>
            <a:off x="4067175" y="4149725"/>
            <a:ext cx="1225550" cy="0"/>
          </a:xfrm>
          <a:prstGeom prst="line">
            <a:avLst/>
          </a:prstGeom>
          <a:noFill/>
          <a:ln w="57150">
            <a:solidFill>
              <a:srgbClr val="FF00FF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74758" name="Text Box 6">
            <a:extLst>
              <a:ext uri="{FF2B5EF4-FFF2-40B4-BE49-F238E27FC236}">
                <a16:creationId xmlns:a16="http://schemas.microsoft.com/office/drawing/2014/main" id="{83359EBE-2B88-4E59-B28B-8808B33E17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3938" y="5300663"/>
            <a:ext cx="22367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595959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rgbClr val="595959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rgbClr val="595959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>
                <a:solidFill>
                  <a:srgbClr val="FF00FF"/>
                </a:solidFill>
              </a:rPr>
              <a:t>+</a:t>
            </a:r>
            <a:r>
              <a:rPr lang="cs-CZ" altLang="cs-CZ" sz="2800">
                <a:solidFill>
                  <a:schemeClr val="bg1"/>
                </a:solidFill>
              </a:rPr>
              <a:t>  </a:t>
            </a:r>
            <a:r>
              <a:rPr lang="cs-CZ" altLang="cs-CZ" sz="2800">
                <a:solidFill>
                  <a:schemeClr val="tx1"/>
                </a:solidFill>
              </a:rPr>
              <a:t>AMP </a:t>
            </a:r>
            <a:r>
              <a:rPr lang="cs-CZ" altLang="cs-CZ" sz="2800">
                <a:solidFill>
                  <a:srgbClr val="FF00FF"/>
                </a:solidFill>
              </a:rPr>
              <a:t>+</a:t>
            </a:r>
            <a:r>
              <a:rPr lang="cs-CZ" altLang="cs-CZ" sz="2800">
                <a:solidFill>
                  <a:schemeClr val="tx1"/>
                </a:solidFill>
              </a:rPr>
              <a:t> PP</a:t>
            </a:r>
            <a:endParaRPr lang="en-US" altLang="cs-CZ" sz="2800" baseline="30000">
              <a:solidFill>
                <a:schemeClr val="tx1"/>
              </a:solidFill>
            </a:endParaRPr>
          </a:p>
        </p:txBody>
      </p:sp>
      <p:pic>
        <p:nvPicPr>
          <p:cNvPr id="74759" name="Picture 7">
            <a:extLst>
              <a:ext uri="{FF2B5EF4-FFF2-40B4-BE49-F238E27FC236}">
                <a16:creationId xmlns:a16="http://schemas.microsoft.com/office/drawing/2014/main" id="{3511FC6C-FBF7-45E5-9B7E-E1A008BF6C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2181225"/>
            <a:ext cx="7197725" cy="423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4760" name="Picture 8">
            <a:extLst>
              <a:ext uri="{FF2B5EF4-FFF2-40B4-BE49-F238E27FC236}">
                <a16:creationId xmlns:a16="http://schemas.microsoft.com/office/drawing/2014/main" id="{A335D09F-94A8-4F82-B511-D57E86A83E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4365625"/>
            <a:ext cx="7489825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4761" name="Text Box 4">
            <a:extLst>
              <a:ext uri="{FF2B5EF4-FFF2-40B4-BE49-F238E27FC236}">
                <a16:creationId xmlns:a16="http://schemas.microsoft.com/office/drawing/2014/main" id="{B9DD0D21-EA2E-4905-9365-B5B2B67501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04025" y="2505075"/>
            <a:ext cx="34607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595959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rgbClr val="595959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rgbClr val="595959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>
                <a:solidFill>
                  <a:schemeClr val="tx2"/>
                </a:solidFill>
                <a:latin typeface="Symbol" panose="05050102010706020507" pitchFamily="18" charset="2"/>
              </a:rPr>
              <a:t>a</a:t>
            </a:r>
            <a:endParaRPr lang="en-US" altLang="cs-CZ" sz="2000" baseline="30000">
              <a:solidFill>
                <a:schemeClr val="tx2"/>
              </a:solidFill>
              <a:latin typeface="Symbol" panose="05050102010706020507" pitchFamily="18" charset="2"/>
            </a:endParaRPr>
          </a:p>
        </p:txBody>
      </p:sp>
      <p:sp>
        <p:nvSpPr>
          <p:cNvPr id="74762" name="Text Box 4">
            <a:extLst>
              <a:ext uri="{FF2B5EF4-FFF2-40B4-BE49-F238E27FC236}">
                <a16:creationId xmlns:a16="http://schemas.microsoft.com/office/drawing/2014/main" id="{3228B924-CCDA-4513-B7BC-18BFAD438F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0788" y="1884363"/>
            <a:ext cx="325437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595959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rgbClr val="595959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rgbClr val="595959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>
                <a:solidFill>
                  <a:schemeClr val="tx2"/>
                </a:solidFill>
                <a:latin typeface="Symbol" panose="05050102010706020507" pitchFamily="18" charset="2"/>
              </a:rPr>
              <a:t>b</a:t>
            </a:r>
            <a:endParaRPr lang="en-US" altLang="cs-CZ" sz="2000" baseline="30000">
              <a:solidFill>
                <a:schemeClr val="tx2"/>
              </a:solidFill>
              <a:latin typeface="Symbol" panose="05050102010706020507" pitchFamily="18" charset="2"/>
            </a:endParaRPr>
          </a:p>
        </p:txBody>
      </p:sp>
      <p:sp>
        <p:nvSpPr>
          <p:cNvPr id="74763" name="Text Box 4">
            <a:extLst>
              <a:ext uri="{FF2B5EF4-FFF2-40B4-BE49-F238E27FC236}">
                <a16:creationId xmlns:a16="http://schemas.microsoft.com/office/drawing/2014/main" id="{29FCF77F-B49A-49FE-96A4-846A70A198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73763" y="2505075"/>
            <a:ext cx="290512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595959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rgbClr val="595959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rgbClr val="595959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>
                <a:solidFill>
                  <a:schemeClr val="tx2"/>
                </a:solidFill>
                <a:latin typeface="Symbol" panose="05050102010706020507" pitchFamily="18" charset="2"/>
              </a:rPr>
              <a:t>g</a:t>
            </a:r>
            <a:endParaRPr lang="en-US" altLang="cs-CZ" sz="2000" baseline="30000">
              <a:solidFill>
                <a:schemeClr val="tx2"/>
              </a:solidFill>
              <a:latin typeface="Symbol" panose="05050102010706020507" pitchFamily="18" charset="2"/>
            </a:endParaRPr>
          </a:p>
        </p:txBody>
      </p:sp>
      <p:sp>
        <p:nvSpPr>
          <p:cNvPr id="74764" name="Text Box 4">
            <a:extLst>
              <a:ext uri="{FF2B5EF4-FFF2-40B4-BE49-F238E27FC236}">
                <a16:creationId xmlns:a16="http://schemas.microsoft.com/office/drawing/2014/main" id="{8CED4167-BB6B-4D1C-92E5-7159E804C4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800" y="2513013"/>
            <a:ext cx="36195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595959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rgbClr val="595959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rgbClr val="595959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>
                <a:solidFill>
                  <a:schemeClr val="tx2"/>
                </a:solidFill>
                <a:latin typeface="Symbol" panose="05050102010706020507" pitchFamily="18" charset="2"/>
              </a:rPr>
              <a:t>w</a:t>
            </a:r>
            <a:endParaRPr lang="en-US" altLang="cs-CZ" sz="2000" baseline="30000">
              <a:solidFill>
                <a:schemeClr val="tx2"/>
              </a:solidFill>
              <a:latin typeface="Symbol" panose="05050102010706020507" pitchFamily="18" charset="2"/>
            </a:endParaRPr>
          </a:p>
        </p:txBody>
      </p:sp>
      <p:sp>
        <p:nvSpPr>
          <p:cNvPr id="74765" name="Text Box 4">
            <a:extLst>
              <a:ext uri="{FF2B5EF4-FFF2-40B4-BE49-F238E27FC236}">
                <a16:creationId xmlns:a16="http://schemas.microsoft.com/office/drawing/2014/main" id="{6B77C152-DB34-4D98-8BA8-EAD1195A98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3388" y="1884363"/>
            <a:ext cx="312737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595959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rgbClr val="595959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rgbClr val="595959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>
                <a:solidFill>
                  <a:schemeClr val="tx2"/>
                </a:solidFill>
                <a:latin typeface="Symbol" panose="05050102010706020507" pitchFamily="18" charset="2"/>
              </a:rPr>
              <a:t>d</a:t>
            </a:r>
            <a:endParaRPr lang="en-US" altLang="cs-CZ" sz="2000" baseline="30000">
              <a:solidFill>
                <a:schemeClr val="tx2"/>
              </a:solidFill>
              <a:latin typeface="Symbol" panose="05050102010706020507" pitchFamily="18" charset="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>
            <a:extLst>
              <a:ext uri="{FF2B5EF4-FFF2-40B4-BE49-F238E27FC236}">
                <a16:creationId xmlns:a16="http://schemas.microsoft.com/office/drawing/2014/main" id="{41FEB977-382A-4562-B32B-AFB67A46D3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29600" cy="576262"/>
          </a:xfrm>
        </p:spPr>
        <p:txBody>
          <a:bodyPr/>
          <a:lstStyle/>
          <a:p>
            <a:r>
              <a:rPr lang="cs-CZ" altLang="cs-CZ"/>
              <a:t>Aktivace mastných kyselin</a:t>
            </a:r>
          </a:p>
        </p:txBody>
      </p:sp>
      <p:sp>
        <p:nvSpPr>
          <p:cNvPr id="115715" name="Rectangle 3">
            <a:extLst>
              <a:ext uri="{FF2B5EF4-FFF2-40B4-BE49-F238E27FC236}">
                <a16:creationId xmlns:a16="http://schemas.microsoft.com/office/drawing/2014/main" id="{D8691EB1-659F-472D-BF55-73B633F36F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218113"/>
          </a:xfrm>
        </p:spPr>
        <p:txBody>
          <a:bodyPr/>
          <a:lstStyle/>
          <a:p>
            <a:pPr marL="609600" indent="-609600" eaLnBrk="1" hangingPunct="1">
              <a:buFont typeface="Arial" charset="0"/>
              <a:buChar char="•"/>
              <a:defRPr/>
            </a:pPr>
            <a:r>
              <a:rPr lang="cs-CZ" dirty="0"/>
              <a:t>Aktivace MK </a:t>
            </a:r>
            <a:r>
              <a:rPr lang="cs-CZ" dirty="0">
                <a:solidFill>
                  <a:srgbClr val="FF0000"/>
                </a:solidFill>
              </a:rPr>
              <a:t>neprobíhá v mitochondrii</a:t>
            </a:r>
            <a:r>
              <a:rPr lang="cs-CZ" dirty="0"/>
              <a:t>, ale v cytoplazmě</a:t>
            </a:r>
          </a:p>
          <a:p>
            <a:pPr lvl="1" indent="-342900" eaLnBrk="1" hangingPunct="1">
              <a:defRPr/>
            </a:pPr>
            <a:r>
              <a:rPr lang="cs-CZ" dirty="0"/>
              <a:t>enzym vázaný na vnější mitochondriální membránu nebo na membrány endoplazmatického retikula</a:t>
            </a:r>
          </a:p>
          <a:p>
            <a:pPr marL="609600" indent="-609600" eaLnBrk="1" hangingPunct="1">
              <a:buFont typeface="Arial" charset="0"/>
              <a:buChar char="•"/>
              <a:defRPr/>
            </a:pPr>
            <a:r>
              <a:rPr lang="en-US" dirty="0">
                <a:sym typeface="Wingdings" pitchFamily="2" charset="2"/>
              </a:rPr>
              <a:t> </a:t>
            </a:r>
            <a:r>
              <a:rPr lang="cs-CZ" dirty="0">
                <a:sym typeface="Wingdings" pitchFamily="2" charset="2"/>
              </a:rPr>
              <a:t>nutnost transportu do matrix </a:t>
            </a:r>
            <a:r>
              <a:rPr lang="cs-CZ" dirty="0" err="1">
                <a:sym typeface="Wingdings" pitchFamily="2" charset="2"/>
              </a:rPr>
              <a:t>mitrochondire</a:t>
            </a:r>
            <a:endParaRPr lang="cs-CZ" dirty="0">
              <a:sym typeface="Wingdings" pitchFamily="2" charset="2"/>
            </a:endParaRPr>
          </a:p>
          <a:p>
            <a:pPr lvl="1" indent="-342900" eaLnBrk="1" hangingPunct="1">
              <a:defRPr/>
            </a:pPr>
            <a:r>
              <a:rPr lang="cs-CZ" dirty="0">
                <a:sym typeface="Wingdings" pitchFamily="2" charset="2"/>
              </a:rPr>
              <a:t>MK ani acyl-</a:t>
            </a:r>
            <a:r>
              <a:rPr lang="cs-CZ" dirty="0" err="1">
                <a:sym typeface="Wingdings" pitchFamily="2" charset="2"/>
              </a:rPr>
              <a:t>SCoA</a:t>
            </a:r>
            <a:r>
              <a:rPr lang="cs-CZ" dirty="0">
                <a:sym typeface="Wingdings" pitchFamily="2" charset="2"/>
              </a:rPr>
              <a:t> samovolně přes vnitřní mitochondriální membránu neprojdou</a:t>
            </a:r>
          </a:p>
          <a:p>
            <a:pPr eaLnBrk="1" hangingPunct="1">
              <a:defRPr/>
            </a:pPr>
            <a:r>
              <a:rPr lang="cs-CZ" dirty="0">
                <a:solidFill>
                  <a:schemeClr val="accent2"/>
                </a:solidFill>
                <a:sym typeface="Wingdings" pitchFamily="2" charset="2"/>
              </a:rPr>
              <a:t>Karnitinový transportní mechanismus</a:t>
            </a:r>
            <a:r>
              <a:rPr lang="cs-CZ" dirty="0">
                <a:sym typeface="Wingdings" pitchFamily="2" charset="2"/>
              </a:rPr>
              <a:t> („</a:t>
            </a:r>
            <a:r>
              <a:rPr lang="cs-CZ" dirty="0">
                <a:solidFill>
                  <a:schemeClr val="accent1"/>
                </a:solidFill>
                <a:sym typeface="Wingdings" pitchFamily="2" charset="2"/>
              </a:rPr>
              <a:t>karnitinový člunek</a:t>
            </a:r>
            <a:r>
              <a:rPr lang="cs-CZ" dirty="0">
                <a:sym typeface="Wingdings" pitchFamily="2" charset="2"/>
              </a:rPr>
              <a:t>“)</a:t>
            </a:r>
          </a:p>
          <a:p>
            <a:pPr lvl="1" eaLnBrk="1" hangingPunct="1">
              <a:defRPr/>
            </a:pPr>
            <a:r>
              <a:rPr lang="cs-CZ" dirty="0" err="1">
                <a:sym typeface="Wingdings" pitchFamily="2" charset="2"/>
              </a:rPr>
              <a:t>transesterifikace</a:t>
            </a:r>
            <a:r>
              <a:rPr lang="cs-CZ" dirty="0">
                <a:sym typeface="Wingdings" pitchFamily="2" charset="2"/>
              </a:rPr>
              <a:t> Acyl-</a:t>
            </a:r>
            <a:r>
              <a:rPr lang="cs-CZ" dirty="0" err="1">
                <a:sym typeface="Wingdings" pitchFamily="2" charset="2"/>
              </a:rPr>
              <a:t>SCoA</a:t>
            </a:r>
            <a:r>
              <a:rPr lang="cs-CZ" dirty="0">
                <a:sym typeface="Wingdings" pitchFamily="2" charset="2"/>
              </a:rPr>
              <a:t> na </a:t>
            </a:r>
            <a:r>
              <a:rPr lang="cs-CZ" dirty="0" err="1">
                <a:sym typeface="Wingdings" pitchFamily="2" charset="2"/>
              </a:rPr>
              <a:t>Acylkarnitin</a:t>
            </a:r>
            <a:endParaRPr lang="cs-CZ" dirty="0">
              <a:sym typeface="Wingdings" pitchFamily="2" charset="2"/>
            </a:endParaRPr>
          </a:p>
          <a:p>
            <a:pPr lvl="1" eaLnBrk="1" hangingPunct="1">
              <a:defRPr/>
            </a:pPr>
            <a:r>
              <a:rPr lang="cs-CZ" dirty="0">
                <a:sym typeface="Wingdings" pitchFamily="2" charset="2"/>
              </a:rPr>
              <a:t>transport do mitochondrie</a:t>
            </a:r>
          </a:p>
          <a:p>
            <a:pPr lvl="1" eaLnBrk="1" hangingPunct="1">
              <a:defRPr/>
            </a:pPr>
            <a:r>
              <a:rPr lang="cs-CZ" dirty="0" err="1">
                <a:sym typeface="Wingdings" pitchFamily="2" charset="2"/>
              </a:rPr>
              <a:t>transesterifikace</a:t>
            </a:r>
            <a:r>
              <a:rPr lang="cs-CZ" dirty="0">
                <a:sym typeface="Wingdings" pitchFamily="2" charset="2"/>
              </a:rPr>
              <a:t> zpět na </a:t>
            </a:r>
            <a:r>
              <a:rPr lang="cs-CZ" dirty="0" err="1">
                <a:sym typeface="Wingdings" pitchFamily="2" charset="2"/>
              </a:rPr>
              <a:t>AcylSCoA</a:t>
            </a:r>
            <a:r>
              <a:rPr lang="cs-CZ" dirty="0">
                <a:sym typeface="Wingdings" pitchFamily="2" charset="2"/>
              </a:rPr>
              <a:t> a volný karnitin</a:t>
            </a:r>
          </a:p>
          <a:p>
            <a:pPr lvl="1" eaLnBrk="1" hangingPunct="1">
              <a:defRPr/>
            </a:pPr>
            <a:r>
              <a:rPr lang="cs-CZ" dirty="0">
                <a:sym typeface="Wingdings" pitchFamily="2" charset="2"/>
              </a:rPr>
              <a:t>specifický přenašeč karnitinu ve vnitřní mitochondriální membráně – </a:t>
            </a:r>
            <a:r>
              <a:rPr lang="cs-CZ" dirty="0" err="1">
                <a:sym typeface="Wingdings" pitchFamily="2" charset="2"/>
              </a:rPr>
              <a:t>antiport</a:t>
            </a:r>
            <a:r>
              <a:rPr lang="cs-CZ" dirty="0">
                <a:sym typeface="Wingdings" pitchFamily="2" charset="2"/>
              </a:rPr>
              <a:t> </a:t>
            </a:r>
            <a:r>
              <a:rPr lang="cs-CZ" dirty="0" err="1">
                <a:sym typeface="Wingdings" pitchFamily="2" charset="2"/>
              </a:rPr>
              <a:t>acylkarnitinu</a:t>
            </a:r>
            <a:r>
              <a:rPr lang="cs-CZ" dirty="0">
                <a:sym typeface="Wingdings" pitchFamily="2" charset="2"/>
              </a:rPr>
              <a:t> a karnitinu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>
            <a:extLst>
              <a:ext uri="{FF2B5EF4-FFF2-40B4-BE49-F238E27FC236}">
                <a16:creationId xmlns:a16="http://schemas.microsoft.com/office/drawing/2014/main" id="{68136BF0-1839-4657-8FA8-7634CCB64C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29600" cy="576262"/>
          </a:xfrm>
        </p:spPr>
        <p:txBody>
          <a:bodyPr/>
          <a:lstStyle/>
          <a:p>
            <a:r>
              <a:rPr lang="cs-CZ" altLang="cs-CZ"/>
              <a:t>Karnitinový člunek</a:t>
            </a:r>
          </a:p>
        </p:txBody>
      </p:sp>
      <p:graphicFrame>
        <p:nvGraphicFramePr>
          <p:cNvPr id="76803" name="Objekt 2">
            <a:extLst>
              <a:ext uri="{FF2B5EF4-FFF2-40B4-BE49-F238E27FC236}">
                <a16:creationId xmlns:a16="http://schemas.microsoft.com/office/drawing/2014/main" id="{03FCA052-1967-46F5-AF2A-CC1BBD63BBE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3850" y="1304925"/>
          <a:ext cx="2986088" cy="113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ChemSketch" r:id="rId3" imgW="1798320" imgH="682752" progId="ACD.ChemSketch.20">
                  <p:embed/>
                </p:oleObj>
              </mc:Choice>
              <mc:Fallback>
                <p:oleObj name="ChemSketch" r:id="rId3" imgW="1798320" imgH="682752" progId="ACD.ChemSketch.20">
                  <p:embed/>
                  <p:pic>
                    <p:nvPicPr>
                      <p:cNvPr id="76803" name="Objekt 2">
                        <a:extLst>
                          <a:ext uri="{FF2B5EF4-FFF2-40B4-BE49-F238E27FC236}">
                            <a16:creationId xmlns:a16="http://schemas.microsoft.com/office/drawing/2014/main" id="{03FCA052-1967-46F5-AF2A-CC1BBD63BBE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1304925"/>
                        <a:ext cx="2986088" cy="1133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6804" name="TextovéPole 3">
            <a:extLst>
              <a:ext uri="{FF2B5EF4-FFF2-40B4-BE49-F238E27FC236}">
                <a16:creationId xmlns:a16="http://schemas.microsoft.com/office/drawing/2014/main" id="{C7777561-F02D-439D-99A6-EC411E7B82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8038" y="1625600"/>
            <a:ext cx="16271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595959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rgbClr val="595959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rgbClr val="595959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>
                <a:solidFill>
                  <a:schemeClr val="tx1"/>
                </a:solidFill>
              </a:rPr>
              <a:t>+ </a:t>
            </a:r>
            <a:r>
              <a:rPr lang="cs-CZ" altLang="cs-CZ" sz="1800">
                <a:solidFill>
                  <a:srgbClr val="FF0000"/>
                </a:solidFill>
              </a:rPr>
              <a:t>RCO</a:t>
            </a:r>
            <a:r>
              <a:rPr lang="cs-CZ" altLang="cs-CZ" sz="1800">
                <a:solidFill>
                  <a:schemeClr val="tx1"/>
                </a:solidFill>
              </a:rPr>
              <a:t>-SCoA</a:t>
            </a:r>
          </a:p>
        </p:txBody>
      </p:sp>
      <p:cxnSp>
        <p:nvCxnSpPr>
          <p:cNvPr id="6" name="Přímá spojnice se šipkou 5">
            <a:extLst>
              <a:ext uri="{FF2B5EF4-FFF2-40B4-BE49-F238E27FC236}">
                <a16:creationId xmlns:a16="http://schemas.microsoft.com/office/drawing/2014/main" id="{7A84F65D-A914-4A00-8E0C-AE8C183707A4}"/>
              </a:ext>
            </a:extLst>
          </p:cNvPr>
          <p:cNvCxnSpPr/>
          <p:nvPr/>
        </p:nvCxnSpPr>
        <p:spPr>
          <a:xfrm>
            <a:off x="5292725" y="1809750"/>
            <a:ext cx="2519363" cy="0"/>
          </a:xfrm>
          <a:prstGeom prst="straightConnector1">
            <a:avLst/>
          </a:prstGeom>
          <a:ln w="38100"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76806" name="Group 9">
            <a:extLst>
              <a:ext uri="{FF2B5EF4-FFF2-40B4-BE49-F238E27FC236}">
                <a16:creationId xmlns:a16="http://schemas.microsoft.com/office/drawing/2014/main" id="{D7EED020-2094-45B9-950D-7D1866FAE3E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076575" y="2528888"/>
            <a:ext cx="3097213" cy="1839912"/>
            <a:chOff x="1938" y="1593"/>
            <a:chExt cx="1951" cy="1159"/>
          </a:xfrm>
        </p:grpSpPr>
        <p:sp>
          <p:nvSpPr>
            <p:cNvPr id="76809" name="AutoShape 8">
              <a:extLst>
                <a:ext uri="{FF2B5EF4-FFF2-40B4-BE49-F238E27FC236}">
                  <a16:creationId xmlns:a16="http://schemas.microsoft.com/office/drawing/2014/main" id="{A45042F2-C12F-4C56-A2DE-6DA9A545574C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938" y="1593"/>
              <a:ext cx="1884" cy="1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6810" name="Rectangle 10">
              <a:extLst>
                <a:ext uri="{FF2B5EF4-FFF2-40B4-BE49-F238E27FC236}">
                  <a16:creationId xmlns:a16="http://schemas.microsoft.com/office/drawing/2014/main" id="{3452834E-451C-4E13-BFDC-8B539A92AF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2" y="2277"/>
              <a:ext cx="160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700">
                  <a:solidFill>
                    <a:srgbClr val="000000"/>
                  </a:solidFill>
                </a:rPr>
                <a:t>C</a:t>
              </a:r>
              <a:endParaRPr lang="cs-CZ" altLang="cs-CZ" sz="1800">
                <a:solidFill>
                  <a:schemeClr val="tx1"/>
                </a:solidFill>
              </a:endParaRPr>
            </a:p>
          </p:txBody>
        </p:sp>
        <p:sp>
          <p:nvSpPr>
            <p:cNvPr id="76811" name="Rectangle 11">
              <a:extLst>
                <a:ext uri="{FF2B5EF4-FFF2-40B4-BE49-F238E27FC236}">
                  <a16:creationId xmlns:a16="http://schemas.microsoft.com/office/drawing/2014/main" id="{44308229-D0A4-4F05-AA1F-722D011C74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9" y="2277"/>
              <a:ext cx="160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700">
                  <a:solidFill>
                    <a:srgbClr val="000000"/>
                  </a:solidFill>
                </a:rPr>
                <a:t>H</a:t>
              </a:r>
              <a:endParaRPr lang="cs-CZ" altLang="cs-CZ" sz="1800">
                <a:solidFill>
                  <a:schemeClr val="tx1"/>
                </a:solidFill>
              </a:endParaRPr>
            </a:p>
          </p:txBody>
        </p:sp>
        <p:sp>
          <p:nvSpPr>
            <p:cNvPr id="76812" name="Rectangle 12">
              <a:extLst>
                <a:ext uri="{FF2B5EF4-FFF2-40B4-BE49-F238E27FC236}">
                  <a16:creationId xmlns:a16="http://schemas.microsoft.com/office/drawing/2014/main" id="{53DC14F1-1758-4A5A-9ED0-66719581A1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35" y="2337"/>
              <a:ext cx="108" cy="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>
                  <a:solidFill>
                    <a:srgbClr val="000000"/>
                  </a:solidFill>
                </a:rPr>
                <a:t>3</a:t>
              </a:r>
              <a:endParaRPr lang="cs-CZ" altLang="cs-CZ" sz="1800">
                <a:solidFill>
                  <a:schemeClr val="tx1"/>
                </a:solidFill>
              </a:endParaRPr>
            </a:p>
          </p:txBody>
        </p:sp>
        <p:sp>
          <p:nvSpPr>
            <p:cNvPr id="76813" name="Rectangle 13">
              <a:extLst>
                <a:ext uri="{FF2B5EF4-FFF2-40B4-BE49-F238E27FC236}">
                  <a16:creationId xmlns:a16="http://schemas.microsoft.com/office/drawing/2014/main" id="{C47BC296-A80F-47F6-AF2B-C6A3CC8F48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7" y="2277"/>
              <a:ext cx="160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700">
                  <a:solidFill>
                    <a:srgbClr val="000000"/>
                  </a:solidFill>
                </a:rPr>
                <a:t>N</a:t>
              </a:r>
              <a:endParaRPr lang="cs-CZ" altLang="cs-CZ" sz="1800">
                <a:solidFill>
                  <a:schemeClr val="tx1"/>
                </a:solidFill>
              </a:endParaRPr>
            </a:p>
          </p:txBody>
        </p:sp>
        <p:sp>
          <p:nvSpPr>
            <p:cNvPr id="76814" name="Rectangle 14">
              <a:extLst>
                <a:ext uri="{FF2B5EF4-FFF2-40B4-BE49-F238E27FC236}">
                  <a16:creationId xmlns:a16="http://schemas.microsoft.com/office/drawing/2014/main" id="{B8F9A0D2-8881-456F-B6F7-F3AAA79E48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53" y="2210"/>
              <a:ext cx="112" cy="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>
                  <a:solidFill>
                    <a:srgbClr val="000000"/>
                  </a:solidFill>
                </a:rPr>
                <a:t>+</a:t>
              </a:r>
              <a:endParaRPr lang="cs-CZ" altLang="cs-CZ" sz="1800">
                <a:solidFill>
                  <a:schemeClr val="tx1"/>
                </a:solidFill>
              </a:endParaRPr>
            </a:p>
          </p:txBody>
        </p:sp>
        <p:sp>
          <p:nvSpPr>
            <p:cNvPr id="76815" name="Rectangle 15">
              <a:extLst>
                <a:ext uri="{FF2B5EF4-FFF2-40B4-BE49-F238E27FC236}">
                  <a16:creationId xmlns:a16="http://schemas.microsoft.com/office/drawing/2014/main" id="{1A5A7BAE-89C6-4F50-81C3-94D5BC537C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2" y="2277"/>
              <a:ext cx="160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700">
                  <a:solidFill>
                    <a:srgbClr val="000000"/>
                  </a:solidFill>
                </a:rPr>
                <a:t>C</a:t>
              </a:r>
              <a:endParaRPr lang="cs-CZ" altLang="cs-CZ" sz="1800">
                <a:solidFill>
                  <a:schemeClr val="tx1"/>
                </a:solidFill>
              </a:endParaRPr>
            </a:p>
          </p:txBody>
        </p:sp>
        <p:sp>
          <p:nvSpPr>
            <p:cNvPr id="76816" name="Rectangle 16">
              <a:extLst>
                <a:ext uri="{FF2B5EF4-FFF2-40B4-BE49-F238E27FC236}">
                  <a16:creationId xmlns:a16="http://schemas.microsoft.com/office/drawing/2014/main" id="{98F44E4D-F076-4BC3-8622-3DC71173C6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18" y="2277"/>
              <a:ext cx="160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700">
                  <a:solidFill>
                    <a:srgbClr val="000000"/>
                  </a:solidFill>
                </a:rPr>
                <a:t>H</a:t>
              </a:r>
              <a:endParaRPr lang="cs-CZ" altLang="cs-CZ" sz="1800">
                <a:solidFill>
                  <a:schemeClr val="tx1"/>
                </a:solidFill>
              </a:endParaRPr>
            </a:p>
          </p:txBody>
        </p:sp>
        <p:sp>
          <p:nvSpPr>
            <p:cNvPr id="76817" name="Rectangle 17">
              <a:extLst>
                <a:ext uri="{FF2B5EF4-FFF2-40B4-BE49-F238E27FC236}">
                  <a16:creationId xmlns:a16="http://schemas.microsoft.com/office/drawing/2014/main" id="{12FA9462-002F-4535-9C98-2391062BE7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3" y="2337"/>
              <a:ext cx="108" cy="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>
                  <a:solidFill>
                    <a:srgbClr val="000000"/>
                  </a:solidFill>
                </a:rPr>
                <a:t>2</a:t>
              </a:r>
              <a:endParaRPr lang="cs-CZ" altLang="cs-CZ" sz="1800">
                <a:solidFill>
                  <a:schemeClr val="tx1"/>
                </a:solidFill>
              </a:endParaRPr>
            </a:p>
          </p:txBody>
        </p:sp>
        <p:sp>
          <p:nvSpPr>
            <p:cNvPr id="76818" name="Rectangle 18">
              <a:extLst>
                <a:ext uri="{FF2B5EF4-FFF2-40B4-BE49-F238E27FC236}">
                  <a16:creationId xmlns:a16="http://schemas.microsoft.com/office/drawing/2014/main" id="{719F69E4-945C-46D5-B6A8-7FAC48C05A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7" y="2277"/>
              <a:ext cx="160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700">
                  <a:solidFill>
                    <a:srgbClr val="000000"/>
                  </a:solidFill>
                </a:rPr>
                <a:t>C</a:t>
              </a:r>
              <a:endParaRPr lang="cs-CZ" altLang="cs-CZ" sz="1800">
                <a:solidFill>
                  <a:schemeClr val="tx1"/>
                </a:solidFill>
              </a:endParaRPr>
            </a:p>
          </p:txBody>
        </p:sp>
        <p:sp>
          <p:nvSpPr>
            <p:cNvPr id="76819" name="Rectangle 19">
              <a:extLst>
                <a:ext uri="{FF2B5EF4-FFF2-40B4-BE49-F238E27FC236}">
                  <a16:creationId xmlns:a16="http://schemas.microsoft.com/office/drawing/2014/main" id="{BA384B60-DEB0-4CE4-B121-529EC43281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83" y="2277"/>
              <a:ext cx="160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700">
                  <a:solidFill>
                    <a:srgbClr val="000000"/>
                  </a:solidFill>
                </a:rPr>
                <a:t>H</a:t>
              </a:r>
              <a:endParaRPr lang="cs-CZ" altLang="cs-CZ" sz="1800">
                <a:solidFill>
                  <a:schemeClr val="tx1"/>
                </a:solidFill>
              </a:endParaRPr>
            </a:p>
          </p:txBody>
        </p:sp>
        <p:sp>
          <p:nvSpPr>
            <p:cNvPr id="76820" name="Rectangle 20">
              <a:extLst>
                <a:ext uri="{FF2B5EF4-FFF2-40B4-BE49-F238E27FC236}">
                  <a16:creationId xmlns:a16="http://schemas.microsoft.com/office/drawing/2014/main" id="{5D94BD51-FD1C-45DF-B22F-8D366B326C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52" y="2277"/>
              <a:ext cx="160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700">
                  <a:solidFill>
                    <a:srgbClr val="000000"/>
                  </a:solidFill>
                </a:rPr>
                <a:t>C</a:t>
              </a:r>
              <a:endParaRPr lang="cs-CZ" altLang="cs-CZ" sz="1800">
                <a:solidFill>
                  <a:schemeClr val="tx1"/>
                </a:solidFill>
              </a:endParaRPr>
            </a:p>
          </p:txBody>
        </p:sp>
        <p:sp>
          <p:nvSpPr>
            <p:cNvPr id="76821" name="Rectangle 21">
              <a:extLst>
                <a:ext uri="{FF2B5EF4-FFF2-40B4-BE49-F238E27FC236}">
                  <a16:creationId xmlns:a16="http://schemas.microsoft.com/office/drawing/2014/main" id="{41F8D14C-84D5-497B-B957-D51B81CA71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8" y="2277"/>
              <a:ext cx="160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700">
                  <a:solidFill>
                    <a:srgbClr val="000000"/>
                  </a:solidFill>
                </a:rPr>
                <a:t>H</a:t>
              </a:r>
              <a:endParaRPr lang="cs-CZ" altLang="cs-CZ" sz="1800">
                <a:solidFill>
                  <a:schemeClr val="tx1"/>
                </a:solidFill>
              </a:endParaRPr>
            </a:p>
          </p:txBody>
        </p:sp>
        <p:sp>
          <p:nvSpPr>
            <p:cNvPr id="76822" name="Rectangle 22">
              <a:extLst>
                <a:ext uri="{FF2B5EF4-FFF2-40B4-BE49-F238E27FC236}">
                  <a16:creationId xmlns:a16="http://schemas.microsoft.com/office/drawing/2014/main" id="{B663AF02-D8DC-4C5E-A88A-37E17EA55C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43" y="2337"/>
              <a:ext cx="108" cy="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>
                  <a:solidFill>
                    <a:srgbClr val="000000"/>
                  </a:solidFill>
                </a:rPr>
                <a:t>2</a:t>
              </a:r>
              <a:endParaRPr lang="cs-CZ" altLang="cs-CZ" sz="1800">
                <a:solidFill>
                  <a:schemeClr val="tx1"/>
                </a:solidFill>
              </a:endParaRPr>
            </a:p>
          </p:txBody>
        </p:sp>
        <p:sp>
          <p:nvSpPr>
            <p:cNvPr id="76823" name="Rectangle 23">
              <a:extLst>
                <a:ext uri="{FF2B5EF4-FFF2-40B4-BE49-F238E27FC236}">
                  <a16:creationId xmlns:a16="http://schemas.microsoft.com/office/drawing/2014/main" id="{BE317000-7D93-49ED-9CA6-21600A017F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17" y="2277"/>
              <a:ext cx="472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700">
                  <a:solidFill>
                    <a:srgbClr val="000000"/>
                  </a:solidFill>
                </a:rPr>
                <a:t>COOH</a:t>
              </a:r>
              <a:endParaRPr lang="cs-CZ" altLang="cs-CZ" sz="1800">
                <a:solidFill>
                  <a:schemeClr val="tx1"/>
                </a:solidFill>
              </a:endParaRPr>
            </a:p>
          </p:txBody>
        </p:sp>
        <p:sp>
          <p:nvSpPr>
            <p:cNvPr id="76824" name="Rectangle 24">
              <a:extLst>
                <a:ext uri="{FF2B5EF4-FFF2-40B4-BE49-F238E27FC236}">
                  <a16:creationId xmlns:a16="http://schemas.microsoft.com/office/drawing/2014/main" id="{E29A8359-A8C5-45EB-8EBE-1E1A5196FF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7" y="2542"/>
              <a:ext cx="160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700">
                  <a:solidFill>
                    <a:srgbClr val="000000"/>
                  </a:solidFill>
                </a:rPr>
                <a:t>C</a:t>
              </a:r>
              <a:endParaRPr lang="cs-CZ" altLang="cs-CZ" sz="1800">
                <a:solidFill>
                  <a:schemeClr val="tx1"/>
                </a:solidFill>
              </a:endParaRPr>
            </a:p>
          </p:txBody>
        </p:sp>
        <p:sp>
          <p:nvSpPr>
            <p:cNvPr id="76825" name="Rectangle 25">
              <a:extLst>
                <a:ext uri="{FF2B5EF4-FFF2-40B4-BE49-F238E27FC236}">
                  <a16:creationId xmlns:a16="http://schemas.microsoft.com/office/drawing/2014/main" id="{19AE94B8-D169-45BE-B6CB-EA41FF6E36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53" y="2542"/>
              <a:ext cx="160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700">
                  <a:solidFill>
                    <a:srgbClr val="000000"/>
                  </a:solidFill>
                </a:rPr>
                <a:t>H</a:t>
              </a:r>
              <a:endParaRPr lang="cs-CZ" altLang="cs-CZ" sz="1800">
                <a:solidFill>
                  <a:schemeClr val="tx1"/>
                </a:solidFill>
              </a:endParaRPr>
            </a:p>
          </p:txBody>
        </p:sp>
        <p:sp>
          <p:nvSpPr>
            <p:cNvPr id="76826" name="Rectangle 26">
              <a:extLst>
                <a:ext uri="{FF2B5EF4-FFF2-40B4-BE49-F238E27FC236}">
                  <a16:creationId xmlns:a16="http://schemas.microsoft.com/office/drawing/2014/main" id="{2979E584-87F0-434D-B0A6-F8372985E5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9" y="2602"/>
              <a:ext cx="108" cy="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>
                  <a:solidFill>
                    <a:srgbClr val="000000"/>
                  </a:solidFill>
                </a:rPr>
                <a:t>3</a:t>
              </a:r>
              <a:endParaRPr lang="cs-CZ" altLang="cs-CZ" sz="1800">
                <a:solidFill>
                  <a:schemeClr val="tx1"/>
                </a:solidFill>
              </a:endParaRPr>
            </a:p>
          </p:txBody>
        </p:sp>
        <p:sp>
          <p:nvSpPr>
            <p:cNvPr id="76827" name="Rectangle 27">
              <a:extLst>
                <a:ext uri="{FF2B5EF4-FFF2-40B4-BE49-F238E27FC236}">
                  <a16:creationId xmlns:a16="http://schemas.microsoft.com/office/drawing/2014/main" id="{752887E1-CCF1-4337-8155-8478BD7816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4" y="2012"/>
              <a:ext cx="16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700">
                  <a:solidFill>
                    <a:srgbClr val="000000"/>
                  </a:solidFill>
                </a:rPr>
                <a:t>O</a:t>
              </a:r>
              <a:endParaRPr lang="cs-CZ" altLang="cs-CZ" sz="1800">
                <a:solidFill>
                  <a:schemeClr val="tx1"/>
                </a:solidFill>
              </a:endParaRPr>
            </a:p>
          </p:txBody>
        </p:sp>
        <p:sp>
          <p:nvSpPr>
            <p:cNvPr id="76828" name="Rectangle 28">
              <a:extLst>
                <a:ext uri="{FF2B5EF4-FFF2-40B4-BE49-F238E27FC236}">
                  <a16:creationId xmlns:a16="http://schemas.microsoft.com/office/drawing/2014/main" id="{019184D1-D6DD-4DD0-8FE2-23900FFABA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7" y="2012"/>
              <a:ext cx="160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700">
                  <a:solidFill>
                    <a:srgbClr val="000000"/>
                  </a:solidFill>
                </a:rPr>
                <a:t>C</a:t>
              </a:r>
              <a:endParaRPr lang="cs-CZ" altLang="cs-CZ" sz="1800">
                <a:solidFill>
                  <a:schemeClr val="tx1"/>
                </a:solidFill>
              </a:endParaRPr>
            </a:p>
          </p:txBody>
        </p:sp>
        <p:sp>
          <p:nvSpPr>
            <p:cNvPr id="76829" name="Rectangle 29">
              <a:extLst>
                <a:ext uri="{FF2B5EF4-FFF2-40B4-BE49-F238E27FC236}">
                  <a16:creationId xmlns:a16="http://schemas.microsoft.com/office/drawing/2014/main" id="{5B1743D0-1BA4-477E-856E-E034465E6C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53" y="2012"/>
              <a:ext cx="160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700">
                  <a:solidFill>
                    <a:srgbClr val="000000"/>
                  </a:solidFill>
                </a:rPr>
                <a:t>H</a:t>
              </a:r>
              <a:endParaRPr lang="cs-CZ" altLang="cs-CZ" sz="1800">
                <a:solidFill>
                  <a:schemeClr val="tx1"/>
                </a:solidFill>
              </a:endParaRPr>
            </a:p>
          </p:txBody>
        </p:sp>
        <p:sp>
          <p:nvSpPr>
            <p:cNvPr id="76830" name="Rectangle 30">
              <a:extLst>
                <a:ext uri="{FF2B5EF4-FFF2-40B4-BE49-F238E27FC236}">
                  <a16:creationId xmlns:a16="http://schemas.microsoft.com/office/drawing/2014/main" id="{5ADB9319-E71B-4C38-B70A-7ACEF2EEC8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9" y="2072"/>
              <a:ext cx="108" cy="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300">
                  <a:solidFill>
                    <a:srgbClr val="000000"/>
                  </a:solidFill>
                </a:rPr>
                <a:t>3</a:t>
              </a:r>
              <a:endParaRPr lang="cs-CZ" altLang="cs-CZ" sz="1800">
                <a:solidFill>
                  <a:schemeClr val="tx1"/>
                </a:solidFill>
              </a:endParaRPr>
            </a:p>
          </p:txBody>
        </p:sp>
        <p:sp>
          <p:nvSpPr>
            <p:cNvPr id="76831" name="Rectangle 31">
              <a:extLst>
                <a:ext uri="{FF2B5EF4-FFF2-40B4-BE49-F238E27FC236}">
                  <a16:creationId xmlns:a16="http://schemas.microsoft.com/office/drawing/2014/main" id="{72494D00-C37A-4240-8C20-435CC1EDCD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40" y="1823"/>
              <a:ext cx="99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700">
                  <a:solidFill>
                    <a:srgbClr val="FF0000"/>
                  </a:solidFill>
                </a:rPr>
                <a:t>R</a:t>
              </a:r>
              <a:endParaRPr lang="cs-CZ" altLang="cs-CZ" sz="1800">
                <a:solidFill>
                  <a:srgbClr val="FF0000"/>
                </a:solidFill>
              </a:endParaRPr>
            </a:p>
          </p:txBody>
        </p:sp>
        <p:sp>
          <p:nvSpPr>
            <p:cNvPr id="76832" name="Rectangle 32">
              <a:extLst>
                <a:ext uri="{FF2B5EF4-FFF2-40B4-BE49-F238E27FC236}">
                  <a16:creationId xmlns:a16="http://schemas.microsoft.com/office/drawing/2014/main" id="{B2F57E19-F48D-485D-8823-7220D4CB9A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41" y="1593"/>
              <a:ext cx="107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595959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595959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rgbClr val="595959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rgbClr val="595959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400">
                  <a:solidFill>
                    <a:srgbClr val="595959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cs-CZ" altLang="cs-CZ" sz="1700">
                  <a:solidFill>
                    <a:srgbClr val="FF0000"/>
                  </a:solidFill>
                </a:rPr>
                <a:t>O</a:t>
              </a:r>
              <a:endParaRPr lang="cs-CZ" altLang="cs-CZ" sz="1800">
                <a:solidFill>
                  <a:srgbClr val="FF0000"/>
                </a:solidFill>
              </a:endParaRPr>
            </a:p>
          </p:txBody>
        </p:sp>
        <p:sp>
          <p:nvSpPr>
            <p:cNvPr id="76833" name="Line 33">
              <a:extLst>
                <a:ext uri="{FF2B5EF4-FFF2-40B4-BE49-F238E27FC236}">
                  <a16:creationId xmlns:a16="http://schemas.microsoft.com/office/drawing/2014/main" id="{C6E750EE-7B4D-44CF-A4C5-E5BB8271C1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1" y="2350"/>
              <a:ext cx="143" cy="0"/>
            </a:xfrm>
            <a:prstGeom prst="line">
              <a:avLst/>
            </a:prstGeom>
            <a:noFill/>
            <a:ln w="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6834" name="Line 34">
              <a:extLst>
                <a:ext uri="{FF2B5EF4-FFF2-40B4-BE49-F238E27FC236}">
                  <a16:creationId xmlns:a16="http://schemas.microsoft.com/office/drawing/2014/main" id="{260D95E5-C141-43B7-A51A-3D907B9CD8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66" y="2350"/>
              <a:ext cx="143" cy="0"/>
            </a:xfrm>
            <a:prstGeom prst="line">
              <a:avLst/>
            </a:prstGeom>
            <a:noFill/>
            <a:ln w="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6835" name="Line 35">
              <a:extLst>
                <a:ext uri="{FF2B5EF4-FFF2-40B4-BE49-F238E27FC236}">
                  <a16:creationId xmlns:a16="http://schemas.microsoft.com/office/drawing/2014/main" id="{6BE895FA-E22A-4E63-A475-D3DEF14AAB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1" y="2350"/>
              <a:ext cx="48" cy="0"/>
            </a:xfrm>
            <a:prstGeom prst="line">
              <a:avLst/>
            </a:prstGeom>
            <a:noFill/>
            <a:ln w="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6836" name="Line 36">
              <a:extLst>
                <a:ext uri="{FF2B5EF4-FFF2-40B4-BE49-F238E27FC236}">
                  <a16:creationId xmlns:a16="http://schemas.microsoft.com/office/drawing/2014/main" id="{60F85415-FC7A-4A12-8575-0C1B084647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5" y="2420"/>
              <a:ext cx="0" cy="128"/>
            </a:xfrm>
            <a:prstGeom prst="line">
              <a:avLst/>
            </a:prstGeom>
            <a:noFill/>
            <a:ln w="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6837" name="Line 37">
              <a:extLst>
                <a:ext uri="{FF2B5EF4-FFF2-40B4-BE49-F238E27FC236}">
                  <a16:creationId xmlns:a16="http://schemas.microsoft.com/office/drawing/2014/main" id="{1C65B945-CD2F-48B9-A056-BD800A1FD0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35" y="2155"/>
              <a:ext cx="0" cy="128"/>
            </a:xfrm>
            <a:prstGeom prst="line">
              <a:avLst/>
            </a:prstGeom>
            <a:noFill/>
            <a:ln w="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6838" name="Line 38">
              <a:extLst>
                <a:ext uri="{FF2B5EF4-FFF2-40B4-BE49-F238E27FC236}">
                  <a16:creationId xmlns:a16="http://schemas.microsoft.com/office/drawing/2014/main" id="{0DEB5AC2-38CD-4995-852A-C47A2CBD602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05" y="2155"/>
              <a:ext cx="0" cy="128"/>
            </a:xfrm>
            <a:prstGeom prst="line">
              <a:avLst/>
            </a:prstGeom>
            <a:noFill/>
            <a:ln w="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6839" name="Line 39">
              <a:extLst>
                <a:ext uri="{FF2B5EF4-FFF2-40B4-BE49-F238E27FC236}">
                  <a16:creationId xmlns:a16="http://schemas.microsoft.com/office/drawing/2014/main" id="{189F6F4C-4D4F-4384-90BF-FAB71F081FE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02" y="1897"/>
              <a:ext cx="121" cy="121"/>
            </a:xfrm>
            <a:prstGeom prst="line">
              <a:avLst/>
            </a:prstGeom>
            <a:noFill/>
            <a:ln w="1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6840" name="Line 40">
              <a:extLst>
                <a:ext uri="{FF2B5EF4-FFF2-40B4-BE49-F238E27FC236}">
                  <a16:creationId xmlns:a16="http://schemas.microsoft.com/office/drawing/2014/main" id="{6CFB3920-5B79-4AB4-8967-F315793067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23" y="1897"/>
              <a:ext cx="204" cy="0"/>
            </a:xfrm>
            <a:prstGeom prst="line">
              <a:avLst/>
            </a:prstGeom>
            <a:noFill/>
            <a:ln w="1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6841" name="Line 41">
              <a:extLst>
                <a:ext uri="{FF2B5EF4-FFF2-40B4-BE49-F238E27FC236}">
                  <a16:creationId xmlns:a16="http://schemas.microsoft.com/office/drawing/2014/main" id="{9E473299-FC97-4708-9D82-D2BEBF391DF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059" y="1737"/>
              <a:ext cx="83" cy="150"/>
            </a:xfrm>
            <a:prstGeom prst="line">
              <a:avLst/>
            </a:prstGeom>
            <a:noFill/>
            <a:ln w="1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6842" name="Line 42">
              <a:extLst>
                <a:ext uri="{FF2B5EF4-FFF2-40B4-BE49-F238E27FC236}">
                  <a16:creationId xmlns:a16="http://schemas.microsoft.com/office/drawing/2014/main" id="{82FB49A7-2636-4A70-9CEE-8194B05330A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005" y="1737"/>
              <a:ext cx="99" cy="169"/>
            </a:xfrm>
            <a:prstGeom prst="line">
              <a:avLst/>
            </a:prstGeom>
            <a:noFill/>
            <a:ln w="1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76807" name="TextovéPole 47">
            <a:extLst>
              <a:ext uri="{FF2B5EF4-FFF2-40B4-BE49-F238E27FC236}">
                <a16:creationId xmlns:a16="http://schemas.microsoft.com/office/drawing/2014/main" id="{CFE50B9B-8A51-43BD-9F43-CD845B3D3D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59563" y="3203575"/>
            <a:ext cx="11541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595959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rgbClr val="595959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rgbClr val="595959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>
                <a:solidFill>
                  <a:schemeClr val="tx1"/>
                </a:solidFill>
              </a:rPr>
              <a:t>+ HSCoA</a:t>
            </a:r>
          </a:p>
        </p:txBody>
      </p:sp>
      <p:sp>
        <p:nvSpPr>
          <p:cNvPr id="49" name="TextovéPole 48">
            <a:extLst>
              <a:ext uri="{FF2B5EF4-FFF2-40B4-BE49-F238E27FC236}">
                <a16:creationId xmlns:a16="http://schemas.microsoft.com/office/drawing/2014/main" id="{F108AF91-11D6-404A-909D-AAC697CDF5D4}"/>
              </a:ext>
            </a:extLst>
          </p:cNvPr>
          <p:cNvSpPr txBox="1"/>
          <p:nvPr/>
        </p:nvSpPr>
        <p:spPr>
          <a:xfrm>
            <a:off x="279400" y="4716463"/>
            <a:ext cx="3030538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dirty="0" err="1">
                <a:solidFill>
                  <a:schemeClr val="accent4"/>
                </a:solidFill>
              </a:rPr>
              <a:t>Karnitinpalmitoyltransferáza</a:t>
            </a:r>
            <a:endParaRPr lang="cs-CZ" dirty="0">
              <a:solidFill>
                <a:schemeClr val="accent4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>
            <a:extLst>
              <a:ext uri="{FF2B5EF4-FFF2-40B4-BE49-F238E27FC236}">
                <a16:creationId xmlns:a16="http://schemas.microsoft.com/office/drawing/2014/main" id="{FF572B4A-A1F8-43A8-9A56-DE3E93E52B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29600" cy="576262"/>
          </a:xfrm>
        </p:spPr>
        <p:txBody>
          <a:bodyPr/>
          <a:lstStyle/>
          <a:p>
            <a:r>
              <a:rPr lang="cs-CZ" altLang="cs-CZ"/>
              <a:t>Karnitinový člunek</a:t>
            </a:r>
          </a:p>
        </p:txBody>
      </p:sp>
      <p:pic>
        <p:nvPicPr>
          <p:cNvPr id="77827" name="Picture 2" descr="C:\DataTrogl\Dropbox\Výuka\Biochemie\Karnitinový člunek.png">
            <a:extLst>
              <a:ext uri="{FF2B5EF4-FFF2-40B4-BE49-F238E27FC236}">
                <a16:creationId xmlns:a16="http://schemas.microsoft.com/office/drawing/2014/main" id="{55DDE2DD-71A2-458F-8759-9AADEB8CD2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938" y="620713"/>
            <a:ext cx="9182101" cy="612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>
            <a:extLst>
              <a:ext uri="{FF2B5EF4-FFF2-40B4-BE49-F238E27FC236}">
                <a16:creationId xmlns:a16="http://schemas.microsoft.com/office/drawing/2014/main" id="{C0A6F044-F828-4818-85DD-5F074807A0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cs-CZ" altLang="cs-CZ">
                <a:solidFill>
                  <a:srgbClr val="009900"/>
                </a:solidFill>
                <a:latin typeface="Symbol" panose="05050102010706020507" pitchFamily="18" charset="2"/>
              </a:rPr>
              <a:t>b</a:t>
            </a:r>
            <a:r>
              <a:rPr lang="cs-CZ" altLang="cs-CZ">
                <a:solidFill>
                  <a:srgbClr val="009900"/>
                </a:solidFill>
              </a:rPr>
              <a:t>-oxidace mastných kyselin</a:t>
            </a:r>
            <a:endParaRPr lang="en-US" altLang="cs-CZ">
              <a:solidFill>
                <a:srgbClr val="009900"/>
              </a:solidFill>
            </a:endParaRPr>
          </a:p>
        </p:txBody>
      </p:sp>
      <p:sp>
        <p:nvSpPr>
          <p:cNvPr id="78851" name="Rectangle 3">
            <a:extLst>
              <a:ext uri="{FF2B5EF4-FFF2-40B4-BE49-F238E27FC236}">
                <a16:creationId xmlns:a16="http://schemas.microsoft.com/office/drawing/2014/main" id="{E4969B6B-9B9A-4622-B163-BBC025F20F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1125538"/>
            <a:ext cx="8893175" cy="5000625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cs-CZ" altLang="cs-CZ">
                <a:solidFill>
                  <a:srgbClr val="FF00FF"/>
                </a:solidFill>
              </a:rPr>
              <a:t>2. Dehydrogenace MK</a:t>
            </a:r>
          </a:p>
          <a:p>
            <a:pPr marL="990600" lvl="1" indent="-533400" eaLnBrk="1" hangingPunct="1"/>
            <a:r>
              <a:rPr lang="cs-CZ" altLang="cs-CZ"/>
              <a:t>enzym </a:t>
            </a:r>
            <a:r>
              <a:rPr lang="cs-CZ" altLang="cs-CZ">
                <a:solidFill>
                  <a:srgbClr val="0000FF"/>
                </a:solidFill>
              </a:rPr>
              <a:t>acyl-CoA-dehydrogenáza</a:t>
            </a:r>
          </a:p>
          <a:p>
            <a:pPr marL="990600" lvl="1" indent="-533400" eaLnBrk="1" hangingPunct="1"/>
            <a:r>
              <a:rPr lang="cs-CZ" altLang="cs-CZ"/>
              <a:t>vstup do dýchacího řetězce – komplex II</a:t>
            </a:r>
            <a:endParaRPr lang="cs-CZ" altLang="cs-CZ">
              <a:solidFill>
                <a:srgbClr val="0000FF"/>
              </a:solidFill>
            </a:endParaRPr>
          </a:p>
          <a:p>
            <a:pPr marL="990600" lvl="1" indent="-533400" eaLnBrk="1" hangingPunct="1"/>
            <a:endParaRPr lang="en-US" altLang="cs-CZ">
              <a:solidFill>
                <a:schemeClr val="bg1"/>
              </a:solidFill>
            </a:endParaRPr>
          </a:p>
        </p:txBody>
      </p:sp>
      <p:sp>
        <p:nvSpPr>
          <p:cNvPr id="78852" name="Text Box 4">
            <a:extLst>
              <a:ext uri="{FF2B5EF4-FFF2-40B4-BE49-F238E27FC236}">
                <a16:creationId xmlns:a16="http://schemas.microsoft.com/office/drawing/2014/main" id="{E7176DDE-4079-4620-B7FD-9A7F87DCE4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7175" y="2997200"/>
            <a:ext cx="13001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595959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rgbClr val="595959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rgbClr val="595959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>
                <a:solidFill>
                  <a:srgbClr val="FF00FF"/>
                </a:solidFill>
              </a:rPr>
              <a:t>+</a:t>
            </a:r>
            <a:r>
              <a:rPr lang="cs-CZ" altLang="cs-CZ" sz="2800">
                <a:solidFill>
                  <a:schemeClr val="bg1"/>
                </a:solidFill>
              </a:rPr>
              <a:t>  </a:t>
            </a:r>
            <a:r>
              <a:rPr lang="cs-CZ" altLang="cs-CZ" sz="2800">
                <a:solidFill>
                  <a:schemeClr val="tx1"/>
                </a:solidFill>
              </a:rPr>
              <a:t>FAD</a:t>
            </a:r>
            <a:endParaRPr lang="en-US" altLang="cs-CZ" sz="2800" baseline="30000">
              <a:solidFill>
                <a:schemeClr val="tx1"/>
              </a:solidFill>
            </a:endParaRPr>
          </a:p>
        </p:txBody>
      </p:sp>
      <p:sp>
        <p:nvSpPr>
          <p:cNvPr id="78853" name="Line 5">
            <a:extLst>
              <a:ext uri="{FF2B5EF4-FFF2-40B4-BE49-F238E27FC236}">
                <a16:creationId xmlns:a16="http://schemas.microsoft.com/office/drawing/2014/main" id="{2A1B1706-A96A-4BA0-AE7D-51F0FAEFFBC5}"/>
              </a:ext>
            </a:extLst>
          </p:cNvPr>
          <p:cNvSpPr>
            <a:spLocks noChangeShapeType="1"/>
          </p:cNvSpPr>
          <p:nvPr/>
        </p:nvSpPr>
        <p:spPr bwMode="auto">
          <a:xfrm>
            <a:off x="4084638" y="3860800"/>
            <a:ext cx="1225550" cy="0"/>
          </a:xfrm>
          <a:prstGeom prst="line">
            <a:avLst/>
          </a:prstGeom>
          <a:noFill/>
          <a:ln w="57150">
            <a:solidFill>
              <a:srgbClr val="FF00FF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78854" name="Text Box 6">
            <a:extLst>
              <a:ext uri="{FF2B5EF4-FFF2-40B4-BE49-F238E27FC236}">
                <a16:creationId xmlns:a16="http://schemas.microsoft.com/office/drawing/2014/main" id="{3A979825-CAF6-44EF-BD90-65B32AD8AA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5013325"/>
            <a:ext cx="16922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595959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rgbClr val="595959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rgbClr val="595959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>
                <a:solidFill>
                  <a:srgbClr val="FF00FF"/>
                </a:solidFill>
              </a:rPr>
              <a:t>+</a:t>
            </a:r>
            <a:r>
              <a:rPr lang="cs-CZ" altLang="cs-CZ" sz="2800">
                <a:solidFill>
                  <a:schemeClr val="bg1"/>
                </a:solidFill>
              </a:rPr>
              <a:t>  </a:t>
            </a:r>
            <a:r>
              <a:rPr lang="cs-CZ" altLang="cs-CZ" sz="2800">
                <a:solidFill>
                  <a:schemeClr val="tx1"/>
                </a:solidFill>
              </a:rPr>
              <a:t>FADH</a:t>
            </a:r>
            <a:r>
              <a:rPr lang="cs-CZ" altLang="cs-CZ" sz="2800" baseline="-25000">
                <a:solidFill>
                  <a:schemeClr val="tx1"/>
                </a:solidFill>
              </a:rPr>
              <a:t>2</a:t>
            </a:r>
            <a:endParaRPr lang="en-US" altLang="cs-CZ" sz="2800" baseline="-25000">
              <a:solidFill>
                <a:schemeClr val="tx1"/>
              </a:solidFill>
            </a:endParaRPr>
          </a:p>
        </p:txBody>
      </p:sp>
      <p:pic>
        <p:nvPicPr>
          <p:cNvPr id="78855" name="Picture 7">
            <a:extLst>
              <a:ext uri="{FF2B5EF4-FFF2-40B4-BE49-F238E27FC236}">
                <a16:creationId xmlns:a16="http://schemas.microsoft.com/office/drawing/2014/main" id="{ACEB88BB-06EB-421A-B1AB-74E9423921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2276475"/>
            <a:ext cx="7489825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8856" name="Picture 8">
            <a:extLst>
              <a:ext uri="{FF2B5EF4-FFF2-40B4-BE49-F238E27FC236}">
                <a16:creationId xmlns:a16="http://schemas.microsoft.com/office/drawing/2014/main" id="{5867371E-515A-4563-9055-F4040786A5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4292600"/>
            <a:ext cx="7507287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>
            <a:extLst>
              <a:ext uri="{FF2B5EF4-FFF2-40B4-BE49-F238E27FC236}">
                <a16:creationId xmlns:a16="http://schemas.microsoft.com/office/drawing/2014/main" id="{1845BBE0-2C0C-4685-99EF-B5A5C9A1B5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29600" cy="576262"/>
          </a:xfrm>
        </p:spPr>
        <p:txBody>
          <a:bodyPr/>
          <a:lstStyle/>
          <a:p>
            <a:r>
              <a:rPr lang="cs-CZ" altLang="cs-CZ">
                <a:solidFill>
                  <a:srgbClr val="009900"/>
                </a:solidFill>
                <a:latin typeface="Symbol" panose="05050102010706020507" pitchFamily="18" charset="2"/>
              </a:rPr>
              <a:t>b</a:t>
            </a:r>
            <a:r>
              <a:rPr lang="cs-CZ" altLang="cs-CZ">
                <a:solidFill>
                  <a:srgbClr val="009900"/>
                </a:solidFill>
              </a:rPr>
              <a:t>-oxidace mastných kyselin</a:t>
            </a:r>
            <a:endParaRPr lang="cs-CZ" altLang="cs-CZ"/>
          </a:p>
        </p:txBody>
      </p:sp>
      <p:sp>
        <p:nvSpPr>
          <p:cNvPr id="115715" name="Rectangle 3">
            <a:extLst>
              <a:ext uri="{FF2B5EF4-FFF2-40B4-BE49-F238E27FC236}">
                <a16:creationId xmlns:a16="http://schemas.microsoft.com/office/drawing/2014/main" id="{CD9EB236-D04C-4878-95F0-B6F679CB4A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218113"/>
          </a:xfrm>
        </p:spPr>
        <p:txBody>
          <a:bodyPr/>
          <a:lstStyle/>
          <a:p>
            <a:pPr marL="609600" indent="-609600" eaLnBrk="1" hangingPunct="1">
              <a:buFont typeface="Arial" charset="0"/>
              <a:buChar char="•"/>
              <a:defRPr/>
            </a:pPr>
            <a:r>
              <a:rPr lang="cs-CZ" dirty="0" err="1"/>
              <a:t>Acylkoenzym</a:t>
            </a:r>
            <a:r>
              <a:rPr lang="cs-CZ" dirty="0"/>
              <a:t> A dehydrogenáza – skupina enzymů</a:t>
            </a:r>
          </a:p>
          <a:p>
            <a:pPr lvl="1" indent="-342900" eaLnBrk="1" hangingPunct="1">
              <a:defRPr/>
            </a:pPr>
            <a:r>
              <a:rPr lang="cs-CZ" dirty="0"/>
              <a:t>podobný mechanismus</a:t>
            </a:r>
          </a:p>
          <a:p>
            <a:pPr lvl="1" indent="-342900" eaLnBrk="1" hangingPunct="1">
              <a:defRPr/>
            </a:pPr>
            <a:r>
              <a:rPr lang="cs-CZ" dirty="0"/>
              <a:t>více podjednotek</a:t>
            </a:r>
          </a:p>
          <a:p>
            <a:pPr lvl="1" indent="-342900" eaLnBrk="1" hangingPunct="1">
              <a:defRPr/>
            </a:pPr>
            <a:r>
              <a:rPr lang="cs-CZ" dirty="0">
                <a:solidFill>
                  <a:schemeClr val="accent2"/>
                </a:solidFill>
              </a:rPr>
              <a:t>specifita pro různě dlouhé řetězce</a:t>
            </a:r>
          </a:p>
          <a:p>
            <a:pPr eaLnBrk="1" hangingPunct="1">
              <a:defRPr/>
            </a:pPr>
            <a:r>
              <a:rPr lang="cs-CZ" dirty="0"/>
              <a:t>Vzniká </a:t>
            </a:r>
            <a:r>
              <a:rPr lang="cs-CZ" i="1" dirty="0">
                <a:solidFill>
                  <a:schemeClr val="accent2"/>
                </a:solidFill>
              </a:rPr>
              <a:t>trans</a:t>
            </a:r>
            <a:r>
              <a:rPr lang="cs-CZ" i="1" dirty="0"/>
              <a:t> </a:t>
            </a:r>
            <a:r>
              <a:rPr lang="cs-CZ" dirty="0"/>
              <a:t>dvojná vazba</a:t>
            </a:r>
          </a:p>
          <a:p>
            <a:pPr lvl="1" indent="-342900" eaLnBrk="1" hangingPunct="1">
              <a:defRPr/>
            </a:pPr>
            <a:endParaRPr lang="cs-CZ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nvimod - vzor1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16328</TotalTime>
  <Words>539</Words>
  <Application>Microsoft Office PowerPoint</Application>
  <PresentationFormat>Předvádění na obrazovce (4:3)</PresentationFormat>
  <Paragraphs>141</Paragraphs>
  <Slides>18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4" baseType="lpstr">
      <vt:lpstr>Arial</vt:lpstr>
      <vt:lpstr>Calibri</vt:lpstr>
      <vt:lpstr>Symbol</vt:lpstr>
      <vt:lpstr>Wingdings</vt:lpstr>
      <vt:lpstr>Envimod - vzor1</vt:lpstr>
      <vt:lpstr>ChemSketch</vt:lpstr>
      <vt:lpstr>Katabolismus lipidů</vt:lpstr>
      <vt:lpstr>Odbourávání lipidů</vt:lpstr>
      <vt:lpstr>b-oxidace mastných kyselin</vt:lpstr>
      <vt:lpstr>b-oxidace mastných kyselin</vt:lpstr>
      <vt:lpstr>Aktivace mastných kyselin</vt:lpstr>
      <vt:lpstr>Karnitinový člunek</vt:lpstr>
      <vt:lpstr>Karnitinový člunek</vt:lpstr>
      <vt:lpstr>b-oxidace mastných kyselin</vt:lpstr>
      <vt:lpstr>b-oxidace mastných kyselin</vt:lpstr>
      <vt:lpstr>b-oxidace mastných kyselin</vt:lpstr>
      <vt:lpstr>b-oxidace mastných kyselin</vt:lpstr>
      <vt:lpstr>b-oxidace mastných kyselin</vt:lpstr>
      <vt:lpstr>b-oxidace mastných kyselin</vt:lpstr>
      <vt:lpstr>b-oxidace mastných kyselin</vt:lpstr>
      <vt:lpstr>a-oxidace mastných kyselin</vt:lpstr>
      <vt:lpstr>Metabolismus glycerolu</vt:lpstr>
      <vt:lpstr>Metabolismus glycerolu</vt:lpstr>
      <vt:lpstr>Metabolismus glycerolu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novak</dc:creator>
  <cp:lastModifiedBy>Trogl</cp:lastModifiedBy>
  <cp:revision>193</cp:revision>
  <dcterms:created xsi:type="dcterms:W3CDTF">2012-02-08T08:42:39Z</dcterms:created>
  <dcterms:modified xsi:type="dcterms:W3CDTF">2020-05-10T09:44:44Z</dcterms:modified>
</cp:coreProperties>
</file>