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1"/>
  </p:notesMasterIdLst>
  <p:handoutMasterIdLst>
    <p:handoutMasterId r:id="rId22"/>
  </p:handoutMasterIdLst>
  <p:sldIdLst>
    <p:sldId id="263" r:id="rId2"/>
    <p:sldId id="319" r:id="rId3"/>
    <p:sldId id="651" r:id="rId4"/>
    <p:sldId id="288" r:id="rId5"/>
    <p:sldId id="299" r:id="rId6"/>
    <p:sldId id="300" r:id="rId7"/>
    <p:sldId id="315" r:id="rId8"/>
    <p:sldId id="301" r:id="rId9"/>
    <p:sldId id="302" r:id="rId10"/>
    <p:sldId id="303" r:id="rId11"/>
    <p:sldId id="304" r:id="rId12"/>
    <p:sldId id="313" r:id="rId13"/>
    <p:sldId id="314" r:id="rId14"/>
    <p:sldId id="307" r:id="rId15"/>
    <p:sldId id="354" r:id="rId16"/>
    <p:sldId id="309" r:id="rId17"/>
    <p:sldId id="310" r:id="rId18"/>
    <p:sldId id="311" r:id="rId19"/>
    <p:sldId id="312" r:id="rId20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8000"/>
    <a:srgbClr val="FF00FF"/>
    <a:srgbClr val="FFFFFF"/>
    <a:srgbClr val="0066FF"/>
    <a:srgbClr val="99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1" autoAdjust="0"/>
    <p:restoredTop sz="94595" autoAdjust="0"/>
  </p:normalViewPr>
  <p:slideViewPr>
    <p:cSldViewPr>
      <p:cViewPr varScale="1">
        <p:scale>
          <a:sx n="82" d="100"/>
          <a:sy n="82" d="100"/>
        </p:scale>
        <p:origin x="148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4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585AD976-B9A6-4994-889C-6906602CCE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42FDBC-B44C-43F9-B777-55111124E9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DE119A7-21FA-4E38-A37C-8109EFB85AD0}" type="datetimeFigureOut">
              <a:rPr lang="cs-CZ"/>
              <a:pPr>
                <a:defRPr/>
              </a:pPr>
              <a:t>07.06.2020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E43AC20-5E09-4120-A5E4-830270C81B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9B27A63-78F2-4873-A7E3-EBDB7715A9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1E0BB4E-D63A-4253-AEDB-EA6606F74F5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EE238D2-FC7C-49E4-BA8B-FBE4652189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BDD0AE8-7E1D-4738-8C0E-E233D71A6C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21A715-FDC6-4EE5-8544-5F965D60303C}" type="datetimeFigureOut">
              <a:rPr lang="cs-CZ"/>
              <a:pPr>
                <a:defRPr/>
              </a:pPr>
              <a:t>07.06.2020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236C80F6-FC03-499C-AF1E-351D74FE9E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2460F2AA-C201-49CA-821E-092FE9DBF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E511311-99CF-4751-A89A-0BA1AC726C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C0EB509-06D8-4EA7-A702-06EF0DC8C6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0189B86-F2D5-4008-AB63-5B6BCAB9BE4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ástupný symbol pro obrázek snímku 1">
            <a:extLst>
              <a:ext uri="{FF2B5EF4-FFF2-40B4-BE49-F238E27FC236}">
                <a16:creationId xmlns:a16="http://schemas.microsoft.com/office/drawing/2014/main" id="{FBD373EB-E209-4133-880F-10E5EE0768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Zástupný symbol pro poznámky 2">
            <a:extLst>
              <a:ext uri="{FF2B5EF4-FFF2-40B4-BE49-F238E27FC236}">
                <a16:creationId xmlns:a16="http://schemas.microsoft.com/office/drawing/2014/main" id="{F58E31FE-8FB4-4010-879E-76360E76C4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61444" name="Zástupný symbol pro číslo snímku 3">
            <a:extLst>
              <a:ext uri="{FF2B5EF4-FFF2-40B4-BE49-F238E27FC236}">
                <a16:creationId xmlns:a16="http://schemas.microsoft.com/office/drawing/2014/main" id="{F0166710-CE74-47B8-A8C1-5F673A810D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430659-1348-4D3A-BF46-3BBCF8CD13F5}" type="slidenum">
              <a:rPr lang="cs-CZ" altLang="cs-CZ"/>
              <a:pPr>
                <a:spcBef>
                  <a:spcPct val="0"/>
                </a:spcBef>
              </a:pPr>
              <a:t>5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1AE2279C-BC73-4051-AE0C-FD97A93CCF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580188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 descr="LOGO_FZP_CZ_RGB_standard.jpg">
            <a:extLst>
              <a:ext uri="{FF2B5EF4-FFF2-40B4-BE49-F238E27FC236}">
                <a16:creationId xmlns:a16="http://schemas.microsoft.com/office/drawing/2014/main" id="{0CA3DFB0-3218-44CE-AE05-5BDD357FAA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57487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8B27A72F-03BF-4A33-8A3F-8C23D1CD69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600825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8" descr="LOGO_FZP_CZ_RGB_standard.jpg">
            <a:extLst>
              <a:ext uri="{FF2B5EF4-FFF2-40B4-BE49-F238E27FC236}">
                <a16:creationId xmlns:a16="http://schemas.microsoft.com/office/drawing/2014/main" id="{8F318F53-9252-4B99-A3B7-4BC7E21DFE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" y="1072800"/>
            <a:ext cx="8929156" cy="487648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6" name="Nadpis 15"/>
          <p:cNvSpPr>
            <a:spLocks noGrp="1"/>
          </p:cNvSpPr>
          <p:nvPr>
            <p:ph type="title"/>
          </p:nvPr>
        </p:nvSpPr>
        <p:spPr>
          <a:xfrm>
            <a:off x="71438" y="71438"/>
            <a:ext cx="7380287" cy="928687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27510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25624C4E-291D-4C37-8FB6-B3FE0930C4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611938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8" descr="LOGO_FZP_CZ_RGB_standard.jpg">
            <a:extLst>
              <a:ext uri="{FF2B5EF4-FFF2-40B4-BE49-F238E27FC236}">
                <a16:creationId xmlns:a16="http://schemas.microsoft.com/office/drawing/2014/main" id="{38A08125-909D-47ED-8A7C-09F9E49C2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4" y="71438"/>
            <a:ext cx="7308881" cy="928687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2844" y="1142984"/>
            <a:ext cx="4352956" cy="5421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142984"/>
            <a:ext cx="4281518" cy="5421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9180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8" descr="LOGO_FZP_CZ_RGB_standard.jpg">
            <a:extLst>
              <a:ext uri="{FF2B5EF4-FFF2-40B4-BE49-F238E27FC236}">
                <a16:creationId xmlns:a16="http://schemas.microsoft.com/office/drawing/2014/main" id="{D76108DA-CBBC-485B-BBC6-695B743E91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38" y="71438"/>
            <a:ext cx="7342188" cy="928687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97687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text 2">
            <a:extLst>
              <a:ext uri="{FF2B5EF4-FFF2-40B4-BE49-F238E27FC236}">
                <a16:creationId xmlns:a16="http://schemas.microsoft.com/office/drawing/2014/main" id="{781F96E7-E90F-475D-B6A9-2DF7D16EB7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7313" y="1125538"/>
            <a:ext cx="889317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7" name="Zástupný symbol pro nadpis 1">
            <a:extLst>
              <a:ext uri="{FF2B5EF4-FFF2-40B4-BE49-F238E27FC236}">
                <a16:creationId xmlns:a16="http://schemas.microsoft.com/office/drawing/2014/main" id="{415881FC-864E-4EC8-BF56-87E24F04383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1438" y="71438"/>
            <a:ext cx="738028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pic>
        <p:nvPicPr>
          <p:cNvPr id="1028" name="Obrázek 8" descr="LOGO_FZP_CZ_RGB_standard.jpg">
            <a:extLst>
              <a:ext uri="{FF2B5EF4-FFF2-40B4-BE49-F238E27FC236}">
                <a16:creationId xmlns:a16="http://schemas.microsoft.com/office/drawing/2014/main" id="{C6516DED-4434-46E8-B682-D5C783CECAD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4" t="7339" r="9795" b="18350"/>
          <a:stretch>
            <a:fillRect/>
          </a:stretch>
        </p:blipFill>
        <p:spPr bwMode="auto">
          <a:xfrm>
            <a:off x="7596188" y="127000"/>
            <a:ext cx="1438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6">
            <a:extLst>
              <a:ext uri="{FF2B5EF4-FFF2-40B4-BE49-F238E27FC236}">
                <a16:creationId xmlns:a16="http://schemas.microsoft.com/office/drawing/2014/main" id="{ED6D86BF-BF08-4427-94C4-109B50E5C1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20638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07" r:id="rId1"/>
    <p:sldLayoutId id="2147484908" r:id="rId2"/>
    <p:sldLayoutId id="2147484909" r:id="rId3"/>
    <p:sldLayoutId id="2147484910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rgbClr val="008000"/>
          </a:solidFill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900">
          <a:solidFill>
            <a:srgbClr val="99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595959"/>
          </a:solidFill>
          <a:latin typeface="Arial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Arial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595959"/>
          </a:solidFill>
          <a:latin typeface="Arial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595959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8E6C662-1EB3-4EF9-83E2-8BBE0DB47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pPr algn="ctr"/>
            <a:r>
              <a:rPr lang="cs-CZ" altLang="cs-CZ" dirty="0" err="1"/>
              <a:t>Fototrofie</a:t>
            </a:r>
            <a:r>
              <a:rPr lang="cs-CZ" altLang="cs-CZ" dirty="0"/>
              <a:t> a autotrofie - úvod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3F54B0C0-B459-4A49-BB3B-1A530919D6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2636838"/>
            <a:ext cx="6400800" cy="17526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cs-CZ" dirty="0"/>
              <a:t>Josef </a:t>
            </a:r>
            <a:r>
              <a:rPr lang="cs-CZ" dirty="0" err="1"/>
              <a:t>Trögl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E94143BA-2443-4D75-9931-4410BFDBB4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cs-CZ" altLang="cs-CZ"/>
              <a:t>Fotosyntéza</a:t>
            </a:r>
            <a:endParaRPr lang="en-US" altLang="cs-CZ"/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84E4E7DB-67F2-4B28-B7DB-7A4E5A6175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713788" cy="5949950"/>
          </a:xfrm>
        </p:spPr>
        <p:txBody>
          <a:bodyPr/>
          <a:lstStyle/>
          <a:p>
            <a:pPr eaLnBrk="1" hangingPunct="1"/>
            <a:r>
              <a:rPr lang="cs-CZ" altLang="cs-CZ" sz="2800" dirty="0" err="1">
                <a:solidFill>
                  <a:srgbClr val="FF00FF"/>
                </a:solidFill>
              </a:rPr>
              <a:t>Anoxygenní</a:t>
            </a:r>
            <a:r>
              <a:rPr lang="cs-CZ" altLang="cs-CZ" sz="2800" dirty="0">
                <a:solidFill>
                  <a:srgbClr val="FF00FF"/>
                </a:solidFill>
              </a:rPr>
              <a:t> fotosyntéza</a:t>
            </a:r>
          </a:p>
          <a:p>
            <a:pPr lvl="1" eaLnBrk="1" hangingPunct="1"/>
            <a:r>
              <a:rPr lang="cs-CZ" altLang="cs-CZ" sz="2400" dirty="0"/>
              <a:t>redukce chlorofylu některými látkami (H</a:t>
            </a:r>
            <a:r>
              <a:rPr lang="cs-CZ" altLang="cs-CZ" sz="2400" baseline="-25000" dirty="0"/>
              <a:t>2</a:t>
            </a:r>
            <a:r>
              <a:rPr lang="cs-CZ" altLang="cs-CZ" sz="2400" dirty="0"/>
              <a:t>S, S, siřičitan, </a:t>
            </a:r>
            <a:r>
              <a:rPr lang="cs-CZ" altLang="cs-CZ" sz="2400" dirty="0" err="1"/>
              <a:t>thiosíran</a:t>
            </a:r>
            <a:r>
              <a:rPr lang="cs-CZ" altLang="cs-CZ" sz="2400" dirty="0"/>
              <a:t>, H</a:t>
            </a:r>
            <a:r>
              <a:rPr lang="cs-CZ" altLang="cs-CZ" sz="2400" baseline="-25000" dirty="0"/>
              <a:t>2</a:t>
            </a:r>
            <a:r>
              <a:rPr lang="cs-CZ" altLang="cs-CZ" sz="2400" dirty="0"/>
              <a:t>, alkoholy, </a:t>
            </a:r>
            <a:r>
              <a:rPr lang="cs-CZ" altLang="cs-CZ" sz="2400" dirty="0" err="1"/>
              <a:t>org</a:t>
            </a:r>
            <a:r>
              <a:rPr lang="cs-CZ" altLang="cs-CZ" sz="2400" dirty="0"/>
              <a:t>. kyseliny…) – </a:t>
            </a:r>
            <a:r>
              <a:rPr lang="cs-CZ" altLang="cs-CZ" sz="2400" dirty="0">
                <a:solidFill>
                  <a:srgbClr val="FF0000"/>
                </a:solidFill>
              </a:rPr>
              <a:t>dobrá redukční činidla</a:t>
            </a:r>
            <a:endParaRPr lang="en-US" altLang="cs-CZ" sz="2400" dirty="0">
              <a:solidFill>
                <a:srgbClr val="FF0000"/>
              </a:solidFill>
            </a:endParaRPr>
          </a:p>
          <a:p>
            <a:pPr lvl="1" eaLnBrk="1" hangingPunct="1"/>
            <a:r>
              <a:rPr lang="cs-CZ" altLang="cs-CZ" sz="2400" dirty="0" err="1">
                <a:solidFill>
                  <a:srgbClr val="0066FF"/>
                </a:solidFill>
              </a:rPr>
              <a:t>fotosystém</a:t>
            </a:r>
            <a:r>
              <a:rPr lang="cs-CZ" altLang="cs-CZ" sz="2400" dirty="0">
                <a:solidFill>
                  <a:srgbClr val="0066FF"/>
                </a:solidFill>
              </a:rPr>
              <a:t> I.</a:t>
            </a:r>
          </a:p>
          <a:p>
            <a:pPr eaLnBrk="1" hangingPunct="1"/>
            <a:r>
              <a:rPr lang="cs-CZ" altLang="cs-CZ" sz="2800" dirty="0" err="1">
                <a:solidFill>
                  <a:srgbClr val="009900"/>
                </a:solidFill>
              </a:rPr>
              <a:t>Oxygenní</a:t>
            </a:r>
            <a:r>
              <a:rPr lang="cs-CZ" altLang="cs-CZ" sz="2800" dirty="0">
                <a:solidFill>
                  <a:srgbClr val="009900"/>
                </a:solidFill>
              </a:rPr>
              <a:t> fotosyntéza</a:t>
            </a:r>
          </a:p>
          <a:p>
            <a:pPr lvl="1" eaLnBrk="1" hangingPunct="1"/>
            <a:r>
              <a:rPr lang="cs-CZ" altLang="cs-CZ" sz="2400" dirty="0"/>
              <a:t>redukce chlorofylu </a:t>
            </a:r>
            <a:r>
              <a:rPr lang="cs-CZ" altLang="cs-CZ" sz="2400" dirty="0">
                <a:solidFill>
                  <a:srgbClr val="0000FF"/>
                </a:solidFill>
              </a:rPr>
              <a:t>vodou</a:t>
            </a:r>
            <a:r>
              <a:rPr lang="cs-CZ" altLang="cs-CZ" sz="2400" dirty="0"/>
              <a:t> – vznik </a:t>
            </a:r>
            <a:r>
              <a:rPr lang="cs-CZ" altLang="cs-CZ" sz="2400" dirty="0">
                <a:solidFill>
                  <a:srgbClr val="FF0000"/>
                </a:solidFill>
              </a:rPr>
              <a:t>odpadního O</a:t>
            </a:r>
            <a:r>
              <a:rPr lang="cs-CZ" altLang="cs-CZ" sz="2400" baseline="-25000" dirty="0">
                <a:solidFill>
                  <a:srgbClr val="FF0000"/>
                </a:solidFill>
              </a:rPr>
              <a:t>2</a:t>
            </a:r>
          </a:p>
          <a:p>
            <a:pPr lvl="1" eaLnBrk="1" hangingPunct="1"/>
            <a:r>
              <a:rPr lang="cs-CZ" altLang="cs-CZ" sz="2400" dirty="0"/>
              <a:t>voda je </a:t>
            </a:r>
            <a:r>
              <a:rPr lang="cs-CZ" altLang="cs-CZ" sz="2400" dirty="0">
                <a:solidFill>
                  <a:srgbClr val="FF0000"/>
                </a:solidFill>
              </a:rPr>
              <a:t>špatné redukční činidlo</a:t>
            </a:r>
            <a:r>
              <a:rPr lang="en-US" altLang="cs-CZ" sz="2400" dirty="0"/>
              <a:t> </a:t>
            </a:r>
            <a:r>
              <a:rPr lang="en-US" altLang="cs-CZ" sz="2400" dirty="0">
                <a:sym typeface="Wingdings" panose="05000000000000000000" pitchFamily="2" charset="2"/>
              </a:rPr>
              <a:t> </a:t>
            </a:r>
            <a:r>
              <a:rPr lang="cs-CZ" altLang="cs-CZ" sz="2400" dirty="0">
                <a:sym typeface="Wingdings" panose="05000000000000000000" pitchFamily="2" charset="2"/>
              </a:rPr>
              <a:t>potřeba </a:t>
            </a:r>
            <a:r>
              <a:rPr lang="cs-CZ" altLang="cs-CZ" sz="2400" dirty="0">
                <a:solidFill>
                  <a:srgbClr val="FF0000"/>
                </a:solidFill>
                <a:sym typeface="Wingdings" panose="05000000000000000000" pitchFamily="2" charset="2"/>
              </a:rPr>
              <a:t>silného oxidačního činidla</a:t>
            </a:r>
            <a:r>
              <a:rPr lang="cs-CZ" altLang="cs-CZ" sz="2400" dirty="0">
                <a:sym typeface="Wingdings" panose="05000000000000000000" pitchFamily="2" charset="2"/>
              </a:rPr>
              <a:t> = </a:t>
            </a:r>
            <a:r>
              <a:rPr lang="cs-CZ" altLang="cs-CZ" sz="2400" dirty="0"/>
              <a:t>chlorofyl ve </a:t>
            </a:r>
            <a:r>
              <a:rPr lang="cs-CZ" altLang="cs-CZ" sz="2400" dirty="0" err="1">
                <a:solidFill>
                  <a:srgbClr val="0066FF"/>
                </a:solidFill>
              </a:rPr>
              <a:t>fotosystému</a:t>
            </a:r>
            <a:r>
              <a:rPr lang="cs-CZ" altLang="cs-CZ" sz="2400" dirty="0">
                <a:solidFill>
                  <a:srgbClr val="0066FF"/>
                </a:solidFill>
              </a:rPr>
              <a:t> II. </a:t>
            </a:r>
            <a:r>
              <a:rPr lang="cs-CZ" altLang="cs-CZ" sz="2400" dirty="0"/>
              <a:t>po excitaci světlem</a:t>
            </a:r>
            <a:endParaRPr lang="en-US" altLang="cs-CZ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629B4702-B6EC-4FB2-8FA6-04B5693177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cs-CZ" altLang="cs-CZ"/>
              <a:t>Fotosyntéza souhrn</a:t>
            </a:r>
            <a:endParaRPr lang="en-US" altLang="cs-CZ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DD6B103E-0FD4-4719-ADDE-99684279B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713788" cy="5732462"/>
          </a:xfrm>
        </p:spPr>
        <p:txBody>
          <a:bodyPr/>
          <a:lstStyle/>
          <a:p>
            <a:pPr eaLnBrk="1" hangingPunct="1"/>
            <a:r>
              <a:rPr lang="cs-CZ" altLang="cs-CZ">
                <a:solidFill>
                  <a:srgbClr val="FF00FF"/>
                </a:solidFill>
              </a:rPr>
              <a:t>Fotosystém I. </a:t>
            </a:r>
            <a:r>
              <a:rPr lang="cs-CZ" altLang="cs-CZ"/>
              <a:t>– produkce ATP a NADPH pro anabolické reakce</a:t>
            </a:r>
          </a:p>
          <a:p>
            <a:pPr eaLnBrk="1" hangingPunct="1"/>
            <a:r>
              <a:rPr lang="cs-CZ" altLang="cs-CZ">
                <a:solidFill>
                  <a:srgbClr val="FF00FF"/>
                </a:solidFill>
              </a:rPr>
              <a:t>Fotosystém II.</a:t>
            </a:r>
            <a:r>
              <a:rPr lang="cs-CZ" altLang="cs-CZ">
                <a:solidFill>
                  <a:schemeClr val="bg1"/>
                </a:solidFill>
              </a:rPr>
              <a:t> </a:t>
            </a:r>
            <a:r>
              <a:rPr lang="cs-CZ" altLang="cs-CZ"/>
              <a:t>– oxidace vody pro regeneraci fotosystému I.</a:t>
            </a:r>
          </a:p>
          <a:p>
            <a:pPr eaLnBrk="1" hangingPunct="1"/>
            <a:endParaRPr lang="cs-CZ" altLang="cs-CZ"/>
          </a:p>
          <a:p>
            <a:pPr eaLnBrk="1" hangingPunct="1"/>
            <a:r>
              <a:rPr lang="cs-CZ" altLang="cs-CZ">
                <a:solidFill>
                  <a:srgbClr val="FF0000"/>
                </a:solidFill>
              </a:rPr>
              <a:t>Fotosystém II. vznikl evolučně později a umožnil fotosyntetizujícím organismům využití rozšířené vody na místo nedostatkových redukovadel.</a:t>
            </a:r>
            <a:endParaRPr lang="en-US" alt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7226C6AE-E308-486C-B2E7-89AFE443BF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836613"/>
          </a:xfrm>
        </p:spPr>
        <p:txBody>
          <a:bodyPr/>
          <a:lstStyle/>
          <a:p>
            <a:r>
              <a:rPr lang="cs-CZ" altLang="cs-CZ"/>
              <a:t>Evoluce bakterií</a:t>
            </a:r>
          </a:p>
        </p:txBody>
      </p:sp>
      <p:sp>
        <p:nvSpPr>
          <p:cNvPr id="102403" name="Line 3">
            <a:extLst>
              <a:ext uri="{FF2B5EF4-FFF2-40B4-BE49-F238E27FC236}">
                <a16:creationId xmlns:a16="http://schemas.microsoft.com/office/drawing/2014/main" id="{B649A358-AEE6-4AF5-A221-CD92A35F6D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84663" y="5949950"/>
            <a:ext cx="0" cy="503238"/>
          </a:xfrm>
          <a:prstGeom prst="line">
            <a:avLst/>
          </a:prstGeom>
          <a:noFill/>
          <a:ln w="1270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04" name="Line 4">
            <a:extLst>
              <a:ext uri="{FF2B5EF4-FFF2-40B4-BE49-F238E27FC236}">
                <a16:creationId xmlns:a16="http://schemas.microsoft.com/office/drawing/2014/main" id="{6E835F07-D252-4F5C-BD7B-BB24C10D8F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84663" y="5373688"/>
            <a:ext cx="719137" cy="574675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05" name="Line 5">
            <a:extLst>
              <a:ext uri="{FF2B5EF4-FFF2-40B4-BE49-F238E27FC236}">
                <a16:creationId xmlns:a16="http://schemas.microsoft.com/office/drawing/2014/main" id="{F03C19C7-6E10-47FD-9B5A-0252180FF94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63713" y="4365625"/>
            <a:ext cx="2520950" cy="1584325"/>
          </a:xfrm>
          <a:prstGeom prst="line">
            <a:avLst/>
          </a:prstGeom>
          <a:noFill/>
          <a:ln w="12700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06" name="Line 6">
            <a:extLst>
              <a:ext uri="{FF2B5EF4-FFF2-40B4-BE49-F238E27FC236}">
                <a16:creationId xmlns:a16="http://schemas.microsoft.com/office/drawing/2014/main" id="{39DD2883-EF78-4C99-BDBB-4E9DC43C2D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933825"/>
            <a:ext cx="431800" cy="1438275"/>
          </a:xfrm>
          <a:prstGeom prst="line">
            <a:avLst/>
          </a:prstGeom>
          <a:noFill/>
          <a:ln w="1270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07" name="Line 7">
            <a:extLst>
              <a:ext uri="{FF2B5EF4-FFF2-40B4-BE49-F238E27FC236}">
                <a16:creationId xmlns:a16="http://schemas.microsoft.com/office/drawing/2014/main" id="{65CDE1AE-5B21-4C6B-94CD-FCB547C4D1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4005263"/>
            <a:ext cx="1800225" cy="1366837"/>
          </a:xfrm>
          <a:prstGeom prst="line">
            <a:avLst/>
          </a:prstGeom>
          <a:noFill/>
          <a:ln w="1270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08" name="Line 8">
            <a:extLst>
              <a:ext uri="{FF2B5EF4-FFF2-40B4-BE49-F238E27FC236}">
                <a16:creationId xmlns:a16="http://schemas.microsoft.com/office/drawing/2014/main" id="{F044556F-C93C-4BB6-8FB8-E3F70A56B6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56325" y="2565400"/>
            <a:ext cx="574675" cy="1438275"/>
          </a:xfrm>
          <a:prstGeom prst="line">
            <a:avLst/>
          </a:prstGeom>
          <a:noFill/>
          <a:ln w="1270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09" name="Line 9">
            <a:extLst>
              <a:ext uri="{FF2B5EF4-FFF2-40B4-BE49-F238E27FC236}">
                <a16:creationId xmlns:a16="http://schemas.microsoft.com/office/drawing/2014/main" id="{2439CDB1-26DE-445D-B8FC-2F3ADD8318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04025" y="2708275"/>
            <a:ext cx="936625" cy="1296988"/>
          </a:xfrm>
          <a:prstGeom prst="line">
            <a:avLst/>
          </a:prstGeom>
          <a:noFill/>
          <a:ln w="1270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10" name="Line 10">
            <a:extLst>
              <a:ext uri="{FF2B5EF4-FFF2-40B4-BE49-F238E27FC236}">
                <a16:creationId xmlns:a16="http://schemas.microsoft.com/office/drawing/2014/main" id="{A6F907CE-3557-4F8D-B1B8-67ED2AD3D6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04025" y="3644900"/>
            <a:ext cx="1584325" cy="360363"/>
          </a:xfrm>
          <a:prstGeom prst="line">
            <a:avLst/>
          </a:prstGeom>
          <a:noFill/>
          <a:ln w="1270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11" name="Text Box 11">
            <a:extLst>
              <a:ext uri="{FF2B5EF4-FFF2-40B4-BE49-F238E27FC236}">
                <a16:creationId xmlns:a16="http://schemas.microsoft.com/office/drawing/2014/main" id="{51310C0B-6850-45BC-80E5-EC697FEB5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6400800"/>
            <a:ext cx="262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>
                <a:solidFill>
                  <a:schemeClr val="bg2"/>
                </a:solidFill>
              </a:rPr>
              <a:t>Společný předek</a:t>
            </a:r>
          </a:p>
        </p:txBody>
      </p:sp>
      <p:sp>
        <p:nvSpPr>
          <p:cNvPr id="102412" name="Text Box 12">
            <a:extLst>
              <a:ext uri="{FF2B5EF4-FFF2-40B4-BE49-F238E27FC236}">
                <a16:creationId xmlns:a16="http://schemas.microsoft.com/office/drawing/2014/main" id="{3FBE0B2E-6675-49A6-8F94-A316CC25A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860800"/>
            <a:ext cx="1389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>
                <a:solidFill>
                  <a:srgbClr val="00FFFF"/>
                </a:solidFill>
              </a:rPr>
              <a:t>Bacteria</a:t>
            </a:r>
          </a:p>
        </p:txBody>
      </p:sp>
      <p:sp>
        <p:nvSpPr>
          <p:cNvPr id="102413" name="Text Box 13">
            <a:extLst>
              <a:ext uri="{FF2B5EF4-FFF2-40B4-BE49-F238E27FC236}">
                <a16:creationId xmlns:a16="http://schemas.microsoft.com/office/drawing/2014/main" id="{76BB514E-2AE7-4D70-BD89-293236934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3357563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>
                <a:solidFill>
                  <a:srgbClr val="FF3300"/>
                </a:solidFill>
              </a:rPr>
              <a:t>Archea</a:t>
            </a:r>
          </a:p>
        </p:txBody>
      </p:sp>
      <p:sp>
        <p:nvSpPr>
          <p:cNvPr id="102414" name="Text Box 14">
            <a:extLst>
              <a:ext uri="{FF2B5EF4-FFF2-40B4-BE49-F238E27FC236}">
                <a16:creationId xmlns:a16="http://schemas.microsoft.com/office/drawing/2014/main" id="{12EBFB62-2B31-4D9E-9613-7869CA9A1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941888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>
                <a:solidFill>
                  <a:srgbClr val="663300"/>
                </a:solidFill>
              </a:rPr>
              <a:t>Eukarya</a:t>
            </a:r>
          </a:p>
        </p:txBody>
      </p:sp>
      <p:sp>
        <p:nvSpPr>
          <p:cNvPr id="102415" name="Text Box 15">
            <a:extLst>
              <a:ext uri="{FF2B5EF4-FFF2-40B4-BE49-F238E27FC236}">
                <a16:creationId xmlns:a16="http://schemas.microsoft.com/office/drawing/2014/main" id="{9F12BAB8-936F-4FB6-BB71-A433040C0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2060575"/>
            <a:ext cx="1385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>
                <a:solidFill>
                  <a:schemeClr val="folHlink"/>
                </a:solidFill>
              </a:rPr>
              <a:t>Rostliny</a:t>
            </a:r>
          </a:p>
        </p:txBody>
      </p:sp>
      <p:sp>
        <p:nvSpPr>
          <p:cNvPr id="102416" name="Text Box 16">
            <a:extLst>
              <a:ext uri="{FF2B5EF4-FFF2-40B4-BE49-F238E27FC236}">
                <a16:creationId xmlns:a16="http://schemas.microsoft.com/office/drawing/2014/main" id="{B8B76F72-E19B-41E9-84E7-A195DD121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5825" y="2276475"/>
            <a:ext cx="1131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>
                <a:solidFill>
                  <a:srgbClr val="0066FF"/>
                </a:solidFill>
              </a:rPr>
              <a:t>Houby</a:t>
            </a:r>
          </a:p>
        </p:txBody>
      </p:sp>
      <p:sp>
        <p:nvSpPr>
          <p:cNvPr id="102417" name="Text Box 17">
            <a:extLst>
              <a:ext uri="{FF2B5EF4-FFF2-40B4-BE49-F238E27FC236}">
                <a16:creationId xmlns:a16="http://schemas.microsoft.com/office/drawing/2014/main" id="{7147B844-5FEC-458B-81D3-E32F1A76C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005263"/>
            <a:ext cx="194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>
                <a:solidFill>
                  <a:srgbClr val="FF00FF"/>
                </a:solidFill>
              </a:rPr>
              <a:t>Živočichové</a:t>
            </a:r>
          </a:p>
        </p:txBody>
      </p:sp>
      <p:sp>
        <p:nvSpPr>
          <p:cNvPr id="102418" name="Line 18">
            <a:extLst>
              <a:ext uri="{FF2B5EF4-FFF2-40B4-BE49-F238E27FC236}">
                <a16:creationId xmlns:a16="http://schemas.microsoft.com/office/drawing/2014/main" id="{6A9A8582-0C2E-4BA6-B6E1-0BB42DF196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80063" y="4365625"/>
            <a:ext cx="0" cy="503238"/>
          </a:xfrm>
          <a:prstGeom prst="line">
            <a:avLst/>
          </a:prstGeom>
          <a:noFill/>
          <a:ln w="28575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19" name="Line 19">
            <a:extLst>
              <a:ext uri="{FF2B5EF4-FFF2-40B4-BE49-F238E27FC236}">
                <a16:creationId xmlns:a16="http://schemas.microsoft.com/office/drawing/2014/main" id="{071F0701-6BFC-4C80-8DF5-CFCC76B8CE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0425" y="4652963"/>
            <a:ext cx="576263" cy="71437"/>
          </a:xfrm>
          <a:prstGeom prst="line">
            <a:avLst/>
          </a:prstGeom>
          <a:noFill/>
          <a:ln w="28575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20" name="Line 20">
            <a:extLst>
              <a:ext uri="{FF2B5EF4-FFF2-40B4-BE49-F238E27FC236}">
                <a16:creationId xmlns:a16="http://schemas.microsoft.com/office/drawing/2014/main" id="{6A16B4DD-9975-4DC4-906B-938E819B88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19700" y="5157788"/>
            <a:ext cx="576263" cy="71437"/>
          </a:xfrm>
          <a:prstGeom prst="line">
            <a:avLst/>
          </a:prstGeom>
          <a:noFill/>
          <a:ln w="28575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21" name="Line 21">
            <a:extLst>
              <a:ext uri="{FF2B5EF4-FFF2-40B4-BE49-F238E27FC236}">
                <a16:creationId xmlns:a16="http://schemas.microsoft.com/office/drawing/2014/main" id="{E1804CD6-2547-4D3C-AD34-D3F4A85E36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0425" y="4149725"/>
            <a:ext cx="0" cy="503238"/>
          </a:xfrm>
          <a:prstGeom prst="line">
            <a:avLst/>
          </a:prstGeom>
          <a:noFill/>
          <a:ln w="28575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22" name="Line 22">
            <a:extLst>
              <a:ext uri="{FF2B5EF4-FFF2-40B4-BE49-F238E27FC236}">
                <a16:creationId xmlns:a16="http://schemas.microsoft.com/office/drawing/2014/main" id="{CE01C9CB-2A3F-4E1B-A998-7BCF010A36E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56325" y="3716338"/>
            <a:ext cx="431800" cy="73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23" name="Oval 23">
            <a:extLst>
              <a:ext uri="{FF2B5EF4-FFF2-40B4-BE49-F238E27FC236}">
                <a16:creationId xmlns:a16="http://schemas.microsoft.com/office/drawing/2014/main" id="{C14AC0D8-4410-42E0-A7B4-C92C3173E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3213100"/>
            <a:ext cx="4537075" cy="3384550"/>
          </a:xfrm>
          <a:prstGeom prst="ellipse">
            <a:avLst/>
          </a:prstGeom>
          <a:noFill/>
          <a:ln w="57150">
            <a:solidFill>
              <a:srgbClr val="99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1800">
              <a:solidFill>
                <a:schemeClr val="tx1"/>
              </a:solidFill>
            </a:endParaRPr>
          </a:p>
        </p:txBody>
      </p:sp>
      <p:pic>
        <p:nvPicPr>
          <p:cNvPr id="102424" name="Picture 24" descr="LOGO_FZP_CZ">
            <a:extLst>
              <a:ext uri="{FF2B5EF4-FFF2-40B4-BE49-F238E27FC236}">
                <a16:creationId xmlns:a16="http://schemas.microsoft.com/office/drawing/2014/main" id="{C4B611A7-BB24-4404-9DF2-DB53A39133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E61EB23E-216F-4438-9BDB-F6DF74D724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836613"/>
          </a:xfrm>
        </p:spPr>
        <p:txBody>
          <a:bodyPr/>
          <a:lstStyle/>
          <a:p>
            <a:pPr algn="l"/>
            <a:r>
              <a:rPr lang="cs-CZ" altLang="cs-CZ">
                <a:solidFill>
                  <a:srgbClr val="006600"/>
                </a:solidFill>
              </a:rPr>
              <a:t>Evoluce bakterií</a:t>
            </a:r>
          </a:p>
        </p:txBody>
      </p:sp>
      <p:sp>
        <p:nvSpPr>
          <p:cNvPr id="149507" name="Line 3">
            <a:extLst>
              <a:ext uri="{FF2B5EF4-FFF2-40B4-BE49-F238E27FC236}">
                <a16:creationId xmlns:a16="http://schemas.microsoft.com/office/drawing/2014/main" id="{2DF6B78B-C9DF-48DA-BA1A-F8CFDFF6EA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11638" y="6524625"/>
            <a:ext cx="11112" cy="3333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08" name="Line 4">
            <a:extLst>
              <a:ext uri="{FF2B5EF4-FFF2-40B4-BE49-F238E27FC236}">
                <a16:creationId xmlns:a16="http://schemas.microsoft.com/office/drawing/2014/main" id="{E13F7ABD-C8CB-4D22-8C1D-5E04EE77755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6524625"/>
            <a:ext cx="1871663" cy="0"/>
          </a:xfrm>
          <a:prstGeom prst="line">
            <a:avLst/>
          </a:prstGeom>
          <a:noFill/>
          <a:ln w="76200">
            <a:solidFill>
              <a:srgbClr val="FF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09" name="Line 5">
            <a:extLst>
              <a:ext uri="{FF2B5EF4-FFF2-40B4-BE49-F238E27FC236}">
                <a16:creationId xmlns:a16="http://schemas.microsoft.com/office/drawing/2014/main" id="{4CA498BF-5622-4A48-9D03-73A4F060D07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11638" y="5949950"/>
            <a:ext cx="11112" cy="5492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10" name="Line 6">
            <a:extLst>
              <a:ext uri="{FF2B5EF4-FFF2-40B4-BE49-F238E27FC236}">
                <a16:creationId xmlns:a16="http://schemas.microsoft.com/office/drawing/2014/main" id="{AB6EC316-5F8F-4BEF-8E55-1DFBEEA1B4D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150" y="5949950"/>
            <a:ext cx="2376488" cy="0"/>
          </a:xfrm>
          <a:prstGeom prst="line">
            <a:avLst/>
          </a:prstGeom>
          <a:noFill/>
          <a:ln w="76200">
            <a:solidFill>
              <a:srgbClr val="CC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11" name="Line 7">
            <a:extLst>
              <a:ext uri="{FF2B5EF4-FFF2-40B4-BE49-F238E27FC236}">
                <a16:creationId xmlns:a16="http://schemas.microsoft.com/office/drawing/2014/main" id="{DCD0C028-3F3B-4B17-A21A-6B912666A8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11638" y="5445125"/>
            <a:ext cx="11112" cy="5492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12" name="Line 8">
            <a:extLst>
              <a:ext uri="{FF2B5EF4-FFF2-40B4-BE49-F238E27FC236}">
                <a16:creationId xmlns:a16="http://schemas.microsoft.com/office/drawing/2014/main" id="{6A2ACD7D-A1CC-4FBE-8815-1FA79FDA38D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68538" y="5157788"/>
            <a:ext cx="1943100" cy="287337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13" name="Line 9">
            <a:extLst>
              <a:ext uri="{FF2B5EF4-FFF2-40B4-BE49-F238E27FC236}">
                <a16:creationId xmlns:a16="http://schemas.microsoft.com/office/drawing/2014/main" id="{30F03F34-248D-4606-9373-DCEA1A4DF03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11638" y="4868863"/>
            <a:ext cx="11112" cy="5492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14" name="Line 10">
            <a:extLst>
              <a:ext uri="{FF2B5EF4-FFF2-40B4-BE49-F238E27FC236}">
                <a16:creationId xmlns:a16="http://schemas.microsoft.com/office/drawing/2014/main" id="{2E99E37A-5DE5-4984-AD6A-A14C54D7E54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4221163"/>
            <a:ext cx="1871663" cy="647700"/>
          </a:xfrm>
          <a:prstGeom prst="line">
            <a:avLst/>
          </a:prstGeom>
          <a:noFill/>
          <a:ln w="76200">
            <a:solidFill>
              <a:srgbClr val="CC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15" name="Line 11">
            <a:extLst>
              <a:ext uri="{FF2B5EF4-FFF2-40B4-BE49-F238E27FC236}">
                <a16:creationId xmlns:a16="http://schemas.microsoft.com/office/drawing/2014/main" id="{99793B0B-B7CB-4CAD-9BD0-D81992E4398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11638" y="4581525"/>
            <a:ext cx="11112" cy="26035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16" name="Line 12">
            <a:extLst>
              <a:ext uri="{FF2B5EF4-FFF2-40B4-BE49-F238E27FC236}">
                <a16:creationId xmlns:a16="http://schemas.microsoft.com/office/drawing/2014/main" id="{B5AAE0ED-CB2F-499B-868D-E28E59BDDB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11638" y="4581525"/>
            <a:ext cx="4318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17" name="Line 13">
            <a:extLst>
              <a:ext uri="{FF2B5EF4-FFF2-40B4-BE49-F238E27FC236}">
                <a16:creationId xmlns:a16="http://schemas.microsoft.com/office/drawing/2014/main" id="{7B7823F9-95AA-472D-835A-816DD7117F4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24300" y="4437063"/>
            <a:ext cx="287338" cy="144462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18" name="Line 14">
            <a:extLst>
              <a:ext uri="{FF2B5EF4-FFF2-40B4-BE49-F238E27FC236}">
                <a16:creationId xmlns:a16="http://schemas.microsoft.com/office/drawing/2014/main" id="{F6D299F8-EE11-4854-BDED-8A662971738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31913" y="2420938"/>
            <a:ext cx="2590800" cy="20161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19" name="Line 15">
            <a:extLst>
              <a:ext uri="{FF2B5EF4-FFF2-40B4-BE49-F238E27FC236}">
                <a16:creationId xmlns:a16="http://schemas.microsoft.com/office/drawing/2014/main" id="{8A036FA3-8EC3-4149-A878-3140FC5382F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79838" y="3860800"/>
            <a:ext cx="144462" cy="5762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20" name="Line 16">
            <a:extLst>
              <a:ext uri="{FF2B5EF4-FFF2-40B4-BE49-F238E27FC236}">
                <a16:creationId xmlns:a16="http://schemas.microsoft.com/office/drawing/2014/main" id="{F071F536-4D76-47C9-939D-1A058AC7AC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51275" y="4076700"/>
            <a:ext cx="215900" cy="36195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21" name="Line 17">
            <a:extLst>
              <a:ext uri="{FF2B5EF4-FFF2-40B4-BE49-F238E27FC236}">
                <a16:creationId xmlns:a16="http://schemas.microsoft.com/office/drawing/2014/main" id="{0ED995B9-82C2-490E-BE5A-CB77901A608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43213" y="1844675"/>
            <a:ext cx="938212" cy="2016125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22" name="Line 18">
            <a:extLst>
              <a:ext uri="{FF2B5EF4-FFF2-40B4-BE49-F238E27FC236}">
                <a16:creationId xmlns:a16="http://schemas.microsoft.com/office/drawing/2014/main" id="{F5E011C9-20F7-4DE4-B440-302915E7FD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79838" y="1916113"/>
            <a:ext cx="647700" cy="1944687"/>
          </a:xfrm>
          <a:prstGeom prst="line">
            <a:avLst/>
          </a:prstGeom>
          <a:noFill/>
          <a:ln w="76200">
            <a:solidFill>
              <a:srgbClr val="CC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23" name="Line 19">
            <a:extLst>
              <a:ext uri="{FF2B5EF4-FFF2-40B4-BE49-F238E27FC236}">
                <a16:creationId xmlns:a16="http://schemas.microsoft.com/office/drawing/2014/main" id="{51BD1BBF-3B40-4415-8C39-915737BFC2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67175" y="1412875"/>
            <a:ext cx="1873250" cy="2665413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24" name="Line 20">
            <a:extLst>
              <a:ext uri="{FF2B5EF4-FFF2-40B4-BE49-F238E27FC236}">
                <a16:creationId xmlns:a16="http://schemas.microsoft.com/office/drawing/2014/main" id="{6F96816E-F000-41E0-BEFA-4BF9D55220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40200" y="1773238"/>
            <a:ext cx="3384550" cy="22320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25" name="Line 21">
            <a:extLst>
              <a:ext uri="{FF2B5EF4-FFF2-40B4-BE49-F238E27FC236}">
                <a16:creationId xmlns:a16="http://schemas.microsoft.com/office/drawing/2014/main" id="{D317F277-DC50-4333-9A6B-17C7B3F9CB3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4581525"/>
            <a:ext cx="504825" cy="1428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26" name="Line 22">
            <a:extLst>
              <a:ext uri="{FF2B5EF4-FFF2-40B4-BE49-F238E27FC236}">
                <a16:creationId xmlns:a16="http://schemas.microsoft.com/office/drawing/2014/main" id="{EC66524D-B57B-4EF9-9C25-0B5141CE6A6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03800" y="4724400"/>
            <a:ext cx="2016125" cy="792163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27" name="Line 23">
            <a:extLst>
              <a:ext uri="{FF2B5EF4-FFF2-40B4-BE49-F238E27FC236}">
                <a16:creationId xmlns:a16="http://schemas.microsoft.com/office/drawing/2014/main" id="{DCEA43C7-B7A1-4373-87E6-92845C9018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3860800"/>
            <a:ext cx="3240088" cy="720725"/>
          </a:xfrm>
          <a:prstGeom prst="line">
            <a:avLst/>
          </a:prstGeom>
          <a:noFill/>
          <a:ln w="762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28" name="Line 24">
            <a:extLst>
              <a:ext uri="{FF2B5EF4-FFF2-40B4-BE49-F238E27FC236}">
                <a16:creationId xmlns:a16="http://schemas.microsoft.com/office/drawing/2014/main" id="{8CC39265-77E8-4A40-AA4D-A6D003A376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32363" y="4652963"/>
            <a:ext cx="2016125" cy="71437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29" name="Text Box 25">
            <a:extLst>
              <a:ext uri="{FF2B5EF4-FFF2-40B4-BE49-F238E27FC236}">
                <a16:creationId xmlns:a16="http://schemas.microsoft.com/office/drawing/2014/main" id="{3905C174-AB85-4343-A7C8-540D18F29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6400800"/>
            <a:ext cx="1201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FF9933"/>
                </a:solidFill>
              </a:rPr>
              <a:t>Aquifex</a:t>
            </a:r>
          </a:p>
        </p:txBody>
      </p:sp>
      <p:sp>
        <p:nvSpPr>
          <p:cNvPr id="149530" name="Text Box 26">
            <a:extLst>
              <a:ext uri="{FF2B5EF4-FFF2-40B4-BE49-F238E27FC236}">
                <a16:creationId xmlns:a16="http://schemas.microsoft.com/office/drawing/2014/main" id="{39C8F7B9-5C0B-45A0-AF13-9157B8C9C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661025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CC9900"/>
                </a:solidFill>
              </a:rPr>
              <a:t>Thermotoga</a:t>
            </a:r>
          </a:p>
        </p:txBody>
      </p:sp>
      <p:sp>
        <p:nvSpPr>
          <p:cNvPr id="149531" name="Text Box 27">
            <a:extLst>
              <a:ext uri="{FF2B5EF4-FFF2-40B4-BE49-F238E27FC236}">
                <a16:creationId xmlns:a16="http://schemas.microsoft.com/office/drawing/2014/main" id="{D7349EF0-4419-43E3-8A2E-8BA0638F6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581525"/>
            <a:ext cx="22034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006600"/>
                </a:solidFill>
              </a:rPr>
              <a:t>Zelené nesirné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006600"/>
                </a:solidFill>
              </a:rPr>
              <a:t>bakterie</a:t>
            </a:r>
          </a:p>
        </p:txBody>
      </p:sp>
      <p:sp>
        <p:nvSpPr>
          <p:cNvPr id="149532" name="Text Box 28">
            <a:extLst>
              <a:ext uri="{FF2B5EF4-FFF2-40B4-BE49-F238E27FC236}">
                <a16:creationId xmlns:a16="http://schemas.microsoft.com/office/drawing/2014/main" id="{C3772090-B85C-435E-9893-CC62AF39B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573463"/>
            <a:ext cx="23891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CC6600"/>
                </a:solidFill>
              </a:rPr>
              <a:t>Radiorezistentní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CC6600"/>
                </a:solidFill>
              </a:rPr>
              <a:t>mikrokoky</a:t>
            </a:r>
          </a:p>
        </p:txBody>
      </p:sp>
      <p:sp>
        <p:nvSpPr>
          <p:cNvPr id="149533" name="Text Box 29">
            <a:extLst>
              <a:ext uri="{FF2B5EF4-FFF2-40B4-BE49-F238E27FC236}">
                <a16:creationId xmlns:a16="http://schemas.microsoft.com/office/drawing/2014/main" id="{0C96A7C0-2EF1-458E-BC94-AA96E3238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844675"/>
            <a:ext cx="162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FF0000"/>
                </a:solidFill>
              </a:rPr>
              <a:t>Spirochety</a:t>
            </a:r>
          </a:p>
        </p:txBody>
      </p:sp>
      <p:sp>
        <p:nvSpPr>
          <p:cNvPr id="149534" name="Text Box 30">
            <a:extLst>
              <a:ext uri="{FF2B5EF4-FFF2-40B4-BE49-F238E27FC236}">
                <a16:creationId xmlns:a16="http://schemas.microsoft.com/office/drawing/2014/main" id="{AB94B8B2-D87E-4D68-8946-679D07D00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981075"/>
            <a:ext cx="18637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33CC33"/>
                </a:solidFill>
              </a:rPr>
              <a:t>Zelené sirné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33CC33"/>
                </a:solidFill>
              </a:rPr>
              <a:t>bakterie</a:t>
            </a:r>
          </a:p>
        </p:txBody>
      </p:sp>
      <p:sp>
        <p:nvSpPr>
          <p:cNvPr id="149535" name="Text Box 31">
            <a:extLst>
              <a:ext uri="{FF2B5EF4-FFF2-40B4-BE49-F238E27FC236}">
                <a16:creationId xmlns:a16="http://schemas.microsoft.com/office/drawing/2014/main" id="{AD31EF11-8A31-4C21-84CF-5E52357EE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836613"/>
            <a:ext cx="216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FF6600"/>
                </a:solidFill>
              </a:rPr>
              <a:t>Planktomycety</a:t>
            </a:r>
          </a:p>
        </p:txBody>
      </p:sp>
      <p:sp>
        <p:nvSpPr>
          <p:cNvPr id="149536" name="Text Box 32">
            <a:extLst>
              <a:ext uri="{FF2B5EF4-FFF2-40B4-BE49-F238E27FC236}">
                <a16:creationId xmlns:a16="http://schemas.microsoft.com/office/drawing/2014/main" id="{170C07A3-E1D8-4F34-A776-D5EAE6D58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1196975"/>
            <a:ext cx="162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chemeClr val="tx1"/>
                </a:solidFill>
              </a:rPr>
              <a:t>Chlamydie</a:t>
            </a:r>
          </a:p>
        </p:txBody>
      </p:sp>
      <p:sp>
        <p:nvSpPr>
          <p:cNvPr id="149537" name="Text Box 33">
            <a:extLst>
              <a:ext uri="{FF2B5EF4-FFF2-40B4-BE49-F238E27FC236}">
                <a16:creationId xmlns:a16="http://schemas.microsoft.com/office/drawing/2014/main" id="{53309826-0FDD-4921-80F6-CAF4619B9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2997200"/>
            <a:ext cx="20653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333399"/>
                </a:solidFill>
              </a:rPr>
              <a:t>Grampozitivní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333399"/>
                </a:solidFill>
              </a:rPr>
              <a:t>bakterie</a:t>
            </a:r>
          </a:p>
        </p:txBody>
      </p:sp>
      <p:sp>
        <p:nvSpPr>
          <p:cNvPr id="149538" name="Text Box 34">
            <a:extLst>
              <a:ext uri="{FF2B5EF4-FFF2-40B4-BE49-F238E27FC236}">
                <a16:creationId xmlns:a16="http://schemas.microsoft.com/office/drawing/2014/main" id="{57F727B8-CF62-4C4A-A8AB-C7609F8F1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5475" y="5373688"/>
            <a:ext cx="2168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FF00FF"/>
                </a:solidFill>
              </a:rPr>
              <a:t>Proteobakterie</a:t>
            </a:r>
          </a:p>
        </p:txBody>
      </p:sp>
      <p:sp>
        <p:nvSpPr>
          <p:cNvPr id="149539" name="Text Box 35">
            <a:extLst>
              <a:ext uri="{FF2B5EF4-FFF2-40B4-BE49-F238E27FC236}">
                <a16:creationId xmlns:a16="http://schemas.microsoft.com/office/drawing/2014/main" id="{DCA86553-512D-411A-8234-72C3A0CA1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765175"/>
            <a:ext cx="20161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CC9900"/>
                </a:solidFill>
              </a:rPr>
              <a:t>Flavobakterie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CC9900"/>
                </a:solidFill>
              </a:rPr>
              <a:t>Cytophaga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CC9900"/>
                </a:solidFill>
              </a:rPr>
              <a:t>Bacteroides</a:t>
            </a:r>
          </a:p>
        </p:txBody>
      </p:sp>
      <p:sp>
        <p:nvSpPr>
          <p:cNvPr id="149540" name="Text Box 36">
            <a:extLst>
              <a:ext uri="{FF2B5EF4-FFF2-40B4-BE49-F238E27FC236}">
                <a16:creationId xmlns:a16="http://schemas.microsoft.com/office/drawing/2014/main" id="{0F2F8764-82A2-4B0B-99AB-5E1B27AD8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4149725"/>
            <a:ext cx="2152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chemeClr val="folHlink"/>
                </a:solidFill>
              </a:rPr>
              <a:t>Cyanobakterie</a:t>
            </a:r>
          </a:p>
        </p:txBody>
      </p:sp>
      <p:pic>
        <p:nvPicPr>
          <p:cNvPr id="103461" name="Picture 37" descr="LOGO_FZP_CZ">
            <a:extLst>
              <a:ext uri="{FF2B5EF4-FFF2-40B4-BE49-F238E27FC236}">
                <a16:creationId xmlns:a16="http://schemas.microsoft.com/office/drawing/2014/main" id="{2BF236F6-F3F5-486D-8318-61FA4ED4F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9081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9543" name="Line 39">
            <a:extLst>
              <a:ext uri="{FF2B5EF4-FFF2-40B4-BE49-F238E27FC236}">
                <a16:creationId xmlns:a16="http://schemas.microsoft.com/office/drawing/2014/main" id="{DB51730B-617C-4C0E-A154-480F18E366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2708275"/>
            <a:ext cx="3024188" cy="187325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9544" name="Text Box 40">
            <a:extLst>
              <a:ext uri="{FF2B5EF4-FFF2-40B4-BE49-F238E27FC236}">
                <a16:creationId xmlns:a16="http://schemas.microsoft.com/office/drawing/2014/main" id="{BAA329E8-477C-4F68-B0B8-453ECA832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0" y="2205038"/>
            <a:ext cx="211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rgbClr val="5959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rgbClr val="0000FF"/>
                </a:solidFill>
              </a:rPr>
              <a:t>Actinobakterie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14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4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4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14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14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4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149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149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149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149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149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149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1000"/>
                                        <p:tgtEl>
                                          <p:spTgt spid="149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149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149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149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149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000"/>
                                        <p:tgtEl>
                                          <p:spTgt spid="149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29" grpId="0"/>
      <p:bldP spid="149530" grpId="0"/>
      <p:bldP spid="149531" grpId="0"/>
      <p:bldP spid="149532" grpId="0"/>
      <p:bldP spid="149533" grpId="0"/>
      <p:bldP spid="149534" grpId="0"/>
      <p:bldP spid="149535" grpId="0"/>
      <p:bldP spid="149536" grpId="0"/>
      <p:bldP spid="149537" grpId="0"/>
      <p:bldP spid="149538" grpId="0"/>
      <p:bldP spid="149539" grpId="0"/>
      <p:bldP spid="149540" grpId="0"/>
      <p:bldP spid="1495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88D7AB06-37FD-4F99-83CD-97DF52A52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250" y="260350"/>
            <a:ext cx="5976938" cy="1125538"/>
          </a:xfrm>
        </p:spPr>
        <p:txBody>
          <a:bodyPr/>
          <a:lstStyle/>
          <a:p>
            <a:r>
              <a:rPr lang="cs-CZ" altLang="cs-CZ"/>
              <a:t>Anoxygenní fototrofní bakterie (10. skupina)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C2721E60-ECE6-4F38-8AF5-2FFF5F6886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5373687"/>
          </a:xfrm>
        </p:spPr>
        <p:txBody>
          <a:bodyPr/>
          <a:lstStyle/>
          <a:p>
            <a:pPr marL="609600" indent="-609600"/>
            <a:r>
              <a:rPr lang="cs-CZ" altLang="cs-CZ"/>
              <a:t>fotosyntéza bez produkce kyslíku</a:t>
            </a:r>
          </a:p>
          <a:p>
            <a:pPr marL="609600" indent="-609600"/>
            <a:r>
              <a:rPr lang="cs-CZ" altLang="cs-CZ"/>
              <a:t>speciální </a:t>
            </a:r>
            <a:r>
              <a:rPr lang="cs-CZ" altLang="cs-CZ">
                <a:solidFill>
                  <a:srgbClr val="0000FF"/>
                </a:solidFill>
              </a:rPr>
              <a:t>bakteriochlorofyly</a:t>
            </a:r>
            <a:r>
              <a:rPr lang="cs-CZ" altLang="cs-CZ"/>
              <a:t> odlišné od rostlinných</a:t>
            </a:r>
          </a:p>
          <a:p>
            <a:pPr marL="990600" lvl="1" indent="-533400"/>
            <a:r>
              <a:rPr lang="cs-CZ" altLang="cs-CZ">
                <a:solidFill>
                  <a:srgbClr val="FF00FF"/>
                </a:solidFill>
              </a:rPr>
              <a:t>bakteriochlorofyl a, b</a:t>
            </a:r>
            <a:r>
              <a:rPr lang="cs-CZ" altLang="cs-CZ"/>
              <a:t> – purpurové bakterie</a:t>
            </a:r>
          </a:p>
          <a:p>
            <a:pPr marL="990600" lvl="1" indent="-533400"/>
            <a:r>
              <a:rPr lang="cs-CZ" altLang="cs-CZ">
                <a:solidFill>
                  <a:srgbClr val="CC9900"/>
                </a:solidFill>
              </a:rPr>
              <a:t>bakteriochlorofyl G</a:t>
            </a:r>
            <a:r>
              <a:rPr lang="cs-CZ" altLang="cs-CZ"/>
              <a:t> – heliobakterie</a:t>
            </a:r>
          </a:p>
          <a:p>
            <a:pPr marL="990600" lvl="1" indent="-533400"/>
            <a:r>
              <a:rPr lang="cs-CZ" altLang="cs-CZ">
                <a:solidFill>
                  <a:srgbClr val="33CC33"/>
                </a:solidFill>
              </a:rPr>
              <a:t>bakteriochlorofyl c, d, e</a:t>
            </a:r>
            <a:r>
              <a:rPr lang="cs-CZ" altLang="cs-CZ"/>
              <a:t> – zelené bakterie</a:t>
            </a:r>
          </a:p>
          <a:p>
            <a:pPr marL="609600" indent="-609600"/>
            <a:r>
              <a:rPr lang="cs-CZ" altLang="cs-CZ"/>
              <a:t>zdrojem elektronů jsou redukované sirné sloučeniny (sulfidy, síra, thiosírany...) nebo jednodušší organické látky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A6935F2A-71A0-4CCD-8ED2-31B5D8184E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813" y="0"/>
            <a:ext cx="6264275" cy="1412875"/>
          </a:xfrm>
        </p:spPr>
        <p:txBody>
          <a:bodyPr/>
          <a:lstStyle/>
          <a:p>
            <a:r>
              <a:rPr lang="cs-CZ" altLang="cs-CZ"/>
              <a:t>Anoxygenní fototrofní bakterie (10. skupina)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0C5964F5-E040-40BB-BD7E-3B5DBBE52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5373687"/>
          </a:xfrm>
        </p:spPr>
        <p:txBody>
          <a:bodyPr/>
          <a:lstStyle/>
          <a:p>
            <a:pPr marL="609600" indent="-609600"/>
            <a:r>
              <a:rPr lang="cs-CZ" altLang="cs-CZ"/>
              <a:t>zdroj uhlíku CO</a:t>
            </a:r>
            <a:r>
              <a:rPr lang="cs-CZ" altLang="cs-CZ" baseline="-25000"/>
              <a:t>2</a:t>
            </a:r>
            <a:r>
              <a:rPr lang="cs-CZ" altLang="cs-CZ"/>
              <a:t> (</a:t>
            </a:r>
            <a:r>
              <a:rPr lang="cs-CZ" altLang="cs-CZ">
                <a:solidFill>
                  <a:srgbClr val="0000FF"/>
                </a:solidFill>
              </a:rPr>
              <a:t>autotrofie</a:t>
            </a:r>
            <a:r>
              <a:rPr lang="cs-CZ" altLang="cs-CZ"/>
              <a:t>) nebo organické látky (</a:t>
            </a:r>
            <a:r>
              <a:rPr lang="cs-CZ" altLang="cs-CZ">
                <a:solidFill>
                  <a:srgbClr val="0000FF"/>
                </a:solidFill>
              </a:rPr>
              <a:t>heterotrofie</a:t>
            </a:r>
            <a:r>
              <a:rPr lang="cs-CZ" altLang="cs-CZ"/>
              <a:t>)</a:t>
            </a:r>
          </a:p>
          <a:p>
            <a:pPr marL="609600" indent="-609600"/>
            <a:r>
              <a:rPr lang="cs-CZ" altLang="cs-CZ"/>
              <a:t>zdroj dusíku N</a:t>
            </a:r>
            <a:r>
              <a:rPr lang="cs-CZ" altLang="cs-CZ" baseline="-25000"/>
              <a:t>2</a:t>
            </a:r>
            <a:r>
              <a:rPr lang="cs-CZ" altLang="cs-CZ"/>
              <a:t> nebo amonné ionty</a:t>
            </a:r>
          </a:p>
          <a:p>
            <a:pPr marL="609600" indent="-609600"/>
            <a:r>
              <a:rPr lang="cs-CZ" altLang="cs-CZ"/>
              <a:t>při nedostatku světla aerobní respirace</a:t>
            </a:r>
          </a:p>
          <a:p>
            <a:pPr marL="609600" indent="-609600"/>
            <a:r>
              <a:rPr lang="cs-CZ" altLang="cs-CZ"/>
              <a:t>časté ukládání síry uvnitř buněk i vně</a:t>
            </a:r>
          </a:p>
          <a:p>
            <a:pPr marL="609600" indent="-609600"/>
            <a:r>
              <a:rPr lang="cs-CZ" altLang="cs-CZ"/>
              <a:t>7 skupin podle chlorofylu a zdroje elektronů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B1C76F9D-ED47-4A8C-B1A7-2FAEF6AA7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813" y="0"/>
            <a:ext cx="6192837" cy="1125538"/>
          </a:xfrm>
        </p:spPr>
        <p:txBody>
          <a:bodyPr/>
          <a:lstStyle/>
          <a:p>
            <a:r>
              <a:rPr lang="cs-CZ" altLang="cs-CZ"/>
              <a:t>Oxygenní fototrofní bakterie (11. skupina)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C87AB762-9819-4BA0-A75C-3041898921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295400"/>
            <a:ext cx="8893175" cy="5589588"/>
          </a:xfrm>
        </p:spPr>
        <p:txBody>
          <a:bodyPr/>
          <a:lstStyle/>
          <a:p>
            <a:pPr marL="609600" indent="-609600"/>
            <a:r>
              <a:rPr lang="cs-CZ" altLang="cs-CZ"/>
              <a:t>obsahují </a:t>
            </a:r>
            <a:r>
              <a:rPr lang="cs-CZ" altLang="cs-CZ">
                <a:solidFill>
                  <a:schemeClr val="folHlink"/>
                </a:solidFill>
              </a:rPr>
              <a:t>chlorofyl a</a:t>
            </a:r>
            <a:r>
              <a:rPr lang="cs-CZ" altLang="cs-CZ"/>
              <a:t> (jako rostliny)</a:t>
            </a:r>
          </a:p>
          <a:p>
            <a:pPr marL="609600" indent="-609600"/>
            <a:r>
              <a:rPr lang="cs-CZ" altLang="cs-CZ"/>
              <a:t>při fotosyntéze oxidují vodu na kyslík (zdroj elektronů)</a:t>
            </a:r>
          </a:p>
          <a:p>
            <a:pPr marL="609600" indent="-609600"/>
            <a:r>
              <a:rPr lang="cs-CZ" altLang="cs-CZ"/>
              <a:t>někdy též anoxygenní fotosyntéza v přítomnosti sulfidů</a:t>
            </a:r>
          </a:p>
          <a:p>
            <a:pPr marL="609600" indent="-609600"/>
            <a:r>
              <a:rPr lang="cs-CZ" altLang="cs-CZ"/>
              <a:t>při nedostatku světla i respirace a fermentace – jen udržovací, </a:t>
            </a:r>
            <a:r>
              <a:rPr lang="cs-CZ" altLang="cs-CZ">
                <a:solidFill>
                  <a:srgbClr val="FF0000"/>
                </a:solidFill>
              </a:rPr>
              <a:t>nerozmnožují se</a:t>
            </a:r>
          </a:p>
          <a:p>
            <a:pPr marL="609600" indent="-609600"/>
            <a:r>
              <a:rPr lang="cs-CZ" altLang="cs-CZ"/>
              <a:t>často tvorba vláken nebo shluků</a:t>
            </a:r>
          </a:p>
          <a:p>
            <a:pPr marL="609600" indent="-609600"/>
            <a:r>
              <a:rPr lang="cs-CZ" altLang="cs-CZ">
                <a:solidFill>
                  <a:srgbClr val="FF0000"/>
                </a:solidFill>
              </a:rPr>
              <a:t>některé druhy žijí symbioticky s eukaryemi</a:t>
            </a:r>
            <a:r>
              <a:rPr lang="cs-CZ" altLang="cs-CZ"/>
              <a:t> (houbami, rozsivkami) -  vznik chloroplastů?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E17DD0C3-060E-499A-9913-A6CF06A51D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2275" y="0"/>
            <a:ext cx="5903913" cy="1125538"/>
          </a:xfrm>
        </p:spPr>
        <p:txBody>
          <a:bodyPr/>
          <a:lstStyle/>
          <a:p>
            <a:r>
              <a:rPr lang="cs-CZ" altLang="cs-CZ"/>
              <a:t>Oxygenní fototrofní bakterie (11. skupina)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A9C04385-255C-4469-A2CA-65C06FC10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713788" cy="5589587"/>
          </a:xfrm>
        </p:spPr>
        <p:txBody>
          <a:bodyPr/>
          <a:lstStyle/>
          <a:p>
            <a:pPr marL="609600" indent="-609600"/>
            <a:r>
              <a:rPr lang="cs-CZ" altLang="cs-CZ">
                <a:solidFill>
                  <a:srgbClr val="FF00FF"/>
                </a:solidFill>
              </a:rPr>
              <a:t>Cyanobakterie</a:t>
            </a:r>
            <a:r>
              <a:rPr lang="cs-CZ" altLang="cs-CZ"/>
              <a:t> (sinice)</a:t>
            </a:r>
          </a:p>
          <a:p>
            <a:pPr marL="990600" lvl="1" indent="-533400"/>
            <a:r>
              <a:rPr lang="cs-CZ" altLang="cs-CZ"/>
              <a:t>více barviv</a:t>
            </a:r>
          </a:p>
          <a:p>
            <a:pPr marL="990600" lvl="1" indent="-533400"/>
            <a:r>
              <a:rPr lang="cs-CZ" altLang="cs-CZ"/>
              <a:t>velmi přizpůsobivé (např. teplota 2-74°C)</a:t>
            </a:r>
          </a:p>
          <a:p>
            <a:pPr marL="990600" lvl="1" indent="-533400"/>
            <a:r>
              <a:rPr lang="cs-CZ" altLang="cs-CZ"/>
              <a:t>autotrofní, </a:t>
            </a:r>
            <a:r>
              <a:rPr lang="cs-CZ" altLang="cs-CZ">
                <a:solidFill>
                  <a:srgbClr val="FF0000"/>
                </a:solidFill>
              </a:rPr>
              <a:t>schopnost fixovat vzdušný N</a:t>
            </a:r>
            <a:r>
              <a:rPr lang="cs-CZ" altLang="cs-CZ" baseline="-25000">
                <a:solidFill>
                  <a:srgbClr val="FF0000"/>
                </a:solidFill>
              </a:rPr>
              <a:t>2</a:t>
            </a:r>
          </a:p>
          <a:p>
            <a:pPr marL="990600" lvl="1" indent="-533400"/>
            <a:r>
              <a:rPr lang="cs-CZ" altLang="cs-CZ"/>
              <a:t>součást planktonu</a:t>
            </a:r>
          </a:p>
          <a:p>
            <a:pPr marL="990600" lvl="1" indent="-533400"/>
            <a:r>
              <a:rPr lang="cs-CZ" altLang="cs-CZ"/>
              <a:t>„</a:t>
            </a:r>
            <a:r>
              <a:rPr lang="cs-CZ" altLang="cs-CZ">
                <a:solidFill>
                  <a:srgbClr val="0000FF"/>
                </a:solidFill>
              </a:rPr>
              <a:t>vodní květ</a:t>
            </a:r>
            <a:r>
              <a:rPr lang="cs-CZ" altLang="cs-CZ"/>
              <a:t>“ v nádržích, kde je vysoká koncentrace fosfátů – </a:t>
            </a:r>
            <a:r>
              <a:rPr lang="cs-CZ" altLang="cs-CZ">
                <a:solidFill>
                  <a:srgbClr val="0000FF"/>
                </a:solidFill>
              </a:rPr>
              <a:t>eutrofizace vody</a:t>
            </a:r>
          </a:p>
          <a:p>
            <a:pPr marL="990600" lvl="1" indent="-533400"/>
            <a:r>
              <a:rPr lang="cs-CZ" altLang="cs-CZ"/>
              <a:t>produkce </a:t>
            </a:r>
            <a:r>
              <a:rPr lang="cs-CZ" altLang="cs-CZ">
                <a:solidFill>
                  <a:srgbClr val="0000FF"/>
                </a:solidFill>
              </a:rPr>
              <a:t>cyanotoxinů</a:t>
            </a:r>
            <a:r>
              <a:rPr lang="cs-CZ" altLang="cs-CZ"/>
              <a:t> – zdraví škodlivé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413818E3-9E54-42B8-96B1-BEB83A49DE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8175" y="0"/>
            <a:ext cx="5759450" cy="1125538"/>
          </a:xfrm>
        </p:spPr>
        <p:txBody>
          <a:bodyPr/>
          <a:lstStyle/>
          <a:p>
            <a:r>
              <a:rPr lang="cs-CZ" altLang="cs-CZ"/>
              <a:t>Aerobní chemoautotrofní bakterie (12. skupina)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00AA2DF2-B6F3-4D88-81C7-00CCD4506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5589587"/>
          </a:xfrm>
        </p:spPr>
        <p:txBody>
          <a:bodyPr/>
          <a:lstStyle/>
          <a:p>
            <a:pPr marL="609600" indent="-609600"/>
            <a:r>
              <a:rPr lang="cs-CZ" altLang="cs-CZ"/>
              <a:t>oxidace různých anorganických a jednoduchých látek</a:t>
            </a:r>
          </a:p>
          <a:p>
            <a:pPr marL="609600" indent="-609600"/>
            <a:r>
              <a:rPr lang="cs-CZ" altLang="cs-CZ"/>
              <a:t>akceptor elektronů kyslík, výjimečně dusičnany</a:t>
            </a:r>
          </a:p>
          <a:p>
            <a:pPr marL="609600" indent="-609600"/>
            <a:r>
              <a:rPr lang="cs-CZ" altLang="cs-CZ"/>
              <a:t>zdroj uhlíku CO</a:t>
            </a:r>
            <a:r>
              <a:rPr lang="cs-CZ" altLang="cs-CZ" baseline="-25000"/>
              <a:t>2</a:t>
            </a:r>
          </a:p>
          <a:p>
            <a:pPr marL="609600" indent="-609600"/>
            <a:r>
              <a:rPr lang="cs-CZ" altLang="cs-CZ" i="1">
                <a:solidFill>
                  <a:srgbClr val="663300"/>
                </a:solidFill>
              </a:rPr>
              <a:t>Thiobacillus</a:t>
            </a:r>
            <a:r>
              <a:rPr lang="cs-CZ" altLang="cs-CZ" i="1"/>
              <a:t>, </a:t>
            </a:r>
            <a:r>
              <a:rPr lang="cs-CZ" altLang="cs-CZ" i="1">
                <a:solidFill>
                  <a:srgbClr val="663300"/>
                </a:solidFill>
              </a:rPr>
              <a:t>Thiothrix</a:t>
            </a:r>
            <a:r>
              <a:rPr lang="cs-CZ" altLang="cs-CZ" i="1"/>
              <a:t> </a:t>
            </a:r>
            <a:r>
              <a:rPr lang="cs-CZ" altLang="cs-CZ"/>
              <a:t>– oxidace redukovaných sirných sloučenin (sulfidy, síra) na sírany resp. H</a:t>
            </a:r>
            <a:r>
              <a:rPr lang="cs-CZ" altLang="cs-CZ" baseline="-25000"/>
              <a:t>2</a:t>
            </a:r>
            <a:r>
              <a:rPr lang="cs-CZ" altLang="cs-CZ"/>
              <a:t>SO</a:t>
            </a:r>
            <a:r>
              <a:rPr lang="cs-CZ" altLang="cs-CZ" baseline="-25000"/>
              <a:t>4</a:t>
            </a:r>
          </a:p>
          <a:p>
            <a:pPr marL="990600" lvl="1" indent="-533400"/>
            <a:r>
              <a:rPr lang="cs-CZ" altLang="cs-CZ"/>
              <a:t>tvoří kyselé prostředí</a:t>
            </a:r>
          </a:p>
          <a:p>
            <a:pPr marL="609600" indent="-609600"/>
            <a:endParaRPr lang="cs-CZ" altLang="cs-CZ" i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27764FF1-7CAA-4E79-B987-30007451E8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7450" y="0"/>
            <a:ext cx="6697663" cy="1125538"/>
          </a:xfrm>
        </p:spPr>
        <p:txBody>
          <a:bodyPr/>
          <a:lstStyle/>
          <a:p>
            <a:r>
              <a:rPr lang="cs-CZ" altLang="cs-CZ"/>
              <a:t>Aerobní chemoautotrofní bakterie (12. skupina)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4EC221E2-594D-4590-8B73-300A7B501E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5589587"/>
          </a:xfrm>
        </p:spPr>
        <p:txBody>
          <a:bodyPr/>
          <a:lstStyle/>
          <a:p>
            <a:pPr marL="609600" indent="-609600"/>
            <a:r>
              <a:rPr lang="cs-CZ" altLang="cs-CZ" i="1">
                <a:solidFill>
                  <a:srgbClr val="663300"/>
                </a:solidFill>
              </a:rPr>
              <a:t>Gallionella</a:t>
            </a:r>
            <a:r>
              <a:rPr lang="cs-CZ" altLang="cs-CZ"/>
              <a:t> – oxidace Fe</a:t>
            </a:r>
            <a:r>
              <a:rPr lang="cs-CZ" altLang="cs-CZ" baseline="30000"/>
              <a:t>2+</a:t>
            </a:r>
            <a:r>
              <a:rPr lang="cs-CZ" altLang="cs-CZ"/>
              <a:t> na Fe</a:t>
            </a:r>
            <a:r>
              <a:rPr lang="cs-CZ" altLang="cs-CZ" baseline="30000"/>
              <a:t>3+</a:t>
            </a:r>
          </a:p>
          <a:p>
            <a:pPr marL="990600" lvl="1" indent="-533400"/>
            <a:r>
              <a:rPr lang="cs-CZ" altLang="cs-CZ"/>
              <a:t>ucpávání trubek</a:t>
            </a:r>
          </a:p>
          <a:p>
            <a:pPr marL="609600" indent="-609600"/>
            <a:r>
              <a:rPr lang="cs-CZ" altLang="cs-CZ" i="1">
                <a:solidFill>
                  <a:srgbClr val="663300"/>
                </a:solidFill>
              </a:rPr>
              <a:t>Nitrosomonas</a:t>
            </a:r>
            <a:r>
              <a:rPr lang="cs-CZ" altLang="cs-CZ" i="1"/>
              <a:t> </a:t>
            </a:r>
            <a:r>
              <a:rPr lang="cs-CZ" altLang="cs-CZ"/>
              <a:t>– oxidace amoniaku na dusitany</a:t>
            </a:r>
          </a:p>
          <a:p>
            <a:pPr marL="990600" lvl="1" indent="-533400"/>
            <a:r>
              <a:rPr lang="cs-CZ" altLang="cs-CZ"/>
              <a:t>čištění odpadních vod</a:t>
            </a:r>
          </a:p>
          <a:p>
            <a:pPr marL="609600" indent="-609600"/>
            <a:r>
              <a:rPr lang="cs-CZ" altLang="cs-CZ" i="1">
                <a:solidFill>
                  <a:srgbClr val="663300"/>
                </a:solidFill>
              </a:rPr>
              <a:t>Nitrobacter</a:t>
            </a:r>
            <a:r>
              <a:rPr lang="cs-CZ" altLang="cs-CZ" i="1"/>
              <a:t> </a:t>
            </a:r>
            <a:r>
              <a:rPr lang="cs-CZ" altLang="cs-CZ"/>
              <a:t>– oxidace dusitanů na dusičnany</a:t>
            </a:r>
          </a:p>
          <a:p>
            <a:pPr marL="990600" lvl="1" indent="-533400"/>
            <a:r>
              <a:rPr lang="cs-CZ" altLang="cs-CZ"/>
              <a:t>čištění odpadních vod</a:t>
            </a:r>
          </a:p>
          <a:p>
            <a:pPr marL="609600" indent="-609600"/>
            <a:endParaRPr lang="cs-CZ" altLang="cs-CZ"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>
            <a:extLst>
              <a:ext uri="{FF2B5EF4-FFF2-40B4-BE49-F238E27FC236}">
                <a16:creationId xmlns:a16="http://schemas.microsoft.com/office/drawing/2014/main" id="{49EAA731-27EA-47B6-85FF-1F40C9910A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71438" y="1052513"/>
            <a:ext cx="8929687" cy="4897437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cs-CZ" altLang="cs-CZ" dirty="0">
                <a:solidFill>
                  <a:srgbClr val="0000FF"/>
                </a:solidFill>
              </a:rPr>
              <a:t>Dýchání</a:t>
            </a:r>
            <a:r>
              <a:rPr lang="cs-CZ" altLang="cs-CZ" dirty="0"/>
              <a:t> (</a:t>
            </a:r>
            <a:r>
              <a:rPr lang="cs-CZ" altLang="cs-CZ" dirty="0">
                <a:solidFill>
                  <a:srgbClr val="0000FF"/>
                </a:solidFill>
              </a:rPr>
              <a:t>respirace</a:t>
            </a:r>
            <a:r>
              <a:rPr lang="cs-CZ" altLang="cs-CZ" dirty="0"/>
              <a:t>) – oxidace jedné látky jinou látkou za uvolnění energie</a:t>
            </a:r>
          </a:p>
          <a:p>
            <a:pPr marL="400050" lvl="1" indent="0" algn="ctr" eaLnBrk="1" hangingPunct="1">
              <a:buFontTx/>
              <a:buNone/>
              <a:defRPr/>
            </a:pP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</a:rPr>
              <a:t>C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</a:rPr>
              <a:t>6</a:t>
            </a: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</a:rPr>
              <a:t>H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</a:rPr>
              <a:t>12</a:t>
            </a: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</a:rPr>
              <a:t>O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</a:rPr>
              <a:t>6</a:t>
            </a: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</a:rPr>
              <a:t> + 6O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</a:rPr>
              <a:t>2</a:t>
            </a:r>
            <a:r>
              <a:rPr lang="cs-CZ" altLang="cs-CZ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altLang="cs-CZ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6CO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+ 6H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O</a:t>
            </a:r>
            <a:endParaRPr lang="cs-CZ" altLang="cs-CZ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cs-CZ" altLang="cs-CZ" dirty="0">
                <a:solidFill>
                  <a:srgbClr val="0000FF"/>
                </a:solidFill>
              </a:rPr>
              <a:t>Kvašení</a:t>
            </a:r>
            <a:r>
              <a:rPr lang="cs-CZ" altLang="cs-CZ" dirty="0"/>
              <a:t> (</a:t>
            </a:r>
            <a:r>
              <a:rPr lang="cs-CZ" altLang="cs-CZ" dirty="0">
                <a:solidFill>
                  <a:srgbClr val="0000FF"/>
                </a:solidFill>
              </a:rPr>
              <a:t>fermentace</a:t>
            </a:r>
            <a:r>
              <a:rPr lang="cs-CZ" altLang="cs-CZ" dirty="0"/>
              <a:t>) – rozklad jedné látky na energeticky chudší látky</a:t>
            </a:r>
          </a:p>
          <a:p>
            <a:pPr marL="400050" lvl="1" indent="0" algn="ctr" eaLnBrk="1" hangingPunct="1">
              <a:buFontTx/>
              <a:buNone/>
              <a:defRPr/>
            </a:pP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</a:rPr>
              <a:t>C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</a:rPr>
              <a:t>6</a:t>
            </a: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</a:rPr>
              <a:t>H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</a:rPr>
              <a:t>12</a:t>
            </a: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</a:rPr>
              <a:t>O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</a:rPr>
              <a:t>6 </a:t>
            </a:r>
            <a:r>
              <a:rPr lang="en-US" altLang="cs-CZ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2 C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H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5</a:t>
            </a:r>
            <a:r>
              <a:rPr lang="cs-CZ" altLang="cs-CZ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OH + 2CO</a:t>
            </a:r>
            <a:r>
              <a:rPr lang="cs-CZ" altLang="cs-CZ" baseline="-25000" dirty="0">
                <a:solidFill>
                  <a:srgbClr val="00B05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2</a:t>
            </a:r>
            <a:endParaRPr lang="cs-CZ" altLang="cs-CZ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cs-CZ" altLang="cs-CZ" dirty="0" err="1">
                <a:solidFill>
                  <a:srgbClr val="0000FF"/>
                </a:solidFill>
              </a:rPr>
              <a:t>Fototrofie</a:t>
            </a:r>
            <a:r>
              <a:rPr lang="cs-CZ" altLang="cs-CZ" dirty="0"/>
              <a:t> – využití světelné energie</a:t>
            </a:r>
          </a:p>
          <a:p>
            <a:pPr marL="990600" lvl="1" indent="-533400" eaLnBrk="1" hangingPunct="1">
              <a:buFontTx/>
              <a:buChar char="•"/>
              <a:defRPr/>
            </a:pPr>
            <a:r>
              <a:rPr lang="cs-CZ" altLang="cs-CZ" dirty="0">
                <a:solidFill>
                  <a:srgbClr val="0000FF"/>
                </a:solidFill>
              </a:rPr>
              <a:t>Fotosyntéza</a:t>
            </a:r>
            <a:r>
              <a:rPr lang="cs-CZ" altLang="cs-CZ" dirty="0"/>
              <a:t> = využití světla k syntéze organických látek</a:t>
            </a:r>
          </a:p>
          <a:p>
            <a:pPr marL="990600" lvl="1" indent="-533400" eaLnBrk="1" hangingPunct="1">
              <a:buFontTx/>
              <a:buChar char="•"/>
              <a:defRPr/>
            </a:pPr>
            <a:r>
              <a:rPr lang="cs-CZ" altLang="cs-CZ" dirty="0"/>
              <a:t>Kombinace získávání uhlíku a energie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995D158-58AD-404B-A89A-3D2E82A6259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algn="l" eaLnBrk="1" hangingPunct="1"/>
            <a:r>
              <a:rPr lang="cs-CZ" altLang="cs-CZ" sz="4000">
                <a:solidFill>
                  <a:srgbClr val="006600"/>
                </a:solidFill>
                <a:latin typeface="Calibri" panose="020F0502020204030204" pitchFamily="34" charset="0"/>
              </a:rPr>
              <a:t>Získávání energie</a:t>
            </a:r>
          </a:p>
        </p:txBody>
      </p:sp>
      <p:pic>
        <p:nvPicPr>
          <p:cNvPr id="17412" name="Picture 4" descr="LOGO_FZP_CZ">
            <a:extLst>
              <a:ext uri="{FF2B5EF4-FFF2-40B4-BE49-F238E27FC236}">
                <a16:creationId xmlns:a16="http://schemas.microsoft.com/office/drawing/2014/main" id="{78BA60B4-2242-4CBF-A314-5D1286683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0"/>
            <a:ext cx="2339975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6">
            <a:extLst>
              <a:ext uri="{FF2B5EF4-FFF2-40B4-BE49-F238E27FC236}">
                <a16:creationId xmlns:a16="http://schemas.microsoft.com/office/drawing/2014/main" id="{5CD114B0-679E-497C-BF36-491009424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E9C0BD5-FADE-49E8-A8FA-C79122B8D7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cs-CZ" altLang="cs-CZ" sz="4000">
                <a:solidFill>
                  <a:srgbClr val="006600"/>
                </a:solidFill>
                <a:latin typeface="Calibri" panose="020F0502020204030204" pitchFamily="34" charset="0"/>
              </a:rPr>
              <a:t>Zdroje uhlíku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DC8D480-36FC-4342-BE1C-F649F6D01E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438" y="1341438"/>
            <a:ext cx="8929687" cy="4608512"/>
          </a:xfrm>
        </p:spPr>
        <p:txBody>
          <a:bodyPr/>
          <a:lstStyle/>
          <a:p>
            <a:pPr eaLnBrk="1" hangingPunct="1"/>
            <a:r>
              <a:rPr lang="cs-CZ" altLang="cs-CZ">
                <a:solidFill>
                  <a:srgbClr val="0000FF"/>
                </a:solidFill>
              </a:rPr>
              <a:t>Autotrofní organismy</a:t>
            </a:r>
            <a:r>
              <a:rPr lang="cs-CZ" altLang="cs-CZ"/>
              <a:t> –uhlík z jednoduchých látek (</a:t>
            </a:r>
            <a:r>
              <a:rPr lang="cs-CZ" altLang="cs-CZ">
                <a:solidFill>
                  <a:srgbClr val="FF00FF"/>
                </a:solidFill>
              </a:rPr>
              <a:t>CO</a:t>
            </a:r>
            <a:r>
              <a:rPr lang="cs-CZ" altLang="cs-CZ" baseline="-25000">
                <a:solidFill>
                  <a:srgbClr val="FF00FF"/>
                </a:solidFill>
              </a:rPr>
              <a:t>2</a:t>
            </a:r>
            <a:r>
              <a:rPr lang="cs-CZ" altLang="cs-CZ"/>
              <a:t>)</a:t>
            </a:r>
          </a:p>
          <a:p>
            <a:pPr lvl="1" eaLnBrk="1" hangingPunct="1"/>
            <a:r>
              <a:rPr lang="cs-CZ" altLang="cs-CZ"/>
              <a:t>Uhličitany, C</a:t>
            </a:r>
            <a:r>
              <a:rPr lang="cs-CZ" altLang="cs-CZ" baseline="-25000"/>
              <a:t>1</a:t>
            </a:r>
            <a:r>
              <a:rPr lang="cs-CZ" altLang="cs-CZ"/>
              <a:t> látky, (C</a:t>
            </a:r>
            <a:r>
              <a:rPr lang="cs-CZ" altLang="cs-CZ" baseline="-25000"/>
              <a:t>2</a:t>
            </a:r>
            <a:r>
              <a:rPr lang="cs-CZ" altLang="cs-CZ"/>
              <a:t> látky)</a:t>
            </a:r>
          </a:p>
          <a:p>
            <a:pPr eaLnBrk="1" hangingPunct="1"/>
            <a:r>
              <a:rPr lang="cs-CZ" altLang="cs-CZ">
                <a:solidFill>
                  <a:srgbClr val="0000FF"/>
                </a:solidFill>
              </a:rPr>
              <a:t>Heterotrofní organismy</a:t>
            </a:r>
            <a:r>
              <a:rPr lang="cs-CZ" altLang="cs-CZ"/>
              <a:t> – uhlík ze složitějších organických látek</a:t>
            </a:r>
          </a:p>
          <a:p>
            <a:pPr lvl="1" eaLnBrk="1" hangingPunct="1"/>
            <a:r>
              <a:rPr lang="cs-CZ" altLang="cs-CZ"/>
              <a:t>u živočichů min. C</a:t>
            </a:r>
            <a:r>
              <a:rPr lang="cs-CZ" altLang="cs-CZ" baseline="-25000"/>
              <a:t>3</a:t>
            </a:r>
          </a:p>
        </p:txBody>
      </p:sp>
      <p:pic>
        <p:nvPicPr>
          <p:cNvPr id="21508" name="Picture 4" descr="LOGO_FZP_CZ">
            <a:extLst>
              <a:ext uri="{FF2B5EF4-FFF2-40B4-BE49-F238E27FC236}">
                <a16:creationId xmlns:a16="http://schemas.microsoft.com/office/drawing/2014/main" id="{5426B31D-1CCE-4932-894E-8F4A785F6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0"/>
            <a:ext cx="2339975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6">
            <a:extLst>
              <a:ext uri="{FF2B5EF4-FFF2-40B4-BE49-F238E27FC236}">
                <a16:creationId xmlns:a16="http://schemas.microsoft.com/office/drawing/2014/main" id="{C4710778-4962-40DE-874B-BFA0EFE61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3" t="-20290" r="12985" b="1450"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9896C93-86D1-4373-85D2-03FDAC3C44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algn="l" eaLnBrk="1" hangingPunct="1"/>
            <a:r>
              <a:rPr lang="cs-CZ" altLang="cs-CZ" sz="4000">
                <a:solidFill>
                  <a:srgbClr val="006600"/>
                </a:solidFill>
                <a:latin typeface="Calibri" panose="020F0502020204030204" pitchFamily="34" charset="0"/>
              </a:rPr>
              <a:t>Autotrofní organismy</a:t>
            </a:r>
            <a:endParaRPr lang="en-US" altLang="cs-CZ" sz="4000">
              <a:solidFill>
                <a:srgbClr val="006600"/>
              </a:solidFill>
              <a:latin typeface="Calibri" panose="020F0502020204030204" pitchFamily="34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8CDB95C-FCE2-4986-8E4C-A8897E3811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5257800"/>
          </a:xfrm>
        </p:spPr>
        <p:txBody>
          <a:bodyPr/>
          <a:lstStyle/>
          <a:p>
            <a:pPr eaLnBrk="1" hangingPunct="1"/>
            <a:r>
              <a:rPr lang="cs-CZ" altLang="cs-CZ" sz="2800" dirty="0"/>
              <a:t>Schopné syntetizovat organické látky z nízkomolekulárních anorganických látek</a:t>
            </a:r>
          </a:p>
          <a:p>
            <a:pPr lvl="1" eaLnBrk="1" hangingPunct="1"/>
            <a:r>
              <a:rPr lang="cs-CZ" altLang="cs-CZ" sz="2400" dirty="0"/>
              <a:t>CO</a:t>
            </a:r>
            <a:r>
              <a:rPr lang="cs-CZ" altLang="cs-CZ" sz="2400" baseline="-25000" dirty="0"/>
              <a:t>2</a:t>
            </a:r>
          </a:p>
          <a:p>
            <a:pPr lvl="1" eaLnBrk="1" hangingPunct="1"/>
            <a:r>
              <a:rPr lang="cs-CZ" altLang="cs-CZ" sz="2400" dirty="0"/>
              <a:t>uhličitan</a:t>
            </a:r>
          </a:p>
          <a:p>
            <a:pPr lvl="1" eaLnBrk="1" hangingPunct="1"/>
            <a:r>
              <a:rPr lang="cs-CZ" altLang="cs-CZ" sz="2400" dirty="0"/>
              <a:t>C</a:t>
            </a:r>
            <a:r>
              <a:rPr lang="cs-CZ" altLang="cs-CZ" sz="2400" baseline="-25000" dirty="0"/>
              <a:t>1</a:t>
            </a:r>
            <a:r>
              <a:rPr lang="cs-CZ" altLang="cs-CZ" sz="2400" dirty="0"/>
              <a:t> látky</a:t>
            </a:r>
          </a:p>
          <a:p>
            <a:pPr eaLnBrk="1" hangingPunct="1"/>
            <a:r>
              <a:rPr lang="cs-CZ" altLang="cs-CZ" sz="2800" dirty="0">
                <a:solidFill>
                  <a:srgbClr val="00B050"/>
                </a:solidFill>
              </a:rPr>
              <a:t>Rostliny – </a:t>
            </a:r>
            <a:r>
              <a:rPr lang="cs-CZ" altLang="cs-CZ" sz="2800" dirty="0">
                <a:solidFill>
                  <a:srgbClr val="FF0000"/>
                </a:solidFill>
              </a:rPr>
              <a:t>evolučně nejúspěšnější kombinace</a:t>
            </a:r>
          </a:p>
          <a:p>
            <a:pPr lvl="1" eaLnBrk="1" hangingPunct="1"/>
            <a:r>
              <a:rPr lang="cs-CZ" altLang="cs-CZ" sz="2400" dirty="0" err="1"/>
              <a:t>fototrofie</a:t>
            </a:r>
            <a:r>
              <a:rPr lang="cs-CZ" altLang="cs-CZ" sz="2400" dirty="0"/>
              <a:t> + autotrofie</a:t>
            </a:r>
          </a:p>
          <a:p>
            <a:pPr eaLnBrk="1" hangingPunct="1"/>
            <a:r>
              <a:rPr lang="cs-CZ" altLang="cs-CZ" sz="2800" dirty="0"/>
              <a:t>Některé bakterie</a:t>
            </a:r>
          </a:p>
          <a:p>
            <a:pPr lvl="1" eaLnBrk="1" hangingPunct="1"/>
            <a:r>
              <a:rPr lang="cs-CZ" altLang="cs-CZ" sz="2400" dirty="0"/>
              <a:t>sinice </a:t>
            </a:r>
            <a:r>
              <a:rPr lang="cs-CZ" altLang="cs-CZ" sz="2400" i="1" dirty="0"/>
              <a:t>(</a:t>
            </a:r>
            <a:r>
              <a:rPr lang="cs-CZ" altLang="cs-CZ" sz="2400" i="1" dirty="0" err="1"/>
              <a:t>Cyanobacteria</a:t>
            </a:r>
            <a:r>
              <a:rPr lang="cs-CZ" altLang="cs-CZ" sz="2400" i="1" dirty="0"/>
              <a:t>) - </a:t>
            </a:r>
            <a:r>
              <a:rPr lang="cs-CZ" altLang="cs-CZ" sz="2400" dirty="0" err="1"/>
              <a:t>fototrofní</a:t>
            </a:r>
            <a:endParaRPr lang="cs-CZ" altLang="cs-CZ" sz="2400" dirty="0"/>
          </a:p>
          <a:p>
            <a:pPr lvl="1" eaLnBrk="1" hangingPunct="1"/>
            <a:r>
              <a:rPr lang="cs-CZ" altLang="cs-CZ" sz="2400" dirty="0" err="1"/>
              <a:t>lithotrofní</a:t>
            </a:r>
            <a:r>
              <a:rPr lang="cs-CZ" altLang="cs-CZ" sz="2400" dirty="0"/>
              <a:t> bakterie –nitrifikační, síru oxidující, železo oxidující…</a:t>
            </a:r>
            <a:endParaRPr lang="en-US" altLang="cs-CZ" sz="2400" dirty="0"/>
          </a:p>
        </p:txBody>
      </p:sp>
      <p:pic>
        <p:nvPicPr>
          <p:cNvPr id="22532" name="Picture 4" descr="LOGO_FZP_CZ">
            <a:extLst>
              <a:ext uri="{FF2B5EF4-FFF2-40B4-BE49-F238E27FC236}">
                <a16:creationId xmlns:a16="http://schemas.microsoft.com/office/drawing/2014/main" id="{9164CA88-4C57-4E39-AD63-80844D04E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0"/>
            <a:ext cx="2339975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978BDF3C-C6D3-4771-8652-66CD3DC349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cs-CZ" altLang="cs-CZ"/>
              <a:t>Fototrofie</a:t>
            </a:r>
            <a:endParaRPr lang="en-US" altLang="cs-CZ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338D8BBC-5FE4-4355-A419-F53C0AA419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713788" cy="5805487"/>
          </a:xfrm>
        </p:spPr>
        <p:txBody>
          <a:bodyPr/>
          <a:lstStyle/>
          <a:p>
            <a:pPr eaLnBrk="1" hangingPunct="1"/>
            <a:r>
              <a:rPr lang="cs-CZ" altLang="cs-CZ"/>
              <a:t>Biologické získávání energie ze světla</a:t>
            </a:r>
          </a:p>
          <a:p>
            <a:pPr eaLnBrk="1" hangingPunct="1"/>
            <a:r>
              <a:rPr lang="cs-CZ" altLang="cs-CZ"/>
              <a:t>Tři základní typy</a:t>
            </a:r>
          </a:p>
          <a:p>
            <a:pPr eaLnBrk="1" hangingPunct="1"/>
            <a:r>
              <a:rPr lang="cs-CZ" altLang="cs-CZ">
                <a:solidFill>
                  <a:srgbClr val="FF00FF"/>
                </a:solidFill>
              </a:rPr>
              <a:t>Bakteriorodopsinová</a:t>
            </a:r>
            <a:r>
              <a:rPr lang="cs-CZ" altLang="cs-CZ">
                <a:solidFill>
                  <a:schemeClr val="bg1"/>
                </a:solidFill>
              </a:rPr>
              <a:t> </a:t>
            </a:r>
            <a:r>
              <a:rPr lang="cs-CZ" altLang="cs-CZ"/>
              <a:t>–</a:t>
            </a:r>
            <a:r>
              <a:rPr lang="cs-CZ" altLang="cs-CZ" i="1">
                <a:solidFill>
                  <a:srgbClr val="663300"/>
                </a:solidFill>
              </a:rPr>
              <a:t>Halobacteria</a:t>
            </a:r>
            <a:r>
              <a:rPr lang="cs-CZ" altLang="cs-CZ" i="1">
                <a:solidFill>
                  <a:schemeClr val="bg1"/>
                </a:solidFill>
              </a:rPr>
              <a:t> </a:t>
            </a:r>
            <a:r>
              <a:rPr lang="cs-CZ" altLang="cs-CZ"/>
              <a:t>(archea)</a:t>
            </a:r>
            <a:endParaRPr lang="cs-CZ" altLang="cs-CZ" i="1"/>
          </a:p>
          <a:p>
            <a:pPr lvl="1" eaLnBrk="1" hangingPunct="1"/>
            <a:r>
              <a:rPr lang="cs-CZ" altLang="cs-CZ"/>
              <a:t>pouze zisk energie = fotoheterotrofní MO</a:t>
            </a:r>
          </a:p>
          <a:p>
            <a:pPr eaLnBrk="1" hangingPunct="1"/>
            <a:r>
              <a:rPr lang="cs-CZ" altLang="cs-CZ">
                <a:solidFill>
                  <a:srgbClr val="0000FF"/>
                </a:solidFill>
              </a:rPr>
              <a:t>Anoxygenní fotosyntéza </a:t>
            </a:r>
            <a:r>
              <a:rPr lang="cs-CZ" altLang="cs-CZ"/>
              <a:t>– purpurové bakterie, heliobakterie, zelené bakterie (10. skupina systému)</a:t>
            </a:r>
          </a:p>
          <a:p>
            <a:pPr lvl="1" eaLnBrk="1" hangingPunct="1"/>
            <a:r>
              <a:rPr lang="cs-CZ" altLang="cs-CZ"/>
              <a:t>CO</a:t>
            </a:r>
            <a:r>
              <a:rPr lang="cs-CZ" altLang="cs-CZ" baseline="-25000"/>
              <a:t>2</a:t>
            </a:r>
            <a:r>
              <a:rPr lang="cs-CZ" altLang="cs-CZ"/>
              <a:t> + H</a:t>
            </a:r>
            <a:r>
              <a:rPr lang="cs-CZ" altLang="cs-CZ" baseline="-25000"/>
              <a:t>2</a:t>
            </a:r>
            <a:r>
              <a:rPr lang="cs-CZ" altLang="cs-CZ"/>
              <a:t>X </a:t>
            </a:r>
            <a:r>
              <a:rPr lang="en-US" altLang="cs-CZ">
                <a:sym typeface="Wingdings" panose="05000000000000000000" pitchFamily="2" charset="2"/>
              </a:rPr>
              <a:t></a:t>
            </a:r>
            <a:r>
              <a:rPr lang="cs-CZ" altLang="cs-CZ">
                <a:sym typeface="Wingdings" panose="05000000000000000000" pitchFamily="2" charset="2"/>
              </a:rPr>
              <a:t> org. látky + X</a:t>
            </a:r>
            <a:endParaRPr lang="en-US" altLang="cs-CZ"/>
          </a:p>
          <a:p>
            <a:pPr eaLnBrk="1" hangingPunct="1"/>
            <a:r>
              <a:rPr lang="cs-CZ" altLang="cs-CZ">
                <a:solidFill>
                  <a:srgbClr val="009900"/>
                </a:solidFill>
              </a:rPr>
              <a:t>Oxygenní fotosyntéza</a:t>
            </a:r>
            <a:r>
              <a:rPr lang="cs-CZ" altLang="cs-CZ">
                <a:solidFill>
                  <a:schemeClr val="bg1"/>
                </a:solidFill>
              </a:rPr>
              <a:t> </a:t>
            </a:r>
            <a:r>
              <a:rPr lang="cs-CZ" altLang="cs-CZ"/>
              <a:t>– sinice, rostliny, prvoci, řasy</a:t>
            </a:r>
          </a:p>
          <a:p>
            <a:pPr lvl="1" eaLnBrk="1" hangingPunct="1"/>
            <a:r>
              <a:rPr lang="cs-CZ" altLang="cs-CZ"/>
              <a:t>CO</a:t>
            </a:r>
            <a:r>
              <a:rPr lang="cs-CZ" altLang="cs-CZ" baseline="-25000"/>
              <a:t>2</a:t>
            </a:r>
            <a:r>
              <a:rPr lang="cs-CZ" altLang="cs-CZ"/>
              <a:t> + H</a:t>
            </a:r>
            <a:r>
              <a:rPr lang="cs-CZ" altLang="cs-CZ" baseline="-25000"/>
              <a:t>2</a:t>
            </a:r>
            <a:r>
              <a:rPr lang="cs-CZ" altLang="cs-CZ"/>
              <a:t>O </a:t>
            </a:r>
            <a:r>
              <a:rPr lang="en-US" altLang="cs-CZ">
                <a:sym typeface="Wingdings" panose="05000000000000000000" pitchFamily="2" charset="2"/>
              </a:rPr>
              <a:t></a:t>
            </a:r>
            <a:r>
              <a:rPr lang="cs-CZ" altLang="cs-CZ">
                <a:sym typeface="Wingdings" panose="05000000000000000000" pitchFamily="2" charset="2"/>
              </a:rPr>
              <a:t> org. látky + O</a:t>
            </a:r>
            <a:r>
              <a:rPr lang="cs-CZ" altLang="cs-CZ" baseline="-25000">
                <a:sym typeface="Wingdings" panose="05000000000000000000" pitchFamily="2" charset="2"/>
              </a:rPr>
              <a:t>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E3C5BC07-A325-436B-BAF9-8A3C42D02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cs-CZ" altLang="cs-CZ"/>
              <a:t>Bakteriorodopsinová fototrofie</a:t>
            </a:r>
            <a:endParaRPr lang="en-US" altLang="cs-CZ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00A212B8-7572-4D48-8585-E3BE690081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713788" cy="6021387"/>
          </a:xfrm>
        </p:spPr>
        <p:txBody>
          <a:bodyPr/>
          <a:lstStyle/>
          <a:p>
            <a:pPr eaLnBrk="1" hangingPunct="1"/>
            <a:r>
              <a:rPr lang="cs-CZ" altLang="cs-CZ"/>
              <a:t>U halofilních </a:t>
            </a:r>
            <a:r>
              <a:rPr lang="cs-CZ" altLang="cs-CZ">
                <a:solidFill>
                  <a:srgbClr val="0000FF"/>
                </a:solidFill>
              </a:rPr>
              <a:t>halobakterií</a:t>
            </a:r>
            <a:r>
              <a:rPr lang="cs-CZ" altLang="cs-CZ"/>
              <a:t> (archea)</a:t>
            </a:r>
          </a:p>
          <a:p>
            <a:pPr eaLnBrk="1" hangingPunct="1"/>
            <a:r>
              <a:rPr lang="cs-CZ" altLang="cs-CZ">
                <a:solidFill>
                  <a:srgbClr val="0000FF"/>
                </a:solidFill>
              </a:rPr>
              <a:t>Bakteriorodopsin</a:t>
            </a:r>
            <a:r>
              <a:rPr lang="cs-CZ" altLang="cs-CZ">
                <a:solidFill>
                  <a:srgbClr val="FF00FF"/>
                </a:solidFill>
              </a:rPr>
              <a:t> </a:t>
            </a:r>
            <a:r>
              <a:rPr lang="cs-CZ" altLang="cs-CZ"/>
              <a:t>= membránová bílkovin podobná savčímu rodopsinu (oční) - fialová</a:t>
            </a:r>
          </a:p>
          <a:p>
            <a:pPr eaLnBrk="1" hangingPunct="1"/>
            <a:r>
              <a:rPr lang="cs-CZ" altLang="cs-CZ"/>
              <a:t>Funguje jako světlem poháněná </a:t>
            </a:r>
            <a:r>
              <a:rPr lang="cs-CZ" altLang="cs-CZ">
                <a:solidFill>
                  <a:srgbClr val="FF00FF"/>
                </a:solidFill>
              </a:rPr>
              <a:t>pumpa</a:t>
            </a:r>
          </a:p>
          <a:p>
            <a:pPr lvl="1" eaLnBrk="1" hangingPunct="1"/>
            <a:r>
              <a:rPr lang="cs-CZ" altLang="cs-CZ">
                <a:sym typeface="Wingdings" panose="05000000000000000000" pitchFamily="2" charset="2"/>
              </a:rPr>
              <a:t>transport H</a:t>
            </a:r>
            <a:r>
              <a:rPr lang="cs-CZ" altLang="cs-CZ" baseline="30000">
                <a:sym typeface="Wingdings" panose="05000000000000000000" pitchFamily="2" charset="2"/>
              </a:rPr>
              <a:t>+</a:t>
            </a:r>
            <a:r>
              <a:rPr lang="cs-CZ" altLang="cs-CZ">
                <a:sym typeface="Wingdings" panose="05000000000000000000" pitchFamily="2" charset="2"/>
              </a:rPr>
              <a:t> ven z buňky </a:t>
            </a:r>
            <a:r>
              <a:rPr lang="en-US" altLang="cs-CZ">
                <a:sym typeface="Wingdings" panose="05000000000000000000" pitchFamily="2" charset="2"/>
              </a:rPr>
              <a:t> </a:t>
            </a:r>
            <a:r>
              <a:rPr lang="cs-CZ" altLang="cs-CZ">
                <a:sym typeface="Wingdings" panose="05000000000000000000" pitchFamily="2" charset="2"/>
              </a:rPr>
              <a:t>vznik pH gradientu </a:t>
            </a:r>
            <a:r>
              <a:rPr lang="en-US" altLang="cs-CZ">
                <a:sym typeface="Wingdings" panose="05000000000000000000" pitchFamily="2" charset="2"/>
              </a:rPr>
              <a:t> </a:t>
            </a:r>
            <a:r>
              <a:rPr lang="cs-CZ" altLang="cs-CZ">
                <a:sym typeface="Wingdings" panose="05000000000000000000" pitchFamily="2" charset="2"/>
              </a:rPr>
              <a:t>syntéza ATP</a:t>
            </a:r>
          </a:p>
          <a:p>
            <a:pPr lvl="1" eaLnBrk="1" hangingPunct="1"/>
            <a:r>
              <a:rPr lang="cs-CZ" altLang="cs-CZ">
                <a:sym typeface="Wingdings" panose="05000000000000000000" pitchFamily="2" charset="2"/>
              </a:rPr>
              <a:t>Až 100 H</a:t>
            </a:r>
            <a:r>
              <a:rPr lang="cs-CZ" altLang="cs-CZ" baseline="30000">
                <a:sym typeface="Wingdings" panose="05000000000000000000" pitchFamily="2" charset="2"/>
              </a:rPr>
              <a:t>+ </a:t>
            </a:r>
            <a:r>
              <a:rPr lang="cs-CZ" altLang="cs-CZ">
                <a:sym typeface="Wingdings" panose="05000000000000000000" pitchFamily="2" charset="2"/>
              </a:rPr>
              <a:t>za sekundu</a:t>
            </a:r>
          </a:p>
          <a:p>
            <a:pPr eaLnBrk="1" hangingPunct="1"/>
            <a:r>
              <a:rPr lang="cs-CZ" altLang="cs-CZ">
                <a:solidFill>
                  <a:srgbClr val="FF0000"/>
                </a:solidFill>
                <a:sym typeface="Wingdings" panose="05000000000000000000" pitchFamily="2" charset="2"/>
              </a:rPr>
              <a:t>Inhibice kyslíkem</a:t>
            </a:r>
            <a:r>
              <a:rPr lang="cs-CZ" altLang="cs-CZ">
                <a:sym typeface="Wingdings" panose="05000000000000000000" pitchFamily="2" charset="2"/>
              </a:rPr>
              <a:t> – fototrofie jen při nedostatku</a:t>
            </a:r>
          </a:p>
          <a:p>
            <a:pPr eaLnBrk="1" hangingPunct="1"/>
            <a:r>
              <a:rPr lang="cs-CZ" altLang="cs-CZ">
                <a:sym typeface="Wingdings" panose="05000000000000000000" pitchFamily="2" charset="2"/>
              </a:rPr>
              <a:t>Uhlík z organických látek (aminokyseliny) - </a:t>
            </a:r>
            <a:r>
              <a:rPr lang="cs-CZ" altLang="cs-CZ">
                <a:solidFill>
                  <a:srgbClr val="0000FF"/>
                </a:solidFill>
                <a:sym typeface="Wingdings" panose="05000000000000000000" pitchFamily="2" charset="2"/>
              </a:rPr>
              <a:t>fotoheterotrofie</a:t>
            </a:r>
            <a:endParaRPr lang="en-US" alt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6D878559-51BE-475B-A793-DDB4F8055C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cs-CZ" altLang="cs-CZ"/>
              <a:t>Bakteriorodopsinová fototrofie</a:t>
            </a:r>
            <a:endParaRPr lang="en-US" altLang="cs-CZ"/>
          </a:p>
        </p:txBody>
      </p:sp>
      <p:sp>
        <p:nvSpPr>
          <p:cNvPr id="63491" name="Zástupný symbol pro obsah 1">
            <a:extLst>
              <a:ext uri="{FF2B5EF4-FFF2-40B4-BE49-F238E27FC236}">
                <a16:creationId xmlns:a16="http://schemas.microsoft.com/office/drawing/2014/main" id="{88E1913E-01B2-4416-8D90-F3A8AB599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8" y="1073150"/>
            <a:ext cx="8929687" cy="4876800"/>
          </a:xfrm>
        </p:spPr>
        <p:txBody>
          <a:bodyPr/>
          <a:lstStyle/>
          <a:p>
            <a:endParaRPr lang="cs-CZ" altLang="cs-CZ"/>
          </a:p>
        </p:txBody>
      </p:sp>
      <p:pic>
        <p:nvPicPr>
          <p:cNvPr id="63492" name="Picture 2" descr="C:\DataTrogl\Dropbox\Výuka\Biochemie\Bacteriorhodopsin_chemiosmosis.gif">
            <a:extLst>
              <a:ext uri="{FF2B5EF4-FFF2-40B4-BE49-F238E27FC236}">
                <a16:creationId xmlns:a16="http://schemas.microsoft.com/office/drawing/2014/main" id="{105811F5-47AB-464B-8453-909F5CCA5C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908050"/>
            <a:ext cx="4219575" cy="57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4C44B4E5-1E99-4768-8540-585E2C8010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cs-CZ" altLang="cs-CZ"/>
              <a:t>Fotosyntéza - úvod</a:t>
            </a:r>
            <a:endParaRPr lang="en-US" altLang="cs-CZ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C70861B4-FBF7-4418-BFAB-2906EB9091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713788" cy="6021387"/>
          </a:xfrm>
        </p:spPr>
        <p:txBody>
          <a:bodyPr/>
          <a:lstStyle/>
          <a:p>
            <a:pPr eaLnBrk="1" hangingPunct="1"/>
            <a:r>
              <a:rPr lang="cs-CZ" altLang="cs-CZ"/>
              <a:t>Podobná oxygenní i anoxygenní – </a:t>
            </a:r>
            <a:r>
              <a:rPr lang="cs-CZ" altLang="cs-CZ">
                <a:solidFill>
                  <a:srgbClr val="FF0000"/>
                </a:solidFill>
              </a:rPr>
              <a:t>společný původ?</a:t>
            </a:r>
          </a:p>
          <a:p>
            <a:pPr eaLnBrk="1" hangingPunct="1"/>
            <a:r>
              <a:rPr lang="cs-CZ" altLang="cs-CZ"/>
              <a:t>Podobná sinicová i rostlinná – </a:t>
            </a:r>
            <a:r>
              <a:rPr lang="cs-CZ" altLang="cs-CZ">
                <a:solidFill>
                  <a:srgbClr val="FF0000"/>
                </a:solidFill>
              </a:rPr>
              <a:t>vznik chloroplastů ze sinic?</a:t>
            </a:r>
          </a:p>
          <a:p>
            <a:pPr lvl="1" eaLnBrk="1" hangingPunct="1"/>
            <a:r>
              <a:rPr lang="cs-CZ" altLang="cs-CZ"/>
              <a:t>potvrzují to i podobnosti rRNA</a:t>
            </a:r>
          </a:p>
          <a:p>
            <a:pPr eaLnBrk="1" hangingPunct="1"/>
            <a:r>
              <a:rPr lang="cs-CZ" altLang="cs-CZ"/>
              <a:t>Oxygenní fotosyntéza je </a:t>
            </a:r>
            <a:r>
              <a:rPr lang="cs-CZ" altLang="cs-CZ">
                <a:solidFill>
                  <a:srgbClr val="FF00FF"/>
                </a:solidFill>
              </a:rPr>
              <a:t>pokročilejší</a:t>
            </a:r>
            <a:r>
              <a:rPr lang="cs-CZ" altLang="cs-CZ"/>
              <a:t> a evolučně mladší</a:t>
            </a:r>
          </a:p>
          <a:p>
            <a:pPr eaLnBrk="1" hangingPunct="1"/>
            <a:r>
              <a:rPr lang="cs-CZ" altLang="cs-CZ"/>
              <a:t>Základem barviva</a:t>
            </a:r>
          </a:p>
          <a:p>
            <a:pPr lvl="1" eaLnBrk="1" hangingPunct="1"/>
            <a:r>
              <a:rPr lang="cs-CZ" altLang="cs-CZ">
                <a:solidFill>
                  <a:srgbClr val="009900"/>
                </a:solidFill>
              </a:rPr>
              <a:t>chlorofyl</a:t>
            </a:r>
            <a:r>
              <a:rPr lang="cs-CZ" altLang="cs-CZ"/>
              <a:t> – zelený pigment – konečný akceptor fotonů</a:t>
            </a:r>
          </a:p>
          <a:p>
            <a:pPr lvl="1" eaLnBrk="1" hangingPunct="1"/>
            <a:r>
              <a:rPr lang="cs-CZ" altLang="cs-CZ">
                <a:solidFill>
                  <a:srgbClr val="663300"/>
                </a:solidFill>
              </a:rPr>
              <a:t>další pigmenty</a:t>
            </a:r>
            <a:r>
              <a:rPr lang="cs-CZ" altLang="cs-CZ"/>
              <a:t> (karotenoidy, fykobiliny) – předávají fotony chlorofylu</a:t>
            </a:r>
            <a:endParaRPr lang="en-US" alt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110B5076-AF39-4463-BBB0-7DB4EEDB27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cs-CZ" altLang="cs-CZ"/>
              <a:t>Fotosyntéza</a:t>
            </a:r>
            <a:endParaRPr lang="en-US" altLang="cs-CZ"/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5EE7E8FB-B6BE-4B2D-AC30-BA7CBEADC2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713788" cy="6021387"/>
          </a:xfrm>
        </p:spPr>
        <p:txBody>
          <a:bodyPr/>
          <a:lstStyle/>
          <a:p>
            <a:pPr eaLnBrk="1" hangingPunct="1"/>
            <a:r>
              <a:rPr lang="cs-CZ" altLang="cs-CZ" sz="2800"/>
              <a:t>Základem </a:t>
            </a:r>
            <a:r>
              <a:rPr lang="cs-CZ" altLang="cs-CZ" sz="2800">
                <a:solidFill>
                  <a:srgbClr val="0000FF"/>
                </a:solidFill>
              </a:rPr>
              <a:t>fotoexcitace chlorofylu</a:t>
            </a:r>
            <a:r>
              <a:rPr lang="cs-CZ" altLang="cs-CZ" sz="2800"/>
              <a:t> – změna redoxního potenciálu o 1V – </a:t>
            </a:r>
            <a:r>
              <a:rPr lang="cs-CZ" altLang="cs-CZ" sz="2800">
                <a:solidFill>
                  <a:srgbClr val="FF0000"/>
                </a:solidFill>
              </a:rPr>
              <a:t>silné redukční činidlo</a:t>
            </a:r>
            <a:r>
              <a:rPr lang="cs-CZ" altLang="cs-CZ" sz="2800"/>
              <a:t> </a:t>
            </a:r>
            <a:r>
              <a:rPr lang="en-US" altLang="cs-CZ" sz="2800">
                <a:sym typeface="Wingdings" panose="05000000000000000000" pitchFamily="2" charset="2"/>
              </a:rPr>
              <a:t> </a:t>
            </a:r>
            <a:r>
              <a:rPr lang="cs-CZ" altLang="cs-CZ" sz="2800">
                <a:sym typeface="Wingdings" panose="05000000000000000000" pitchFamily="2" charset="2"/>
              </a:rPr>
              <a:t>předání elektronu</a:t>
            </a:r>
          </a:p>
          <a:p>
            <a:pPr eaLnBrk="1" hangingPunct="1"/>
            <a:r>
              <a:rPr lang="cs-CZ" altLang="cs-CZ" sz="2800">
                <a:solidFill>
                  <a:srgbClr val="FF00FF"/>
                </a:solidFill>
                <a:sym typeface="Wingdings" panose="05000000000000000000" pitchFamily="2" charset="2"/>
              </a:rPr>
              <a:t>Fotosystém I.</a:t>
            </a:r>
          </a:p>
          <a:p>
            <a:pPr lvl="1" eaLnBrk="1" hangingPunct="1"/>
            <a:r>
              <a:rPr lang="cs-CZ" altLang="cs-CZ" sz="2400">
                <a:solidFill>
                  <a:srgbClr val="009900"/>
                </a:solidFill>
                <a:sym typeface="Wingdings" panose="05000000000000000000" pitchFamily="2" charset="2"/>
              </a:rPr>
              <a:t>Cyklický  tok elektronů</a:t>
            </a:r>
            <a:r>
              <a:rPr lang="cs-CZ" altLang="cs-CZ" sz="2400">
                <a:solidFill>
                  <a:srgbClr val="FF9900"/>
                </a:solidFill>
                <a:sym typeface="Wingdings" panose="05000000000000000000" pitchFamily="2" charset="2"/>
              </a:rPr>
              <a:t> </a:t>
            </a:r>
            <a:r>
              <a:rPr lang="cs-CZ" altLang="cs-CZ" sz="2400">
                <a:sym typeface="Wingdings" panose="05000000000000000000" pitchFamily="2" charset="2"/>
              </a:rPr>
              <a:t>– návrat elektronu přes sekvenci přenašečů na chlorofyl</a:t>
            </a:r>
          </a:p>
          <a:p>
            <a:pPr lvl="2" eaLnBrk="1" hangingPunct="1"/>
            <a:r>
              <a:rPr lang="cs-CZ" altLang="cs-CZ" sz="2000"/>
              <a:t>energie elektronu se použije na syntézu ATP membránovou fosforylací</a:t>
            </a:r>
          </a:p>
          <a:p>
            <a:pPr lvl="1" eaLnBrk="1" hangingPunct="1"/>
            <a:r>
              <a:rPr lang="cs-CZ" altLang="cs-CZ" sz="2400">
                <a:solidFill>
                  <a:srgbClr val="009900"/>
                </a:solidFill>
              </a:rPr>
              <a:t>Necyklický tok elektronů</a:t>
            </a:r>
            <a:r>
              <a:rPr lang="cs-CZ" altLang="cs-CZ" sz="2400">
                <a:solidFill>
                  <a:srgbClr val="FF9900"/>
                </a:solidFill>
              </a:rPr>
              <a:t> </a:t>
            </a:r>
            <a:r>
              <a:rPr lang="cs-CZ" altLang="cs-CZ" sz="2400"/>
              <a:t>– redukce NADP</a:t>
            </a:r>
            <a:r>
              <a:rPr lang="cs-CZ" altLang="cs-CZ" sz="2400" baseline="30000"/>
              <a:t>+</a:t>
            </a:r>
            <a:r>
              <a:rPr lang="cs-CZ" altLang="cs-CZ" sz="2400"/>
              <a:t> na NADPH</a:t>
            </a:r>
          </a:p>
          <a:p>
            <a:pPr lvl="2" eaLnBrk="1" hangingPunct="1"/>
            <a:r>
              <a:rPr lang="cs-CZ" altLang="cs-CZ" sz="2000"/>
              <a:t>potřeba zpětně redukovat chlorofyl (chybí elektron) – </a:t>
            </a:r>
            <a:r>
              <a:rPr lang="cs-CZ" altLang="cs-CZ" sz="2000">
                <a:solidFill>
                  <a:srgbClr val="FF0000"/>
                </a:solidFill>
              </a:rPr>
              <a:t>odlišnosti anoxygenní a oxygenní fotosyntézy</a:t>
            </a:r>
            <a:endParaRPr lang="en-US" altLang="cs-CZ" sz="2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nvimod - vzor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19411</TotalTime>
  <Words>815</Words>
  <Application>Microsoft Office PowerPoint</Application>
  <PresentationFormat>Předvádění na obrazovce (4:3)</PresentationFormat>
  <Paragraphs>140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Envimod - vzor1</vt:lpstr>
      <vt:lpstr>Fototrofie a autotrofie - úvod</vt:lpstr>
      <vt:lpstr>Získávání energie</vt:lpstr>
      <vt:lpstr>Zdroje uhlíku</vt:lpstr>
      <vt:lpstr>Autotrofní organismy</vt:lpstr>
      <vt:lpstr>Fototrofie</vt:lpstr>
      <vt:lpstr>Bakteriorodopsinová fototrofie</vt:lpstr>
      <vt:lpstr>Bakteriorodopsinová fototrofie</vt:lpstr>
      <vt:lpstr>Fotosyntéza - úvod</vt:lpstr>
      <vt:lpstr>Fotosyntéza</vt:lpstr>
      <vt:lpstr>Fotosyntéza</vt:lpstr>
      <vt:lpstr>Fotosyntéza souhrn</vt:lpstr>
      <vt:lpstr>Evoluce bakterií</vt:lpstr>
      <vt:lpstr>Evoluce bakterií</vt:lpstr>
      <vt:lpstr>Anoxygenní fototrofní bakterie (10. skupina)</vt:lpstr>
      <vt:lpstr>Anoxygenní fototrofní bakterie (10. skupina)</vt:lpstr>
      <vt:lpstr>Oxygenní fototrofní bakterie (11. skupina)</vt:lpstr>
      <vt:lpstr>Oxygenní fototrofní bakterie (11. skupina)</vt:lpstr>
      <vt:lpstr>Aerobní chemoautotrofní bakterie (12. skupina)</vt:lpstr>
      <vt:lpstr>Aerobní chemoautotrofní bakterie (12. skupina)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novak</dc:creator>
  <cp:lastModifiedBy>Trogl</cp:lastModifiedBy>
  <cp:revision>220</cp:revision>
  <dcterms:created xsi:type="dcterms:W3CDTF">2012-02-08T08:42:39Z</dcterms:created>
  <dcterms:modified xsi:type="dcterms:W3CDTF">2020-06-07T21:49:53Z</dcterms:modified>
</cp:coreProperties>
</file>