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61" r:id="rId2"/>
    <p:sldId id="335" r:id="rId3"/>
    <p:sldId id="337" r:id="rId4"/>
    <p:sldId id="338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5" r:id="rId31"/>
    <p:sldId id="366" r:id="rId32"/>
    <p:sldId id="367" r:id="rId33"/>
    <p:sldId id="378" r:id="rId34"/>
    <p:sldId id="368" r:id="rId35"/>
    <p:sldId id="369" r:id="rId36"/>
    <p:sldId id="371" r:id="rId37"/>
    <p:sldId id="370" r:id="rId38"/>
    <p:sldId id="381" r:id="rId39"/>
    <p:sldId id="375" r:id="rId40"/>
    <p:sldId id="380" r:id="rId41"/>
    <p:sldId id="379" r:id="rId42"/>
    <p:sldId id="377" r:id="rId43"/>
    <p:sldId id="376" r:id="rId44"/>
    <p:sldId id="373" r:id="rId45"/>
    <p:sldId id="374" r:id="rId46"/>
  </p:sldIdLst>
  <p:sldSz cx="9144000" cy="5715000" type="screen16x10"/>
  <p:notesSz cx="6858000" cy="9144000"/>
  <p:defaultTextStyle>
    <a:defPPr>
      <a:defRPr lang="cs-CZ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777777"/>
    <a:srgbClr val="00FF00"/>
    <a:srgbClr val="6600FF"/>
    <a:srgbClr val="9900FF"/>
    <a:srgbClr val="67A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43" d="100"/>
          <a:sy n="143" d="100"/>
        </p:scale>
        <p:origin x="-630" y="-90"/>
      </p:cViewPr>
      <p:guideLst>
        <p:guide orient="horz" pos="17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C86AB-5424-4567-8065-4208DEB09C43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46E94-0E74-498E-9669-277B5881EB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6356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Tuto</a:t>
            </a:r>
            <a:r>
              <a:rPr lang="cs-CZ" baseline="0" dirty="0"/>
              <a:t> přednášku jsem rozdělil na několik částí, kterými jsou Úvod a cíl práce kde vás seznámím s použitými metodami, následně bych stručně zmínil použité materiály, které byly v této práci charakterizovány. V následujícím bodu se již budu věnovat výsledkům a diskuzi, kde bych Vás seznámil a představil hlavními výsledky dizertační práce. Předposledním bodem bude závěr kde shrnu dosažené výsledky a na závěr bych vám ukázal přílohy související s dizertační prací.</a:t>
            </a:r>
            <a:endParaRPr lang="cs-CZ" dirty="0"/>
          </a:p>
          <a:p>
            <a:endParaRPr lang="cs-CZ" dirty="0"/>
          </a:p>
          <a:p>
            <a:r>
              <a:rPr lang="cs-CZ" dirty="0"/>
              <a:t>Než přejdu k úvodu a cíli</a:t>
            </a:r>
            <a:r>
              <a:rPr lang="cs-CZ" baseline="0" dirty="0"/>
              <a:t> práce dovolte abych zmínil dvě mota, asi lépe citáty, které jsem se snažil aplikovat během měření dizertační práce. </a:t>
            </a:r>
          </a:p>
          <a:p>
            <a:r>
              <a:rPr lang="cs-CZ" baseline="0" dirty="0"/>
              <a:t>Prvním z citátů je citát od Robina S. </a:t>
            </a:r>
            <a:r>
              <a:rPr lang="cs-CZ" baseline="0" dirty="0" err="1"/>
              <a:t>Sharmy</a:t>
            </a:r>
            <a:r>
              <a:rPr lang="cs-CZ" baseline="0" dirty="0"/>
              <a:t>, který ve své knize „Mnich, který prodal své </a:t>
            </a:r>
            <a:r>
              <a:rPr lang="cs-CZ" baseline="0" dirty="0" err="1"/>
              <a:t>ferrari</a:t>
            </a:r>
            <a:r>
              <a:rPr lang="cs-CZ" baseline="0" dirty="0"/>
              <a:t>“ říká </a:t>
            </a:r>
            <a:r>
              <a:rPr lang="cs-CZ" b="1" baseline="0" dirty="0"/>
              <a:t>Nikdy nepodceňuj sílu jednoduchosti</a:t>
            </a:r>
            <a:r>
              <a:rPr lang="cs-CZ" baseline="0" dirty="0"/>
              <a:t>. Tímto jsem se snažil řídit i já během svých 5 let na doktorském studiu</a:t>
            </a:r>
            <a:r>
              <a:rPr lang="cs-CZ" strike="sngStrike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  <a:p>
            <a:r>
              <a:rPr lang="cs-CZ" baseline="0" dirty="0"/>
              <a:t>A nyní bych již přešel k úvodu a cíli práce.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7FEAE-36C8-48D8-8E9D-BD58A401BD4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474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5B4E-FF76-4BF6-8727-C9E7F76491DB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6C811-2694-43EE-9089-DA2CF5F3D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175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5B4E-FF76-4BF6-8727-C9E7F76491DB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6C811-2694-43EE-9089-DA2CF5F3D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50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5B4E-FF76-4BF6-8727-C9E7F76491DB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6C811-2694-43EE-9089-DA2CF5F3D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530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5B4E-FF76-4BF6-8727-C9E7F76491DB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6C811-2694-43EE-9089-DA2CF5F3D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49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5B4E-FF76-4BF6-8727-C9E7F76491DB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6C811-2694-43EE-9089-DA2CF5F3D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075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5B4E-FF76-4BF6-8727-C9E7F76491DB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6C811-2694-43EE-9089-DA2CF5F3D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19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5B4E-FF76-4BF6-8727-C9E7F76491DB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6C811-2694-43EE-9089-DA2CF5F3D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787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5B4E-FF76-4BF6-8727-C9E7F76491DB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6C811-2694-43EE-9089-DA2CF5F3D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024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5B4E-FF76-4BF6-8727-C9E7F76491DB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6C811-2694-43EE-9089-DA2CF5F3D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4589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5B4E-FF76-4BF6-8727-C9E7F76491DB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6C811-2694-43EE-9089-DA2CF5F3D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653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5B4E-FF76-4BF6-8727-C9E7F76491DB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6C811-2694-43EE-9089-DA2CF5F3D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15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A5B4E-FF76-4BF6-8727-C9E7F76491DB}" type="datetimeFigureOut">
              <a:rPr lang="cs-CZ" smtClean="0"/>
              <a:t>7.10.2019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6C811-2694-43EE-9089-DA2CF5F3D8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79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pic>
        <p:nvPicPr>
          <p:cNvPr id="137" name="Obrázek 1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04" y="19315"/>
            <a:ext cx="2664296" cy="1065718"/>
          </a:xfrm>
          <a:prstGeom prst="rect">
            <a:avLst/>
          </a:prstGeom>
        </p:spPr>
      </p:pic>
      <p:sp>
        <p:nvSpPr>
          <p:cNvPr id="139" name="Obdélník 138"/>
          <p:cNvSpPr/>
          <p:nvPr/>
        </p:nvSpPr>
        <p:spPr>
          <a:xfrm>
            <a:off x="2012254" y="238895"/>
            <a:ext cx="5221508" cy="1383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rgbClr val="67AF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Biochemie a hematologie</a:t>
            </a:r>
            <a:endParaRPr lang="cs-CZ" sz="3600" b="1" dirty="0">
              <a:solidFill>
                <a:srgbClr val="67AF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228210" y="5076717"/>
            <a:ext cx="2057400" cy="304271"/>
          </a:xfrm>
        </p:spPr>
        <p:txBody>
          <a:bodyPr/>
          <a:lstStyle/>
          <a:p>
            <a:fld id="{553C193F-932D-42A8-BB3D-226097CC3FAE}" type="datetime1">
              <a:rPr lang="cs-CZ" sz="1400" b="1" smtClean="0">
                <a:solidFill>
                  <a:srgbClr val="67AF23"/>
                </a:solidFill>
              </a:rPr>
              <a:t>7.10.2019</a:t>
            </a:fld>
            <a:endParaRPr lang="cs-CZ" sz="1400" b="1" dirty="0">
              <a:solidFill>
                <a:srgbClr val="67AF23"/>
              </a:solidFill>
            </a:endParaRPr>
          </a:p>
        </p:txBody>
      </p:sp>
      <p:sp>
        <p:nvSpPr>
          <p:cNvPr id="141" name="Obdélník 140"/>
          <p:cNvSpPr/>
          <p:nvPr/>
        </p:nvSpPr>
        <p:spPr>
          <a:xfrm>
            <a:off x="2076060" y="1858630"/>
            <a:ext cx="5221508" cy="92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rgbClr val="67AF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Opakování </a:t>
            </a:r>
          </a:p>
          <a:p>
            <a:pPr algn="ctr"/>
            <a:r>
              <a:rPr lang="cs-CZ" sz="2800" b="1" dirty="0" smtClean="0">
                <a:solidFill>
                  <a:srgbClr val="67AF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chemie</a:t>
            </a:r>
            <a:endParaRPr lang="cs-CZ" sz="2800" b="1" dirty="0">
              <a:solidFill>
                <a:srgbClr val="67AF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Podnadpis 4"/>
          <p:cNvSpPr>
            <a:spLocks noGrp="1"/>
          </p:cNvSpPr>
          <p:nvPr>
            <p:ph type="subTitle" idx="1"/>
          </p:nvPr>
        </p:nvSpPr>
        <p:spPr>
          <a:xfrm>
            <a:off x="1076810" y="3320520"/>
            <a:ext cx="7056437" cy="18716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2400" dirty="0" smtClean="0"/>
              <a:t>Mgr. Jakub </a:t>
            </a:r>
            <a:r>
              <a:rPr lang="cs-CZ" sz="2400" dirty="0" err="1" smtClean="0"/>
              <a:t>Ederer</a:t>
            </a:r>
            <a:r>
              <a:rPr lang="cs-CZ" sz="2400" dirty="0" smtClean="0"/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 smtClean="0"/>
              <a:t>(</a:t>
            </a:r>
            <a:r>
              <a:rPr lang="cs-CZ" dirty="0" err="1" smtClean="0"/>
              <a:t>jakub.ederer</a:t>
            </a:r>
            <a:r>
              <a:rPr lang="cs-CZ" dirty="0" smtClean="0"/>
              <a:t>@</a:t>
            </a:r>
            <a:r>
              <a:rPr lang="cs-CZ" dirty="0" err="1" smtClean="0"/>
              <a:t>ujep.cz</a:t>
            </a:r>
            <a:r>
              <a:rPr lang="cs-CZ" dirty="0" smtClean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Fakulta životního </a:t>
            </a:r>
            <a:r>
              <a:rPr lang="cs-CZ" dirty="0" smtClean="0"/>
              <a:t>prostředí, Králova Výšina 7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dirty="0" smtClean="0"/>
              <a:t>Místnost č. 502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/>
              <a:t>Konzultační hodiny: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/>
              <a:t>ÚTERÝ 10:00 – 11:30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2482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atomu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Hmotnost atomu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59065" y="1630012"/>
            <a:ext cx="5364038" cy="108138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defTabSz="283809">
              <a:lnSpc>
                <a:spcPct val="150000"/>
              </a:lnSpc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Velmi malá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Řádově =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pt-BR" sz="1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-27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kg (atom H, m = 1,67348×10</a:t>
            </a:r>
            <a:r>
              <a:rPr lang="pt-BR" sz="1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-27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kg</a:t>
            </a:r>
            <a:r>
              <a:rPr lang="pt-BR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259065" y="2824040"/>
            <a:ext cx="5364038" cy="1172957"/>
            <a:chOff x="259065" y="2824040"/>
            <a:chExt cx="5364038" cy="1172957"/>
          </a:xfrm>
        </p:grpSpPr>
        <p:sp>
          <p:nvSpPr>
            <p:cNvPr id="150" name="Zaoblený obdélník 149">
              <a:extLst>
                <a:ext uri="{FF2B5EF4-FFF2-40B4-BE49-F238E27FC236}">
                  <a16:creationId xmlns="" xmlns:a16="http://schemas.microsoft.com/office/drawing/2014/main" id="{58FE53F7-6B5D-7541-BF20-602D5D7392BF}"/>
                </a:ext>
              </a:extLst>
            </p:cNvPr>
            <p:cNvSpPr/>
            <p:nvPr/>
          </p:nvSpPr>
          <p:spPr>
            <a:xfrm>
              <a:off x="259065" y="2824040"/>
              <a:ext cx="5364038" cy="111980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14" tIns="35657" rIns="71314" bIns="35657" anchor="t"/>
            <a:lstStyle/>
            <a:p>
              <a:pPr defTabSz="283809">
                <a:lnSpc>
                  <a:spcPct val="150000"/>
                </a:lnSpc>
                <a:defRPr/>
              </a:pPr>
              <a:r>
                <a:rPr lang="cs-CZ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Atomová hmotnostní konstanta</a:t>
              </a:r>
            </a:p>
            <a:p>
              <a:pPr defTabSz="283809">
                <a:lnSpc>
                  <a:spcPct val="150000"/>
                </a:lnSpc>
                <a:defRPr/>
              </a:pPr>
              <a:endPara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Obdélník 151"/>
                <p:cNvSpPr/>
                <p:nvPr/>
              </p:nvSpPr>
              <p:spPr>
                <a:xfrm>
                  <a:off x="867262" y="3344190"/>
                  <a:ext cx="3960440" cy="6528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cs-CZ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u</m:t>
                            </m:r>
                          </m:sub>
                        </m:sSub>
                        <m:r>
                          <a:rPr lang="cs-CZ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cs-CZ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cs-CZ">
                                <a:latin typeface="Cambria Math"/>
                              </a:rPr>
                              <m:t>m</m:t>
                            </m:r>
                            <m:r>
                              <a:rPr lang="cs-CZ">
                                <a:latin typeface="Cambria Math"/>
                              </a:rPr>
                              <m:t>(</m:t>
                            </m:r>
                            <m:sPre>
                              <m:sPrePr>
                                <m:ctrlPr>
                                  <a:rPr lang="cs-CZ" i="1">
                                    <a:latin typeface="Cambria Math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cs-CZ">
                                    <a:latin typeface="Cambria Math"/>
                                  </a:rPr>
                                  <m:t>12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cs-CZ">
                                    <a:latin typeface="Cambria Math"/>
                                  </a:rPr>
                                  <m:t>C</m:t>
                                </m:r>
                                <m:r>
                                  <a:rPr lang="cs-CZ">
                                    <a:latin typeface="Cambria Math"/>
                                  </a:rPr>
                                  <m:t>)</m:t>
                                </m:r>
                              </m:e>
                            </m:sPre>
                          </m:num>
                          <m:den>
                            <m:r>
                              <a:rPr lang="cs-CZ">
                                <a:latin typeface="Cambria Math"/>
                              </a:rPr>
                              <m:t>12</m:t>
                            </m:r>
                          </m:den>
                        </m:f>
                        <m:r>
                          <a:rPr lang="cs-CZ">
                            <a:latin typeface="Cambria Math"/>
                          </a:rPr>
                          <m:t>=1,66057</m:t>
                        </m:r>
                        <m:r>
                          <a:rPr lang="cs-CZ" i="1">
                            <a:latin typeface="Cambria Math"/>
                          </a:rPr>
                          <m:t> </m:t>
                        </m:r>
                        <m:r>
                          <a:rPr lang="cs-CZ">
                            <a:latin typeface="Cambria Math"/>
                          </a:rPr>
                          <m:t>×</m:t>
                        </m:r>
                        <m:sSup>
                          <m:sSupPr>
                            <m:ctrlPr>
                              <a:rPr lang="cs-CZ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cs-CZ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cs-CZ" i="1">
                                <a:latin typeface="Cambria Math"/>
                              </a:rPr>
                              <m:t>−</m:t>
                            </m:r>
                            <m:r>
                              <a:rPr lang="cs-CZ">
                                <a:latin typeface="Cambria Math"/>
                              </a:rPr>
                              <m:t>27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cs-CZ">
                            <a:latin typeface="Cambria Math"/>
                          </a:rPr>
                          <m:t>kg</m:t>
                        </m:r>
                      </m:oMath>
                    </m:oMathPara>
                  </a14:m>
                  <a:endParaRPr lang="cs-CZ" dirty="0"/>
                </a:p>
              </p:txBody>
            </p:sp>
          </mc:Choice>
          <mc:Fallback xmlns="">
            <p:sp>
              <p:nvSpPr>
                <p:cNvPr id="152" name="Obdélník 1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262" y="3344190"/>
                  <a:ext cx="3960440" cy="65280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3" name="Zaoblený obdélník 152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59065" y="4044702"/>
            <a:ext cx="5364038" cy="134628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defTabSz="283809"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Zavedeny relativní atomové hmotnosti</a:t>
            </a:r>
          </a:p>
          <a:p>
            <a:pPr marL="285750" indent="-285750" defTabSz="283809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</a:t>
            </a:r>
            <a:r>
              <a:rPr lang="pt-BR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či „M</a:t>
            </a:r>
            <a:r>
              <a:rPr lang="pt-BR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  <a:p>
            <a:pPr marL="285750" indent="-285750" defTabSz="283809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6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35,453 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</a:p>
          <a:p>
            <a:pPr marL="285750" indent="-285750" defTabSz="283809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směs izotopů </a:t>
            </a:r>
            <a:r>
              <a:rPr lang="pt-BR" sz="1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 (75,35%) a </a:t>
            </a:r>
            <a:r>
              <a:rPr lang="pt-BR" sz="1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pt-B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 (24,47</a:t>
            </a:r>
            <a:r>
              <a:rPr lang="pt-BR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Výsledek obrázku pro mass of at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57" y="2170703"/>
            <a:ext cx="3038475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24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49" grpId="0" animBg="1"/>
      <p:bldP spid="1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Zaoblený obdélník 146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5" y="1518699"/>
            <a:ext cx="4513807" cy="37614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Nestabilita jader některých nuklidů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Becquerel (1896)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Radionuklidy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Přírodní – asi 50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Umělé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Záření (</a:t>
            </a:r>
            <a:r>
              <a:rPr lang="el-G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Přeměny se řídí časovým zákonem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Aktivita vzorku [1 </a:t>
            </a:r>
            <a:r>
              <a:rPr lang="cs-CZ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Bq</a:t>
            </a: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s-1]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Dávkový ekvivalent [1 </a:t>
            </a:r>
            <a:r>
              <a:rPr lang="cs-CZ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 J/kg]</a:t>
            </a:r>
          </a:p>
        </p:txBody>
      </p:sp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atomu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Radioaktivita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pic>
        <p:nvPicPr>
          <p:cNvPr id="145" name="Picture 4" descr="VÃ½sledek obrÃ¡zku pro radioaktiv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917" y="405160"/>
            <a:ext cx="1141007" cy="9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8" descr="VÃ½sledek obrÃ¡zku pro radioactive decay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2637" y="1020580"/>
            <a:ext cx="2219101" cy="113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6" descr="VÃ½sledek obrÃ¡zku pro radioactive dec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142" y="2273866"/>
            <a:ext cx="2024577" cy="145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Výsledek obrázku pro jaderné zářen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46" y="2385395"/>
            <a:ext cx="1934835" cy="12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TextovéPole 153"/>
              <p:cNvSpPr txBox="1"/>
              <p:nvPr/>
            </p:nvSpPr>
            <p:spPr>
              <a:xfrm>
                <a:off x="4752805" y="3933011"/>
                <a:ext cx="2232960" cy="1307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𝑵</m:t>
                      </m:r>
                      <m:r>
                        <a:rPr lang="cs-CZ" sz="18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sz="1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1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𝑵</m:t>
                          </m:r>
                        </m:e>
                        <m:sub>
                          <m:r>
                            <a:rPr lang="cs-CZ" sz="1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cs-CZ" sz="1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cs-CZ" sz="1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cs-CZ" sz="1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𝒆</m:t>
                          </m:r>
                        </m:e>
                        <m:sup>
                          <m:r>
                            <a:rPr lang="cs-CZ" sz="1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cs-CZ" sz="1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𝝀</m:t>
                          </m:r>
                          <m:r>
                            <a:rPr lang="cs-CZ" sz="1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sz="1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𝒕</m:t>
                          </m:r>
                        </m:sup>
                      </m:sSup>
                    </m:oMath>
                  </m:oMathPara>
                </a14:m>
                <a:endParaRPr lang="cs-CZ" sz="1800" b="1" dirty="0" smtClean="0">
                  <a:solidFill>
                    <a:srgbClr val="FF0000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  <m:sub>
                          <m:r>
                            <a:rPr lang="cs-CZ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cs-CZ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cs-CZ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cs-CZ" sz="1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⇒</m:t>
                      </m:r>
                      <m:r>
                        <a:rPr lang="cs-CZ" sz="1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𝑵</m:t>
                      </m:r>
                      <m:r>
                        <a:rPr lang="cs-CZ" sz="1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sz="16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cs-CZ" sz="16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cs-CZ" sz="16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cs-CZ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cs-CZ" sz="1600" b="1" dirty="0" smtClean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cs-CZ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𝒕</m:t>
                          </m:r>
                        </m:e>
                        <m:sub>
                          <m:r>
                            <a:rPr lang="cs-CZ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cs-CZ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cs-CZ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cs-CZ" sz="1600" b="1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cs-CZ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𝒍𝒏</m:t>
                          </m:r>
                          <m:r>
                            <a:rPr lang="cs-CZ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cs-CZ" sz="1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cs-CZ" sz="16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𝝀</m:t>
                          </m:r>
                        </m:den>
                      </m:f>
                    </m:oMath>
                  </m:oMathPara>
                </a14:m>
                <a:endParaRPr lang="cs-CZ" sz="1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4" name="TextovéPole 1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805" y="3933011"/>
                <a:ext cx="2232960" cy="130740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5" name="Picture 4" descr="Související obráze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376" y="4039270"/>
            <a:ext cx="2024298" cy="111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9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Nukleární chemie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pic>
        <p:nvPicPr>
          <p:cNvPr id="145" name="Picture 4" descr="VÃ½sledek obrÃ¡zku pro radioaktiv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590" y="1440581"/>
            <a:ext cx="1141007" cy="9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ýsledek obrázku pro rt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6"/>
          <a:stretch/>
        </p:blipFill>
        <p:spPr bwMode="auto">
          <a:xfrm>
            <a:off x="485135" y="2679588"/>
            <a:ext cx="2963012" cy="201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ýsledek obrázku pro nuclear medic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051" y="1754249"/>
            <a:ext cx="3524493" cy="32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40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Zaoblený obdélník 146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5" y="1518698"/>
            <a:ext cx="8559507" cy="385638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Tvořen elektrony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Záporný náboj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Hmotnost ≈ 1840x menší než protonu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Ovlivňuje chemické vlastnosti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Dualismus </a:t>
            </a:r>
            <a:r>
              <a:rPr lang="cs-CZ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částič</a:t>
            </a:r>
            <a:endParaRPr lang="cs-CZ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Vlnění (E = h × v)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Částice (korpuskule) (p = m × c)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Heisenberg – princip neurčitosti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Prostor v okolí jádra atomu, ve kterém se vyskytuje elektron s 95% pravděpodobností </a:t>
            </a:r>
          </a:p>
        </p:txBody>
      </p:sp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atomu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Elektronový obal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pic>
        <p:nvPicPr>
          <p:cNvPr id="149" name="Picture 2" descr="Výsledek obrázku pro electron sh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255" y="2261026"/>
            <a:ext cx="3695700" cy="2371726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209195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atomu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Elektronový obal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pic>
        <p:nvPicPr>
          <p:cNvPr id="144" name="Picture 2" descr="Výsledek obrázku pro energetické hladiny atomu vodí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8" y="1557633"/>
            <a:ext cx="3224373" cy="37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TextovéPole 144"/>
              <p:cNvSpPr txBox="1"/>
              <p:nvPr/>
            </p:nvSpPr>
            <p:spPr>
              <a:xfrm>
                <a:off x="4538822" y="1858023"/>
                <a:ext cx="2532681" cy="12945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𝜟</m:t>
                      </m:r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𝑬</m:t>
                      </m:r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cs-CZ" sz="2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sz="2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𝑬</m:t>
                          </m:r>
                        </m:e>
                        <m:sub>
                          <m:r>
                            <a:rPr lang="cs-CZ" sz="2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sub>
                      </m:sSub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cs-CZ" sz="2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cs-CZ" sz="2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𝑬</m:t>
                          </m:r>
                        </m:e>
                        <m:sub>
                          <m:r>
                            <a:rPr lang="cs-CZ" sz="28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cs-CZ" sz="2800" b="1" dirty="0" smtClean="0">
                  <a:solidFill>
                    <a:srgbClr val="FF0000"/>
                  </a:solidFill>
                  <a:ea typeface="Cambria Math"/>
                </a:endParaRPr>
              </a:p>
              <a:p>
                <a:endParaRPr lang="cs-CZ" sz="2800" b="1" dirty="0" smtClean="0">
                  <a:solidFill>
                    <a:srgbClr val="FF0000"/>
                  </a:solidFill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𝜟</m:t>
                      </m:r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𝑬</m:t>
                      </m:r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𝒉</m:t>
                      </m:r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cs-CZ" sz="28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𝝂</m:t>
                      </m:r>
                    </m:oMath>
                  </m:oMathPara>
                </a14:m>
                <a:endParaRPr lang="cs-CZ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5" name="TextovéPole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822" y="1858023"/>
                <a:ext cx="2532681" cy="129458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21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atomu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Kvantová čísla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6" name="Zaoblený obdélník 145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5" y="1518698"/>
            <a:ext cx="8559507" cy="385638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Výsledkem řešení </a:t>
            </a:r>
            <a:r>
              <a:rPr lang="cs-CZ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Schrödingerovy</a:t>
            </a: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rovnice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Charakterizují orbitaly – energie, tvar, orientaci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</a:t>
            </a: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„n“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1, 2, 3, 4, … – ∞ (shodné s periodou)</a:t>
            </a:r>
          </a:p>
          <a:p>
            <a:pPr marL="998982" lvl="2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elektronu (hladina výskytu e-)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Vedlejší </a:t>
            </a: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„l“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0 až po n-1</a:t>
            </a:r>
          </a:p>
          <a:p>
            <a:pPr marL="998982" lvl="2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>
                <a:solidFill>
                  <a:schemeClr val="tx1"/>
                </a:solidFill>
              </a:rPr>
              <a:t>Společně s „n“ udává energii a tvar orbitalu (moment hybnosti)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Magnetické </a:t>
            </a: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„m“</a:t>
            </a:r>
            <a:r>
              <a:rPr lang="pl-P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od –l, 0, +l</a:t>
            </a:r>
          </a:p>
          <a:p>
            <a:pPr marL="998982" lvl="2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Orientace orbitalu v prostoru</a:t>
            </a:r>
          </a:p>
          <a:p>
            <a:pPr marL="998982" lvl="2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pro l = 2 → -2, -1, 0, 1, </a:t>
            </a:r>
            <a:r>
              <a:rPr lang="pl-PL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Spinové </a:t>
            </a: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</a:t>
            </a:r>
            <a:r>
              <a:rPr lang="pl-PL" sz="16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pl-PL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-1/2, +1/2</a:t>
            </a:r>
          </a:p>
          <a:p>
            <a:pPr marL="998982" lvl="2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Vnitřní moment </a:t>
            </a:r>
            <a:r>
              <a:rPr lang="pl-PL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hybnosti</a:t>
            </a:r>
          </a:p>
        </p:txBody>
      </p:sp>
      <p:graphicFrame>
        <p:nvGraphicFramePr>
          <p:cNvPr id="147" name="Tabulka 1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538576"/>
              </p:ext>
            </p:extLst>
          </p:nvPr>
        </p:nvGraphicFramePr>
        <p:xfrm>
          <a:off x="4307301" y="3759554"/>
          <a:ext cx="4314825" cy="630936"/>
        </p:xfrm>
        <a:graphic>
          <a:graphicData uri="http://schemas.openxmlformats.org/drawingml/2006/table">
            <a:tbl>
              <a:tblPr/>
              <a:tblGrid>
                <a:gridCol w="1419225"/>
                <a:gridCol w="723900"/>
                <a:gridCol w="723900"/>
                <a:gridCol w="723900"/>
                <a:gridCol w="7239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Hodnota „l“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Calibri"/>
                          <a:ea typeface="Times New Roman"/>
                          <a:cs typeface="Times New Roman"/>
                        </a:rPr>
                        <a:t>písmeno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Calibri"/>
                          <a:ea typeface="Times New Roman"/>
                          <a:cs typeface="Times New Roman"/>
                        </a:rPr>
                        <a:t>p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d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f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69" y="1800874"/>
            <a:ext cx="2536414" cy="153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20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atomu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Orbitaly - znázornění</a:t>
            </a: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4" name="Zaoblený obdélník 14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5" y="1518698"/>
            <a:ext cx="8559507" cy="385638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Nejčastěji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Pomocí rámečků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Pomocí hlavního a vedlejšího kvantového čísla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cs-CZ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Orbitaly s </a:t>
            </a:r>
            <a:r>
              <a:rPr lang="cs-CZ" sz="1600" dirty="0">
                <a:solidFill>
                  <a:schemeClr val="tx1"/>
                </a:solidFill>
              </a:rPr>
              <a:t>↓E – zaplňují se </a:t>
            </a:r>
            <a:r>
              <a:rPr lang="cs-CZ" sz="1600" dirty="0" smtClean="0">
                <a:solidFill>
                  <a:schemeClr val="tx1"/>
                </a:solidFill>
              </a:rPr>
              <a:t>dříve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Výstavbový princip =&gt; 1s</a:t>
            </a:r>
            <a:r>
              <a:rPr lang="cs-CZ" sz="16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2s</a:t>
            </a:r>
            <a:r>
              <a:rPr lang="cs-CZ" sz="16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2p</a:t>
            </a:r>
            <a:r>
              <a:rPr lang="cs-CZ" sz="16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Pauliho princip výlučnosti =&gt; 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Hundovo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pravidlo</a:t>
            </a: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3587" y="1599015"/>
            <a:ext cx="516484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49" name="Tabulka 1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099813"/>
              </p:ext>
            </p:extLst>
          </p:nvPr>
        </p:nvGraphicFramePr>
        <p:xfrm>
          <a:off x="1260092" y="2915742"/>
          <a:ext cx="4314825" cy="630936"/>
        </p:xfrm>
        <a:graphic>
          <a:graphicData uri="http://schemas.openxmlformats.org/drawingml/2006/table">
            <a:tbl>
              <a:tblPr/>
              <a:tblGrid>
                <a:gridCol w="1419225"/>
                <a:gridCol w="723900"/>
                <a:gridCol w="723900"/>
                <a:gridCol w="723900"/>
                <a:gridCol w="7239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Hodnota „l“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Calibri"/>
                          <a:ea typeface="Times New Roman"/>
                          <a:cs typeface="Times New Roman"/>
                        </a:rPr>
                        <a:t>písmeno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Calibri"/>
                          <a:ea typeface="Times New Roman"/>
                          <a:cs typeface="Times New Roman"/>
                        </a:rPr>
                        <a:t>p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latin typeface="Calibri"/>
                          <a:ea typeface="Times New Roman"/>
                          <a:cs typeface="Times New Roman"/>
                        </a:rPr>
                        <a:t>d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f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18" y="2666812"/>
            <a:ext cx="2084882" cy="9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2" name="Skupina 151"/>
          <p:cNvGrpSpPr/>
          <p:nvPr/>
        </p:nvGrpSpPr>
        <p:grpSpPr>
          <a:xfrm>
            <a:off x="3659883" y="4305265"/>
            <a:ext cx="715699" cy="539722"/>
            <a:chOff x="1188983" y="6205626"/>
            <a:chExt cx="785818" cy="642942"/>
          </a:xfrm>
        </p:grpSpPr>
        <p:sp>
          <p:nvSpPr>
            <p:cNvPr id="153" name="Obdélník 152"/>
            <p:cNvSpPr/>
            <p:nvPr/>
          </p:nvSpPr>
          <p:spPr bwMode="auto">
            <a:xfrm>
              <a:off x="1396974" y="6245282"/>
              <a:ext cx="428628" cy="500066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54" name="Přímá spojovací šipka 27"/>
            <p:cNvCxnSpPr/>
            <p:nvPr/>
          </p:nvCxnSpPr>
          <p:spPr bwMode="auto">
            <a:xfrm rot="5400000" flipH="1" flipV="1">
              <a:off x="1439810" y="6494521"/>
              <a:ext cx="285752" cy="1588"/>
            </a:xfrm>
            <a:prstGeom prst="straightConnector1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5" name="Přímá spojovací šipka 28"/>
            <p:cNvCxnSpPr/>
            <p:nvPr/>
          </p:nvCxnSpPr>
          <p:spPr bwMode="auto">
            <a:xfrm rot="5400000" flipH="1" flipV="1">
              <a:off x="1584274" y="6494521"/>
              <a:ext cx="285752" cy="1588"/>
            </a:xfrm>
            <a:prstGeom prst="straightConnector1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6" name="Násobení 155"/>
            <p:cNvSpPr/>
            <p:nvPr/>
          </p:nvSpPr>
          <p:spPr bwMode="auto">
            <a:xfrm>
              <a:off x="1188983" y="6205626"/>
              <a:ext cx="785818" cy="642942"/>
            </a:xfrm>
            <a:prstGeom prst="mathMultiply">
              <a:avLst>
                <a:gd name="adj1" fmla="val 1975"/>
              </a:avLst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4447446" y="4338554"/>
            <a:ext cx="380256" cy="419784"/>
            <a:chOff x="4447446" y="4305265"/>
            <a:chExt cx="428628" cy="500066"/>
          </a:xfrm>
        </p:grpSpPr>
        <p:sp>
          <p:nvSpPr>
            <p:cNvPr id="157" name="Obdélník 156"/>
            <p:cNvSpPr/>
            <p:nvPr/>
          </p:nvSpPr>
          <p:spPr bwMode="auto">
            <a:xfrm>
              <a:off x="4447446" y="4305265"/>
              <a:ext cx="428628" cy="500066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58" name="Přímá spojovací šipka 24"/>
            <p:cNvCxnSpPr/>
            <p:nvPr/>
          </p:nvCxnSpPr>
          <p:spPr bwMode="auto">
            <a:xfrm rot="5400000" flipH="1" flipV="1">
              <a:off x="4439416" y="4579924"/>
              <a:ext cx="285752" cy="1588"/>
            </a:xfrm>
            <a:prstGeom prst="straightConnector1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9" name="Přímá spojovací šipka 25"/>
            <p:cNvCxnSpPr/>
            <p:nvPr/>
          </p:nvCxnSpPr>
          <p:spPr bwMode="auto">
            <a:xfrm rot="16200000" flipH="1" flipV="1">
              <a:off x="4591808" y="4586286"/>
              <a:ext cx="285752" cy="1588"/>
            </a:xfrm>
            <a:prstGeom prst="straightConnector1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aphicFrame>
        <p:nvGraphicFramePr>
          <p:cNvPr id="160" name="Tabulka 1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633833"/>
              </p:ext>
            </p:extLst>
          </p:nvPr>
        </p:nvGraphicFramePr>
        <p:xfrm>
          <a:off x="3111455" y="4844987"/>
          <a:ext cx="1785950" cy="428628"/>
        </p:xfrm>
        <a:graphic>
          <a:graphicData uri="http://schemas.openxmlformats.org/drawingml/2006/table">
            <a:tbl>
              <a:tblPr/>
              <a:tblGrid>
                <a:gridCol w="694225"/>
                <a:gridCol w="496175"/>
                <a:gridCol w="595550"/>
              </a:tblGrid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↑ ↓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↑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1" name="Tabulka 1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773885"/>
              </p:ext>
            </p:extLst>
          </p:nvPr>
        </p:nvGraphicFramePr>
        <p:xfrm>
          <a:off x="5068175" y="4844987"/>
          <a:ext cx="1714512" cy="428628"/>
        </p:xfrm>
        <a:graphic>
          <a:graphicData uri="http://schemas.openxmlformats.org/drawingml/2006/table">
            <a:tbl>
              <a:tblPr/>
              <a:tblGrid>
                <a:gridCol w="583149"/>
                <a:gridCol w="559635"/>
                <a:gridCol w="571728"/>
              </a:tblGrid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latin typeface="Calibri"/>
                          <a:ea typeface="Times New Roman"/>
                          <a:cs typeface="Times New Roman"/>
                        </a:rPr>
                        <a:t>↑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↑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latin typeface="Calibri"/>
                          <a:ea typeface="Times New Roman"/>
                          <a:cs typeface="Times New Roman"/>
                        </a:rPr>
                        <a:t>↑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88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Periodická tabulka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pic>
        <p:nvPicPr>
          <p:cNvPr id="1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7081" y="887684"/>
            <a:ext cx="6329838" cy="444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65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Periodická tabulka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4" name="Zaoblený obdélník 14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5" y="930304"/>
            <a:ext cx="8559507" cy="444477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period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Číslo totožné s „n“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skupin – různé skup. názvy</a:t>
            </a: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Valenční elektrony – poslední perioda =&gt; chemické vlastnosti prvků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Nepřechodné			=&gt; </a:t>
            </a:r>
            <a:r>
              <a:rPr lang="cs-CZ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cs-CZ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Přechodné				=&gt; </a:t>
            </a:r>
            <a:r>
              <a:rPr lang="cs-CZ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(n-1)</a:t>
            </a:r>
            <a:r>
              <a:rPr lang="cs-CZ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Vnitřně přechodné	=&gt; </a:t>
            </a:r>
            <a:r>
              <a:rPr lang="cs-CZ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(n-2)</a:t>
            </a:r>
            <a:r>
              <a:rPr lang="cs-CZ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[(n-1)</a:t>
            </a:r>
            <a:r>
              <a:rPr lang="cs-CZ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Zápis elektronové konfigurace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Normální vs. zkrácený 	=&gt; </a:t>
            </a:r>
            <a:r>
              <a:rPr lang="cs-CZ" sz="16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Li: 1s</a:t>
            </a:r>
            <a:r>
              <a:rPr lang="cs-CZ" sz="16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2s</a:t>
            </a:r>
            <a:r>
              <a:rPr lang="cs-CZ" sz="16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		</a:t>
            </a:r>
            <a:r>
              <a:rPr lang="cs-CZ" sz="16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[He]: 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</a:t>
            </a:r>
            <a:r>
              <a:rPr lang="cs-CZ" sz="16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cs-CZ" sz="1600" baseline="30000" dirty="0" smtClean="0">
              <a:solidFill>
                <a:schemeClr val="tx1"/>
              </a:solidFill>
            </a:endParaRPr>
          </a:p>
        </p:txBody>
      </p:sp>
      <p:pic>
        <p:nvPicPr>
          <p:cNvPr id="162" name="Picture 2"/>
          <p:cNvPicPr>
            <a:picLocks noChangeAspect="1" noChangeArrowheads="1"/>
          </p:cNvPicPr>
          <p:nvPr/>
        </p:nvPicPr>
        <p:blipFill rotWithShape="1">
          <a:blip r:embed="rId3"/>
          <a:srcRect l="31064" t="17965" r="41102" b="67950"/>
          <a:stretch/>
        </p:blipFill>
        <p:spPr bwMode="auto">
          <a:xfrm>
            <a:off x="4895320" y="1089933"/>
            <a:ext cx="3351403" cy="119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11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Periodická tabulka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pic>
        <p:nvPicPr>
          <p:cNvPr id="14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9052" y="1518707"/>
            <a:ext cx="553353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6" name="Šipka doprava 145"/>
          <p:cNvSpPr/>
          <p:nvPr/>
        </p:nvSpPr>
        <p:spPr bwMode="auto">
          <a:xfrm>
            <a:off x="320969" y="775466"/>
            <a:ext cx="2522440" cy="770707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ROSTE ELEKTRONEGATIVITA</a:t>
            </a:r>
          </a:p>
        </p:txBody>
      </p:sp>
      <p:sp>
        <p:nvSpPr>
          <p:cNvPr id="147" name="Šipka doprava 146"/>
          <p:cNvSpPr/>
          <p:nvPr/>
        </p:nvSpPr>
        <p:spPr bwMode="auto">
          <a:xfrm rot="5400000">
            <a:off x="-743982" y="3382219"/>
            <a:ext cx="2592288" cy="7704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ROSTE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REAKTIVITA</a:t>
            </a:r>
            <a:endParaRPr kumimoji="0" lang="cs-CZ" sz="1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48" name="Šipka doprava 147"/>
          <p:cNvSpPr/>
          <p:nvPr/>
        </p:nvSpPr>
        <p:spPr bwMode="auto">
          <a:xfrm>
            <a:off x="3320319" y="748000"/>
            <a:ext cx="2522440" cy="770707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ROSTE ELEKTROAFINITA</a:t>
            </a:r>
          </a:p>
        </p:txBody>
      </p:sp>
      <p:sp>
        <p:nvSpPr>
          <p:cNvPr id="150" name="Šipka doprava 149"/>
          <p:cNvSpPr/>
          <p:nvPr/>
        </p:nvSpPr>
        <p:spPr bwMode="auto">
          <a:xfrm rot="5400000">
            <a:off x="176150" y="3382219"/>
            <a:ext cx="2592288" cy="7704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ROSTE  VELIKOST ATOMU</a:t>
            </a:r>
            <a:endParaRPr kumimoji="0" lang="cs-CZ" sz="1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52" name="Šipka doprava 151"/>
          <p:cNvSpPr/>
          <p:nvPr/>
        </p:nvSpPr>
        <p:spPr bwMode="auto">
          <a:xfrm rot="5400000">
            <a:off x="6734335" y="2753855"/>
            <a:ext cx="2592288" cy="108012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KLESÁ IONIZAČNÍ 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endParaRPr kumimoji="0" lang="cs-CZ" sz="12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53" name="Šipka doprava 152"/>
          <p:cNvSpPr/>
          <p:nvPr/>
        </p:nvSpPr>
        <p:spPr bwMode="auto">
          <a:xfrm>
            <a:off x="6152519" y="783850"/>
            <a:ext cx="2522440" cy="770707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ROSTE IONIZAČNÍ</a:t>
            </a:r>
            <a:r>
              <a:rPr kumimoji="0" lang="cs-CZ" sz="1200" b="0" i="0" u="none" strike="noStrike" cap="none" normalizeH="0" dirty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 ENERGIE</a:t>
            </a:r>
            <a:endParaRPr kumimoji="0" lang="cs-CZ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316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6" name="Zaoblený obdélník 145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1295608" y="2394165"/>
            <a:ext cx="2503581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atomu</a:t>
            </a: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Zaoblený obdélník 146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1295608" y="3152345"/>
            <a:ext cx="2503581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Periodická tabulka</a:t>
            </a: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Zaoblený obdélník 147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1295608" y="3910525"/>
            <a:ext cx="2503581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Chemické vazby</a:t>
            </a: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1295608" y="4668704"/>
            <a:ext cx="2503581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Slabé interakce</a:t>
            </a: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Zaoblený obdélník 14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1045592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Obecná chemie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Zaoblený obdélník 155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1295608" y="1635985"/>
            <a:ext cx="2503581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Historie chemie</a:t>
            </a: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Zaoblený obdélník 161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5094796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Organická chemie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Zaoblený obdélník 162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5344812" y="1635985"/>
            <a:ext cx="2503581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 a základy</a:t>
            </a: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Zaoblený obdélník 150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5086157" y="239416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Fyzikální chemie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Zaoblený obdélník 151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5336173" y="3152345"/>
            <a:ext cx="2503581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Termodynamika</a:t>
            </a: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Zaoblený obdélník 152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5342933" y="3910525"/>
            <a:ext cx="2503581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Katalýza</a:t>
            </a: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6" grpId="0" animBg="1"/>
      <p:bldP spid="162" grpId="0" animBg="1"/>
      <p:bldP spid="163" grpId="0" animBg="1"/>
      <p:bldP spid="151" grpId="0" animBg="1"/>
      <p:bldP spid="152" grpId="0" animBg="1"/>
      <p:bldP spid="1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Periodická tabulka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Elektronegativita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Zaoblený obdélník 150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5" y="1518698"/>
            <a:ext cx="8559507" cy="385638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Schopnost atomu přitahovat valenční elektrony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Prvky, které mají elektronegativitu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tvoří </a:t>
            </a: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anionty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tvoří kationty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cs-CZ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cs-CZ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cs-CZ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4" name="Picture 2"/>
          <p:cNvPicPr>
            <a:picLocks noChangeAspect="1" noChangeArrowheads="1"/>
          </p:cNvPicPr>
          <p:nvPr/>
        </p:nvPicPr>
        <p:blipFill rotWithShape="1">
          <a:blip r:embed="rId3"/>
          <a:srcRect l="31064" t="17965" r="41102" b="67950"/>
          <a:stretch/>
        </p:blipFill>
        <p:spPr bwMode="auto">
          <a:xfrm>
            <a:off x="819436" y="3534597"/>
            <a:ext cx="4574893" cy="162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275" y="2175377"/>
            <a:ext cx="2892517" cy="286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53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Periodická tabulka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Elektronegativita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Zaoblený obdélník 150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6" y="1637963"/>
            <a:ext cx="3464448" cy="163001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Kationty =&gt; kladný náboj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Anionty =&gt; záporný náboj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Platí oktetové pravidlo</a:t>
            </a: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Zaoblený obdélník 147"/>
          <p:cNvSpPr/>
          <p:nvPr/>
        </p:nvSpPr>
        <p:spPr bwMode="auto">
          <a:xfrm>
            <a:off x="5164969" y="1677726"/>
            <a:ext cx="3672408" cy="481093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fluorid</a:t>
            </a:r>
            <a:r>
              <a:rPr kumimoji="0" lang="cs-CZ" sz="2400" b="1" i="0" u="none" strike="noStrike" cap="none" normalizeH="0" dirty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 lithný</a:t>
            </a:r>
            <a:endParaRPr kumimoji="0" lang="cs-CZ" sz="2400" b="1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2" name="TextovéPole 151"/>
          <p:cNvSpPr txBox="1"/>
          <p:nvPr/>
        </p:nvSpPr>
        <p:spPr>
          <a:xfrm>
            <a:off x="5601712" y="2460809"/>
            <a:ext cx="266600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L</a:t>
            </a:r>
            <a:r>
              <a:rPr lang="cs-CZ" b="1" dirty="0" smtClean="0"/>
              <a:t>ithium =&gt; 1s</a:t>
            </a:r>
            <a:r>
              <a:rPr lang="cs-CZ" b="1" baseline="30000" dirty="0" smtClean="0"/>
              <a:t>2</a:t>
            </a:r>
            <a:r>
              <a:rPr lang="cs-CZ" b="1" dirty="0"/>
              <a:t> </a:t>
            </a:r>
            <a:r>
              <a:rPr lang="cs-CZ" b="1" dirty="0" smtClean="0"/>
              <a:t>2s</a:t>
            </a:r>
            <a:r>
              <a:rPr lang="cs-CZ" b="1" baseline="30000" dirty="0" smtClean="0"/>
              <a:t>1 </a:t>
            </a:r>
            <a:r>
              <a:rPr lang="cs-CZ" b="1" dirty="0" smtClean="0"/>
              <a:t>2p</a:t>
            </a:r>
            <a:r>
              <a:rPr lang="cs-CZ" b="1" baseline="30000" dirty="0"/>
              <a:t>0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5301736" y="2769777"/>
            <a:ext cx="428628" cy="500066"/>
            <a:chOff x="5301736" y="2769777"/>
            <a:chExt cx="428628" cy="500066"/>
          </a:xfrm>
        </p:grpSpPr>
        <p:sp>
          <p:nvSpPr>
            <p:cNvPr id="158" name="Obdélník 157"/>
            <p:cNvSpPr/>
            <p:nvPr/>
          </p:nvSpPr>
          <p:spPr bwMode="auto">
            <a:xfrm>
              <a:off x="5301736" y="2769777"/>
              <a:ext cx="428628" cy="50006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59" name="Přímá spojovací šipka 24"/>
            <p:cNvCxnSpPr/>
            <p:nvPr/>
          </p:nvCxnSpPr>
          <p:spPr bwMode="auto">
            <a:xfrm rot="5400000" flipH="1" flipV="1">
              <a:off x="5290286" y="3019016"/>
              <a:ext cx="285752" cy="1588"/>
            </a:xfrm>
            <a:prstGeom prst="straightConnector1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0" name="Přímá spojovací šipka 25"/>
            <p:cNvCxnSpPr/>
            <p:nvPr/>
          </p:nvCxnSpPr>
          <p:spPr bwMode="auto">
            <a:xfrm rot="16200000" flipH="1" flipV="1">
              <a:off x="5442678" y="3025378"/>
              <a:ext cx="285752" cy="1588"/>
            </a:xfrm>
            <a:prstGeom prst="straightConnector1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aphicFrame>
        <p:nvGraphicFramePr>
          <p:cNvPr id="161" name="Tabulka 1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405678"/>
              </p:ext>
            </p:extLst>
          </p:nvPr>
        </p:nvGraphicFramePr>
        <p:xfrm>
          <a:off x="6718742" y="2774171"/>
          <a:ext cx="1944216" cy="504000"/>
        </p:xfrm>
        <a:graphic>
          <a:graphicData uri="http://schemas.openxmlformats.org/drawingml/2006/table">
            <a:tbl>
              <a:tblPr/>
              <a:tblGrid>
                <a:gridCol w="648072"/>
                <a:gridCol w="648072"/>
                <a:gridCol w="648072"/>
              </a:tblGrid>
              <a:tr h="50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dirty="0" smtClean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pSp>
        <p:nvGrpSpPr>
          <p:cNvPr id="3" name="Skupina 2"/>
          <p:cNvGrpSpPr/>
          <p:nvPr/>
        </p:nvGrpSpPr>
        <p:grpSpPr>
          <a:xfrm>
            <a:off x="6018396" y="2766301"/>
            <a:ext cx="428628" cy="500066"/>
            <a:chOff x="6018396" y="2766301"/>
            <a:chExt cx="428628" cy="500066"/>
          </a:xfrm>
        </p:grpSpPr>
        <p:sp>
          <p:nvSpPr>
            <p:cNvPr id="162" name="Obdélník 161"/>
            <p:cNvSpPr/>
            <p:nvPr/>
          </p:nvSpPr>
          <p:spPr bwMode="auto">
            <a:xfrm>
              <a:off x="6018396" y="2766301"/>
              <a:ext cx="428628" cy="50006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63" name="Přímá spojovací šipka 25"/>
            <p:cNvCxnSpPr/>
            <p:nvPr/>
          </p:nvCxnSpPr>
          <p:spPr bwMode="auto">
            <a:xfrm rot="16200000" flipH="1" flipV="1">
              <a:off x="6023456" y="3021902"/>
              <a:ext cx="285752" cy="1588"/>
            </a:xfrm>
            <a:prstGeom prst="straightConnector1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7" name="Skupina 136"/>
          <p:cNvGrpSpPr/>
          <p:nvPr/>
        </p:nvGrpSpPr>
        <p:grpSpPr>
          <a:xfrm>
            <a:off x="5279632" y="3793741"/>
            <a:ext cx="428628" cy="500066"/>
            <a:chOff x="5279632" y="3793741"/>
            <a:chExt cx="428628" cy="500066"/>
          </a:xfrm>
        </p:grpSpPr>
        <p:sp>
          <p:nvSpPr>
            <p:cNvPr id="164" name="Obdélník 163"/>
            <p:cNvSpPr/>
            <p:nvPr/>
          </p:nvSpPr>
          <p:spPr bwMode="auto">
            <a:xfrm>
              <a:off x="5279632" y="3793741"/>
              <a:ext cx="428628" cy="50006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65" name="Přímá spojovací šipka 24"/>
            <p:cNvCxnSpPr/>
            <p:nvPr/>
          </p:nvCxnSpPr>
          <p:spPr bwMode="auto">
            <a:xfrm rot="5400000" flipH="1" flipV="1">
              <a:off x="5268182" y="4042980"/>
              <a:ext cx="285752" cy="1588"/>
            </a:xfrm>
            <a:prstGeom prst="straightConnector1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6" name="Přímá spojovací šipka 25"/>
            <p:cNvCxnSpPr/>
            <p:nvPr/>
          </p:nvCxnSpPr>
          <p:spPr bwMode="auto">
            <a:xfrm rot="16200000" flipH="1" flipV="1">
              <a:off x="5420574" y="4049342"/>
              <a:ext cx="285752" cy="1588"/>
            </a:xfrm>
            <a:prstGeom prst="straightConnector1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aphicFrame>
        <p:nvGraphicFramePr>
          <p:cNvPr id="167" name="Tabulka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871962"/>
              </p:ext>
            </p:extLst>
          </p:nvPr>
        </p:nvGraphicFramePr>
        <p:xfrm>
          <a:off x="6696638" y="3798135"/>
          <a:ext cx="1944216" cy="504000"/>
        </p:xfrm>
        <a:graphic>
          <a:graphicData uri="http://schemas.openxmlformats.org/drawingml/2006/table">
            <a:tbl>
              <a:tblPr/>
              <a:tblGrid>
                <a:gridCol w="648072"/>
                <a:gridCol w="648072"/>
                <a:gridCol w="648072"/>
              </a:tblGrid>
              <a:tr h="50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↑ ↓</a:t>
                      </a:r>
                      <a:endParaRPr lang="cs-CZ" sz="11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↑↓</a:t>
                      </a:r>
                      <a:endParaRPr lang="cs-CZ" sz="1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↑</a:t>
                      </a:r>
                      <a:endParaRPr lang="cs-CZ" sz="1800" dirty="0" smtClean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pSp>
        <p:nvGrpSpPr>
          <p:cNvPr id="138" name="Skupina 137"/>
          <p:cNvGrpSpPr/>
          <p:nvPr/>
        </p:nvGrpSpPr>
        <p:grpSpPr>
          <a:xfrm>
            <a:off x="5996292" y="3790265"/>
            <a:ext cx="428628" cy="500066"/>
            <a:chOff x="5996292" y="3790265"/>
            <a:chExt cx="428628" cy="500066"/>
          </a:xfrm>
        </p:grpSpPr>
        <p:sp>
          <p:nvSpPr>
            <p:cNvPr id="168" name="Obdélník 167"/>
            <p:cNvSpPr/>
            <p:nvPr/>
          </p:nvSpPr>
          <p:spPr bwMode="auto">
            <a:xfrm>
              <a:off x="5996292" y="3790265"/>
              <a:ext cx="428628" cy="50006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69" name="Přímá spojovací šipka 24"/>
            <p:cNvCxnSpPr/>
            <p:nvPr/>
          </p:nvCxnSpPr>
          <p:spPr bwMode="auto">
            <a:xfrm rot="5400000" flipH="1" flipV="1">
              <a:off x="5968554" y="4039504"/>
              <a:ext cx="285752" cy="1588"/>
            </a:xfrm>
            <a:prstGeom prst="straightConnector1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0" name="Přímá spojovací šipka 25"/>
            <p:cNvCxnSpPr/>
            <p:nvPr/>
          </p:nvCxnSpPr>
          <p:spPr bwMode="auto">
            <a:xfrm rot="16200000" flipH="1" flipV="1">
              <a:off x="6120946" y="4045866"/>
              <a:ext cx="285752" cy="1588"/>
            </a:xfrm>
            <a:prstGeom prst="straightConnector1">
              <a:avLst/>
            </a:prstGeom>
            <a:solidFill>
              <a:srgbClr val="00B8FF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71" name="Přímá spojnice se šipkou 170"/>
          <p:cNvCxnSpPr>
            <a:stCxn id="162" idx="2"/>
          </p:cNvCxnSpPr>
          <p:nvPr/>
        </p:nvCxnSpPr>
        <p:spPr bwMode="auto">
          <a:xfrm>
            <a:off x="6232710" y="3266367"/>
            <a:ext cx="2099768" cy="52389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2" name="TextovéPole 171"/>
          <p:cNvSpPr txBox="1"/>
          <p:nvPr/>
        </p:nvSpPr>
        <p:spPr>
          <a:xfrm>
            <a:off x="5483083" y="4435452"/>
            <a:ext cx="304480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Fluor =&gt; 1s</a:t>
            </a:r>
            <a:r>
              <a:rPr lang="cs-CZ" b="1" baseline="30000" dirty="0" smtClean="0"/>
              <a:t>2</a:t>
            </a:r>
            <a:r>
              <a:rPr lang="cs-CZ" b="1" dirty="0"/>
              <a:t> </a:t>
            </a:r>
            <a:r>
              <a:rPr lang="cs-CZ" b="1" dirty="0" smtClean="0"/>
              <a:t>2s</a:t>
            </a:r>
            <a:r>
              <a:rPr lang="cs-CZ" b="1" baseline="30000" dirty="0" smtClean="0"/>
              <a:t>2</a:t>
            </a:r>
            <a:r>
              <a:rPr lang="cs-CZ" b="1" dirty="0" smtClean="0"/>
              <a:t> 2p</a:t>
            </a:r>
            <a:r>
              <a:rPr lang="cs-CZ" b="1" baseline="30000" dirty="0" smtClean="0"/>
              <a:t>5</a:t>
            </a:r>
            <a:endParaRPr lang="cs-CZ" b="1" baseline="30000" dirty="0"/>
          </a:p>
        </p:txBody>
      </p:sp>
      <p:pic>
        <p:nvPicPr>
          <p:cNvPr id="173" name="Picture 2" descr="VÃ½sledek obrÃ¡zku pro valenÄnÃ­ elektron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7" y="3354274"/>
            <a:ext cx="3211683" cy="195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2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51" grpId="0" animBg="1"/>
      <p:bldP spid="148" grpId="0" animBg="1"/>
      <p:bldP spid="152" grpId="0"/>
      <p:bldP spid="1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Chemická vazba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Zaoblený obdélník 17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6" y="1630016"/>
            <a:ext cx="3787260" cy="374506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Překryvem valenčních elektronů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Různé druhy vazeb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Kovalentní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Iontová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Polární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chemické vazby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Disociační energie vazby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Vazba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Jednoduchá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Násobné – dvojné a trojné</a:t>
            </a:r>
            <a:endParaRPr lang="cs-CZ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72" y="3412158"/>
            <a:ext cx="1980890" cy="196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324" y="3502548"/>
            <a:ext cx="1626593" cy="176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" name="Levá složená závorka 177"/>
          <p:cNvSpPr/>
          <p:nvPr/>
        </p:nvSpPr>
        <p:spPr bwMode="auto">
          <a:xfrm rot="10800000">
            <a:off x="2131037" y="2679590"/>
            <a:ext cx="634674" cy="883778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9" name="Zaoblený obdélník 178"/>
          <p:cNvSpPr/>
          <p:nvPr/>
        </p:nvSpPr>
        <p:spPr bwMode="auto">
          <a:xfrm>
            <a:off x="5387735" y="1915687"/>
            <a:ext cx="2376264" cy="115212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Na základě rozdílů elektronegativit</a:t>
            </a:r>
          </a:p>
        </p:txBody>
      </p:sp>
      <p:cxnSp>
        <p:nvCxnSpPr>
          <p:cNvPr id="180" name="Přímá spojnice se šipkou 179"/>
          <p:cNvCxnSpPr>
            <a:endCxn id="179" idx="1"/>
          </p:cNvCxnSpPr>
          <p:nvPr/>
        </p:nvCxnSpPr>
        <p:spPr bwMode="auto">
          <a:xfrm flipV="1">
            <a:off x="2906700" y="2491751"/>
            <a:ext cx="2481035" cy="62972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561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74" grpId="0" uiExpand="1" build="allAtOnce" animBg="1"/>
      <p:bldP spid="178" grpId="0" animBg="1"/>
      <p:bldP spid="17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Chemická vazba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Kovalentní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Zaoblený obdélník 17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6" y="1630016"/>
            <a:ext cx="3787260" cy="203553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Nepolární – např. H</a:t>
            </a:r>
            <a:r>
              <a:rPr lang="cs-CZ" sz="18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cs-CZ" sz="18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cs-CZ" sz="18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Polární (od 0,4 do 1,7)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Iontová (nad 1,7)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</a:t>
            </a:r>
            <a:r>
              <a:rPr lang="cs-CZ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endParaRPr lang="cs-CZ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Výsledek obrázku pro kovalentní vaz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63" y="3659026"/>
            <a:ext cx="6014274" cy="168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Zaoblený obdélník 144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4624657" y="1630016"/>
            <a:ext cx="3787260" cy="203553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Sdílení elektronového páru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Čistě kovalentní vazba: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Každý atom se podílí 1 e-</a:t>
            </a:r>
          </a:p>
        </p:txBody>
      </p:sp>
    </p:spTree>
    <p:extLst>
      <p:ext uri="{BB962C8B-B14F-4D97-AF65-F5344CB8AC3E}">
        <p14:creationId xmlns:p14="http://schemas.microsoft.com/office/powerpoint/2010/main" val="2043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4" descr="Výsledek obrázku pro metal b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06" y="3790068"/>
            <a:ext cx="3339239" cy="173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Chemická vazba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Kovová vazba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Zaoblený obdélník 17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6" y="1630016"/>
            <a:ext cx="3787260" cy="220043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e- ≤ n (perioda)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</a:t>
            </a:r>
            <a:r>
              <a:rPr lang="cs-CZ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cs-CZ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Určuje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Chemické </a:t>
            </a:r>
            <a:r>
              <a:rPr lang="cs-CZ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Fyzikální </a:t>
            </a:r>
            <a:r>
              <a:rPr lang="cs-CZ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=&gt; el. vodivost</a:t>
            </a:r>
          </a:p>
        </p:txBody>
      </p:sp>
      <p:pic>
        <p:nvPicPr>
          <p:cNvPr id="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333" y="1630016"/>
            <a:ext cx="3888432" cy="289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94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Chemická vazba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Koordinační vazba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Zaoblený obdélník 17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5" y="1630016"/>
            <a:ext cx="5337109" cy="267839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Koordinačně kovalentní vazba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Elektronový pár poskytuje jeden z partnerů</a:t>
            </a:r>
            <a:endParaRPr lang="cs-CZ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Charakteristické pro komplexy</a:t>
            </a: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Jeden z partnerů je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Donorem el. páru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Akceptorem el. páru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cs-CZ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r="10753"/>
          <a:stretch/>
        </p:blipFill>
        <p:spPr bwMode="auto">
          <a:xfrm>
            <a:off x="5772343" y="1630016"/>
            <a:ext cx="3171918" cy="17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Výsledek obrázku pro coordination bo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60" y="4299446"/>
            <a:ext cx="3630880" cy="114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680613" y="4482350"/>
            <a:ext cx="658935" cy="9086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" name="Obdélník 143"/>
          <p:cNvSpPr/>
          <p:nvPr/>
        </p:nvSpPr>
        <p:spPr>
          <a:xfrm>
            <a:off x="3437095" y="4482350"/>
            <a:ext cx="329468" cy="9086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0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74" grpId="0" animBg="1"/>
      <p:bldP spid="2" grpId="0" animBg="1"/>
      <p:bldP spid="1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Slabé interakce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Zaoblený obdélník 17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5" y="1630015"/>
            <a:ext cx="5337109" cy="281476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Slabší než chemické vazby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Ovlivňují  molekuly navzájem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Ovlivňují fyzikální vlastnosti látek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der </a:t>
            </a:r>
            <a:r>
              <a:rPr lang="cs-CZ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Waalsovy</a:t>
            </a: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síly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Dipól-dipól, indukovaný dipól</a:t>
            </a: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Vodíkový můstek</a:t>
            </a:r>
          </a:p>
        </p:txBody>
      </p:sp>
      <p:pic>
        <p:nvPicPr>
          <p:cNvPr id="1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52" y="1099635"/>
            <a:ext cx="1605871" cy="106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2" descr="Výsledek obrázku pro van der wa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59" y="2248286"/>
            <a:ext cx="300779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01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7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Slabé interakce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Vodíková vazba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Zaoblený obdélník 17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5" y="1630016"/>
            <a:ext cx="5337109" cy="226612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Nejsilnější ze slabých interakcí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Podmíněno: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Přítomnost atomu vodíku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Existence volných elektronových párů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Ovlivňuje fyzikální a chemické vlastnosti</a:t>
            </a:r>
          </a:p>
        </p:txBody>
      </p:sp>
      <p:pic>
        <p:nvPicPr>
          <p:cNvPr id="145" name="Picture 2" descr="Výsledek obrázku pro hydrogen b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7" y="4020555"/>
            <a:ext cx="2246938" cy="134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4" descr="Výsledek obrázku pro water molec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99" y="4077040"/>
            <a:ext cx="2066332" cy="123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70" y="1630016"/>
            <a:ext cx="2800936" cy="179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79" y="3535903"/>
            <a:ext cx="2891349" cy="187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83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7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Slabé interakce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Vodíková vazba</a:t>
            </a: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biochemie</a:t>
            </a:r>
          </a:p>
        </p:txBody>
      </p:sp>
      <p:pic>
        <p:nvPicPr>
          <p:cNvPr id="17410" name="Picture 2" descr="Výsledek obrázku pro vodíková vazba biochem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6" y="1635925"/>
            <a:ext cx="3905194" cy="357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Výsledek obrázku pro vodíková vazba D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31" y="1872529"/>
            <a:ext cx="4248159" cy="291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57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Organická chemie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 a základy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Zaoblený obdélník 14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5" y="1630015"/>
            <a:ext cx="4562179" cy="361784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ZÁKLADEM ŽIVÝCH ORGANISMŮ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SLOUČENINY PRIMÁRNĚ NA BÁZI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UHLÍKU 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KYSLÍKU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prvky: fosfor, síra, dusík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Variabilita sloučenin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Pozice substituentů ovlivňuje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Toxicitu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eaktivitu</a:t>
            </a:r>
          </a:p>
        </p:txBody>
      </p:sp>
      <p:pic>
        <p:nvPicPr>
          <p:cNvPr id="1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638" y="1629948"/>
            <a:ext cx="33147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5" descr="Výsledek obrázku pro l d isom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93" y="3144625"/>
            <a:ext cx="4128030" cy="170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82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Obecná chemie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Historie chemie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4" name="Zaoblený obdélník 14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3895" y="1518699"/>
            <a:ext cx="8516211" cy="37614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Existuje asi 200 let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Poznatky – daleko starší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Řečtí myslitelé – </a:t>
            </a:r>
            <a:r>
              <a:rPr lang="cs-CZ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Démokritos</a:t>
            </a: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Anaxágoras</a:t>
            </a: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aj.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Předchůdce – Alchymie 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Rudolf II.“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Geber</a:t>
            </a: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řada spisů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Paracelsus</a:t>
            </a: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pojem iatrochemie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Glauber – zdokonalil řadu výrobních postupů</a:t>
            </a:r>
          </a:p>
          <a:p>
            <a:pPr marL="998982" lvl="2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Na2SO4 (</a:t>
            </a:r>
            <a:r>
              <a:rPr lang="cs-CZ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</a:t>
            </a: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mirabilis</a:t>
            </a:r>
            <a:r>
              <a:rPr lang="cs-CZ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5" name="Picture 2" descr="Výsledek obrázku pro alchym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51" y="1819397"/>
            <a:ext cx="2608426" cy="158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4" descr="Výsledek obrázku pro alchemi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212703" y="3546281"/>
            <a:ext cx="3265469" cy="163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6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2" grpId="0" animBg="1"/>
      <p:bldP spid="143" grpId="0" animBg="1"/>
      <p:bldP spid="1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Organická chemie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Znázorňování vazeb</a:t>
            </a: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Zaoblený obdélník 14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2000" y="1630015"/>
            <a:ext cx="4104000" cy="361784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přítomnosti uhlíkových atomů</a:t>
            </a:r>
          </a:p>
        </p:txBody>
      </p:sp>
      <p:pic>
        <p:nvPicPr>
          <p:cNvPr id="147" name="Picture 2" descr="Výsledek obrázku pro glycer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01" y="2325872"/>
            <a:ext cx="1648606" cy="112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8" descr="Výsledek obrázku pro gluko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09" y="3542849"/>
            <a:ext cx="907134" cy="15557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1" name="Zaoblený obdélník 150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4728000" y="1630015"/>
            <a:ext cx="4104000" cy="361784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 přítomnosti uhlíkových atomů</a:t>
            </a:r>
          </a:p>
        </p:txBody>
      </p:sp>
      <p:pic>
        <p:nvPicPr>
          <p:cNvPr id="152" name="Picture 2" descr="trans-but-2-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19" y="3669279"/>
            <a:ext cx="1584176" cy="11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6" descr="Výsledek obrázku pro glycero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9" b="23738"/>
          <a:stretch/>
        </p:blipFill>
        <p:spPr bwMode="auto">
          <a:xfrm>
            <a:off x="4939410" y="2297957"/>
            <a:ext cx="2268791" cy="117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0" descr="Související obráz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882" y="2399848"/>
            <a:ext cx="1352550" cy="22860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5" name="Picture 12" descr="Výsledek obrázku pro glukoz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72" y="3669279"/>
            <a:ext cx="1610770" cy="12840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090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44" grpId="0" animBg="1"/>
      <p:bldP spid="1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Organická chemie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Izomerie / izomery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Zaoblený obdélník 14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2000" y="1630015"/>
            <a:ext cx="5222108" cy="361784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Stejné molekuly se stejnými atomy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Stejný sumární vzorec ale jiná struktura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Typy izomerů: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Konstituční izomery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Stereoizomery:</a:t>
            </a:r>
          </a:p>
          <a:p>
            <a:pPr marL="998982" lvl="2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Enantiomery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obraz a zrcadlový obraz</a:t>
            </a:r>
          </a:p>
          <a:p>
            <a:pPr marL="998982" lvl="2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Diastereomery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např. </a:t>
            </a:r>
            <a:r>
              <a:rPr lang="cs-CZ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izomery, </a:t>
            </a:r>
            <a:r>
              <a:rPr lang="cs-CZ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konformery</a:t>
            </a:r>
            <a:endParaRPr lang="cs-CZ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Ovlivňuje chemické fyzikální vlastnosti</a:t>
            </a:r>
          </a:p>
        </p:txBody>
      </p:sp>
      <p:pic>
        <p:nvPicPr>
          <p:cNvPr id="2050" name="Picture 2" descr="Výsledek obrázku pro leucin isoleuci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" t="14244" r="34133"/>
          <a:stretch/>
        </p:blipFill>
        <p:spPr bwMode="auto">
          <a:xfrm>
            <a:off x="6296540" y="1440581"/>
            <a:ext cx="2356558" cy="8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diastereomer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239823" y="2367424"/>
            <a:ext cx="2448266" cy="119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ek obrázku pro konformac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t="8108" r="2672" b="4351"/>
          <a:stretch/>
        </p:blipFill>
        <p:spPr bwMode="auto">
          <a:xfrm>
            <a:off x="6404898" y="4577918"/>
            <a:ext cx="2241161" cy="80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Zaoblený obdélník 156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5616395" y="3662628"/>
            <a:ext cx="900000" cy="48827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B.t. 287 °C</a:t>
            </a:r>
          </a:p>
          <a:p>
            <a:pPr algn="ctr" defTabSz="283809">
              <a:defRPr/>
            </a:pPr>
            <a:r>
              <a:rPr lang="cs-CZ" sz="11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(trans)</a:t>
            </a:r>
            <a:endParaRPr lang="cs-CZ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Zaoblený obdélník 157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8153779" y="3662628"/>
            <a:ext cx="900000" cy="48827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B.t. 130 °C</a:t>
            </a:r>
          </a:p>
          <a:p>
            <a:pPr algn="ctr" defTabSz="283809">
              <a:defRPr/>
            </a:pPr>
            <a:r>
              <a:rPr lang="cs-CZ" sz="11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(cis)</a:t>
            </a:r>
            <a:endParaRPr lang="cs-CZ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6605343" y="3565874"/>
            <a:ext cx="1498204" cy="897050"/>
            <a:chOff x="6605343" y="3565874"/>
            <a:chExt cx="1498204" cy="897050"/>
          </a:xfrm>
        </p:grpSpPr>
        <p:pic>
          <p:nvPicPr>
            <p:cNvPr id="159" name="Picture 6" descr="Výsledek obrázku pro diastereomery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9" t="62575" r="57222"/>
            <a:stretch/>
          </p:blipFill>
          <p:spPr bwMode="auto">
            <a:xfrm>
              <a:off x="6605343" y="3565875"/>
              <a:ext cx="819141" cy="897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6" descr="Výsledek obrázku pro diastereomery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30" t="62575" r="7618"/>
            <a:stretch/>
          </p:blipFill>
          <p:spPr bwMode="auto">
            <a:xfrm>
              <a:off x="7377602" y="3565874"/>
              <a:ext cx="725945" cy="897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919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44" grpId="0" animBg="1"/>
      <p:bldP spid="157" grpId="0" animBg="1"/>
      <p:bldP spid="1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Organická chemie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Významné chemické vazby v biochemii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Zaoblený obdélník 14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2000" y="1630016"/>
            <a:ext cx="2965873" cy="202758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Thioesterová</a:t>
            </a:r>
            <a:endParaRPr lang="cs-CZ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Amidová =  Peptidová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Fosfoesterová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Fosfoanhydridová</a:t>
            </a:r>
            <a:endParaRPr lang="cs-CZ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N-glykosidická vazba</a:t>
            </a:r>
          </a:p>
        </p:txBody>
      </p:sp>
      <p:pic>
        <p:nvPicPr>
          <p:cNvPr id="3076" name="Picture 4" descr="Výsledek obrázku pro acetyl 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24" y="1705632"/>
            <a:ext cx="5031976" cy="183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Obdélník 150"/>
          <p:cNvSpPr/>
          <p:nvPr/>
        </p:nvSpPr>
        <p:spPr>
          <a:xfrm>
            <a:off x="3826738" y="2162754"/>
            <a:ext cx="452110" cy="6520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049" name="Skupina 2048"/>
          <p:cNvGrpSpPr/>
          <p:nvPr/>
        </p:nvGrpSpPr>
        <p:grpSpPr>
          <a:xfrm>
            <a:off x="3329323" y="3920813"/>
            <a:ext cx="1446940" cy="1122052"/>
            <a:chOff x="3329323" y="3920813"/>
            <a:chExt cx="1446940" cy="1122052"/>
          </a:xfrm>
        </p:grpSpPr>
        <p:sp>
          <p:nvSpPr>
            <p:cNvPr id="152" name="Zaoblený obdélník 151">
              <a:extLst>
                <a:ext uri="{FF2B5EF4-FFF2-40B4-BE49-F238E27FC236}">
                  <a16:creationId xmlns="" xmlns:a16="http://schemas.microsoft.com/office/drawing/2014/main" id="{C9A24AB1-38BE-0840-907F-37260D430BF7}"/>
                </a:ext>
              </a:extLst>
            </p:cNvPr>
            <p:cNvSpPr/>
            <p:nvPr/>
          </p:nvSpPr>
          <p:spPr>
            <a:xfrm>
              <a:off x="3329323" y="3920813"/>
              <a:ext cx="1446940" cy="112205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14" tIns="35657" rIns="71314" bIns="35657" anchor="ctr"/>
            <a:lstStyle/>
            <a:p>
              <a:pPr algn="ctr" defTabSz="283809">
                <a:defRPr/>
              </a:pPr>
              <a:endPara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78" name="Picture 6" descr="Výsledek obrázku pro thioester bon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090" y="4042660"/>
              <a:ext cx="981407" cy="878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5" name="Obdélník 154"/>
          <p:cNvSpPr/>
          <p:nvPr/>
        </p:nvSpPr>
        <p:spPr>
          <a:xfrm>
            <a:off x="4675268" y="1974273"/>
            <a:ext cx="452110" cy="7157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6" name="Obdélník 155"/>
          <p:cNvSpPr/>
          <p:nvPr/>
        </p:nvSpPr>
        <p:spPr>
          <a:xfrm>
            <a:off x="6359236" y="2098964"/>
            <a:ext cx="561109" cy="7157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1" name="Obdélník 160"/>
          <p:cNvSpPr/>
          <p:nvPr/>
        </p:nvSpPr>
        <p:spPr>
          <a:xfrm>
            <a:off x="6950443" y="1818680"/>
            <a:ext cx="379513" cy="7157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" name="Skupina 2"/>
          <p:cNvGrpSpPr/>
          <p:nvPr/>
        </p:nvGrpSpPr>
        <p:grpSpPr>
          <a:xfrm>
            <a:off x="4981295" y="3920813"/>
            <a:ext cx="1446940" cy="1122052"/>
            <a:chOff x="4927535" y="3728054"/>
            <a:chExt cx="1446940" cy="1122052"/>
          </a:xfrm>
        </p:grpSpPr>
        <p:sp>
          <p:nvSpPr>
            <p:cNvPr id="154" name="Zaoblený obdélník 153">
              <a:extLst>
                <a:ext uri="{FF2B5EF4-FFF2-40B4-BE49-F238E27FC236}">
                  <a16:creationId xmlns="" xmlns:a16="http://schemas.microsoft.com/office/drawing/2014/main" id="{C9A24AB1-38BE-0840-907F-37260D430BF7}"/>
                </a:ext>
              </a:extLst>
            </p:cNvPr>
            <p:cNvSpPr/>
            <p:nvPr/>
          </p:nvSpPr>
          <p:spPr>
            <a:xfrm>
              <a:off x="4927535" y="3728054"/>
              <a:ext cx="1446940" cy="112205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14" tIns="35657" rIns="71314" bIns="35657" anchor="ctr"/>
            <a:lstStyle/>
            <a:p>
              <a:pPr algn="ctr" defTabSz="283809">
                <a:defRPr/>
              </a:pPr>
              <a:endPara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80" name="Picture 8" descr="Výsledek obrázku pro amidová vazb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604" y="3938013"/>
              <a:ext cx="905312" cy="702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3" name="Obdélník 162"/>
          <p:cNvSpPr/>
          <p:nvPr/>
        </p:nvSpPr>
        <p:spPr>
          <a:xfrm>
            <a:off x="7990145" y="2180313"/>
            <a:ext cx="194107" cy="7157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048" name="Skupina 2047"/>
          <p:cNvGrpSpPr/>
          <p:nvPr/>
        </p:nvGrpSpPr>
        <p:grpSpPr>
          <a:xfrm>
            <a:off x="6633267" y="3920813"/>
            <a:ext cx="1446940" cy="1122052"/>
            <a:chOff x="6633267" y="3920813"/>
            <a:chExt cx="1446940" cy="1122052"/>
          </a:xfrm>
        </p:grpSpPr>
        <p:sp>
          <p:nvSpPr>
            <p:cNvPr id="164" name="Zaoblený obdélník 163">
              <a:extLst>
                <a:ext uri="{FF2B5EF4-FFF2-40B4-BE49-F238E27FC236}">
                  <a16:creationId xmlns="" xmlns:a16="http://schemas.microsoft.com/office/drawing/2014/main" id="{C9A24AB1-38BE-0840-907F-37260D430BF7}"/>
                </a:ext>
              </a:extLst>
            </p:cNvPr>
            <p:cNvSpPr/>
            <p:nvPr/>
          </p:nvSpPr>
          <p:spPr>
            <a:xfrm>
              <a:off x="6633267" y="3920813"/>
              <a:ext cx="1446940" cy="112205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14" tIns="35657" rIns="71314" bIns="35657" anchor="ctr"/>
            <a:lstStyle/>
            <a:p>
              <a:pPr algn="ctr" defTabSz="283809">
                <a:defRPr/>
              </a:pPr>
              <a:endPara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82" name="Picture 10" descr="Výsledek obrázku pro n glycosidic bond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36" r="16538" b="21033"/>
            <a:stretch/>
          </p:blipFill>
          <p:spPr bwMode="auto">
            <a:xfrm>
              <a:off x="6933160" y="4010910"/>
              <a:ext cx="820429" cy="94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381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44" grpId="0" animBg="1"/>
      <p:bldP spid="151" grpId="0" animBg="1"/>
      <p:bldP spid="155" grpId="0" animBg="1"/>
      <p:bldP spid="156" grpId="0" animBg="1"/>
      <p:bldP spid="161" grpId="0" animBg="1"/>
      <p:bldP spid="1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Organická chemie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Hydrofobní, hydrofilní látky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Zaoblený obdélník 14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704573" y="1748734"/>
            <a:ext cx="3515140" cy="110462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t"/>
          <a:lstStyle/>
          <a:p>
            <a:pPr defTabSz="283809"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Hydrofilní látky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Obsahují v polární vazby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Rozpustné ve vodě</a:t>
            </a:r>
          </a:p>
        </p:txBody>
      </p:sp>
      <p:sp>
        <p:nvSpPr>
          <p:cNvPr id="157" name="Zaoblený obdélník 156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4924286" y="1738722"/>
            <a:ext cx="3515140" cy="110462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defTabSz="283809"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Hydrofobní látky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Obsahují v uhlovodíkové struktury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Nerozpustné ve vodě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Hydrofobní efekt – souvisí s entropií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20" y="2943430"/>
            <a:ext cx="2019984" cy="241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Výsledek obrázku pro fosfolipidová dvojvrst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23" y="3610680"/>
            <a:ext cx="2531390" cy="170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Zaoblený obdélník 158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821576" y="2988119"/>
            <a:ext cx="1500849" cy="48832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Amfifilní</a:t>
            </a: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látky</a:t>
            </a:r>
            <a:endParaRPr lang="cs-CZ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6" descr="Výsledek obrázku pro fosfolipidová dvojvrstv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77" y="3562306"/>
            <a:ext cx="1412715" cy="168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07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44" grpId="0" animBg="1"/>
      <p:bldP spid="157" grpId="0" animBg="1"/>
      <p:bldP spid="1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Druhy reakcí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Zaoblený obdélník 14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2001" y="1630016"/>
            <a:ext cx="1584000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Redoxní</a:t>
            </a:r>
          </a:p>
        </p:txBody>
      </p:sp>
      <p:pic>
        <p:nvPicPr>
          <p:cNvPr id="1026" name="Picture 2" descr="Výsledek obrázku pro redoxní reak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23" y="1440581"/>
            <a:ext cx="3457575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Zaoblený obdélník 156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1999" y="2946198"/>
            <a:ext cx="1584000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Acidobazické</a:t>
            </a:r>
          </a:p>
        </p:txBody>
      </p:sp>
      <p:pic>
        <p:nvPicPr>
          <p:cNvPr id="1028" name="Picture 4" descr="Výsledek obrázku pro acid base rea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31" y="2841024"/>
            <a:ext cx="4567571" cy="108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Zaoblený obdélník 158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1999" y="4158471"/>
            <a:ext cx="1584000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Adice / eliminace</a:t>
            </a:r>
          </a:p>
        </p:txBody>
      </p:sp>
      <p:pic>
        <p:nvPicPr>
          <p:cNvPr id="1030" name="Picture 6" descr="Související obráz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17" y="3927968"/>
            <a:ext cx="2974122" cy="101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ek obrázku pro elimination reac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t="36195" r="8872" b="38016"/>
          <a:stretch/>
        </p:blipFill>
        <p:spPr bwMode="auto">
          <a:xfrm>
            <a:off x="5485173" y="4024199"/>
            <a:ext cx="3155974" cy="76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37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44" grpId="0" animBg="1"/>
      <p:bldP spid="157" grpId="0" animBg="1"/>
      <p:bldP spid="1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Kyseliny a zásady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Teorie kyselin a zásad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Zaoblený obdélník 14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2001" y="1630016"/>
            <a:ext cx="1584000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Arheniova</a:t>
            </a: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teorie</a:t>
            </a:r>
          </a:p>
        </p:txBody>
      </p:sp>
      <p:sp>
        <p:nvSpPr>
          <p:cNvPr id="157" name="Zaoblený obdélník 156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1999" y="2946198"/>
            <a:ext cx="1584000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Brönsted-Lowryho</a:t>
            </a:r>
            <a:r>
              <a:rPr lang="cs-CZ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teorie</a:t>
            </a:r>
          </a:p>
        </p:txBody>
      </p:sp>
      <p:sp>
        <p:nvSpPr>
          <p:cNvPr id="159" name="Zaoblený obdélník 158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11999" y="4158471"/>
            <a:ext cx="1584000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Lewisova</a:t>
            </a: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teorie</a:t>
            </a:r>
          </a:p>
        </p:txBody>
      </p:sp>
      <p:pic>
        <p:nvPicPr>
          <p:cNvPr id="2050" name="Picture 2" descr="Výsledek obrázku pro arrhenius the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4" r="18835" b="65914"/>
          <a:stretch/>
        </p:blipFill>
        <p:spPr bwMode="auto">
          <a:xfrm>
            <a:off x="4152937" y="1630016"/>
            <a:ext cx="3138755" cy="42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Zaoblený obdélník 147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497131" y="1630014"/>
            <a:ext cx="1146126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</a:p>
        </p:txBody>
      </p:sp>
      <p:cxnSp>
        <p:nvCxnSpPr>
          <p:cNvPr id="150" name="Přímá spojnice se šipkou 149"/>
          <p:cNvCxnSpPr>
            <a:stCxn id="144" idx="3"/>
            <a:endCxn id="148" idx="1"/>
          </p:cNvCxnSpPr>
          <p:nvPr/>
        </p:nvCxnSpPr>
        <p:spPr bwMode="auto">
          <a:xfrm flipV="1">
            <a:off x="1896001" y="1878343"/>
            <a:ext cx="601130" cy="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2" name="Přímá spojnice se šipkou 151"/>
          <p:cNvCxnSpPr>
            <a:stCxn id="144" idx="3"/>
            <a:endCxn id="155" idx="1"/>
          </p:cNvCxnSpPr>
          <p:nvPr/>
        </p:nvCxnSpPr>
        <p:spPr bwMode="auto">
          <a:xfrm>
            <a:off x="1896001" y="1878345"/>
            <a:ext cx="601130" cy="60109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5" name="Zaoblený obdélník 154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497131" y="2231110"/>
            <a:ext cx="1146126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Zásada</a:t>
            </a:r>
          </a:p>
        </p:txBody>
      </p:sp>
      <p:pic>
        <p:nvPicPr>
          <p:cNvPr id="158" name="Picture 2" descr="Výsledek obrázku pro arrhenius the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t="64457" r="5132" b="21851"/>
          <a:stretch/>
        </p:blipFill>
        <p:spPr bwMode="auto">
          <a:xfrm>
            <a:off x="3926055" y="2268157"/>
            <a:ext cx="3592519" cy="42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Zaoblený obdélník 159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497131" y="2946198"/>
            <a:ext cx="1146126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</a:p>
        </p:txBody>
      </p:sp>
      <p:cxnSp>
        <p:nvCxnSpPr>
          <p:cNvPr id="161" name="Přímá spojnice se šipkou 160"/>
          <p:cNvCxnSpPr>
            <a:stCxn id="157" idx="3"/>
            <a:endCxn id="160" idx="1"/>
          </p:cNvCxnSpPr>
          <p:nvPr/>
        </p:nvCxnSpPr>
        <p:spPr bwMode="auto">
          <a:xfrm>
            <a:off x="1895999" y="3194527"/>
            <a:ext cx="601132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2" name="Přímá spojnice se šipkou 161"/>
          <p:cNvCxnSpPr>
            <a:stCxn id="157" idx="3"/>
            <a:endCxn id="163" idx="1"/>
          </p:cNvCxnSpPr>
          <p:nvPr/>
        </p:nvCxnSpPr>
        <p:spPr bwMode="auto">
          <a:xfrm>
            <a:off x="1895999" y="3194527"/>
            <a:ext cx="601132" cy="60109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3" name="Zaoblený obdélník 162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497131" y="3547291"/>
            <a:ext cx="1146126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Zásada</a:t>
            </a:r>
          </a:p>
        </p:txBody>
      </p:sp>
      <p:sp>
        <p:nvSpPr>
          <p:cNvPr id="165" name="Zaoblený obdélník 164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948597" y="2946197"/>
            <a:ext cx="1250234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onor H</a:t>
            </a:r>
            <a:r>
              <a:rPr lang="cs-CZ" sz="1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6" name="Zaoblený obdélník 165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948597" y="3547291"/>
            <a:ext cx="1250234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akceptor H</a:t>
            </a:r>
            <a:r>
              <a:rPr lang="cs-CZ" sz="1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2055" name="Picture 4" descr="Výsledek obrázku pro brönsted-low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833" y="2925321"/>
            <a:ext cx="3331287" cy="118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Zaoblený obdélník 167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497131" y="4157945"/>
            <a:ext cx="1146126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</a:p>
        </p:txBody>
      </p:sp>
      <p:cxnSp>
        <p:nvCxnSpPr>
          <p:cNvPr id="169" name="Přímá spojnice se šipkou 168"/>
          <p:cNvCxnSpPr>
            <a:stCxn id="159" idx="3"/>
            <a:endCxn id="168" idx="1"/>
          </p:cNvCxnSpPr>
          <p:nvPr/>
        </p:nvCxnSpPr>
        <p:spPr bwMode="auto">
          <a:xfrm flipV="1">
            <a:off x="1895999" y="4406274"/>
            <a:ext cx="601132" cy="52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0" name="Přímá spojnice se šipkou 169"/>
          <p:cNvCxnSpPr>
            <a:stCxn id="159" idx="3"/>
            <a:endCxn id="171" idx="1"/>
          </p:cNvCxnSpPr>
          <p:nvPr/>
        </p:nvCxnSpPr>
        <p:spPr bwMode="auto">
          <a:xfrm>
            <a:off x="1895999" y="4406800"/>
            <a:ext cx="601132" cy="57978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1" name="Zaoblený obdélník 170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497131" y="4738257"/>
            <a:ext cx="1146126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Zásada</a:t>
            </a:r>
          </a:p>
        </p:txBody>
      </p:sp>
      <p:pic>
        <p:nvPicPr>
          <p:cNvPr id="2058" name="Picture 6" descr="Související obráz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238" y="4254100"/>
            <a:ext cx="3170751" cy="104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Zaoblený obdélník 174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948597" y="4137162"/>
            <a:ext cx="1250234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Akceptor </a:t>
            </a:r>
            <a:b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el. páru</a:t>
            </a:r>
            <a:endParaRPr lang="cs-CZ" sz="1400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Zaoblený obdélník 175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3948597" y="4738256"/>
            <a:ext cx="1250234" cy="4966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 </a:t>
            </a:r>
            <a:b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el. páru</a:t>
            </a:r>
            <a:endParaRPr lang="cs-CZ" sz="1400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3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44" grpId="0" animBg="1"/>
      <p:bldP spid="157" grpId="0" animBg="1"/>
      <p:bldP spid="159" grpId="0" animBg="1"/>
      <p:bldP spid="148" grpId="0" animBg="1"/>
      <p:bldP spid="155" grpId="0" animBg="1"/>
      <p:bldP spid="160" grpId="0" animBg="1"/>
      <p:bldP spid="163" grpId="0" animBg="1"/>
      <p:bldP spid="165" grpId="0" animBg="1"/>
      <p:bldP spid="166" grpId="0" animBg="1"/>
      <p:bldP spid="168" grpId="0" animBg="1"/>
      <p:bldP spid="171" grpId="0" animBg="1"/>
      <p:bldP spid="175" grpId="0" animBg="1"/>
      <p:bldP spid="17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Kyseliny a zásady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pH, </a:t>
            </a:r>
            <a:r>
              <a:rPr lang="cs-CZ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autoprotolýza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Související obráz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0" b="19350"/>
          <a:stretch/>
        </p:blipFill>
        <p:spPr bwMode="auto">
          <a:xfrm>
            <a:off x="2035106" y="1519858"/>
            <a:ext cx="5073788" cy="16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Zaoblený obdélník 166">
                <a:extLst>
                  <a:ext uri="{FF2B5EF4-FFF2-40B4-BE49-F238E27FC236}">
                    <a16:creationId xmlns="" xmlns:a16="http://schemas.microsoft.com/office/drawing/2014/main" id="{C9A24AB1-38BE-0840-907F-37260D430BF7}"/>
                  </a:ext>
                </a:extLst>
              </p:cNvPr>
              <p:cNvSpPr/>
              <p:nvPr/>
            </p:nvSpPr>
            <p:spPr>
              <a:xfrm>
                <a:off x="5212548" y="3840628"/>
                <a:ext cx="3003612" cy="56277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314" tIns="35657" rIns="71314" bIns="35657" anchor="ctr"/>
              <a:lstStyle/>
              <a:p>
                <a:pPr algn="ctr" defTabSz="28380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𝒑𝑯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=−</m:t>
                      </m:r>
                      <m:func>
                        <m:funcPr>
                          <m:ctrlP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1800" b="0" i="0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cs-CZ" sz="1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𝑂</m:t>
                                  </m:r>
                                </m:e>
                                <m:sup>
                                  <m: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cs-CZ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7" name="Zaoblený obdélník 16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9A24AB1-38BE-0840-907F-37260D430B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548" y="3840628"/>
                <a:ext cx="3003612" cy="562776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Zaoblený obdélník 171">
                <a:extLst>
                  <a:ext uri="{FF2B5EF4-FFF2-40B4-BE49-F238E27FC236}">
                    <a16:creationId xmlns="" xmlns:a16="http://schemas.microsoft.com/office/drawing/2014/main" id="{C9A24AB1-38BE-0840-907F-37260D430BF7}"/>
                  </a:ext>
                </a:extLst>
              </p:cNvPr>
              <p:cNvSpPr/>
              <p:nvPr/>
            </p:nvSpPr>
            <p:spPr>
              <a:xfrm>
                <a:off x="5212548" y="4555804"/>
                <a:ext cx="3003612" cy="56277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314" tIns="35657" rIns="71314" bIns="35657" anchor="ctr"/>
              <a:lstStyle/>
              <a:p>
                <a:pPr algn="ctr" defTabSz="28380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𝒑𝑶𝑯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=−</m:t>
                      </m:r>
                      <m:func>
                        <m:funcPr>
                          <m:ctrlP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1800" b="0" i="0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cs-CZ" sz="1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𝑂𝐻</m:t>
                                  </m:r>
                                </m:e>
                                <m:sup>
                                  <m:r>
                                    <a:rPr lang="cs-CZ" sz="18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cs-CZ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2" name="Zaoblený obdélník 17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9A24AB1-38BE-0840-907F-37260D430B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548" y="4555804"/>
                <a:ext cx="3003612" cy="562776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Zaoblený obdélník 143">
                <a:extLst>
                  <a:ext uri="{FF2B5EF4-FFF2-40B4-BE49-F238E27FC236}">
                    <a16:creationId xmlns="" xmlns:a16="http://schemas.microsoft.com/office/drawing/2014/main" id="{C9A24AB1-38BE-0840-907F-37260D430BF7}"/>
                  </a:ext>
                </a:extLst>
              </p:cNvPr>
              <p:cNvSpPr/>
              <p:nvPr/>
            </p:nvSpPr>
            <p:spPr>
              <a:xfrm>
                <a:off x="578554" y="4570254"/>
                <a:ext cx="3244842" cy="74583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314" tIns="35657" rIns="71314" bIns="35657" anchor="ctr"/>
              <a:lstStyle/>
              <a:p>
                <a:pPr algn="ctr" defTabSz="28380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𝑲</m:t>
                          </m:r>
                        </m:e>
                        <m:sub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𝑾</m:t>
                          </m:r>
                        </m:sub>
                      </m:sSub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cs-CZ" sz="1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cs-CZ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cs-CZ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𝟑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cs-CZ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𝑶</m:t>
                                  </m:r>
                                </m:e>
                                <m:sup>
                                  <m:r>
                                    <a:rPr lang="cs-CZ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cs-CZ" sz="1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cs-CZ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𝑶𝑯</m:t>
                                  </m:r>
                                </m:e>
                                <m:sup>
                                  <m:r>
                                    <a:rPr lang="cs-CZ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cs-CZ" sz="1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cs-CZ" sz="18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cs-CZ" sz="18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18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cs typeface="Arial" panose="020B0604020202020204" pitchFamily="34" charset="0"/>
                                        </a:rPr>
                                        <m:t>𝑯</m:t>
                                      </m:r>
                                    </m:e>
                                    <m:sub>
                                      <m:r>
                                        <a:rPr lang="cs-CZ" sz="1800" b="1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cs typeface="Arial" panose="020B0604020202020204" pitchFamily="34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cs-CZ" sz="1800" b="1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𝑶</m:t>
                                  </m:r>
                                </m:e>
                              </m:d>
                            </m:e>
                            <m:sup>
                              <m:r>
                                <a:rPr lang="cs-CZ" sz="18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4" name="Zaoblený obdélník 1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9A24AB1-38BE-0840-907F-37260D430B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54" y="4570254"/>
                <a:ext cx="3244842" cy="745833"/>
              </a:xfrm>
              <a:prstGeom prst="round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Zaoblený obdélník 144">
                <a:extLst>
                  <a:ext uri="{FF2B5EF4-FFF2-40B4-BE49-F238E27FC236}">
                    <a16:creationId xmlns="" xmlns:a16="http://schemas.microsoft.com/office/drawing/2014/main" id="{C9A24AB1-38BE-0840-907F-37260D430BF7}"/>
                  </a:ext>
                </a:extLst>
              </p:cNvPr>
              <p:cNvSpPr/>
              <p:nvPr/>
            </p:nvSpPr>
            <p:spPr>
              <a:xfrm>
                <a:off x="578554" y="3746261"/>
                <a:ext cx="3244842" cy="74583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314" tIns="35657" rIns="71314" bIns="35657" anchor="ctr"/>
              <a:lstStyle/>
              <a:p>
                <a:pPr algn="ctr" defTabSz="28380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𝑯</m:t>
                          </m:r>
                        </m:e>
                        <m:sub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𝑶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cs-CZ" sz="18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cs-CZ" sz="18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𝑯</m:t>
                          </m:r>
                        </m:e>
                        <m:sub>
                          <m:r>
                            <a:rPr lang="cs-CZ" sz="18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</m:sSub>
                      <m:r>
                        <a:rPr lang="cs-CZ" sz="18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𝑶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⇄</m:t>
                      </m:r>
                      <m:sSub>
                        <m:sSubPr>
                          <m:ctrlP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𝑯</m:t>
                          </m:r>
                        </m:e>
                        <m:sub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𝟑</m:t>
                          </m:r>
                        </m:sub>
                      </m:sSub>
                      <m:sSup>
                        <m:sSupPr>
                          <m:ctrlP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𝑶</m:t>
                          </m:r>
                        </m:e>
                        <m:sup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𝑶𝑯</m:t>
                          </m:r>
                        </m:e>
                        <m:sup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cs-CZ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5" name="Zaoblený obdélník 14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9A24AB1-38BE-0840-907F-37260D430B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54" y="3746261"/>
                <a:ext cx="3244842" cy="745833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Zaoblený obdélník 145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699169" y="3275120"/>
            <a:ext cx="3003612" cy="39298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Autoprotolýza</a:t>
            </a: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vody</a:t>
            </a:r>
            <a:endParaRPr lang="cs-CZ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97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67" grpId="0" animBg="1"/>
      <p:bldP spid="172" grpId="0" animBg="1"/>
      <p:bldP spid="144" grpId="0" animBg="1"/>
      <p:bldP spid="145" grpId="0" animBg="1"/>
      <p:bldP spid="14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Kyseliny a zásady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Disociace kyselin a zásad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Zaoblený obdélník 166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289009" y="3954927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r>
              <a:rPr lang="cs-CZ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=&gt; slabší kyselina </a:t>
            </a:r>
            <a:endParaRPr lang="cs-CZ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Zaoblený obdélník 171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289009" y="4670103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r>
              <a:rPr lang="cs-CZ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slabší kyselina </a:t>
            </a:r>
          </a:p>
        </p:txBody>
      </p:sp>
      <p:pic>
        <p:nvPicPr>
          <p:cNvPr id="3078" name="Picture 6" descr="Výsledek obrázku pro amino acids dissoci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72" y="1497213"/>
            <a:ext cx="3698081" cy="116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ýsledek obrázku pro dissociation ac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37" y="3674740"/>
            <a:ext cx="28575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613275"/>
              </p:ext>
            </p:extLst>
          </p:nvPr>
        </p:nvGraphicFramePr>
        <p:xfrm>
          <a:off x="1838346" y="2610277"/>
          <a:ext cx="5687133" cy="987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hemSketch" r:id="rId6" imgW="3895200" imgH="676800" progId="ACD.ChemSketch.20">
                  <p:embed/>
                </p:oleObj>
              </mc:Choice>
              <mc:Fallback>
                <p:oleObj name="ChemSketch" r:id="rId6" imgW="3895200" imgH="67680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38346" y="2610277"/>
                        <a:ext cx="5687133" cy="987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121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67" grpId="0" animBg="1"/>
      <p:bldP spid="17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ýsledek obrázku pro buffer capaci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9" t="43394" r="19696" b="36076"/>
          <a:stretch/>
        </p:blipFill>
        <p:spPr bwMode="auto">
          <a:xfrm>
            <a:off x="4804659" y="3731007"/>
            <a:ext cx="3939704" cy="17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Kyseliny a zásady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Pufry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8" y="3850039"/>
            <a:ext cx="4005383" cy="155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Zaoblený obdélník 144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187415" y="1543559"/>
            <a:ext cx="4914724" cy="228757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marL="285750" indent="-285750" defTabSz="283809">
              <a:lnSpc>
                <a:spcPct val="150000"/>
              </a:lnSpc>
              <a:buFont typeface="Symbol"/>
              <a:buChar char="Þ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Látky udržující konstantní pH v roztoku</a:t>
            </a:r>
          </a:p>
          <a:p>
            <a:pPr marL="285750" indent="-285750" defTabSz="283809">
              <a:lnSpc>
                <a:spcPct val="150000"/>
              </a:lnSpc>
              <a:buFont typeface="Symbol"/>
              <a:buChar char="Þ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Schopny neutralizovat nadbytečné H</a:t>
            </a:r>
            <a:r>
              <a:rPr lang="cs-CZ" sz="1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nebo OH</a:t>
            </a:r>
            <a:r>
              <a:rPr lang="cs-CZ" sz="1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ionty</a:t>
            </a:r>
            <a:endParaRPr lang="cs-CZ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283809">
              <a:lnSpc>
                <a:spcPct val="150000"/>
              </a:lnSpc>
              <a:buFont typeface="Symbol"/>
              <a:buChar char="Þ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Složení: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Slabé kyseliny a jejich sole</a:t>
            </a:r>
          </a:p>
          <a:p>
            <a:pPr marL="642366" lvl="1" indent="-285750" defTabSz="283809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s-CZ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Slabé zásady a jejich sole</a:t>
            </a:r>
            <a:endParaRPr lang="cs-CZ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283809">
              <a:lnSpc>
                <a:spcPct val="150000"/>
              </a:lnSpc>
              <a:buFont typeface="Symbol"/>
              <a:buChar char="Þ"/>
              <a:defRPr/>
            </a:pPr>
            <a:r>
              <a:rPr lang="cs-CZ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Pufrovací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kapacita (</a:t>
            </a:r>
            <a:r>
              <a:rPr lang="el-G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</a:t>
            </a:r>
            <a:r>
              <a:rPr lang="el-G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pH)</a:t>
            </a:r>
          </a:p>
          <a:p>
            <a:pPr marL="285750" indent="-285750" defTabSz="283809">
              <a:lnSpc>
                <a:spcPct val="150000"/>
              </a:lnSpc>
              <a:buFont typeface="Symbol"/>
              <a:buChar char="Þ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Octanový, </a:t>
            </a:r>
            <a:r>
              <a:rPr lang="cs-CZ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fosforečnanový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amonný, uhličitanový</a:t>
            </a:r>
            <a:endParaRPr lang="cs-CZ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Výsledek obrázku pro buffer capac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350" y="1519365"/>
            <a:ext cx="2877087" cy="181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07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4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Termodynamika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Úvod</a:t>
            </a: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Zaoblený obdélník 145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187415" y="1543560"/>
            <a:ext cx="4390912" cy="174827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defTabSz="283809">
              <a:lnSpc>
                <a:spcPct val="150000"/>
              </a:lnSpc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Zabývá se teplem a tepelnými jevy v systémech</a:t>
            </a:r>
          </a:p>
          <a:p>
            <a:pPr defTabSz="283809">
              <a:lnSpc>
                <a:spcPct val="150000"/>
              </a:lnSpc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Zkoumá vzájemné vztahy mezi veličinami, 	charakterizující makroskopický stav systému</a:t>
            </a:r>
          </a:p>
          <a:p>
            <a:pPr defTabSz="283809">
              <a:lnSpc>
                <a:spcPct val="150000"/>
              </a:lnSpc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Změny veličin při fyzikálních dějích spojené s 	výměnou tepla s okolím</a:t>
            </a:r>
          </a:p>
        </p:txBody>
      </p:sp>
      <p:pic>
        <p:nvPicPr>
          <p:cNvPr id="4098" name="Picture 2" descr="Výsledek obrázku pro termodynamika systé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55" y="3844928"/>
            <a:ext cx="5428289" cy="160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Zaoblený obdélník 143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4765742" y="1543561"/>
            <a:ext cx="4190844" cy="88513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může vyměňovat energii pouze ve formě: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Tepla				Q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Práce				W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Chemické práce 	</a:t>
            </a:r>
            <a:r>
              <a:rPr lang="cs-CZ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cs-CZ" sz="1200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cs-CZ" sz="1200" baseline="-25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Zaoblený obdélník 144">
                <a:extLst>
                  <a:ext uri="{FF2B5EF4-FFF2-40B4-BE49-F238E27FC236}">
                    <a16:creationId xmlns="" xmlns:a16="http://schemas.microsoft.com/office/drawing/2014/main" id="{C9A24AB1-38BE-0840-907F-37260D430BF7}"/>
                  </a:ext>
                </a:extLst>
              </p:cNvPr>
              <p:cNvSpPr/>
              <p:nvPr/>
            </p:nvSpPr>
            <p:spPr>
              <a:xfrm>
                <a:off x="5530386" y="2584775"/>
                <a:ext cx="2661556" cy="91263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314" tIns="35657" rIns="71314" bIns="35657" anchor="ctr"/>
              <a:lstStyle/>
              <a:p>
                <a:pPr marL="342900" indent="-342900" algn="ctr" defTabSz="283809">
                  <a:buAutoNum type="arabicPeriod"/>
                  <a:defRPr/>
                </a:pPr>
                <a:r>
                  <a:rPr lang="cs-CZ" sz="1400" dirty="0" smtClean="0">
                    <a:solidFill>
                      <a:schemeClr val="tx1"/>
                    </a:solidFill>
                    <a:ea typeface="Cambria Math"/>
                    <a:cs typeface="Arial" panose="020B0604020202020204" pitchFamily="34" charset="0"/>
                  </a:rPr>
                  <a:t>zákon termodynamiky</a:t>
                </a:r>
              </a:p>
              <a:p>
                <a:pPr algn="ctr" defTabSz="283809">
                  <a:defRPr/>
                </a:pPr>
                <a:endParaRPr lang="cs-CZ" sz="1400" dirty="0" smtClean="0">
                  <a:solidFill>
                    <a:schemeClr val="tx1"/>
                  </a:solidFill>
                  <a:ea typeface="Cambria Math"/>
                  <a:cs typeface="Arial" panose="020B0604020202020204" pitchFamily="34" charset="0"/>
                </a:endParaRPr>
              </a:p>
              <a:p>
                <a:pPr algn="ctr" defTabSz="28380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cs-CZ" sz="1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𝑼</m:t>
                      </m:r>
                      <m:r>
                        <a:rPr lang="cs-CZ" sz="1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a:rPr lang="cs-CZ" sz="1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𝑸</m:t>
                      </m:r>
                      <m:r>
                        <a:rPr lang="cs-CZ" sz="1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+</m:t>
                      </m:r>
                      <m:r>
                        <a:rPr lang="cs-CZ" sz="1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𝑾</m:t>
                      </m:r>
                      <m:r>
                        <a:rPr lang="cs-CZ" sz="14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cs-CZ" sz="1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cs-CZ" sz="1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𝑾</m:t>
                          </m:r>
                        </m:e>
                        <m:sub>
                          <m:r>
                            <a:rPr lang="cs-CZ" sz="14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𝒄𝒉</m:t>
                          </m:r>
                        </m:sub>
                      </m:sSub>
                    </m:oMath>
                  </m:oMathPara>
                </a14:m>
                <a:endParaRPr lang="cs-CZ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5" name="Zaoblený obdélník 144">
                <a:extLst>
                  <a:ext uri="{FF2B5EF4-FFF2-40B4-BE49-F238E27FC236}">
                    <a16:creationId xmlns="" xmlns:a16="http://schemas.microsoft.com/office/drawing/2014/main" id="{C9A24AB1-38BE-0840-907F-37260D430B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386" y="2584775"/>
                <a:ext cx="2661556" cy="912638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75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46" grpId="0" animBg="1"/>
      <p:bldP spid="144" grpId="0" animBg="1"/>
      <p:bldP spid="1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Obecná chemie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Historie chemie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4" name="Zaoblený obdélník 14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18383" y="1526660"/>
            <a:ext cx="4315151" cy="133583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marL="285750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století – teorie flogistonu</a:t>
            </a:r>
          </a:p>
          <a:p>
            <a:pPr marL="642366" lvl="1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řec</a:t>
            </a: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phlox</a:t>
            </a: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plamen) </a:t>
            </a:r>
          </a:p>
          <a:p>
            <a:pPr marL="642366" lvl="1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E. Stahl (J. J. </a:t>
            </a:r>
            <a:r>
              <a:rPr lang="cs-CZ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Becher</a:t>
            </a: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42366" lvl="1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L. </a:t>
            </a:r>
            <a:r>
              <a:rPr lang="cs-CZ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Lavoisier</a:t>
            </a: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(teorie hoření, zák. ZH</a:t>
            </a:r>
            <a:r>
              <a:rPr lang="cs-CZ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7" name="Picture 2" descr="Výsledek obrázku pro phlogis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38" y="1440581"/>
            <a:ext cx="2435806" cy="14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Zaoblený obdélník 147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18383" y="2994340"/>
            <a:ext cx="4315151" cy="12231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marL="285750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oč. 19. století – začátek chemie</a:t>
            </a:r>
          </a:p>
          <a:p>
            <a:pPr marL="642366" lvl="1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Dalton – atomová váha </a:t>
            </a:r>
            <a:endParaRPr lang="cs-CZ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2366" lvl="1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Mohr</a:t>
            </a:r>
            <a:r>
              <a:rPr lang="cs-CZ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odměrné metody</a:t>
            </a:r>
            <a:endParaRPr lang="cs-CZ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9" name="Picture 4" descr="Výsledek obrázku pro titrimetric analys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43" y="2934950"/>
            <a:ext cx="834056" cy="128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6" descr="Výsledek obrázku pro zákon zachování hmotnost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96" y="2934950"/>
            <a:ext cx="1730112" cy="13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Zaoblený obdélník 150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18383" y="4349366"/>
            <a:ext cx="4315151" cy="101956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marL="285750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Konec 19. století – začátek chemie</a:t>
            </a:r>
          </a:p>
          <a:p>
            <a:pPr marL="642366" lvl="1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Periodický zákon</a:t>
            </a:r>
            <a:endParaRPr lang="cs-CZ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2366" lvl="1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 organické chemie aj.</a:t>
            </a:r>
            <a:endParaRPr lang="cs-CZ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2" name="Picture 8" descr="Výsledek obrázku pro organic chemist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91" y="4281555"/>
            <a:ext cx="1915853" cy="108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01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2" grpId="0" animBg="1"/>
      <p:bldP spid="143" grpId="0" animBg="1"/>
      <p:bldP spid="144" grpId="0" animBg="1"/>
      <p:bldP spid="148" grpId="0" animBg="1"/>
      <p:bldP spid="15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Termodynamika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Gibbsova-Helmholzova</a:t>
            </a: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rovnice, Entropie</a:t>
            </a:r>
            <a:endParaRPr lang="cs-CZ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>
            <a:spLocks noChangeAspect="1"/>
          </p:cNvSpPr>
          <p:nvPr/>
        </p:nvSpPr>
        <p:spPr>
          <a:xfrm>
            <a:off x="201548" y="2651208"/>
            <a:ext cx="720000" cy="720000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 smtClean="0">
                <a:solidFill>
                  <a:schemeClr val="tx1"/>
                </a:solidFill>
              </a:rPr>
              <a:t>50 °C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144" name="Obdélník 143"/>
          <p:cNvSpPr>
            <a:spLocks noChangeAspect="1"/>
          </p:cNvSpPr>
          <p:nvPr/>
        </p:nvSpPr>
        <p:spPr>
          <a:xfrm>
            <a:off x="1903113" y="2651208"/>
            <a:ext cx="720000" cy="720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 smtClean="0">
                <a:solidFill>
                  <a:schemeClr val="tx1"/>
                </a:solidFill>
              </a:rPr>
              <a:t>10 °C</a:t>
            </a:r>
            <a:endParaRPr lang="cs-CZ" sz="1600" b="1" dirty="0">
              <a:solidFill>
                <a:schemeClr val="tx1"/>
              </a:solidFill>
            </a:endParaRPr>
          </a:p>
        </p:txBody>
      </p:sp>
      <p:cxnSp>
        <p:nvCxnSpPr>
          <p:cNvPr id="4096" name="Přímá spojnice se šipkou 4095"/>
          <p:cNvCxnSpPr/>
          <p:nvPr/>
        </p:nvCxnSpPr>
        <p:spPr>
          <a:xfrm>
            <a:off x="1073197" y="2878140"/>
            <a:ext cx="72654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Přímá spojnice se šipkou 146"/>
          <p:cNvCxnSpPr/>
          <p:nvPr/>
        </p:nvCxnSpPr>
        <p:spPr>
          <a:xfrm flipH="1">
            <a:off x="1073197" y="3103959"/>
            <a:ext cx="726547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Zahnutá šipka dolů 4096"/>
          <p:cNvSpPr/>
          <p:nvPr/>
        </p:nvSpPr>
        <p:spPr>
          <a:xfrm rot="17615727">
            <a:off x="914148" y="2043834"/>
            <a:ext cx="871618" cy="453863"/>
          </a:xfrm>
          <a:prstGeom prst="curvedDownArrow">
            <a:avLst>
              <a:gd name="adj1" fmla="val 22105"/>
              <a:gd name="adj2" fmla="val 57412"/>
              <a:gd name="adj3" fmla="val 36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48" name="Zahnutá šipka dolů 147"/>
          <p:cNvSpPr/>
          <p:nvPr/>
        </p:nvSpPr>
        <p:spPr>
          <a:xfrm rot="14533082">
            <a:off x="1000661" y="3451031"/>
            <a:ext cx="871618" cy="453863"/>
          </a:xfrm>
          <a:prstGeom prst="curvedDownArrow">
            <a:avLst>
              <a:gd name="adj1" fmla="val 22105"/>
              <a:gd name="adj2" fmla="val 57412"/>
              <a:gd name="adj3" fmla="val 36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51" name="Zaoblený obdélník 150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1939495" y="3544482"/>
            <a:ext cx="1331373" cy="64074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Příjem tepla</a:t>
            </a:r>
          </a:p>
          <a:p>
            <a:pPr algn="ctr"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ΔH &gt; 0</a:t>
            </a:r>
            <a:endParaRPr lang="cs-CZ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Zaoblený obdélník 152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1939495" y="1853971"/>
            <a:ext cx="1331373" cy="64074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uvolnění tepla</a:t>
            </a:r>
          </a:p>
          <a:p>
            <a:pPr algn="ctr"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ΔH &lt; 0</a:t>
            </a:r>
            <a:endParaRPr lang="cs-CZ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Zaoblený obdélník 153">
                <a:extLst>
                  <a:ext uri="{FF2B5EF4-FFF2-40B4-BE49-F238E27FC236}">
                    <a16:creationId xmlns="" xmlns:a16="http://schemas.microsoft.com/office/drawing/2014/main" id="{C9A24AB1-38BE-0840-907F-37260D430BF7}"/>
                  </a:ext>
                </a:extLst>
              </p:cNvPr>
              <p:cNvSpPr/>
              <p:nvPr/>
            </p:nvSpPr>
            <p:spPr>
              <a:xfrm>
                <a:off x="6299688" y="1607780"/>
                <a:ext cx="2661556" cy="492381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314" tIns="35657" rIns="71314" bIns="35657" anchor="ctr"/>
              <a:lstStyle/>
              <a:p>
                <a:pPr algn="ctr" defTabSz="28380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𝑮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=∆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𝑯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𝑻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∙∆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𝑺</m:t>
                      </m:r>
                    </m:oMath>
                  </m:oMathPara>
                </a14:m>
                <a:endParaRPr lang="cs-CZ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4" name="Zaoblený obdélník 153">
                <a:extLst>
                  <a:ext uri="{FF2B5EF4-FFF2-40B4-BE49-F238E27FC236}">
                    <a16:creationId xmlns="" xmlns:a16="http://schemas.microsoft.com/office/drawing/2014/main" id="{C9A24AB1-38BE-0840-907F-37260D430B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688" y="1607780"/>
                <a:ext cx="2661556" cy="492381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Přímá spojnice se šipkou 154"/>
          <p:cNvCxnSpPr>
            <a:stCxn id="153" idx="3"/>
            <a:endCxn id="156" idx="1"/>
          </p:cNvCxnSpPr>
          <p:nvPr/>
        </p:nvCxnSpPr>
        <p:spPr bwMode="auto">
          <a:xfrm flipV="1">
            <a:off x="3270868" y="2174343"/>
            <a:ext cx="634235" cy="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6" name="Zaoblený obdélník 155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905103" y="1853969"/>
            <a:ext cx="1331373" cy="64074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Exotermický děj</a:t>
            </a:r>
            <a:endParaRPr lang="cs-CZ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8" name="Přímá spojnice se šipkou 157"/>
          <p:cNvCxnSpPr>
            <a:stCxn id="151" idx="3"/>
            <a:endCxn id="159" idx="1"/>
          </p:cNvCxnSpPr>
          <p:nvPr/>
        </p:nvCxnSpPr>
        <p:spPr bwMode="auto">
          <a:xfrm>
            <a:off x="3270868" y="3864856"/>
            <a:ext cx="634235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9" name="Zaoblený obdélník 15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905103" y="3544482"/>
            <a:ext cx="1331373" cy="64074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Endotermický děj</a:t>
            </a:r>
            <a:endParaRPr lang="cs-CZ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Zaoblený obdélník 162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117418" y="4469875"/>
            <a:ext cx="3644154" cy="91263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Zda děj probíhá spontánně závisí:</a:t>
            </a:r>
          </a:p>
          <a:p>
            <a:pPr marL="285750" indent="-285750" algn="ctr" defTabSz="283809">
              <a:buFont typeface="Symbol"/>
              <a:buChar char="Þ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Teplotě</a:t>
            </a:r>
          </a:p>
          <a:p>
            <a:pPr marL="285750" indent="-285750" algn="ctr" defTabSz="283809">
              <a:buFont typeface="Symbol"/>
              <a:buChar char="Þ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Změně entropie ΔS</a:t>
            </a:r>
          </a:p>
        </p:txBody>
      </p:sp>
      <p:pic>
        <p:nvPicPr>
          <p:cNvPr id="5122" name="Picture 2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35" y="2760974"/>
            <a:ext cx="3818659" cy="1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ek obrázku pro entrop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95" y="4079027"/>
            <a:ext cx="2131316" cy="119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Zaoblený obdélník 163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6200100" y="2188634"/>
            <a:ext cx="1344478" cy="46534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el-G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&lt; 0 samovolný děj</a:t>
            </a:r>
            <a:endParaRPr lang="cs-CZ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Zaoblený obdélník 164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7714812" y="2188634"/>
            <a:ext cx="1344478" cy="46534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el-G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&gt; 0 nesamovolný děj</a:t>
            </a:r>
            <a:endParaRPr lang="cs-CZ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6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2" grpId="0" animBg="1"/>
      <p:bldP spid="144" grpId="0" animBg="1"/>
      <p:bldP spid="4097" grpId="0" animBg="1"/>
      <p:bldP spid="148" grpId="0" animBg="1"/>
      <p:bldP spid="151" grpId="0" animBg="1"/>
      <p:bldP spid="153" grpId="0" animBg="1"/>
      <p:bldP spid="154" grpId="0" animBg="1"/>
      <p:bldP spid="156" grpId="0" animBg="1"/>
      <p:bldP spid="159" grpId="0" animBg="1"/>
      <p:bldP spid="163" grpId="0" animBg="1"/>
      <p:bldP spid="164" grpId="0" animBg="1"/>
      <p:bldP spid="16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Termodynamika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Práce a energie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Zaoblený obdélník 145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2454526" y="1543561"/>
            <a:ext cx="4390912" cy="1093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Faktor intenzity vykonané práce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chemický potenciál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el-G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= </a:t>
            </a:r>
            <a:r>
              <a:rPr lang="cs-CZ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Gpoč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Gkon</a:t>
            </a:r>
            <a:endParaRPr lang="cs-CZ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Udává se jako </a:t>
            </a:r>
            <a:r>
              <a:rPr lang="cs-CZ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Gibbsova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energie „</a:t>
            </a:r>
            <a:r>
              <a:rPr lang="el-G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G“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3"/>
          <a:stretch/>
        </p:blipFill>
        <p:spPr bwMode="auto">
          <a:xfrm>
            <a:off x="1963563" y="2745035"/>
            <a:ext cx="1814780" cy="256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7" r="32723"/>
          <a:stretch/>
        </p:blipFill>
        <p:spPr bwMode="auto">
          <a:xfrm>
            <a:off x="3778343" y="2745035"/>
            <a:ext cx="1694959" cy="256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7"/>
          <a:stretch/>
        </p:blipFill>
        <p:spPr bwMode="auto">
          <a:xfrm>
            <a:off x="5473302" y="2745035"/>
            <a:ext cx="1713928" cy="256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6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Termodynamika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Přeměna a uchovávání energie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Zaoblený obdélník 145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224021" y="1543560"/>
            <a:ext cx="2695959" cy="122633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má různou podobu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mechanická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elektrická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chemická</a:t>
            </a:r>
          </a:p>
          <a:p>
            <a:pPr marL="285750" indent="-285750" defTabSz="283809">
              <a:buFont typeface="Symbol"/>
              <a:buChar char="Þ"/>
              <a:defRPr/>
            </a:pPr>
            <a:r>
              <a:rPr lang="cs-CZ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záření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219" y="2848840"/>
            <a:ext cx="6635563" cy="255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15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4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Termodynamika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Chemická rovnováha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Zaoblený obdélník 171">
                <a:extLst>
                  <a:ext uri="{FF2B5EF4-FFF2-40B4-BE49-F238E27FC236}">
                    <a16:creationId xmlns="" xmlns:a16="http://schemas.microsoft.com/office/drawing/2014/main" id="{C9A24AB1-38BE-0840-907F-37260D430BF7}"/>
                  </a:ext>
                </a:extLst>
              </p:cNvPr>
              <p:cNvSpPr/>
              <p:nvPr/>
            </p:nvSpPr>
            <p:spPr>
              <a:xfrm>
                <a:off x="512652" y="2712638"/>
                <a:ext cx="2246705" cy="44431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314" tIns="35657" rIns="71314" bIns="35657" anchor="ctr"/>
              <a:lstStyle/>
              <a:p>
                <a:pPr defTabSz="28380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𝑨</m:t>
                      </m:r>
                      <m:r>
                        <a:rPr lang="cs-CZ" sz="2000" b="1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r>
                        <a:rPr lang="cs-CZ" sz="2000" b="1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𝑩</m:t>
                      </m:r>
                      <m:r>
                        <a:rPr lang="cs-CZ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⇆</m:t>
                      </m:r>
                      <m:r>
                        <a:rPr lang="cs-CZ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𝑪</m:t>
                      </m:r>
                      <m:r>
                        <a:rPr lang="cs-CZ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+</m:t>
                      </m:r>
                      <m:r>
                        <a:rPr lang="cs-CZ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𝑫</m:t>
                      </m:r>
                    </m:oMath>
                  </m:oMathPara>
                </a14:m>
                <a:endParaRPr lang="cs-CZ" sz="20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2" name="Zaoblený obdélník 171">
                <a:extLst>
                  <a:ext uri="{FF2B5EF4-FFF2-40B4-BE49-F238E27FC236}">
                    <a16:creationId xmlns:a16="http://schemas.microsoft.com/office/drawing/2014/main" xmlns="" id="{C9A24AB1-38BE-0840-907F-37260D430B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52" y="2712638"/>
                <a:ext cx="2246705" cy="444313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Zaoblený obdélník 144">
                <a:extLst>
                  <a:ext uri="{FF2B5EF4-FFF2-40B4-BE49-F238E27FC236}">
                    <a16:creationId xmlns="" xmlns:a16="http://schemas.microsoft.com/office/drawing/2014/main" id="{C9A24AB1-38BE-0840-907F-37260D430BF7}"/>
                  </a:ext>
                </a:extLst>
              </p:cNvPr>
              <p:cNvSpPr/>
              <p:nvPr/>
            </p:nvSpPr>
            <p:spPr>
              <a:xfrm>
                <a:off x="409505" y="3973506"/>
                <a:ext cx="2451493" cy="113845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314" tIns="35657" rIns="71314" bIns="35657" anchor="ctr"/>
              <a:lstStyle/>
              <a:p>
                <a:pPr algn="ctr" defTabSz="283809">
                  <a:defRPr/>
                </a:pPr>
                <a:r>
                  <a:rPr lang="cs-CZ" sz="14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Guldergův-Waagův</a:t>
                </a:r>
                <a:r>
                  <a:rPr lang="cs-CZ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zákon</a:t>
                </a:r>
              </a:p>
              <a:p>
                <a:pPr algn="ctr" defTabSz="283809">
                  <a:defRPr/>
                </a:pPr>
                <a:endParaRPr lang="cs-CZ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28380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4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𝐾</m:t>
                      </m:r>
                      <m:r>
                        <a:rPr lang="cs-CZ" sz="14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cs-CZ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cs-CZ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cs-CZ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</m:d>
                          <m:r>
                            <a:rPr lang="cs-CZ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cs-CZ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cs-CZ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cs-CZ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cs-CZ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cs-CZ" sz="1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cs-CZ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cs-CZ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Arial" panose="020B0604020202020204" pitchFamily="34" charset="0"/>
                                </a:rPr>
                                <m:t>𝐵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cs-CZ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5" name="Zaoblený obdélník 144">
                <a:extLst>
                  <a:ext uri="{FF2B5EF4-FFF2-40B4-BE49-F238E27FC236}">
                    <a16:creationId xmlns:a16="http://schemas.microsoft.com/office/drawing/2014/main" xmlns="" id="{C9A24AB1-38BE-0840-907F-37260D430B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05" y="3973506"/>
                <a:ext cx="2451493" cy="1138456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Zaoblený obdélník 143">
                <a:extLst>
                  <a:ext uri="{FF2B5EF4-FFF2-40B4-BE49-F238E27FC236}">
                    <a16:creationId xmlns="" xmlns:a16="http://schemas.microsoft.com/office/drawing/2014/main" id="{C9A24AB1-38BE-0840-907F-37260D430BF7}"/>
                  </a:ext>
                </a:extLst>
              </p:cNvPr>
              <p:cNvSpPr/>
              <p:nvPr/>
            </p:nvSpPr>
            <p:spPr>
              <a:xfrm>
                <a:off x="327087" y="3334149"/>
                <a:ext cx="2617835" cy="44431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314" tIns="35657" rIns="71314" bIns="35657" anchor="ctr"/>
              <a:lstStyle/>
              <a:p>
                <a:pPr defTabSz="28380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8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𝐴𝑇𝑃</m:t>
                      </m:r>
                      <m:r>
                        <a:rPr lang="cs-CZ" sz="18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cs-CZ" sz="180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cs-CZ" sz="18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𝐻</m:t>
                          </m:r>
                        </m:e>
                        <m:sub>
                          <m:r>
                            <a:rPr lang="cs-CZ" sz="18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cs-CZ" sz="1800" b="0" i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cs-CZ" sz="18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⇆</m:t>
                      </m:r>
                      <m:r>
                        <a:rPr lang="cs-CZ" sz="18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𝐴𝐷𝑃</m:t>
                      </m:r>
                      <m:r>
                        <a:rPr lang="cs-CZ" sz="18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cs-CZ" sz="18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cs-CZ" sz="1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cs-CZ" sz="1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cs-CZ" sz="1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4" name="Zaoblený obdélník 143">
                <a:extLst>
                  <a:ext uri="{FF2B5EF4-FFF2-40B4-BE49-F238E27FC236}">
                    <a16:creationId xmlns:a16="http://schemas.microsoft.com/office/drawing/2014/main" xmlns="" id="{C9A24AB1-38BE-0840-907F-37260D430B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87" y="3334149"/>
                <a:ext cx="2617835" cy="444313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Zaoblený obdélník 145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2785776" y="1543561"/>
            <a:ext cx="3631731" cy="72575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Popisuje rovnovážný stav reakce</a:t>
            </a:r>
          </a:p>
          <a:p>
            <a:pPr algn="ctr"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Konstanta K souvisí s Gibbsovou energií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9" y="2369811"/>
            <a:ext cx="2930374" cy="292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Zaoblený obdélník 150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61345" y="4657304"/>
            <a:ext cx="2772000" cy="5832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defTabSz="283809">
              <a:defRPr/>
            </a:pPr>
            <a:r>
              <a:rPr lang="el-G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= 0		soustava v rovnováze</a:t>
            </a:r>
          </a:p>
          <a:p>
            <a:pPr defTabSz="283809">
              <a:defRPr/>
            </a:pP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reakce neprobíhá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Zaoblený obdélník 151">
                <a:extLst>
                  <a:ext uri="{FF2B5EF4-FFF2-40B4-BE49-F238E27FC236}">
                    <a16:creationId xmlns="" xmlns:a16="http://schemas.microsoft.com/office/drawing/2014/main" id="{C9A24AB1-38BE-0840-907F-37260D430BF7}"/>
                  </a:ext>
                </a:extLst>
              </p:cNvPr>
              <p:cNvSpPr/>
              <p:nvPr/>
            </p:nvSpPr>
            <p:spPr>
              <a:xfrm>
                <a:off x="3061345" y="2712638"/>
                <a:ext cx="2772000" cy="44431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1314" tIns="35657" rIns="71314" bIns="35657" anchor="ctr"/>
              <a:lstStyle/>
              <a:p>
                <a:pPr defTabSz="28380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∆</m:t>
                      </m:r>
                      <m:sSup>
                        <m:sSupPr>
                          <m:ctrlP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𝑮</m:t>
                          </m:r>
                        </m:e>
                        <m:sup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𝑹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𝑻</m:t>
                      </m:r>
                      <m:r>
                        <a:rPr lang="cs-CZ" sz="18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∙</m:t>
                      </m:r>
                      <m:func>
                        <m:funcPr>
                          <m:ctrlP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a:rPr lang="cs-CZ" sz="1800" b="1" i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𝐥𝐧</m:t>
                          </m:r>
                        </m:fName>
                        <m:e>
                          <m:r>
                            <a:rPr lang="cs-CZ" sz="18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Arial" panose="020B0604020202020204" pitchFamily="34" charset="0"/>
                            </a:rPr>
                            <m:t>𝑲</m:t>
                          </m:r>
                        </m:e>
                      </m:func>
                    </m:oMath>
                  </m:oMathPara>
                </a14:m>
                <a:endParaRPr lang="cs-CZ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2" name="Zaoblený obdélník 151">
                <a:extLst>
                  <a:ext uri="{FF2B5EF4-FFF2-40B4-BE49-F238E27FC236}">
                    <a16:creationId xmlns:a16="http://schemas.microsoft.com/office/drawing/2014/main" xmlns="" id="{C9A24AB1-38BE-0840-907F-37260D430B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345" y="2712638"/>
                <a:ext cx="2772000" cy="444313"/>
              </a:xfrm>
              <a:prstGeom prst="round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" name="Zaoblený obdélník 152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3309351"/>
            <a:ext cx="2772000" cy="58185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defTabSz="283809">
              <a:defRPr/>
            </a:pPr>
            <a:r>
              <a:rPr lang="el-G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&lt; 0		samovolný děj</a:t>
            </a:r>
          </a:p>
          <a:p>
            <a:pPr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„</a:t>
            </a:r>
            <a:r>
              <a:rPr lang="cs-CZ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exergonní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děj“</a:t>
            </a:r>
          </a:p>
        </p:txBody>
      </p:sp>
      <p:sp>
        <p:nvSpPr>
          <p:cNvPr id="154" name="Zaoblený obdélník 153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3" y="3973505"/>
            <a:ext cx="2772000" cy="5832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defTabSz="283809">
              <a:defRPr/>
            </a:pPr>
            <a:r>
              <a:rPr lang="el-G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&gt; 0		nesamovolný děj</a:t>
            </a:r>
          </a:p>
          <a:p>
            <a:pPr defTabSz="283809">
              <a:defRPr/>
            </a:pP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„</a:t>
            </a:r>
            <a:r>
              <a:rPr lang="cs-CZ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endergonní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děj“</a:t>
            </a:r>
          </a:p>
        </p:txBody>
      </p:sp>
    </p:spTree>
    <p:extLst>
      <p:ext uri="{BB962C8B-B14F-4D97-AF65-F5344CB8AC3E}">
        <p14:creationId xmlns:p14="http://schemas.microsoft.com/office/powerpoint/2010/main" val="252326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72" grpId="0" animBg="1"/>
      <p:bldP spid="145" grpId="0" animBg="1"/>
      <p:bldP spid="144" grpId="0" animBg="1"/>
      <p:bldP spid="146" grpId="0" animBg="1"/>
      <p:bldP spid="151" grpId="0" animBg="1"/>
      <p:bldP spid="152" grpId="0" animBg="1"/>
      <p:bldP spid="153" grpId="0" animBg="1"/>
      <p:bldP spid="15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Katalýza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Aktivační energie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Zaoblený obdélník 171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2756135" y="1644791"/>
            <a:ext cx="3631731" cy="90485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defTabSz="283809"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potřebná k začátku reakce</a:t>
            </a:r>
          </a:p>
          <a:p>
            <a:pPr marL="285750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každou rekci jiná</a:t>
            </a:r>
          </a:p>
          <a:p>
            <a:pPr marL="285750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Teplotně závislá</a:t>
            </a: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8"/>
          <a:stretch/>
        </p:blipFill>
        <p:spPr bwMode="auto">
          <a:xfrm>
            <a:off x="422526" y="2716501"/>
            <a:ext cx="3800475" cy="265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Související obráz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5"/>
          <a:stretch/>
        </p:blipFill>
        <p:spPr bwMode="auto">
          <a:xfrm>
            <a:off x="4800512" y="2667043"/>
            <a:ext cx="4111107" cy="258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2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7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Katalýza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 katalýzy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Zaoblený obdélník 171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2756135" y="1644791"/>
            <a:ext cx="3631731" cy="113845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defTabSz="283809">
              <a:defRPr/>
            </a:pPr>
            <a:r>
              <a:rPr lang="cs-CZ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Katalyzátor</a:t>
            </a:r>
          </a:p>
          <a:p>
            <a:pPr marL="285750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Látka umožňující jiný průběh reakce</a:t>
            </a:r>
          </a:p>
          <a:p>
            <a:pPr marL="285750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Neovlivňuje rovnováhu reakce</a:t>
            </a:r>
          </a:p>
          <a:p>
            <a:pPr marL="285750" indent="-285750" defTabSz="283809">
              <a:buFont typeface="Arial" panose="020B0604020202020204" pitchFamily="34" charset="0"/>
              <a:buChar char="•"/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Urychluje rychlost reakce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68" y="3331889"/>
            <a:ext cx="3519311" cy="17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9" y="3368110"/>
            <a:ext cx="4228926" cy="166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4" name="Přímá spojnice se šipkou 143"/>
          <p:cNvCxnSpPr>
            <a:stCxn id="172" idx="3"/>
            <a:endCxn id="145" idx="1"/>
          </p:cNvCxnSpPr>
          <p:nvPr/>
        </p:nvCxnSpPr>
        <p:spPr bwMode="auto">
          <a:xfrm flipV="1">
            <a:off x="6387866" y="1679207"/>
            <a:ext cx="766741" cy="53481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5" name="Zaoblený obdélník 144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7154607" y="1358833"/>
            <a:ext cx="1331373" cy="64074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</a:t>
            </a:r>
            <a:r>
              <a:rPr lang="cs-CZ" sz="14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</a:t>
            </a:r>
            <a:r>
              <a:rPr lang="cs-CZ" sz="14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14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cs-CZ" sz="14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Přímá spojnice se šipkou 145"/>
          <p:cNvCxnSpPr>
            <a:stCxn id="172" idx="3"/>
            <a:endCxn id="147" idx="1"/>
          </p:cNvCxnSpPr>
          <p:nvPr/>
        </p:nvCxnSpPr>
        <p:spPr bwMode="auto">
          <a:xfrm>
            <a:off x="6387866" y="2214019"/>
            <a:ext cx="766741" cy="49177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7" name="Zaoblený obdélník 146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7154607" y="2385420"/>
            <a:ext cx="1331373" cy="64074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ENZYMY</a:t>
            </a:r>
            <a:endParaRPr lang="cs-CZ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0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72" grpId="0" animBg="1"/>
      <p:bldP spid="145" grpId="0" animBg="1"/>
      <p:bldP spid="1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Historie chemie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atomu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pic>
        <p:nvPicPr>
          <p:cNvPr id="153" name="Picture 12" descr="Výsledek obrázku pro history of model a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83"/>
          <a:stretch/>
        </p:blipFill>
        <p:spPr bwMode="auto">
          <a:xfrm>
            <a:off x="1279893" y="1440581"/>
            <a:ext cx="6584214" cy="200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4" descr="Výsledek obrázku pro history atom mode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1" r="83995"/>
          <a:stretch/>
        </p:blipFill>
        <p:spPr bwMode="auto">
          <a:xfrm>
            <a:off x="1884953" y="3522428"/>
            <a:ext cx="643018" cy="167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8" descr="Výsledek obrázku pro atom structure pu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796" y="3820475"/>
            <a:ext cx="2011575" cy="10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Výsledek obrázku pro billiard bal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3" t="9786" r="22579" b="9894"/>
          <a:stretch/>
        </p:blipFill>
        <p:spPr bwMode="auto">
          <a:xfrm flipH="1">
            <a:off x="3912011" y="3773255"/>
            <a:ext cx="1334894" cy="131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33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Historie chemie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atomu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pic>
        <p:nvPicPr>
          <p:cNvPr id="144" name="Picture 12" descr="Výsledek obrázku pro history of model a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16" b="-251"/>
          <a:stretch/>
        </p:blipFill>
        <p:spPr bwMode="auto">
          <a:xfrm>
            <a:off x="1393748" y="1524212"/>
            <a:ext cx="6356504" cy="207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0" descr="Výsledek obrázku pro history atom mode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6" t="27467" r="49469" b="50972"/>
          <a:stretch/>
        </p:blipFill>
        <p:spPr bwMode="auto">
          <a:xfrm>
            <a:off x="1631201" y="3625634"/>
            <a:ext cx="1660281" cy="17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Výsledek obrázku pro bohr model of the at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426" y="3855076"/>
            <a:ext cx="1882431" cy="125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4" descr="Výsledek obrázku pro electron cloud mod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73" y="3707422"/>
            <a:ext cx="1939165" cy="132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3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atomu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Současnost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49" name="Zaoblený obdélník 148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4026992" y="1610139"/>
            <a:ext cx="1090017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lnSpc>
                <a:spcPct val="150000"/>
              </a:lnSpc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</a:t>
            </a:r>
          </a:p>
        </p:txBody>
      </p:sp>
      <p:cxnSp>
        <p:nvCxnSpPr>
          <p:cNvPr id="150" name="Přímá spojnice se šipkou 149"/>
          <p:cNvCxnSpPr>
            <a:stCxn id="149" idx="2"/>
            <a:endCxn id="151" idx="0"/>
          </p:cNvCxnSpPr>
          <p:nvPr/>
        </p:nvCxnSpPr>
        <p:spPr>
          <a:xfrm flipH="1">
            <a:off x="2599923" y="2286000"/>
            <a:ext cx="1972078" cy="4730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1" name="Zaoblený obdélník 150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1255690" y="2759097"/>
            <a:ext cx="2688465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lnSpc>
                <a:spcPct val="150000"/>
              </a:lnSpc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JÁDRO</a:t>
            </a:r>
          </a:p>
        </p:txBody>
      </p:sp>
      <p:sp>
        <p:nvSpPr>
          <p:cNvPr id="154" name="Zaoblený obdélník 153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5199845" y="2759097"/>
            <a:ext cx="2688465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lnSpc>
                <a:spcPct val="150000"/>
              </a:lnSpc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ELEKTRONOVÝ OBAL</a:t>
            </a:r>
          </a:p>
        </p:txBody>
      </p:sp>
      <p:cxnSp>
        <p:nvCxnSpPr>
          <p:cNvPr id="155" name="Přímá spojnice se šipkou 154"/>
          <p:cNvCxnSpPr>
            <a:stCxn id="149" idx="2"/>
            <a:endCxn id="154" idx="0"/>
          </p:cNvCxnSpPr>
          <p:nvPr/>
        </p:nvCxnSpPr>
        <p:spPr>
          <a:xfrm>
            <a:off x="4572001" y="2286000"/>
            <a:ext cx="1972077" cy="4730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0" name="Přímá spojnice se šipkou 159"/>
          <p:cNvCxnSpPr>
            <a:stCxn id="151" idx="2"/>
            <a:endCxn id="165" idx="0"/>
          </p:cNvCxnSpPr>
          <p:nvPr/>
        </p:nvCxnSpPr>
        <p:spPr>
          <a:xfrm flipH="1">
            <a:off x="1620683" y="3434958"/>
            <a:ext cx="979240" cy="4704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2" name="Přímá spojnice se šipkou 161"/>
          <p:cNvCxnSpPr>
            <a:stCxn id="151" idx="2"/>
            <a:endCxn id="168" idx="0"/>
          </p:cNvCxnSpPr>
          <p:nvPr/>
        </p:nvCxnSpPr>
        <p:spPr>
          <a:xfrm>
            <a:off x="2599923" y="3434958"/>
            <a:ext cx="1110969" cy="4704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5" name="Zaoblený obdélník 164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882683" y="3905422"/>
            <a:ext cx="1476000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lnSpc>
                <a:spcPct val="150000"/>
              </a:lnSpc>
              <a:defRPr/>
            </a:pP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PROTONY</a:t>
            </a:r>
          </a:p>
        </p:txBody>
      </p:sp>
      <p:sp>
        <p:nvSpPr>
          <p:cNvPr id="168" name="Zaoblený obdélník 167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972892" y="3905422"/>
            <a:ext cx="1476000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lnSpc>
                <a:spcPct val="150000"/>
              </a:lnSpc>
              <a:defRPr/>
            </a:pP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NEUTRONY</a:t>
            </a:r>
          </a:p>
        </p:txBody>
      </p:sp>
      <p:cxnSp>
        <p:nvCxnSpPr>
          <p:cNvPr id="177" name="Přímá spojnice se šipkou 176"/>
          <p:cNvCxnSpPr>
            <a:stCxn id="154" idx="2"/>
            <a:endCxn id="180" idx="0"/>
          </p:cNvCxnSpPr>
          <p:nvPr/>
        </p:nvCxnSpPr>
        <p:spPr>
          <a:xfrm flipH="1">
            <a:off x="6543802" y="3434958"/>
            <a:ext cx="276" cy="4704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0" name="Zaoblený obdélník 179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5805802" y="3905422"/>
            <a:ext cx="1476000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lnSpc>
                <a:spcPct val="150000"/>
              </a:lnSpc>
              <a:defRPr/>
            </a:pPr>
            <a:r>
              <a:rPr lang="cs-CZ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ELEKTRONY</a:t>
            </a:r>
          </a:p>
        </p:txBody>
      </p:sp>
      <p:pic>
        <p:nvPicPr>
          <p:cNvPr id="182" name="Picture 8" descr="Výsledek obrázku pro atom struktura"/>
          <p:cNvPicPr>
            <a:picLocks noChangeAspect="1" noChangeArrowheads="1"/>
          </p:cNvPicPr>
          <p:nvPr/>
        </p:nvPicPr>
        <p:blipFill>
          <a:blip r:embed="rId3" cstate="print"/>
          <a:srcRect t="14055" b="6298"/>
          <a:stretch>
            <a:fillRect/>
          </a:stretch>
        </p:blipFill>
        <p:spPr bwMode="auto">
          <a:xfrm>
            <a:off x="6963261" y="1108261"/>
            <a:ext cx="1750716" cy="1490921"/>
          </a:xfrm>
          <a:prstGeom prst="rect">
            <a:avLst/>
          </a:prstGeom>
          <a:noFill/>
        </p:spPr>
      </p:pic>
      <p:sp>
        <p:nvSpPr>
          <p:cNvPr id="183" name="Zaoblený obdélník 182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404475" y="4691264"/>
            <a:ext cx="4335050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lnSpc>
                <a:spcPct val="150000"/>
              </a:lnSpc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mikročástic je kvantována</a:t>
            </a:r>
          </a:p>
        </p:txBody>
      </p:sp>
    </p:spTree>
    <p:extLst>
      <p:ext uri="{BB962C8B-B14F-4D97-AF65-F5344CB8AC3E}">
        <p14:creationId xmlns:p14="http://schemas.microsoft.com/office/powerpoint/2010/main" val="393644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2" grpId="0" animBg="1"/>
      <p:bldP spid="143" grpId="0" animBg="1"/>
      <p:bldP spid="149" grpId="0" animBg="1"/>
      <p:bldP spid="151" grpId="0" animBg="1"/>
      <p:bldP spid="154" grpId="0" animBg="1"/>
      <p:bldP spid="165" grpId="0" animBg="1"/>
      <p:bldP spid="168" grpId="0" animBg="1"/>
      <p:bldP spid="180" grpId="0" animBg="1"/>
      <p:bldP spid="1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atomu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Současnost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sp>
        <p:nvSpPr>
          <p:cNvPr id="151" name="Zaoblený obdélník 150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86968" y="1725427"/>
            <a:ext cx="2688465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lnSpc>
                <a:spcPct val="150000"/>
              </a:lnSpc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Protonové číslo</a:t>
            </a:r>
          </a:p>
        </p:txBody>
      </p:sp>
      <p:pic>
        <p:nvPicPr>
          <p:cNvPr id="182" name="Picture 8" descr="Výsledek obrázku pro atom struktura"/>
          <p:cNvPicPr>
            <a:picLocks noChangeAspect="1" noChangeArrowheads="1"/>
          </p:cNvPicPr>
          <p:nvPr/>
        </p:nvPicPr>
        <p:blipFill>
          <a:blip r:embed="rId3" cstate="print"/>
          <a:srcRect t="14055" b="6298"/>
          <a:stretch>
            <a:fillRect/>
          </a:stretch>
        </p:blipFill>
        <p:spPr bwMode="auto">
          <a:xfrm>
            <a:off x="6287358" y="1633882"/>
            <a:ext cx="2050545" cy="1746257"/>
          </a:xfrm>
          <a:prstGeom prst="rect">
            <a:avLst/>
          </a:prstGeom>
          <a:noFill/>
        </p:spPr>
      </p:pic>
      <p:sp>
        <p:nvSpPr>
          <p:cNvPr id="152" name="Zaoblený obdélník 151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86968" y="2772178"/>
            <a:ext cx="2688465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lnSpc>
                <a:spcPct val="150000"/>
              </a:lnSpc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Nukleonové číslo</a:t>
            </a:r>
          </a:p>
        </p:txBody>
      </p:sp>
      <p:sp>
        <p:nvSpPr>
          <p:cNvPr id="153" name="Zaoblený obdélník 152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86968" y="3818930"/>
            <a:ext cx="2688465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lnSpc>
                <a:spcPct val="150000"/>
              </a:lnSpc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Neutronové číslo</a:t>
            </a:r>
          </a:p>
        </p:txBody>
      </p:sp>
      <p:sp>
        <p:nvSpPr>
          <p:cNvPr id="156" name="Šipka dolů 155"/>
          <p:cNvSpPr/>
          <p:nvPr/>
        </p:nvSpPr>
        <p:spPr>
          <a:xfrm rot="16200000">
            <a:off x="3366740" y="1639785"/>
            <a:ext cx="274416" cy="847146"/>
          </a:xfrm>
          <a:prstGeom prst="downArrow">
            <a:avLst>
              <a:gd name="adj1" fmla="val 26820"/>
              <a:gd name="adj2" fmla="val 55795"/>
            </a:avLst>
          </a:prstGeom>
          <a:solidFill>
            <a:srgbClr val="7777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7" name="Šipka dolů 156"/>
          <p:cNvSpPr/>
          <p:nvPr/>
        </p:nvSpPr>
        <p:spPr>
          <a:xfrm rot="16200000">
            <a:off x="3356559" y="2701952"/>
            <a:ext cx="274416" cy="847146"/>
          </a:xfrm>
          <a:prstGeom prst="downArrow">
            <a:avLst>
              <a:gd name="adj1" fmla="val 26820"/>
              <a:gd name="adj2" fmla="val 55795"/>
            </a:avLst>
          </a:prstGeom>
          <a:solidFill>
            <a:srgbClr val="7777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8" name="Šipka dolů 157"/>
          <p:cNvSpPr/>
          <p:nvPr/>
        </p:nvSpPr>
        <p:spPr>
          <a:xfrm rot="16200000">
            <a:off x="3350081" y="3733287"/>
            <a:ext cx="274416" cy="847146"/>
          </a:xfrm>
          <a:prstGeom prst="downArrow">
            <a:avLst>
              <a:gd name="adj1" fmla="val 26820"/>
              <a:gd name="adj2" fmla="val 55795"/>
            </a:avLst>
          </a:prstGeom>
          <a:solidFill>
            <a:srgbClr val="7777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9" name="Zaoblený obdélník 158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4032345" y="1725427"/>
            <a:ext cx="795358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cs-CZ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Zaoblený obdélník 160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4032344" y="2772178"/>
            <a:ext cx="795358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3" name="Zaoblený obdélník 162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4032345" y="3818929"/>
            <a:ext cx="795358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164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7520" y="3518684"/>
            <a:ext cx="1323975" cy="1276350"/>
          </a:xfrm>
          <a:prstGeom prst="rect">
            <a:avLst/>
          </a:prstGeom>
          <a:noFill/>
        </p:spPr>
      </p:pic>
      <p:pic>
        <p:nvPicPr>
          <p:cNvPr id="16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3302" y="3557233"/>
            <a:ext cx="1028700" cy="1323975"/>
          </a:xfrm>
          <a:prstGeom prst="rect">
            <a:avLst/>
          </a:prstGeom>
          <a:noFill/>
        </p:spPr>
      </p:pic>
      <p:sp>
        <p:nvSpPr>
          <p:cNvPr id="167" name="Zaoblený obdélník 166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1534498" y="4646297"/>
            <a:ext cx="2688465" cy="67586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Z + N</a:t>
            </a:r>
          </a:p>
        </p:txBody>
      </p:sp>
    </p:spTree>
    <p:extLst>
      <p:ext uri="{BB962C8B-B14F-4D97-AF65-F5344CB8AC3E}">
        <p14:creationId xmlns:p14="http://schemas.microsoft.com/office/powerpoint/2010/main" val="60805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51" grpId="0" animBg="1"/>
      <p:bldP spid="152" grpId="0" animBg="1"/>
      <p:bldP spid="153" grpId="0" animBg="1"/>
      <p:bldP spid="156" grpId="0" animBg="1"/>
      <p:bldP spid="157" grpId="0" animBg="1"/>
      <p:bldP spid="158" grpId="0" animBg="1"/>
      <p:bldP spid="159" grpId="0" animBg="1"/>
      <p:bldP spid="161" grpId="0" animBg="1"/>
      <p:bldP spid="163" grpId="0" animBg="1"/>
      <p:bldP spid="1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49"/>
          <p:cNvGrpSpPr/>
          <p:nvPr/>
        </p:nvGrpSpPr>
        <p:grpSpPr>
          <a:xfrm>
            <a:off x="7119876" y="226955"/>
            <a:ext cx="1799591" cy="556895"/>
            <a:chOff x="0" y="0"/>
            <a:chExt cx="1799996" cy="557378"/>
          </a:xfrm>
        </p:grpSpPr>
        <p:sp>
          <p:nvSpPr>
            <p:cNvPr id="5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4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1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29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0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1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2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3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4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5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6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7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0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1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2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3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4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5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6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7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8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49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0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1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2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3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4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5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6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7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8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59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0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1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2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3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4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5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6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7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8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69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0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1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2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3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4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5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6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7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8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79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0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1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2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3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4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5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6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7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8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89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0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1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2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3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4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5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6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7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8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99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0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grpSp>
        <p:nvGrpSpPr>
          <p:cNvPr id="101" name="Group 548"/>
          <p:cNvGrpSpPr>
            <a:grpSpLocks noChangeAspect="1"/>
          </p:cNvGrpSpPr>
          <p:nvPr/>
        </p:nvGrpSpPr>
        <p:grpSpPr>
          <a:xfrm>
            <a:off x="0" y="5448442"/>
            <a:ext cx="9140591" cy="266558"/>
            <a:chOff x="0" y="0"/>
            <a:chExt cx="10692003" cy="312089"/>
          </a:xfrm>
        </p:grpSpPr>
        <p:sp>
          <p:nvSpPr>
            <p:cNvPr id="102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3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4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5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6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7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8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09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0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1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2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3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4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5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6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7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8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19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0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1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2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3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4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5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6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7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8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29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0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1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2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3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4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5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  <p:sp>
          <p:nvSpPr>
            <p:cNvPr id="136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141" name="Zaoblený obdélník 140">
            <a:extLst/>
          </p:cNvPr>
          <p:cNvSpPr/>
          <p:nvPr/>
        </p:nvSpPr>
        <p:spPr>
          <a:xfrm>
            <a:off x="2669400" y="142074"/>
            <a:ext cx="3805200" cy="62220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atomu</a:t>
            </a:r>
            <a:endParaRPr 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Zaoblený obdélník 138" hidden="1">
            <a:extLst>
              <a:ext uri="{FF2B5EF4-FFF2-40B4-BE49-F238E27FC236}">
                <a16:creationId xmlns="" xmlns:a16="http://schemas.microsoft.com/office/drawing/2014/main" id="{CB2F2B2C-62B7-9F4F-973D-55032F1C41E8}"/>
              </a:ext>
            </a:extLst>
          </p:cNvPr>
          <p:cNvSpPr/>
          <p:nvPr/>
        </p:nvSpPr>
        <p:spPr>
          <a:xfrm>
            <a:off x="1103649" y="3498491"/>
            <a:ext cx="6936701" cy="83991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„Všechno by mělo být co nejjednodušší, </a:t>
            </a:r>
          </a:p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jednoduší </a:t>
            </a:r>
          </a:p>
        </p:txBody>
      </p:sp>
      <p:sp>
        <p:nvSpPr>
          <p:cNvPr id="140" name="Zaoblený obdélník 139">
            <a:extLst>
              <a:ext uri="{FF2B5EF4-FFF2-40B4-BE49-F238E27FC236}">
                <a16:creationId xmlns="" xmlns:a16="http://schemas.microsoft.com/office/drawing/2014/main" id="{C9A24AB1-38BE-0840-907F-37260D430BF7}"/>
              </a:ext>
            </a:extLst>
          </p:cNvPr>
          <p:cNvSpPr/>
          <p:nvPr/>
        </p:nvSpPr>
        <p:spPr>
          <a:xfrm>
            <a:off x="3070194" y="877805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Současnost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Zaoblený obdélník 141" hidden="1">
            <a:extLst>
              <a:ext uri="{FF2B5EF4-FFF2-40B4-BE49-F238E27FC236}">
                <a16:creationId xmlns="" xmlns:a16="http://schemas.microsoft.com/office/drawing/2014/main" id="{C890002D-15DF-F741-BE66-D9ED32090A16}"/>
              </a:ext>
            </a:extLst>
          </p:cNvPr>
          <p:cNvSpPr/>
          <p:nvPr/>
        </p:nvSpPr>
        <p:spPr>
          <a:xfrm>
            <a:off x="3070193" y="2769256"/>
            <a:ext cx="3003612" cy="56277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 Einstein</a:t>
            </a:r>
          </a:p>
        </p:txBody>
      </p:sp>
      <p:sp>
        <p:nvSpPr>
          <p:cNvPr id="143" name="Zaoblený obdélník 142" hidden="1">
            <a:extLst/>
          </p:cNvPr>
          <p:cNvSpPr/>
          <p:nvPr/>
        </p:nvSpPr>
        <p:spPr>
          <a:xfrm>
            <a:off x="400587" y="3528619"/>
            <a:ext cx="8518487" cy="123045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Síla není v jednoduchosti, ale ve schopnosti pomocí jednoduchých prostředků dosáhnout vytčených cílů, které nemusejí býti vždy jednoduché.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259065" y="1593702"/>
            <a:ext cx="4040252" cy="1391478"/>
            <a:chOff x="286968" y="1725427"/>
            <a:chExt cx="4040252" cy="1781098"/>
          </a:xfrm>
        </p:grpSpPr>
        <p:sp>
          <p:nvSpPr>
            <p:cNvPr id="151" name="Zaoblený obdélník 150">
              <a:extLst>
                <a:ext uri="{FF2B5EF4-FFF2-40B4-BE49-F238E27FC236}">
                  <a16:creationId xmlns="" xmlns:a16="http://schemas.microsoft.com/office/drawing/2014/main" id="{58FE53F7-6B5D-7541-BF20-602D5D7392BF}"/>
                </a:ext>
              </a:extLst>
            </p:cNvPr>
            <p:cNvSpPr/>
            <p:nvPr/>
          </p:nvSpPr>
          <p:spPr>
            <a:xfrm>
              <a:off x="286968" y="1725427"/>
              <a:ext cx="4040252" cy="1781098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14" tIns="35657" rIns="71314" bIns="35657" anchor="ctr"/>
            <a:lstStyle/>
            <a:p>
              <a:pPr defTabSz="283809">
                <a:lnSpc>
                  <a:spcPct val="150000"/>
                </a:lnSpc>
                <a:defRPr/>
              </a:pPr>
              <a:r>
                <a:rPr lang="cs-CZ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Nuklid =&gt; stejný počet „Z“ a „N“</a:t>
              </a:r>
            </a:p>
            <a:p>
              <a:pPr marL="285750" indent="-285750" defTabSz="283809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cs-CZ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Např. </a:t>
              </a:r>
            </a:p>
          </p:txBody>
        </p:sp>
        <p:pic>
          <p:nvPicPr>
            <p:cNvPr id="154" name="Picture 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0894" y="2656685"/>
              <a:ext cx="512598" cy="494159"/>
            </a:xfrm>
            <a:prstGeom prst="rect">
              <a:avLst/>
            </a:prstGeom>
            <a:noFill/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174" y="2677168"/>
              <a:ext cx="504000" cy="405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Skupina 1"/>
          <p:cNvGrpSpPr/>
          <p:nvPr/>
        </p:nvGrpSpPr>
        <p:grpSpPr>
          <a:xfrm>
            <a:off x="259065" y="3045469"/>
            <a:ext cx="4040252" cy="1189631"/>
            <a:chOff x="259065" y="3045469"/>
            <a:chExt cx="4040252" cy="1189631"/>
          </a:xfrm>
        </p:grpSpPr>
        <p:sp>
          <p:nvSpPr>
            <p:cNvPr id="162" name="Zaoblený obdélník 161">
              <a:extLst>
                <a:ext uri="{FF2B5EF4-FFF2-40B4-BE49-F238E27FC236}">
                  <a16:creationId xmlns="" xmlns:a16="http://schemas.microsoft.com/office/drawing/2014/main" id="{58FE53F7-6B5D-7541-BF20-602D5D7392BF}"/>
                </a:ext>
              </a:extLst>
            </p:cNvPr>
            <p:cNvSpPr/>
            <p:nvPr/>
          </p:nvSpPr>
          <p:spPr>
            <a:xfrm>
              <a:off x="259065" y="3045469"/>
              <a:ext cx="4040252" cy="1129341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314" tIns="35657" rIns="71314" bIns="35657" anchor="ctr"/>
            <a:lstStyle/>
            <a:p>
              <a:pPr algn="ctr" defTabSz="283809">
                <a:lnSpc>
                  <a:spcPct val="150000"/>
                </a:lnSpc>
                <a:defRPr/>
              </a:pPr>
              <a:r>
                <a:rPr lang="cs-CZ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Izotop =&gt; různý počet „N“</a:t>
              </a:r>
            </a:p>
            <a:p>
              <a:pPr algn="ctr" defTabSz="283809">
                <a:lnSpc>
                  <a:spcPct val="150000"/>
                </a:lnSpc>
                <a:defRPr/>
              </a:pPr>
              <a:endPara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436" y="3716615"/>
              <a:ext cx="1454264" cy="518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8" name="Picture 2" descr="Výsledek obrázku pro izot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345" y="2898771"/>
            <a:ext cx="2704203" cy="142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37767" y="1440580"/>
            <a:ext cx="1028700" cy="1323975"/>
          </a:xfrm>
          <a:prstGeom prst="rect">
            <a:avLst/>
          </a:prstGeom>
          <a:noFill/>
        </p:spPr>
      </p:pic>
      <p:sp>
        <p:nvSpPr>
          <p:cNvPr id="170" name="Zaoblený obdélník 169">
            <a:extLst>
              <a:ext uri="{FF2B5EF4-FFF2-40B4-BE49-F238E27FC236}">
                <a16:creationId xmlns="" xmlns:a16="http://schemas.microsoft.com/office/drawing/2014/main" id="{58FE53F7-6B5D-7541-BF20-602D5D7392BF}"/>
              </a:ext>
            </a:extLst>
          </p:cNvPr>
          <p:cNvSpPr/>
          <p:nvPr/>
        </p:nvSpPr>
        <p:spPr>
          <a:xfrm>
            <a:off x="259065" y="4235100"/>
            <a:ext cx="4040252" cy="112934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4" tIns="35657" rIns="71314" bIns="35657" anchor="ctr"/>
          <a:lstStyle/>
          <a:p>
            <a:pPr algn="ctr" defTabSz="283809">
              <a:lnSpc>
                <a:spcPct val="150000"/>
              </a:lnSpc>
              <a:defRPr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Prvek =&gt; látka tvořená atomy se stejným „Z“</a:t>
            </a:r>
          </a:p>
        </p:txBody>
      </p:sp>
    </p:spTree>
    <p:extLst>
      <p:ext uri="{BB962C8B-B14F-4D97-AF65-F5344CB8AC3E}">
        <p14:creationId xmlns:p14="http://schemas.microsoft.com/office/powerpoint/2010/main" val="301301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2" grpId="0" animBg="1"/>
      <p:bldP spid="143" grpId="0" animBg="1"/>
      <p:bldP spid="170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1766</TotalTime>
  <Words>10978</Words>
  <Application>Microsoft Office PowerPoint</Application>
  <PresentationFormat>Předvádění na obrazovce (16:10)</PresentationFormat>
  <Paragraphs>900</Paragraphs>
  <Slides>45</Slides>
  <Notes>44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7" baseType="lpstr">
      <vt:lpstr>Motiv Office</vt:lpstr>
      <vt:lpstr>ChemSketch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David Žižka</dc:creator>
  <cp:lastModifiedBy>edererj</cp:lastModifiedBy>
  <cp:revision>138</cp:revision>
  <dcterms:created xsi:type="dcterms:W3CDTF">2019-01-11T07:41:27Z</dcterms:created>
  <dcterms:modified xsi:type="dcterms:W3CDTF">2019-10-07T07:01:22Z</dcterms:modified>
</cp:coreProperties>
</file>