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58" r:id="rId3"/>
    <p:sldId id="259" r:id="rId4"/>
    <p:sldId id="265" r:id="rId5"/>
    <p:sldId id="266" r:id="rId6"/>
    <p:sldId id="270" r:id="rId7"/>
    <p:sldId id="323" r:id="rId8"/>
    <p:sldId id="324" r:id="rId9"/>
    <p:sldId id="325" r:id="rId10"/>
    <p:sldId id="328" r:id="rId11"/>
    <p:sldId id="326" r:id="rId12"/>
    <p:sldId id="302" r:id="rId13"/>
    <p:sldId id="327" r:id="rId14"/>
    <p:sldId id="280" r:id="rId15"/>
    <p:sldId id="288" r:id="rId16"/>
    <p:sldId id="284" r:id="rId17"/>
    <p:sldId id="316" r:id="rId18"/>
    <p:sldId id="292" r:id="rId19"/>
    <p:sldId id="315" r:id="rId20"/>
    <p:sldId id="331" r:id="rId21"/>
    <p:sldId id="333" r:id="rId22"/>
    <p:sldId id="297" r:id="rId23"/>
    <p:sldId id="298" r:id="rId24"/>
    <p:sldId id="294" r:id="rId25"/>
    <p:sldId id="332" r:id="rId26"/>
    <p:sldId id="330" r:id="rId27"/>
    <p:sldId id="320" r:id="rId28"/>
    <p:sldId id="311" r:id="rId29"/>
    <p:sldId id="318" r:id="rId30"/>
    <p:sldId id="321" r:id="rId31"/>
    <p:sldId id="31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87" autoAdjust="0"/>
    <p:restoredTop sz="78705" autoAdjust="0"/>
  </p:normalViewPr>
  <p:slideViewPr>
    <p:cSldViewPr snapToGrid="0">
      <p:cViewPr varScale="1">
        <p:scale>
          <a:sx n="68" d="100"/>
          <a:sy n="68" d="100"/>
        </p:scale>
        <p:origin x="126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10C71-B527-496A-8173-EA66E699F2F1}" type="datetimeFigureOut">
              <a:rPr lang="en-US" smtClean="0"/>
              <a:t>6/15/2022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7D219-347D-4895-BAD4-A18AE54ACBF5}" type="slidenum">
              <a:rPr lang="en-US" smtClean="0"/>
              <a:t>‹#›</a:t>
            </a:fld>
            <a:endParaRPr lang="en-US"/>
          </a:p>
        </p:txBody>
      </p:sp>
    </p:spTree>
    <p:extLst>
      <p:ext uri="{BB962C8B-B14F-4D97-AF65-F5344CB8AC3E}">
        <p14:creationId xmlns:p14="http://schemas.microsoft.com/office/powerpoint/2010/main" val="689093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9CE9023-9180-45F6-A642-3DCD642DE79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31355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Glutathione thiol group has nucleophilic nature that forms </a:t>
            </a:r>
            <a:r>
              <a:rPr lang="en-US" dirty="0" err="1"/>
              <a:t>mercaptide</a:t>
            </a:r>
            <a:r>
              <a:rPr lang="en-US" dirty="0"/>
              <a:t> bond with heavy metals. Glutathione mainly copes with heavy metal stress by controlling ROS, that too by controlling levels of hydrogen peroxide. It gets oxidized during degradation of hydrogen peroxide, and the ratio of reduced and oxidized forms of glutathione is often taken as an indicator of redox balance and ROS generation in the cell. The reduced form of glutathione is directly involved in degradation of free radical species during oxidative stress. It is also involved in detoxification effect of heavy metals and protecting the cell from coming in contact with the reactive metals.</a:t>
            </a:r>
          </a:p>
          <a:p>
            <a:endParaRPr lang="en-US" dirty="0"/>
          </a:p>
        </p:txBody>
      </p:sp>
      <p:sp>
        <p:nvSpPr>
          <p:cNvPr id="4" name="Slide Number Placeholder 3"/>
          <p:cNvSpPr>
            <a:spLocks noGrp="1"/>
          </p:cNvSpPr>
          <p:nvPr>
            <p:ph type="sldNum" sz="quarter" idx="10"/>
          </p:nvPr>
        </p:nvSpPr>
        <p:spPr/>
        <p:txBody>
          <a:bodyPr/>
          <a:lstStyle/>
          <a:p>
            <a:fld id="{8E67D219-347D-4895-BAD4-A18AE54ACBF5}" type="slidenum">
              <a:rPr lang="en-US" smtClean="0"/>
              <a:t>22</a:t>
            </a:fld>
            <a:endParaRPr lang="en-US"/>
          </a:p>
        </p:txBody>
      </p:sp>
    </p:spTree>
    <p:extLst>
      <p:ext uri="{BB962C8B-B14F-4D97-AF65-F5344CB8AC3E}">
        <p14:creationId xmlns:p14="http://schemas.microsoft.com/office/powerpoint/2010/main" val="3277991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Cytosol is the place where PCs are manufactured and actively shipped from there in the form of metal-phytochelatin complexes of high molecular weight to vacuole as their final destination [24, 160]. It has been suggested that the transport is mediated by Mg ATP-dependent carrier or ATP-binding cassette (ABC) transporter [15].</a:t>
            </a:r>
          </a:p>
          <a:p>
            <a:endParaRPr lang="en-US" dirty="0"/>
          </a:p>
        </p:txBody>
      </p:sp>
      <p:sp>
        <p:nvSpPr>
          <p:cNvPr id="4" name="Slide Number Placeholder 3"/>
          <p:cNvSpPr>
            <a:spLocks noGrp="1"/>
          </p:cNvSpPr>
          <p:nvPr>
            <p:ph type="sldNum" sz="quarter" idx="10"/>
          </p:nvPr>
        </p:nvSpPr>
        <p:spPr/>
        <p:txBody>
          <a:bodyPr/>
          <a:lstStyle/>
          <a:p>
            <a:fld id="{8E67D219-347D-4895-BAD4-A18AE54ACBF5}" type="slidenum">
              <a:rPr lang="en-US" smtClean="0"/>
              <a:t>23</a:t>
            </a:fld>
            <a:endParaRPr lang="en-US"/>
          </a:p>
        </p:txBody>
      </p:sp>
    </p:spTree>
    <p:extLst>
      <p:ext uri="{BB962C8B-B14F-4D97-AF65-F5344CB8AC3E}">
        <p14:creationId xmlns:p14="http://schemas.microsoft.com/office/powerpoint/2010/main" val="3687835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 a diverse group of compounds having been divided into three classes based on the arrangement of </a:t>
            </a:r>
            <a:r>
              <a:rPr lang="en-US" dirty="0" err="1"/>
              <a:t>Cys</a:t>
            </a:r>
            <a:r>
              <a:rPr lang="en-US" dirty="0"/>
              <a:t> residues: (1) </a:t>
            </a:r>
            <a:r>
              <a:rPr lang="en-US" dirty="0" err="1"/>
              <a:t>Cys</a:t>
            </a:r>
            <a:r>
              <a:rPr lang="en-US" dirty="0"/>
              <a:t>–</a:t>
            </a:r>
            <a:r>
              <a:rPr lang="en-US" dirty="0" err="1"/>
              <a:t>Cys</a:t>
            </a:r>
            <a:r>
              <a:rPr lang="en-US" dirty="0"/>
              <a:t>, (2) </a:t>
            </a:r>
            <a:r>
              <a:rPr lang="en-US" dirty="0" err="1"/>
              <a:t>Cys</a:t>
            </a:r>
            <a:r>
              <a:rPr lang="en-US" dirty="0"/>
              <a:t>–X–</a:t>
            </a:r>
            <a:r>
              <a:rPr lang="en-US" dirty="0" err="1"/>
              <a:t>Cys</a:t>
            </a:r>
            <a:r>
              <a:rPr lang="en-US" dirty="0"/>
              <a:t> and (3) </a:t>
            </a:r>
            <a:r>
              <a:rPr lang="en-US" dirty="0" err="1"/>
              <a:t>Cys</a:t>
            </a:r>
            <a:r>
              <a:rPr lang="en-US" dirty="0"/>
              <a:t>–X–X–</a:t>
            </a:r>
            <a:r>
              <a:rPr lang="en-US" dirty="0" err="1"/>
              <a:t>Cys</a:t>
            </a:r>
            <a:r>
              <a:rPr lang="en-US" dirty="0"/>
              <a:t> motifs where X denotes the presence of any amino acid. </a:t>
            </a:r>
            <a:r>
              <a:rPr lang="en-US" dirty="0" err="1"/>
              <a:t>Metallochelatins</a:t>
            </a:r>
            <a:r>
              <a:rPr lang="en-US" dirty="0"/>
              <a:t> exist in various isoforms that can form complexes with various metal 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spatial structure of metallothionein. (A) general structure of MTs: a </a:t>
            </a:r>
            <a:r>
              <a:rPr lang="en-US" dirty="0" err="1"/>
              <a:t>dumbell</a:t>
            </a:r>
            <a:r>
              <a:rPr lang="en-US" dirty="0"/>
              <a:t>-like shape with two separate globular domains α and β; (B) structure of the [Cd4] α-domain of rat MT-2 showing the example of a tetrahedral Me(II)-</a:t>
            </a:r>
            <a:r>
              <a:rPr lang="en-US" dirty="0" err="1"/>
              <a:t>Cys</a:t>
            </a:r>
            <a:r>
              <a:rPr lang="en-US" dirty="0"/>
              <a:t> units formed by </a:t>
            </a:r>
            <a:r>
              <a:rPr lang="en-US" dirty="0" err="1"/>
              <a:t>MTs.</a:t>
            </a:r>
            <a:endParaRPr lang="en-US" dirty="0"/>
          </a:p>
          <a:p>
            <a:endParaRPr lang="en-US" dirty="0"/>
          </a:p>
        </p:txBody>
      </p:sp>
      <p:sp>
        <p:nvSpPr>
          <p:cNvPr id="4" name="Slide Number Placeholder 3"/>
          <p:cNvSpPr>
            <a:spLocks noGrp="1"/>
          </p:cNvSpPr>
          <p:nvPr>
            <p:ph type="sldNum" sz="quarter" idx="10"/>
          </p:nvPr>
        </p:nvSpPr>
        <p:spPr/>
        <p:txBody>
          <a:bodyPr/>
          <a:lstStyle/>
          <a:p>
            <a:fld id="{8E67D219-347D-4895-BAD4-A18AE54ACBF5}" type="slidenum">
              <a:rPr lang="en-US" smtClean="0"/>
              <a:t>24</a:t>
            </a:fld>
            <a:endParaRPr lang="en-US"/>
          </a:p>
        </p:txBody>
      </p:sp>
    </p:spTree>
    <p:extLst>
      <p:ext uri="{BB962C8B-B14F-4D97-AF65-F5344CB8AC3E}">
        <p14:creationId xmlns:p14="http://schemas.microsoft.com/office/powerpoint/2010/main" val="753307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 a diverse group of compounds having been divided into three classes based on the arrangement of </a:t>
            </a:r>
            <a:r>
              <a:rPr lang="en-US" dirty="0" err="1"/>
              <a:t>Cys</a:t>
            </a:r>
            <a:r>
              <a:rPr lang="en-US" dirty="0"/>
              <a:t> residues: (1) </a:t>
            </a:r>
            <a:r>
              <a:rPr lang="en-US" dirty="0" err="1"/>
              <a:t>Cys</a:t>
            </a:r>
            <a:r>
              <a:rPr lang="en-US" dirty="0"/>
              <a:t>–</a:t>
            </a:r>
            <a:r>
              <a:rPr lang="en-US" dirty="0" err="1"/>
              <a:t>Cys</a:t>
            </a:r>
            <a:r>
              <a:rPr lang="en-US" dirty="0"/>
              <a:t>, (2) </a:t>
            </a:r>
            <a:r>
              <a:rPr lang="en-US" dirty="0" err="1"/>
              <a:t>Cys</a:t>
            </a:r>
            <a:r>
              <a:rPr lang="en-US" dirty="0"/>
              <a:t>–X–</a:t>
            </a:r>
            <a:r>
              <a:rPr lang="en-US" dirty="0" err="1"/>
              <a:t>Cys</a:t>
            </a:r>
            <a:r>
              <a:rPr lang="en-US" dirty="0"/>
              <a:t> and (3) </a:t>
            </a:r>
            <a:r>
              <a:rPr lang="en-US" dirty="0" err="1"/>
              <a:t>Cys</a:t>
            </a:r>
            <a:r>
              <a:rPr lang="en-US" dirty="0"/>
              <a:t>–X–X–</a:t>
            </a:r>
            <a:r>
              <a:rPr lang="en-US" dirty="0" err="1"/>
              <a:t>Cys</a:t>
            </a:r>
            <a:r>
              <a:rPr lang="en-US" dirty="0"/>
              <a:t> motifs where X denotes the presence of any amino acid. </a:t>
            </a:r>
            <a:r>
              <a:rPr lang="en-US" dirty="0" err="1"/>
              <a:t>Metallochelatins</a:t>
            </a:r>
            <a:r>
              <a:rPr lang="en-US" dirty="0"/>
              <a:t> exist in various isoforms that can form complexes with various metal ions.</a:t>
            </a:r>
          </a:p>
        </p:txBody>
      </p:sp>
      <p:sp>
        <p:nvSpPr>
          <p:cNvPr id="4" name="Slide Number Placeholder 3"/>
          <p:cNvSpPr>
            <a:spLocks noGrp="1"/>
          </p:cNvSpPr>
          <p:nvPr>
            <p:ph type="sldNum" sz="quarter" idx="10"/>
          </p:nvPr>
        </p:nvSpPr>
        <p:spPr/>
        <p:txBody>
          <a:bodyPr/>
          <a:lstStyle/>
          <a:p>
            <a:fld id="{8E67D219-347D-4895-BAD4-A18AE54ACBF5}" type="slidenum">
              <a:rPr lang="en-US" smtClean="0"/>
              <a:t>25</a:t>
            </a:fld>
            <a:endParaRPr lang="en-US"/>
          </a:p>
        </p:txBody>
      </p:sp>
    </p:spTree>
    <p:extLst>
      <p:ext uri="{BB962C8B-B14F-4D97-AF65-F5344CB8AC3E}">
        <p14:creationId xmlns:p14="http://schemas.microsoft.com/office/powerpoint/2010/main" val="492394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1" dirty="0">
                <a:solidFill>
                  <a:srgbClr val="000000"/>
                </a:solidFill>
                <a:latin typeface="Arial" panose="020B0604020202020204" pitchFamily="34" charset="0"/>
                <a:ea typeface="msgothic" charset="0"/>
                <a:cs typeface="msgothic" charset="0"/>
              </a:rPr>
              <a:t>Reactions and transformations of the superoxide anion.</a:t>
            </a:r>
            <a:r>
              <a:rPr lang="en-GB" altLang="en-US" sz="1200" dirty="0">
                <a:solidFill>
                  <a:srgbClr val="000000"/>
                </a:solidFill>
                <a:latin typeface="Arial" panose="020B0604020202020204" pitchFamily="34" charset="0"/>
                <a:ea typeface="msgothic" charset="0"/>
                <a:cs typeface="msgothic" charset="0"/>
              </a:rPr>
              <a:t> SOD enzymes </a:t>
            </a:r>
            <a:r>
              <a:rPr lang="en-GB" altLang="en-US" sz="1200" dirty="0" err="1">
                <a:solidFill>
                  <a:srgbClr val="000000"/>
                </a:solidFill>
                <a:latin typeface="Arial" panose="020B0604020202020204" pitchFamily="34" charset="0"/>
                <a:ea typeface="msgothic" charset="0"/>
                <a:cs typeface="msgothic" charset="0"/>
              </a:rPr>
              <a:t>catalyze</a:t>
            </a:r>
            <a:r>
              <a:rPr lang="en-GB" altLang="en-US" sz="1200" dirty="0">
                <a:solidFill>
                  <a:srgbClr val="000000"/>
                </a:solidFill>
                <a:latin typeface="Arial" panose="020B0604020202020204" pitchFamily="34" charset="0"/>
                <a:ea typeface="msgothic" charset="0"/>
                <a:cs typeface="msgothic" charset="0"/>
              </a:rPr>
              <a:t> the </a:t>
            </a:r>
            <a:r>
              <a:rPr lang="en-GB" altLang="en-US" sz="1200" dirty="0" err="1">
                <a:solidFill>
                  <a:srgbClr val="000000"/>
                </a:solidFill>
                <a:latin typeface="Arial" panose="020B0604020202020204" pitchFamily="34" charset="0"/>
                <a:ea typeface="msgothic" charset="0"/>
                <a:cs typeface="msgothic" charset="0"/>
              </a:rPr>
              <a:t>dismutation</a:t>
            </a:r>
            <a:r>
              <a:rPr lang="en-GB" altLang="en-US" sz="1200" dirty="0">
                <a:solidFill>
                  <a:srgbClr val="000000"/>
                </a:solidFill>
                <a:latin typeface="Arial" panose="020B0604020202020204" pitchFamily="34" charset="0"/>
                <a:ea typeface="msgothic" charset="0"/>
                <a:cs typeface="msgothic" charset="0"/>
              </a:rPr>
              <a:t> of superoxide (O</a:t>
            </a:r>
            <a:r>
              <a:rPr lang="en-GB" altLang="en-US" sz="1200" baseline="-33000" dirty="0">
                <a:solidFill>
                  <a:srgbClr val="000000"/>
                </a:solidFill>
                <a:latin typeface="Arial" panose="020B0604020202020204" pitchFamily="34" charset="0"/>
                <a:ea typeface="msgothic" charset="0"/>
                <a:cs typeface="msgothic" charset="0"/>
              </a:rPr>
              <a:t>2</a:t>
            </a:r>
            <a:r>
              <a:rPr lang="en-GB" altLang="en-US" sz="1200" baseline="33000" dirty="0">
                <a:solidFill>
                  <a:srgbClr val="000000"/>
                </a:solidFill>
                <a:latin typeface="Arial" panose="020B0604020202020204" pitchFamily="34" charset="0"/>
                <a:ea typeface="msgothic" charset="0"/>
                <a:cs typeface="msgothic" charset="0"/>
              </a:rPr>
              <a:t>•-</a:t>
            </a:r>
            <a:r>
              <a:rPr lang="en-GB" altLang="en-US" sz="1200" dirty="0">
                <a:solidFill>
                  <a:srgbClr val="000000"/>
                </a:solidFill>
                <a:latin typeface="Arial" panose="020B0604020202020204" pitchFamily="34" charset="0"/>
                <a:ea typeface="msgothic" charset="0"/>
                <a:cs typeface="msgothic" charset="0"/>
              </a:rPr>
              <a:t>), generating hydrogen peroxide (H</a:t>
            </a:r>
            <a:r>
              <a:rPr lang="en-GB" altLang="en-US" sz="1200" baseline="-33000" dirty="0">
                <a:solidFill>
                  <a:srgbClr val="000000"/>
                </a:solidFill>
                <a:latin typeface="Arial" panose="020B0604020202020204" pitchFamily="34" charset="0"/>
                <a:ea typeface="msgothic" charset="0"/>
                <a:cs typeface="msgothic" charset="0"/>
              </a:rPr>
              <a:t>2</a:t>
            </a:r>
            <a:r>
              <a:rPr lang="en-GB" altLang="en-US" sz="1200" dirty="0">
                <a:solidFill>
                  <a:srgbClr val="000000"/>
                </a:solidFill>
                <a:latin typeface="Arial" panose="020B0604020202020204" pitchFamily="34" charset="0"/>
                <a:ea typeface="msgothic" charset="0"/>
                <a:cs typeface="msgothic" charset="0"/>
              </a:rPr>
              <a:t>O</a:t>
            </a:r>
            <a:r>
              <a:rPr lang="en-GB" altLang="en-US" sz="1200" baseline="-33000" dirty="0">
                <a:solidFill>
                  <a:srgbClr val="000000"/>
                </a:solidFill>
                <a:latin typeface="Arial" panose="020B0604020202020204" pitchFamily="34" charset="0"/>
                <a:ea typeface="msgothic" charset="0"/>
                <a:cs typeface="msgothic" charset="0"/>
              </a:rPr>
              <a:t>2</a:t>
            </a:r>
            <a:r>
              <a:rPr lang="en-GB" altLang="en-US" sz="1200" dirty="0">
                <a:solidFill>
                  <a:srgbClr val="000000"/>
                </a:solidFill>
                <a:latin typeface="Arial" panose="020B0604020202020204" pitchFamily="34" charset="0"/>
                <a:ea typeface="msgothic" charset="0"/>
                <a:cs typeface="msgothic" charset="0"/>
              </a:rPr>
              <a:t>). The catalase (CAT), glutathione peroxidases (GPXs), and PRXs convert H</a:t>
            </a:r>
            <a:r>
              <a:rPr lang="en-GB" altLang="en-US" sz="1200" baseline="-33000" dirty="0">
                <a:solidFill>
                  <a:srgbClr val="000000"/>
                </a:solidFill>
                <a:latin typeface="Arial" panose="020B0604020202020204" pitchFamily="34" charset="0"/>
                <a:ea typeface="msgothic" charset="0"/>
                <a:cs typeface="msgothic" charset="0"/>
              </a:rPr>
              <a:t>2</a:t>
            </a:r>
            <a:r>
              <a:rPr lang="en-GB" altLang="en-US" sz="1200" dirty="0">
                <a:solidFill>
                  <a:srgbClr val="000000"/>
                </a:solidFill>
                <a:latin typeface="Arial" panose="020B0604020202020204" pitchFamily="34" charset="0"/>
                <a:ea typeface="msgothic" charset="0"/>
                <a:cs typeface="msgothic" charset="0"/>
              </a:rPr>
              <a:t>O</a:t>
            </a:r>
            <a:r>
              <a:rPr lang="en-GB" altLang="en-US" sz="1200" baseline="-33000" dirty="0">
                <a:solidFill>
                  <a:srgbClr val="000000"/>
                </a:solidFill>
                <a:latin typeface="Arial" panose="020B0604020202020204" pitchFamily="34" charset="0"/>
                <a:ea typeface="msgothic" charset="0"/>
                <a:cs typeface="msgothic" charset="0"/>
              </a:rPr>
              <a:t>2</a:t>
            </a:r>
            <a:r>
              <a:rPr lang="en-GB" altLang="en-US" sz="1200" dirty="0">
                <a:solidFill>
                  <a:srgbClr val="000000"/>
                </a:solidFill>
                <a:latin typeface="Arial" panose="020B0604020202020204" pitchFamily="34" charset="0"/>
                <a:ea typeface="msgothic" charset="0"/>
                <a:cs typeface="msgothic" charset="0"/>
              </a:rPr>
              <a:t> into water. H</a:t>
            </a:r>
            <a:r>
              <a:rPr lang="en-GB" altLang="en-US" sz="1200" baseline="-33000" dirty="0">
                <a:solidFill>
                  <a:srgbClr val="000000"/>
                </a:solidFill>
                <a:latin typeface="Arial" panose="020B0604020202020204" pitchFamily="34" charset="0"/>
                <a:ea typeface="msgothic" charset="0"/>
                <a:cs typeface="msgothic" charset="0"/>
              </a:rPr>
              <a:t>2</a:t>
            </a:r>
            <a:r>
              <a:rPr lang="en-GB" altLang="en-US" sz="1200" dirty="0">
                <a:solidFill>
                  <a:srgbClr val="000000"/>
                </a:solidFill>
                <a:latin typeface="Arial" panose="020B0604020202020204" pitchFamily="34" charset="0"/>
                <a:ea typeface="msgothic" charset="0"/>
                <a:cs typeface="msgothic" charset="0"/>
              </a:rPr>
              <a:t>O</a:t>
            </a:r>
            <a:r>
              <a:rPr lang="en-GB" altLang="en-US" sz="1200" baseline="-33000" dirty="0">
                <a:solidFill>
                  <a:srgbClr val="000000"/>
                </a:solidFill>
                <a:latin typeface="Arial" panose="020B0604020202020204" pitchFamily="34" charset="0"/>
                <a:ea typeface="msgothic" charset="0"/>
                <a:cs typeface="msgothic" charset="0"/>
              </a:rPr>
              <a:t>2</a:t>
            </a:r>
            <a:r>
              <a:rPr lang="en-GB" altLang="en-US" sz="1200" dirty="0">
                <a:solidFill>
                  <a:srgbClr val="000000"/>
                </a:solidFill>
                <a:latin typeface="Arial" panose="020B0604020202020204" pitchFamily="34" charset="0"/>
                <a:ea typeface="msgothic" charset="0"/>
                <a:cs typeface="msgothic" charset="0"/>
              </a:rPr>
              <a:t> can react with redox-active metals (e.g., iron) to generate the </a:t>
            </a:r>
            <a:r>
              <a:rPr lang="en-GB" altLang="en-US" sz="1200" dirty="0" err="1">
                <a:solidFill>
                  <a:srgbClr val="000000"/>
                </a:solidFill>
                <a:latin typeface="Arial" panose="020B0604020202020204" pitchFamily="34" charset="0"/>
                <a:ea typeface="msgothic" charset="0"/>
                <a:cs typeface="msgothic" charset="0"/>
              </a:rPr>
              <a:t>hydroxy</a:t>
            </a:r>
            <a:r>
              <a:rPr lang="en-GB" altLang="en-US" sz="1200" dirty="0">
                <a:solidFill>
                  <a:srgbClr val="000000"/>
                </a:solidFill>
                <a:latin typeface="Arial" panose="020B0604020202020204" pitchFamily="34" charset="0"/>
                <a:ea typeface="msgothic" charset="0"/>
                <a:cs typeface="msgothic" charset="0"/>
              </a:rPr>
              <a:t> radical (OH</a:t>
            </a:r>
            <a:r>
              <a:rPr lang="en-GB" altLang="en-US" sz="1200" baseline="33000" dirty="0">
                <a:solidFill>
                  <a:srgbClr val="000000"/>
                </a:solidFill>
                <a:latin typeface="Arial" panose="020B0604020202020204" pitchFamily="34" charset="0"/>
                <a:ea typeface="msgothic" charset="0"/>
                <a:cs typeface="msgothic" charset="0"/>
              </a:rPr>
              <a:t>•</a:t>
            </a:r>
            <a:r>
              <a:rPr lang="en-GB" altLang="en-US" sz="1200" dirty="0">
                <a:solidFill>
                  <a:srgbClr val="000000"/>
                </a:solidFill>
                <a:latin typeface="Arial" panose="020B0604020202020204" pitchFamily="34" charset="0"/>
                <a:ea typeface="msgothic" charset="0"/>
                <a:cs typeface="msgothic" charset="0"/>
              </a:rPr>
              <a:t>) through the Fenton/Haber-Weiss reaction. The reaction between O</a:t>
            </a:r>
            <a:r>
              <a:rPr lang="en-GB" altLang="en-US" sz="1200" baseline="-33000" dirty="0">
                <a:solidFill>
                  <a:srgbClr val="000000"/>
                </a:solidFill>
                <a:latin typeface="Arial" panose="020B0604020202020204" pitchFamily="34" charset="0"/>
                <a:ea typeface="msgothic" charset="0"/>
                <a:cs typeface="msgothic" charset="0"/>
              </a:rPr>
              <a:t>2</a:t>
            </a:r>
            <a:r>
              <a:rPr lang="en-GB" altLang="en-US" sz="1200" baseline="33000" dirty="0">
                <a:solidFill>
                  <a:srgbClr val="000000"/>
                </a:solidFill>
                <a:latin typeface="Arial" panose="020B0604020202020204" pitchFamily="34" charset="0"/>
                <a:ea typeface="msgothic" charset="0"/>
                <a:cs typeface="msgothic" charset="0"/>
              </a:rPr>
              <a:t>•-</a:t>
            </a:r>
            <a:r>
              <a:rPr lang="en-GB" altLang="en-US" sz="1200" dirty="0">
                <a:solidFill>
                  <a:srgbClr val="000000"/>
                </a:solidFill>
                <a:latin typeface="Arial" panose="020B0604020202020204" pitchFamily="34" charset="0"/>
                <a:ea typeface="msgothic" charset="0"/>
                <a:cs typeface="msgothic" charset="0"/>
              </a:rPr>
              <a:t> and nitric oxide (NO</a:t>
            </a:r>
            <a:r>
              <a:rPr lang="en-GB" altLang="en-US" sz="1200" baseline="33000" dirty="0">
                <a:solidFill>
                  <a:srgbClr val="000000"/>
                </a:solidFill>
                <a:latin typeface="Arial" panose="020B0604020202020204" pitchFamily="34" charset="0"/>
                <a:ea typeface="msgothic" charset="0"/>
                <a:cs typeface="msgothic" charset="0"/>
              </a:rPr>
              <a:t>•</a:t>
            </a:r>
            <a:r>
              <a:rPr lang="en-GB" altLang="en-US" sz="1200" dirty="0">
                <a:solidFill>
                  <a:srgbClr val="000000"/>
                </a:solidFill>
                <a:latin typeface="Arial" panose="020B0604020202020204" pitchFamily="34" charset="0"/>
                <a:ea typeface="msgothic" charset="0"/>
                <a:cs typeface="msgothic" charset="0"/>
              </a:rPr>
              <a:t>) produces ONOO</a:t>
            </a:r>
            <a:r>
              <a:rPr lang="en-GB" altLang="en-US" sz="1200" baseline="33000" dirty="0">
                <a:solidFill>
                  <a:srgbClr val="000000"/>
                </a:solidFill>
                <a:latin typeface="Arial" panose="020B0604020202020204" pitchFamily="34" charset="0"/>
                <a:ea typeface="msgothic" charset="0"/>
                <a:cs typeface="msgothic" charset="0"/>
              </a:rPr>
              <a:t>−</a:t>
            </a:r>
            <a:r>
              <a:rPr lang="en-GB" altLang="en-US" sz="1200" dirty="0">
                <a:solidFill>
                  <a:srgbClr val="000000"/>
                </a:solidFill>
                <a:latin typeface="Arial" panose="020B0604020202020204" pitchFamily="34" charset="0"/>
                <a:ea typeface="msgothic" charset="0"/>
                <a:cs typeface="msgothic" charset="0"/>
              </a:rPr>
              <a:t>, whose decomposition in turn gives rise to some highly oxidizing intermediates including NO</a:t>
            </a:r>
            <a:r>
              <a:rPr lang="en-GB" altLang="en-US" sz="1200" baseline="-33000" dirty="0">
                <a:solidFill>
                  <a:srgbClr val="000000"/>
                </a:solidFill>
                <a:latin typeface="Arial" panose="020B0604020202020204" pitchFamily="34" charset="0"/>
                <a:ea typeface="msgothic" charset="0"/>
                <a:cs typeface="msgothic" charset="0"/>
              </a:rPr>
              <a:t>2</a:t>
            </a:r>
            <a:r>
              <a:rPr lang="en-GB" altLang="en-US" sz="1200" baseline="33000" dirty="0">
                <a:solidFill>
                  <a:srgbClr val="000000"/>
                </a:solidFill>
                <a:latin typeface="Arial" panose="020B0604020202020204" pitchFamily="34" charset="0"/>
                <a:ea typeface="msgothic" charset="0"/>
                <a:cs typeface="msgothic" charset="0"/>
              </a:rPr>
              <a:t>•</a:t>
            </a:r>
            <a:r>
              <a:rPr lang="en-GB" altLang="en-US" sz="1200" dirty="0">
                <a:solidFill>
                  <a:srgbClr val="000000"/>
                </a:solidFill>
                <a:latin typeface="Arial" panose="020B0604020202020204" pitchFamily="34" charset="0"/>
                <a:ea typeface="msgothic" charset="0"/>
                <a:cs typeface="msgothic" charset="0"/>
              </a:rPr>
              <a:t>, OH</a:t>
            </a:r>
            <a:r>
              <a:rPr lang="en-GB" altLang="en-US" sz="1200" baseline="33000" dirty="0">
                <a:solidFill>
                  <a:srgbClr val="000000"/>
                </a:solidFill>
                <a:latin typeface="Arial" panose="020B0604020202020204" pitchFamily="34" charset="0"/>
                <a:ea typeface="msgothic" charset="0"/>
                <a:cs typeface="msgothic" charset="0"/>
              </a:rPr>
              <a:t>•</a:t>
            </a:r>
            <a:r>
              <a:rPr lang="en-GB" altLang="en-US" sz="1200" dirty="0">
                <a:solidFill>
                  <a:srgbClr val="000000"/>
                </a:solidFill>
                <a:latin typeface="Arial" panose="020B0604020202020204" pitchFamily="34" charset="0"/>
                <a:ea typeface="msgothic" charset="0"/>
                <a:cs typeface="msgothic" charset="0"/>
              </a:rPr>
              <a:t>, and CO</a:t>
            </a:r>
            <a:r>
              <a:rPr lang="en-GB" altLang="en-US" sz="1200" baseline="-33000" dirty="0">
                <a:solidFill>
                  <a:srgbClr val="000000"/>
                </a:solidFill>
                <a:latin typeface="Arial" panose="020B0604020202020204" pitchFamily="34" charset="0"/>
                <a:ea typeface="msgothic" charset="0"/>
                <a:cs typeface="msgothic" charset="0"/>
              </a:rPr>
              <a:t>3</a:t>
            </a:r>
            <a:r>
              <a:rPr lang="en-GB" altLang="en-US" sz="1200" baseline="33000" dirty="0">
                <a:solidFill>
                  <a:srgbClr val="000000"/>
                </a:solidFill>
                <a:latin typeface="Arial" panose="020B0604020202020204" pitchFamily="34" charset="0"/>
                <a:ea typeface="msgothic" charset="0"/>
                <a:cs typeface="msgothic" charset="0"/>
              </a:rPr>
              <a:t>•-</a:t>
            </a:r>
            <a:r>
              <a:rPr lang="en-GB" altLang="en-US" sz="1200" dirty="0">
                <a:solidFill>
                  <a:srgbClr val="000000"/>
                </a:solidFill>
                <a:latin typeface="Arial" panose="020B0604020202020204" pitchFamily="34" charset="0"/>
                <a:ea typeface="msgothic" charset="0"/>
                <a:cs typeface="msgothic" charset="0"/>
              </a:rPr>
              <a:t> as well as, ultimately, stable NO</a:t>
            </a:r>
            <a:r>
              <a:rPr lang="en-GB" altLang="en-US" sz="1200" baseline="-33000" dirty="0">
                <a:solidFill>
                  <a:srgbClr val="000000"/>
                </a:solidFill>
                <a:latin typeface="Arial" panose="020B0604020202020204" pitchFamily="34" charset="0"/>
                <a:ea typeface="msgothic" charset="0"/>
                <a:cs typeface="msgothic" charset="0"/>
              </a:rPr>
              <a:t>3</a:t>
            </a:r>
            <a:r>
              <a:rPr lang="en-GB" altLang="en-US" sz="1200" baseline="33000" dirty="0">
                <a:solidFill>
                  <a:srgbClr val="000000"/>
                </a:solidFill>
                <a:latin typeface="Arial" panose="020B0604020202020204" pitchFamily="34" charset="0"/>
                <a:ea typeface="msgothic" charset="0"/>
                <a:cs typeface="msgothic" charset="0"/>
              </a:rPr>
              <a:t>−</a:t>
            </a:r>
            <a:r>
              <a:rPr lang="en-GB" altLang="en-US" sz="1200" dirty="0">
                <a:solidFill>
                  <a:srgbClr val="000000"/>
                </a:solidFill>
                <a:latin typeface="Arial" panose="020B0604020202020204" pitchFamily="34" charset="0"/>
                <a:ea typeface="msgothic" charset="0"/>
                <a:cs typeface="msgothic" charset="0"/>
              </a:rPr>
              <a:t>. Therefore, raised O</a:t>
            </a:r>
            <a:r>
              <a:rPr lang="en-GB" altLang="en-US" sz="1200" baseline="-33000" dirty="0">
                <a:solidFill>
                  <a:srgbClr val="000000"/>
                </a:solidFill>
                <a:latin typeface="Arial" panose="020B0604020202020204" pitchFamily="34" charset="0"/>
                <a:ea typeface="msgothic" charset="0"/>
                <a:cs typeface="msgothic" charset="0"/>
              </a:rPr>
              <a:t>2</a:t>
            </a:r>
            <a:r>
              <a:rPr lang="en-GB" altLang="en-US" sz="1200" baseline="33000" dirty="0">
                <a:solidFill>
                  <a:srgbClr val="000000"/>
                </a:solidFill>
                <a:latin typeface="Arial" panose="020B0604020202020204" pitchFamily="34" charset="0"/>
                <a:ea typeface="msgothic" charset="0"/>
                <a:cs typeface="msgothic" charset="0"/>
              </a:rPr>
              <a:t>•-</a:t>
            </a:r>
            <a:r>
              <a:rPr lang="en-GB" altLang="en-US" sz="1200" dirty="0">
                <a:solidFill>
                  <a:srgbClr val="000000"/>
                </a:solidFill>
                <a:latin typeface="Arial" panose="020B0604020202020204" pitchFamily="34" charset="0"/>
                <a:ea typeface="msgothic" charset="0"/>
                <a:cs typeface="msgothic" charset="0"/>
              </a:rPr>
              <a:t> levels can also decrease NO</a:t>
            </a:r>
            <a:r>
              <a:rPr lang="en-GB" altLang="en-US" sz="1200" baseline="33000" dirty="0">
                <a:solidFill>
                  <a:srgbClr val="000000"/>
                </a:solidFill>
                <a:latin typeface="Arial" panose="020B0604020202020204" pitchFamily="34" charset="0"/>
                <a:ea typeface="msgothic" charset="0"/>
                <a:cs typeface="msgothic" charset="0"/>
              </a:rPr>
              <a:t>•</a:t>
            </a:r>
            <a:r>
              <a:rPr lang="en-GB" altLang="en-US" sz="1200" dirty="0">
                <a:solidFill>
                  <a:srgbClr val="000000"/>
                </a:solidFill>
                <a:latin typeface="Arial" panose="020B0604020202020204" pitchFamily="34" charset="0"/>
                <a:ea typeface="msgothic" charset="0"/>
                <a:cs typeface="msgothic" charset="0"/>
              </a:rPr>
              <a:t> bioavailability and generate ONOO</a:t>
            </a:r>
            <a:r>
              <a:rPr lang="en-GB" altLang="en-US" sz="1200" baseline="33000" dirty="0">
                <a:solidFill>
                  <a:srgbClr val="000000"/>
                </a:solidFill>
                <a:latin typeface="Arial" panose="020B0604020202020204" pitchFamily="34" charset="0"/>
                <a:ea typeface="msgothic" charset="0"/>
                <a:cs typeface="msgothic" charset="0"/>
              </a:rPr>
              <a:t>−</a:t>
            </a:r>
            <a:r>
              <a:rPr lang="en-GB" altLang="en-US" sz="1200" dirty="0">
                <a:solidFill>
                  <a:srgbClr val="000000"/>
                </a:solidFill>
                <a:latin typeface="Arial" panose="020B0604020202020204" pitchFamily="34" charset="0"/>
                <a:ea typeface="msgothic" charset="0"/>
                <a:cs typeface="msgothic" charset="0"/>
              </a:rPr>
              <a:t> toxicity. O</a:t>
            </a:r>
            <a:r>
              <a:rPr lang="en-GB" altLang="en-US" sz="1200" baseline="-33000" dirty="0">
                <a:solidFill>
                  <a:srgbClr val="000000"/>
                </a:solidFill>
                <a:latin typeface="Arial" panose="020B0604020202020204" pitchFamily="34" charset="0"/>
                <a:ea typeface="msgothic" charset="0"/>
                <a:cs typeface="msgothic" charset="0"/>
              </a:rPr>
              <a:t>2</a:t>
            </a:r>
            <a:r>
              <a:rPr lang="en-GB" altLang="en-US" sz="1200" baseline="33000" dirty="0">
                <a:solidFill>
                  <a:srgbClr val="000000"/>
                </a:solidFill>
                <a:latin typeface="Arial" panose="020B0604020202020204" pitchFamily="34" charset="0"/>
                <a:ea typeface="msgothic" charset="0"/>
                <a:cs typeface="msgothic" charset="0"/>
              </a:rPr>
              <a:t>•-</a:t>
            </a:r>
            <a:r>
              <a:rPr lang="en-GB" altLang="en-US" sz="1200" dirty="0">
                <a:solidFill>
                  <a:srgbClr val="000000"/>
                </a:solidFill>
                <a:latin typeface="Arial" panose="020B0604020202020204" pitchFamily="34" charset="0"/>
                <a:ea typeface="msgothic" charset="0"/>
                <a:cs typeface="msgothic" charset="0"/>
              </a:rPr>
              <a:t> by itself can reduce ferric iron (Fe</a:t>
            </a:r>
            <a:r>
              <a:rPr lang="en-GB" altLang="en-US" sz="1200" baseline="33000" dirty="0">
                <a:solidFill>
                  <a:srgbClr val="000000"/>
                </a:solidFill>
                <a:latin typeface="Arial" panose="020B0604020202020204" pitchFamily="34" charset="0"/>
                <a:ea typeface="msgothic" charset="0"/>
                <a:cs typeface="msgothic" charset="0"/>
              </a:rPr>
              <a:t>3+</a:t>
            </a:r>
            <a:r>
              <a:rPr lang="en-GB" altLang="en-US" sz="1200" dirty="0">
                <a:solidFill>
                  <a:srgbClr val="000000"/>
                </a:solidFill>
                <a:latin typeface="Arial" panose="020B0604020202020204" pitchFamily="34" charset="0"/>
                <a:ea typeface="msgothic" charset="0"/>
                <a:cs typeface="msgothic" charset="0"/>
              </a:rPr>
              <a:t>) to ferrous iron (Fe</a:t>
            </a:r>
            <a:r>
              <a:rPr lang="en-GB" altLang="en-US" sz="1200" baseline="33000" dirty="0">
                <a:solidFill>
                  <a:srgbClr val="000000"/>
                </a:solidFill>
                <a:latin typeface="Arial" panose="020B0604020202020204" pitchFamily="34" charset="0"/>
                <a:ea typeface="msgothic" charset="0"/>
                <a:cs typeface="msgothic" charset="0"/>
              </a:rPr>
              <a:t>2+</a:t>
            </a:r>
            <a:r>
              <a:rPr lang="en-GB" altLang="en-US" sz="1200" dirty="0">
                <a:solidFill>
                  <a:srgbClr val="000000"/>
                </a:solidFill>
                <a:latin typeface="Arial" panose="020B0604020202020204" pitchFamily="34" charset="0"/>
                <a:ea typeface="msgothic" charset="0"/>
                <a:cs typeface="msgothic" charset="0"/>
              </a:rPr>
              <a:t>) in iron–</a:t>
            </a:r>
            <a:r>
              <a:rPr lang="en-GB" altLang="en-US" sz="1200" dirty="0" err="1">
                <a:solidFill>
                  <a:srgbClr val="000000"/>
                </a:solidFill>
                <a:latin typeface="Arial" panose="020B0604020202020204" pitchFamily="34" charset="0"/>
                <a:ea typeface="msgothic" charset="0"/>
                <a:cs typeface="msgothic" charset="0"/>
              </a:rPr>
              <a:t>sulfur</a:t>
            </a:r>
            <a:r>
              <a:rPr lang="en-GB" altLang="en-US" sz="1200" dirty="0">
                <a:solidFill>
                  <a:srgbClr val="000000"/>
                </a:solidFill>
                <a:latin typeface="Arial" panose="020B0604020202020204" pitchFamily="34" charset="0"/>
                <a:ea typeface="msgothic" charset="0"/>
                <a:cs typeface="msgothic" charset="0"/>
              </a:rPr>
              <a:t> </a:t>
            </a:r>
            <a:r>
              <a:rPr lang="en-GB" altLang="en-US" sz="1200" dirty="0" err="1">
                <a:solidFill>
                  <a:srgbClr val="000000"/>
                </a:solidFill>
                <a:latin typeface="Arial" panose="020B0604020202020204" pitchFamily="34" charset="0"/>
                <a:ea typeface="msgothic" charset="0"/>
                <a:cs typeface="msgothic" charset="0"/>
              </a:rPr>
              <a:t>centers</a:t>
            </a:r>
            <a:r>
              <a:rPr lang="en-GB" altLang="en-US" sz="1200" dirty="0">
                <a:solidFill>
                  <a:srgbClr val="000000"/>
                </a:solidFill>
                <a:latin typeface="Arial" panose="020B0604020202020204" pitchFamily="34" charset="0"/>
                <a:ea typeface="msgothic" charset="0"/>
                <a:cs typeface="msgothic" charset="0"/>
              </a:rPr>
              <a:t> of proteins, leading to enzyme inactivation and concomitant loss of Fe</a:t>
            </a:r>
            <a:r>
              <a:rPr lang="en-GB" altLang="en-US" sz="1200" baseline="33000" dirty="0">
                <a:solidFill>
                  <a:srgbClr val="000000"/>
                </a:solidFill>
                <a:latin typeface="Arial" panose="020B0604020202020204" pitchFamily="34" charset="0"/>
                <a:ea typeface="msgothic" charset="0"/>
                <a:cs typeface="msgothic" charset="0"/>
              </a:rPr>
              <a:t>2+</a:t>
            </a:r>
            <a:r>
              <a:rPr lang="en-GB" altLang="en-US" sz="1200" dirty="0">
                <a:solidFill>
                  <a:srgbClr val="000000"/>
                </a:solidFill>
                <a:latin typeface="Arial" panose="020B0604020202020204" pitchFamily="34" charset="0"/>
                <a:ea typeface="msgothic" charset="0"/>
                <a:cs typeface="msgothic" charset="0"/>
              </a:rPr>
              <a:t> from the enzymes, which in turn fuels Fenton chemistry. The protonation of O</a:t>
            </a:r>
            <a:r>
              <a:rPr lang="en-GB" altLang="en-US" sz="1200" baseline="-33000" dirty="0">
                <a:solidFill>
                  <a:srgbClr val="000000"/>
                </a:solidFill>
                <a:latin typeface="Arial" panose="020B0604020202020204" pitchFamily="34" charset="0"/>
                <a:ea typeface="msgothic" charset="0"/>
                <a:cs typeface="msgothic" charset="0"/>
              </a:rPr>
              <a:t>2</a:t>
            </a:r>
            <a:r>
              <a:rPr lang="en-GB" altLang="en-US" sz="1200" baseline="33000" dirty="0">
                <a:solidFill>
                  <a:srgbClr val="000000"/>
                </a:solidFill>
                <a:latin typeface="Arial" panose="020B0604020202020204" pitchFamily="34" charset="0"/>
                <a:ea typeface="msgothic" charset="0"/>
                <a:cs typeface="msgothic" charset="0"/>
              </a:rPr>
              <a:t>•-</a:t>
            </a:r>
            <a:r>
              <a:rPr lang="en-GB" altLang="en-US" sz="1200" dirty="0">
                <a:solidFill>
                  <a:srgbClr val="000000"/>
                </a:solidFill>
                <a:latin typeface="Arial" panose="020B0604020202020204" pitchFamily="34" charset="0"/>
                <a:ea typeface="msgothic" charset="0"/>
                <a:cs typeface="msgothic" charset="0"/>
              </a:rPr>
              <a:t> can form the more reactive </a:t>
            </a:r>
            <a:r>
              <a:rPr lang="en-GB" altLang="en-US" sz="1200" dirty="0" err="1">
                <a:solidFill>
                  <a:srgbClr val="000000"/>
                </a:solidFill>
                <a:latin typeface="Arial" panose="020B0604020202020204" pitchFamily="34" charset="0"/>
                <a:ea typeface="msgothic" charset="0"/>
                <a:cs typeface="msgothic" charset="0"/>
              </a:rPr>
              <a:t>hydroperoxyl</a:t>
            </a:r>
            <a:r>
              <a:rPr lang="en-GB" altLang="en-US" sz="1200" dirty="0">
                <a:solidFill>
                  <a:srgbClr val="000000"/>
                </a:solidFill>
                <a:latin typeface="Arial" panose="020B0604020202020204" pitchFamily="34" charset="0"/>
                <a:ea typeface="msgothic" charset="0"/>
                <a:cs typeface="msgothic" charset="0"/>
              </a:rPr>
              <a:t> radical (HO</a:t>
            </a:r>
            <a:r>
              <a:rPr lang="en-GB" altLang="en-US" sz="1200" baseline="-33000" dirty="0">
                <a:solidFill>
                  <a:srgbClr val="000000"/>
                </a:solidFill>
                <a:latin typeface="Arial" panose="020B0604020202020204" pitchFamily="34" charset="0"/>
                <a:ea typeface="msgothic" charset="0"/>
                <a:cs typeface="msgothic" charset="0"/>
              </a:rPr>
              <a:t>2</a:t>
            </a:r>
            <a:r>
              <a:rPr lang="en-GB" altLang="en-US" sz="1200" baseline="33000" dirty="0">
                <a:solidFill>
                  <a:srgbClr val="000000"/>
                </a:solidFill>
                <a:latin typeface="Arial" panose="020B0604020202020204" pitchFamily="34" charset="0"/>
                <a:ea typeface="msgothic" charset="0"/>
                <a:cs typeface="msgothic" charset="0"/>
              </a:rPr>
              <a:t>•</a:t>
            </a:r>
            <a:r>
              <a:rPr lang="en-GB" altLang="en-US" sz="1200" dirty="0">
                <a:solidFill>
                  <a:srgbClr val="000000"/>
                </a:solidFill>
                <a:latin typeface="Arial" panose="020B0604020202020204" pitchFamily="34" charset="0"/>
                <a:ea typeface="msgothic" charset="0"/>
                <a:cs typeface="msgothic" charset="0"/>
              </a:rPr>
              <a:t>).</a:t>
            </a:r>
          </a:p>
          <a:p>
            <a:endParaRPr lang="en-US" dirty="0"/>
          </a:p>
        </p:txBody>
      </p:sp>
      <p:sp>
        <p:nvSpPr>
          <p:cNvPr id="4" name="Slide Number Placeholder 3"/>
          <p:cNvSpPr>
            <a:spLocks noGrp="1"/>
          </p:cNvSpPr>
          <p:nvPr>
            <p:ph type="sldNum" sz="quarter" idx="10"/>
          </p:nvPr>
        </p:nvSpPr>
        <p:spPr/>
        <p:txBody>
          <a:bodyPr/>
          <a:lstStyle/>
          <a:p>
            <a:fld id="{8E67D219-347D-4895-BAD4-A18AE54ACBF5}" type="slidenum">
              <a:rPr lang="en-US" smtClean="0"/>
              <a:t>27</a:t>
            </a:fld>
            <a:endParaRPr lang="en-US"/>
          </a:p>
        </p:txBody>
      </p:sp>
    </p:spTree>
    <p:extLst>
      <p:ext uri="{BB962C8B-B14F-4D97-AF65-F5344CB8AC3E}">
        <p14:creationId xmlns:p14="http://schemas.microsoft.com/office/powerpoint/2010/main" val="2527383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a:xfrm>
            <a:off x="90488" y="744538"/>
            <a:ext cx="6616700" cy="3722687"/>
          </a:xfrm>
          <a:ln/>
        </p:spPr>
      </p:sp>
      <p:sp>
        <p:nvSpPr>
          <p:cNvPr id="942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942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13E862D4-512A-4CAE-B2E8-AF86F0F8C143}" type="slidenum">
              <a:rPr lang="fr-FR" altLang="en-US" smtClean="0">
                <a:latin typeface="Arial" pitchFamily="34" charset="0"/>
              </a:rPr>
              <a:pPr eaLnBrk="1" hangingPunct="1"/>
              <a:t>28</a:t>
            </a:fld>
            <a:endParaRPr lang="fr-FR" altLang="en-US">
              <a:latin typeface="Arial" pitchFamily="34" charset="0"/>
            </a:endParaRPr>
          </a:p>
        </p:txBody>
      </p:sp>
    </p:spTree>
    <p:extLst>
      <p:ext uri="{BB962C8B-B14F-4D97-AF65-F5344CB8AC3E}">
        <p14:creationId xmlns:p14="http://schemas.microsoft.com/office/powerpoint/2010/main" val="3788787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xfrm>
            <a:off x="381000" y="685800"/>
            <a:ext cx="6096000" cy="3429000"/>
          </a:xfrm>
          <a:ln/>
        </p:spPr>
      </p:sp>
      <p:sp>
        <p:nvSpPr>
          <p:cNvPr id="240643" name="Rectangle 3"/>
          <p:cNvSpPr>
            <a:spLocks noGrp="1" noChangeArrowheads="1"/>
          </p:cNvSpPr>
          <p:nvPr>
            <p:ph type="body" idx="1"/>
          </p:nvPr>
        </p:nvSpPr>
        <p:spPr>
          <a:xfrm>
            <a:off x="913991" y="4342939"/>
            <a:ext cx="5030018"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Vacuolar sequestration of heavy metals in plant cell. Following the uptake through transporters such as ZIP (zinc/iron-regulated transporters) family members, heavy metal ions like Cd</a:t>
            </a:r>
            <a:r>
              <a:rPr lang="en-US" baseline="30000" dirty="0"/>
              <a:t>2+ </a:t>
            </a:r>
            <a:r>
              <a:rPr lang="en-US" dirty="0"/>
              <a:t>enters the cytosol and it stimulates the glutathione-derived synthesis of phytochelatins (PCs) by PC synthases (PCS). PCs bind cytosolic Cd</a:t>
            </a:r>
            <a:r>
              <a:rPr lang="en-US" baseline="30000" dirty="0"/>
              <a:t>2+ </a:t>
            </a:r>
            <a:r>
              <a:rPr lang="en-US" dirty="0"/>
              <a:t>to form the low molecular- weight (LMW) complex first, which is transported into the vacuole via a tonoplast-localized ATP-binding-cassette (ABC) transporter. In the vacuole, LMW Cd complex then accumulate into high-molecular-weight (HMW) complex with more Cd</a:t>
            </a:r>
            <a:r>
              <a:rPr lang="en-US" baseline="30000" dirty="0"/>
              <a:t>2+</a:t>
            </a:r>
            <a:r>
              <a:rPr lang="en-US" dirty="0"/>
              <a:t>, which may enter the vacuole via a direct exchange with protons by tonoplast-localized cation/proton exchanger (CAX) transporters. Transporters MTPs (metal tolerance protein) and NRAMPs (natural resistance associated macrophage protein) residing in the tonoplast mediate passage of metal ions for compartmentation or remobilization. Other chelators including metallothioneins (MTs), organic acids and amino acids help buffering the cytosolic metal concentrations to the safe low metal state.</a:t>
            </a:r>
          </a:p>
          <a:p>
            <a:endParaRPr lang="fr-FR" altLang="fr-FR" dirty="0">
              <a:latin typeface="Arial" pitchFamily="34" charset="0"/>
            </a:endParaRPr>
          </a:p>
        </p:txBody>
      </p:sp>
    </p:spTree>
    <p:extLst>
      <p:ext uri="{BB962C8B-B14F-4D97-AF65-F5344CB8AC3E}">
        <p14:creationId xmlns:p14="http://schemas.microsoft.com/office/powerpoint/2010/main" val="2990909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a:xfrm>
            <a:off x="90488" y="744538"/>
            <a:ext cx="6616700" cy="3722687"/>
          </a:xfrm>
          <a:ln/>
        </p:spPr>
      </p:sp>
      <p:sp>
        <p:nvSpPr>
          <p:cNvPr id="942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942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13E862D4-512A-4CAE-B2E8-AF86F0F8C143}" type="slidenum">
              <a:rPr lang="fr-FR" altLang="en-US" smtClean="0">
                <a:latin typeface="Arial" pitchFamily="34" charset="0"/>
              </a:rPr>
              <a:pPr eaLnBrk="1" hangingPunct="1"/>
              <a:t>2</a:t>
            </a:fld>
            <a:endParaRPr lang="fr-FR" altLang="en-US">
              <a:latin typeface="Arial" pitchFamily="34" charset="0"/>
            </a:endParaRPr>
          </a:p>
        </p:txBody>
      </p:sp>
    </p:spTree>
    <p:extLst>
      <p:ext uri="{BB962C8B-B14F-4D97-AF65-F5344CB8AC3E}">
        <p14:creationId xmlns:p14="http://schemas.microsoft.com/office/powerpoint/2010/main" val="1400795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a:xfrm>
            <a:off x="90488" y="744538"/>
            <a:ext cx="6616700" cy="3722687"/>
          </a:xfrm>
          <a:ln/>
        </p:spPr>
      </p:sp>
      <p:sp>
        <p:nvSpPr>
          <p:cNvPr id="942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942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13E862D4-512A-4CAE-B2E8-AF86F0F8C143}" type="slidenum">
              <a:rPr lang="fr-FR" altLang="en-US" smtClean="0">
                <a:latin typeface="Arial" pitchFamily="34" charset="0"/>
              </a:rPr>
              <a:pPr eaLnBrk="1" hangingPunct="1"/>
              <a:t>3</a:t>
            </a:fld>
            <a:endParaRPr lang="fr-FR" altLang="en-US">
              <a:latin typeface="Arial" pitchFamily="34" charset="0"/>
            </a:endParaRPr>
          </a:p>
        </p:txBody>
      </p:sp>
    </p:spTree>
    <p:extLst>
      <p:ext uri="{BB962C8B-B14F-4D97-AF65-F5344CB8AC3E}">
        <p14:creationId xmlns:p14="http://schemas.microsoft.com/office/powerpoint/2010/main" val="984747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AE861CE6-17B5-FA4B-814F-E029A137F107}" type="slidenum">
              <a:rPr lang="en-US" smtClean="0"/>
              <a:t>4</a:t>
            </a:fld>
            <a:endParaRPr lang="en-US"/>
          </a:p>
        </p:txBody>
      </p:sp>
    </p:spTree>
    <p:extLst>
      <p:ext uri="{BB962C8B-B14F-4D97-AF65-F5344CB8AC3E}">
        <p14:creationId xmlns:p14="http://schemas.microsoft.com/office/powerpoint/2010/main" val="920749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AE861CE6-17B5-FA4B-814F-E029A137F107}" type="slidenum">
              <a:rPr lang="en-US" smtClean="0"/>
              <a:t>5</a:t>
            </a:fld>
            <a:endParaRPr lang="en-US"/>
          </a:p>
        </p:txBody>
      </p:sp>
    </p:spTree>
    <p:extLst>
      <p:ext uri="{BB962C8B-B14F-4D97-AF65-F5344CB8AC3E}">
        <p14:creationId xmlns:p14="http://schemas.microsoft.com/office/powerpoint/2010/main" val="2785845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1) Heavy metal toxicity means excess of required concentration, or it is unwanted which were found naturally on the earth, and become concentrated as a result of human caused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rPr>
              <a:t>2) Then enter in plant, animal and human tissues via inhalation, diet and manual handling, and can bind to, and interfere with the functioning of vital cellular components.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rPr>
              <a:t>3) As for the essential HMs:</a:t>
            </a:r>
            <a:r>
              <a:rPr lang="en-US" baseline="0" dirty="0">
                <a:latin typeface="Arial" panose="020B0604020202020204" pitchFamily="34" charset="0"/>
              </a:rPr>
              <a:t> </a:t>
            </a:r>
            <a:r>
              <a:rPr lang="en-US" b="0" i="0" u="none" strike="noStrike" baseline="0" dirty="0">
                <a:solidFill>
                  <a:srgbClr val="000000"/>
                </a:solidFill>
                <a:latin typeface="Arial" panose="020B0604020202020204" pitchFamily="34" charset="0"/>
              </a:rPr>
              <a:t>Their uptake in excess to the plant requirements result in toxic</a:t>
            </a:r>
            <a:r>
              <a:rPr lang="en-US" b="0" i="0" u="none" strike="noStrike" dirty="0">
                <a:solidFill>
                  <a:srgbClr val="000000"/>
                </a:solidFill>
                <a:latin typeface="Arial" panose="020B0604020202020204" pitchFamily="34" charset="0"/>
              </a:rPr>
              <a:t> </a:t>
            </a:r>
            <a:r>
              <a:rPr lang="en-US" b="0" i="0" u="none" strike="noStrike" baseline="0" dirty="0">
                <a:solidFill>
                  <a:srgbClr val="000000"/>
                </a:solidFill>
                <a:latin typeface="Arial" panose="020B0604020202020204" pitchFamily="34" charset="0"/>
              </a:rPr>
              <a:t>effects</a:t>
            </a:r>
            <a:endParaRPr lang="en-US" dirty="0"/>
          </a:p>
          <a:p>
            <a:endParaRPr lang="en-US" dirty="0"/>
          </a:p>
        </p:txBody>
      </p:sp>
      <p:sp>
        <p:nvSpPr>
          <p:cNvPr id="4" name="Slide Number Placeholder 3"/>
          <p:cNvSpPr>
            <a:spLocks noGrp="1"/>
          </p:cNvSpPr>
          <p:nvPr>
            <p:ph type="sldNum" sz="quarter" idx="10"/>
          </p:nvPr>
        </p:nvSpPr>
        <p:spPr/>
        <p:txBody>
          <a:bodyPr/>
          <a:lstStyle/>
          <a:p>
            <a:fld id="{8E67D219-347D-4895-BAD4-A18AE54ACBF5}" type="slidenum">
              <a:rPr lang="en-US" smtClean="0"/>
              <a:t>7</a:t>
            </a:fld>
            <a:endParaRPr lang="en-US"/>
          </a:p>
        </p:txBody>
      </p:sp>
    </p:spTree>
    <p:extLst>
      <p:ext uri="{BB962C8B-B14F-4D97-AF65-F5344CB8AC3E}">
        <p14:creationId xmlns:p14="http://schemas.microsoft.com/office/powerpoint/2010/main" val="163507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according to criteria A are as follows : Criteria A approximates the natural content of controlled substances in nature. Exceeding the criteria is considered a component of pollution of the environment, except in areas with higher levels of natural substances of concern. </a:t>
            </a:r>
          </a:p>
          <a:p>
            <a:r>
              <a:rPr lang="en-US" dirty="0"/>
              <a:t>Criteria B are designed as a level of metal content, above which it is necessary to further address the pollution. Exceeding the B criteria requires the identified pollution sources and determines its effects and decides on further exploration and the start of monitoring of elements. </a:t>
            </a:r>
          </a:p>
          <a:p>
            <a:r>
              <a:rPr lang="en-US" dirty="0"/>
              <a:t>Exceeding criteria C means that pollution has a significant risk to human health and components of the environment.</a:t>
            </a:r>
          </a:p>
          <a:p>
            <a:endParaRPr lang="en-US" dirty="0"/>
          </a:p>
        </p:txBody>
      </p:sp>
      <p:sp>
        <p:nvSpPr>
          <p:cNvPr id="4" name="Slide Number Placeholder 3"/>
          <p:cNvSpPr>
            <a:spLocks noGrp="1"/>
          </p:cNvSpPr>
          <p:nvPr>
            <p:ph type="sldNum" sz="quarter" idx="10"/>
          </p:nvPr>
        </p:nvSpPr>
        <p:spPr/>
        <p:txBody>
          <a:bodyPr/>
          <a:lstStyle/>
          <a:p>
            <a:fld id="{8E67D219-347D-4895-BAD4-A18AE54ACBF5}" type="slidenum">
              <a:rPr lang="en-US" smtClean="0"/>
              <a:t>12</a:t>
            </a:fld>
            <a:endParaRPr lang="en-US"/>
          </a:p>
        </p:txBody>
      </p:sp>
    </p:spTree>
    <p:extLst>
      <p:ext uri="{BB962C8B-B14F-4D97-AF65-F5344CB8AC3E}">
        <p14:creationId xmlns:p14="http://schemas.microsoft.com/office/powerpoint/2010/main" val="2998439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a:xfrm>
            <a:off x="90488" y="744538"/>
            <a:ext cx="6616700" cy="3722687"/>
          </a:xfrm>
          <a:ln/>
        </p:spPr>
      </p:sp>
      <p:sp>
        <p:nvSpPr>
          <p:cNvPr id="942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942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13E862D4-512A-4CAE-B2E8-AF86F0F8C143}" type="slidenum">
              <a:rPr lang="fr-FR" altLang="en-US" smtClean="0">
                <a:latin typeface="Arial" pitchFamily="34" charset="0"/>
              </a:rPr>
              <a:pPr eaLnBrk="1" hangingPunct="1"/>
              <a:t>16</a:t>
            </a:fld>
            <a:endParaRPr lang="fr-FR" altLang="en-US">
              <a:latin typeface="Arial" pitchFamily="34" charset="0"/>
            </a:endParaRPr>
          </a:p>
        </p:txBody>
      </p:sp>
    </p:spTree>
    <p:extLst>
      <p:ext uri="{BB962C8B-B14F-4D97-AF65-F5344CB8AC3E}">
        <p14:creationId xmlns:p14="http://schemas.microsoft.com/office/powerpoint/2010/main" val="52227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xfrm>
            <a:off x="381000" y="685800"/>
            <a:ext cx="6096000" cy="3429000"/>
          </a:xfrm>
          <a:ln/>
        </p:spPr>
      </p:sp>
      <p:sp>
        <p:nvSpPr>
          <p:cNvPr id="240643" name="Rectangle 3"/>
          <p:cNvSpPr>
            <a:spLocks noGrp="1" noChangeArrowheads="1"/>
          </p:cNvSpPr>
          <p:nvPr>
            <p:ph type="body" idx="1"/>
          </p:nvPr>
        </p:nvSpPr>
        <p:spPr>
          <a:xfrm>
            <a:off x="913991" y="4342939"/>
            <a:ext cx="5030018"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itchFamily="34" charset="0"/>
            </a:endParaRPr>
          </a:p>
        </p:txBody>
      </p:sp>
    </p:spTree>
    <p:extLst>
      <p:ext uri="{BB962C8B-B14F-4D97-AF65-F5344CB8AC3E}">
        <p14:creationId xmlns:p14="http://schemas.microsoft.com/office/powerpoint/2010/main" val="418415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endParaRPr lang="en-US"/>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Espace réservé de la date 3"/>
          <p:cNvSpPr>
            <a:spLocks noGrp="1"/>
          </p:cNvSpPr>
          <p:nvPr>
            <p:ph type="dt" sz="half" idx="10"/>
          </p:nvPr>
        </p:nvSpPr>
        <p:spPr/>
        <p:txBody>
          <a:bodyPr/>
          <a:lstStyle/>
          <a:p>
            <a:fld id="{B1970D5E-C7AF-4075-9FFC-FDE4C68A305F}" type="datetime1">
              <a:rPr lang="en-US" smtClean="0">
                <a:solidFill>
                  <a:prstClr val="black">
                    <a:tint val="75000"/>
                  </a:prstClr>
                </a:solidFill>
              </a:rPr>
              <a:pPr/>
              <a:t>6/15/2022</a:t>
            </a:fld>
            <a:endParaRPr lang="en-US"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ECEF47-7412-4BB5-876B-472ED1E30D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0526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AE6FAE0A-94E2-4C6B-AC23-47B996802422}" type="datetime1">
              <a:rPr lang="en-US" smtClean="0">
                <a:solidFill>
                  <a:prstClr val="black">
                    <a:tint val="75000"/>
                  </a:prstClr>
                </a:solidFill>
              </a:rPr>
              <a:pPr/>
              <a:t>6/15/2022</a:t>
            </a:fld>
            <a:endParaRPr lang="en-US"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ECEF47-7412-4BB5-876B-472ED1E30D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4509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CCE8184C-D014-4C25-BB08-A07548AA3001}" type="datetime1">
              <a:rPr lang="en-US" smtClean="0">
                <a:solidFill>
                  <a:prstClr val="black">
                    <a:tint val="75000"/>
                  </a:prstClr>
                </a:solidFill>
              </a:rPr>
              <a:pPr/>
              <a:t>6/15/2022</a:t>
            </a:fld>
            <a:endParaRPr lang="en-US"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ECEF47-7412-4BB5-876B-472ED1E30D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202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764505F7-C80D-4CF7-A068-B3B5B52D91A3}" type="datetime1">
              <a:rPr lang="en-US" smtClean="0">
                <a:solidFill>
                  <a:prstClr val="black">
                    <a:tint val="75000"/>
                  </a:prstClr>
                </a:solidFill>
              </a:rPr>
              <a:pPr/>
              <a:t>6/15/2022</a:t>
            </a:fld>
            <a:endParaRPr lang="en-US"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ECEF47-7412-4BB5-876B-472ED1E30D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985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endParaRPr lang="en-US"/>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58262C28-4515-4D7C-813C-7ACA8117EB71}" type="datetime1">
              <a:rPr lang="en-US" smtClean="0">
                <a:solidFill>
                  <a:prstClr val="black">
                    <a:tint val="75000"/>
                  </a:prstClr>
                </a:solidFill>
              </a:rPr>
              <a:pPr/>
              <a:t>6/15/2022</a:t>
            </a:fld>
            <a:endParaRPr lang="en-US"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ECEF47-7412-4BB5-876B-472ED1E30D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0931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1C0087BD-20A9-47CC-85B2-0F82E45FA1BA}" type="datetime1">
              <a:rPr lang="en-US" smtClean="0">
                <a:solidFill>
                  <a:prstClr val="black">
                    <a:tint val="75000"/>
                  </a:prstClr>
                </a:solidFill>
              </a:rPr>
              <a:pPr/>
              <a:t>6/15/2022</a:t>
            </a:fld>
            <a:endParaRPr lang="en-US"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ECEF47-7412-4BB5-876B-472ED1E30D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761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en-US"/>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4296B781-4A5A-469D-987B-7DBA28127E21}" type="datetime1">
              <a:rPr lang="en-US" smtClean="0">
                <a:solidFill>
                  <a:prstClr val="black">
                    <a:tint val="75000"/>
                  </a:prstClr>
                </a:solidFill>
              </a:rPr>
              <a:pPr/>
              <a:t>6/15/2022</a:t>
            </a:fld>
            <a:endParaRPr lang="en-US"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en-US"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FECEF47-7412-4BB5-876B-472ED1E30D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026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B3E3199E-029C-40C9-8E1B-277D4F8AAA18}" type="datetime1">
              <a:rPr lang="en-US" smtClean="0">
                <a:solidFill>
                  <a:prstClr val="black">
                    <a:tint val="75000"/>
                  </a:prstClr>
                </a:solidFill>
              </a:rPr>
              <a:pPr/>
              <a:t>6/15/2022</a:t>
            </a:fld>
            <a:endParaRPr lang="en-US"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en-US"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FECEF47-7412-4BB5-876B-472ED1E30D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741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EFE3CD1-83AB-401E-845F-508A51DCE194}" type="datetime1">
              <a:rPr lang="en-US" smtClean="0">
                <a:solidFill>
                  <a:prstClr val="black">
                    <a:tint val="75000"/>
                  </a:prstClr>
                </a:solidFill>
              </a:rPr>
              <a:pPr/>
              <a:t>6/15/2022</a:t>
            </a:fld>
            <a:endParaRPr lang="en-US"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US"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FECEF47-7412-4BB5-876B-472ED1E30D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360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endParaRPr lang="en-US"/>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F5749E9-DC79-41F6-8523-DB424A528C2C}" type="datetime1">
              <a:rPr lang="en-US" smtClean="0">
                <a:solidFill>
                  <a:prstClr val="black">
                    <a:tint val="75000"/>
                  </a:prstClr>
                </a:solidFill>
              </a:rPr>
              <a:pPr/>
              <a:t>6/15/2022</a:t>
            </a:fld>
            <a:endParaRPr lang="en-US"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ECEF47-7412-4BB5-876B-472ED1E30D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968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endParaRPr lang="en-US"/>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DCAF840-E311-49E7-BF11-66B8680495F6}" type="datetime1">
              <a:rPr lang="en-US" smtClean="0">
                <a:solidFill>
                  <a:prstClr val="black">
                    <a:tint val="75000"/>
                  </a:prstClr>
                </a:solidFill>
              </a:rPr>
              <a:pPr/>
              <a:t>6/15/2022</a:t>
            </a:fld>
            <a:endParaRPr lang="en-US"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ECEF47-7412-4BB5-876B-472ED1E30D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822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61C02-7AEB-46E8-8B66-198626C071A3}" type="datetime1">
              <a:rPr lang="en-US" smtClean="0">
                <a:solidFill>
                  <a:prstClr val="black">
                    <a:tint val="75000"/>
                  </a:prstClr>
                </a:solidFill>
              </a:rPr>
              <a:pPr/>
              <a:t>6/15/2022</a:t>
            </a:fld>
            <a:endParaRPr lang="en-US" dirty="0">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CEF47-7412-4BB5-876B-472ED1E30D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8304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0" y="2913475"/>
            <a:ext cx="12192000" cy="1031051"/>
          </a:xfrm>
          <a:prstGeom prst="rect">
            <a:avLst/>
          </a:prstGeom>
          <a:solidFill>
            <a:schemeClr val="bg2">
              <a:lumMod val="75000"/>
            </a:schemeClr>
          </a:solidFill>
        </p:spPr>
        <p:txBody>
          <a:bodyPr wrap="square" rtlCol="0">
            <a:spAutoFit/>
          </a:bodyPr>
          <a:lstStyle/>
          <a:p>
            <a:pPr algn="ctr">
              <a:spcBef>
                <a:spcPts val="600"/>
              </a:spcBef>
            </a:pPr>
            <a:r>
              <a:rPr lang="en-GB" sz="2800" b="1" dirty="0">
                <a:solidFill>
                  <a:prstClr val="black"/>
                </a:solidFill>
              </a:rPr>
              <a:t>Plants resistance against different pollutants </a:t>
            </a:r>
          </a:p>
          <a:p>
            <a:pPr algn="ctr">
              <a:spcBef>
                <a:spcPts val="600"/>
              </a:spcBef>
            </a:pPr>
            <a:r>
              <a:rPr lang="en-GB" sz="2800" b="1" dirty="0">
                <a:solidFill>
                  <a:prstClr val="black"/>
                </a:solidFill>
              </a:rPr>
              <a:t>(Application to trace elements)</a:t>
            </a:r>
          </a:p>
        </p:txBody>
      </p:sp>
      <p:sp>
        <p:nvSpPr>
          <p:cNvPr id="3" name="Espace réservé du numéro de diapositive 2"/>
          <p:cNvSpPr>
            <a:spLocks noGrp="1"/>
          </p:cNvSpPr>
          <p:nvPr>
            <p:ph type="sldNum" sz="quarter" idx="12"/>
          </p:nvPr>
        </p:nvSpPr>
        <p:spPr/>
        <p:txBody>
          <a:bodyPr/>
          <a:lstStyle/>
          <a:p>
            <a:fld id="{3FECEF47-7412-4BB5-876B-472ED1E30DFF}" type="slidenum">
              <a:rPr lang="en-US" smtClean="0">
                <a:solidFill>
                  <a:prstClr val="black">
                    <a:tint val="75000"/>
                  </a:prstClr>
                </a:solidFill>
              </a:rPr>
              <a:pPr/>
              <a:t>1</a:t>
            </a:fld>
            <a:endParaRPr lang="en-US" dirty="0">
              <a:solidFill>
                <a:prstClr val="black">
                  <a:tint val="75000"/>
                </a:prstClr>
              </a:solidFill>
            </a:endParaRPr>
          </a:p>
        </p:txBody>
      </p:sp>
      <p:grpSp>
        <p:nvGrpSpPr>
          <p:cNvPr id="5" name="Groupe 4"/>
          <p:cNvGrpSpPr/>
          <p:nvPr/>
        </p:nvGrpSpPr>
        <p:grpSpPr>
          <a:xfrm>
            <a:off x="1524000" y="4215433"/>
            <a:ext cx="9144000" cy="1949871"/>
            <a:chOff x="0" y="4771604"/>
            <a:chExt cx="9144000" cy="1949871"/>
          </a:xfrm>
        </p:grpSpPr>
        <p:sp>
          <p:nvSpPr>
            <p:cNvPr id="2" name="ZoneTexte 1"/>
            <p:cNvSpPr txBox="1"/>
            <p:nvPr/>
          </p:nvSpPr>
          <p:spPr>
            <a:xfrm>
              <a:off x="0" y="4771604"/>
              <a:ext cx="9144000" cy="369332"/>
            </a:xfrm>
            <a:prstGeom prst="rect">
              <a:avLst/>
            </a:prstGeom>
            <a:noFill/>
          </p:spPr>
          <p:txBody>
            <a:bodyPr wrap="square" rtlCol="0">
              <a:spAutoFit/>
            </a:bodyPr>
            <a:lstStyle/>
            <a:p>
              <a:pPr algn="ctr"/>
              <a:r>
                <a:rPr lang="en-US">
                  <a:solidFill>
                    <a:prstClr val="black"/>
                  </a:solidFill>
                </a:rPr>
                <a:t>June, 2022 </a:t>
              </a:r>
              <a:endParaRPr lang="en-US" dirty="0">
                <a:solidFill>
                  <a:prstClr val="black"/>
                </a:solidFill>
              </a:endParaRPr>
            </a:p>
          </p:txBody>
        </p:sp>
        <p:sp>
          <p:nvSpPr>
            <p:cNvPr id="4" name="Rectangle 3"/>
            <p:cNvSpPr/>
            <p:nvPr/>
          </p:nvSpPr>
          <p:spPr>
            <a:xfrm>
              <a:off x="8172400" y="6237312"/>
              <a:ext cx="792088" cy="484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grpSp>
      <p:sp>
        <p:nvSpPr>
          <p:cNvPr id="12" name="ZoneTexte 7"/>
          <p:cNvSpPr txBox="1"/>
          <p:nvPr/>
        </p:nvSpPr>
        <p:spPr>
          <a:xfrm>
            <a:off x="1524000" y="3895429"/>
            <a:ext cx="9144000" cy="400110"/>
          </a:xfrm>
          <a:prstGeom prst="rect">
            <a:avLst/>
          </a:prstGeom>
          <a:noFill/>
        </p:spPr>
        <p:txBody>
          <a:bodyPr wrap="square" rtlCol="0">
            <a:spAutoFit/>
          </a:bodyPr>
          <a:lstStyle/>
          <a:p>
            <a:pPr algn="ctr"/>
            <a:r>
              <a:rPr lang="en-US" sz="2000" b="1" u="sng" dirty="0">
                <a:solidFill>
                  <a:prstClr val="black"/>
                </a:solidFill>
              </a:rPr>
              <a:t>Dr. Karim </a:t>
            </a:r>
            <a:r>
              <a:rPr lang="en-US" sz="2000" b="1" u="sng" dirty="0" err="1">
                <a:solidFill>
                  <a:prstClr val="black"/>
                </a:solidFill>
              </a:rPr>
              <a:t>Suhail</a:t>
            </a:r>
            <a:r>
              <a:rPr lang="en-US" sz="2000" b="1" u="sng" dirty="0">
                <a:solidFill>
                  <a:prstClr val="black"/>
                </a:solidFill>
              </a:rPr>
              <a:t> Al Souki, PhD</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6533" y="82764"/>
            <a:ext cx="2812019" cy="64008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2430" y="5098732"/>
            <a:ext cx="7817202" cy="1737360"/>
          </a:xfrm>
          <a:prstGeom prst="rect">
            <a:avLst/>
          </a:prstGeom>
        </p:spPr>
      </p:pic>
    </p:spTree>
    <p:extLst>
      <p:ext uri="{BB962C8B-B14F-4D97-AF65-F5344CB8AC3E}">
        <p14:creationId xmlns:p14="http://schemas.microsoft.com/office/powerpoint/2010/main" val="265910901"/>
      </p:ext>
    </p:extLst>
  </p:cSld>
  <p:clrMapOvr>
    <a:masterClrMapping/>
  </p:clrMapOvr>
  <mc:AlternateContent xmlns:mc="http://schemas.openxmlformats.org/markup-compatibility/2006" xmlns:p14="http://schemas.microsoft.com/office/powerpoint/2010/main">
    <mc:Choice Requires="p14">
      <p:transition p14:dur="10" advTm="14965"/>
    </mc:Choice>
    <mc:Fallback xmlns="">
      <p:transition advTm="1496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CEF47-7412-4BB5-876B-472ED1E30DFF}" type="slidenum">
              <a:rPr lang="en-US" smtClean="0">
                <a:solidFill>
                  <a:prstClr val="black">
                    <a:tint val="75000"/>
                  </a:prstClr>
                </a:solidFill>
              </a:rPr>
              <a:pPr/>
              <a:t>10</a:t>
            </a:fld>
            <a:endParaRPr lang="en-US" dirty="0">
              <a:solidFill>
                <a:prstClr val="black">
                  <a:tint val="75000"/>
                </a:prstClr>
              </a:solidFill>
            </a:endParaRPr>
          </a:p>
        </p:txBody>
      </p:sp>
      <p:sp>
        <p:nvSpPr>
          <p:cNvPr id="3" name="ZoneTexte 15"/>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Impact of pollutants on plants</a:t>
            </a:r>
          </a:p>
        </p:txBody>
      </p:sp>
      <p:sp>
        <p:nvSpPr>
          <p:cNvPr id="4" name="ZoneTexte 323"/>
          <p:cNvSpPr txBox="1"/>
          <p:nvPr/>
        </p:nvSpPr>
        <p:spPr>
          <a:xfrm>
            <a:off x="0" y="404664"/>
            <a:ext cx="12192000" cy="572464"/>
          </a:xfrm>
          <a:prstGeom prst="rect">
            <a:avLst/>
          </a:prstGeom>
          <a:noFill/>
        </p:spPr>
        <p:txBody>
          <a:bodyPr wrap="square" rtlCol="0">
            <a:spAutoFit/>
          </a:bodyPr>
          <a:lstStyle/>
          <a:p>
            <a:pPr algn="ctr">
              <a:lnSpc>
                <a:spcPct val="130000"/>
              </a:lnSpc>
              <a:defRPr/>
            </a:pPr>
            <a:r>
              <a:rPr lang="en-US" sz="2400" b="1" dirty="0">
                <a:solidFill>
                  <a:prstClr val="black"/>
                </a:solidFill>
                <a:cs typeface="Calibri" pitchFamily="34" charset="0"/>
              </a:rPr>
              <a:t>Factors influencing metal uptake by plants (availability)</a:t>
            </a:r>
            <a:endParaRPr lang="en-US" sz="2400" b="1" dirty="0"/>
          </a:p>
        </p:txBody>
      </p:sp>
      <p:pic>
        <p:nvPicPr>
          <p:cNvPr id="1026" name="Picture 2" descr="https://www.frontiersin.org/files/Articles/186518/fpls-07-00918-HTML/image_m/fpls-07-00918-g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564" y="955472"/>
            <a:ext cx="6913339" cy="53035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35491" y="6356351"/>
            <a:ext cx="8621485" cy="369332"/>
          </a:xfrm>
          <a:prstGeom prst="rect">
            <a:avLst/>
          </a:prstGeom>
          <a:noFill/>
        </p:spPr>
        <p:txBody>
          <a:bodyPr wrap="square" rtlCol="0">
            <a:spAutoFit/>
          </a:bodyPr>
          <a:lstStyle/>
          <a:p>
            <a:r>
              <a:rPr lang="en-US" dirty="0"/>
              <a:t>Schematic overview of mechanisms of plant-microbe-metal interactions (Ma et al., 2016). </a:t>
            </a:r>
          </a:p>
        </p:txBody>
      </p:sp>
    </p:spTree>
    <p:extLst>
      <p:ext uri="{BB962C8B-B14F-4D97-AF65-F5344CB8AC3E}">
        <p14:creationId xmlns:p14="http://schemas.microsoft.com/office/powerpoint/2010/main" val="2873328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CEF47-7412-4BB5-876B-472ED1E30DFF}" type="slidenum">
              <a:rPr lang="en-US" smtClean="0">
                <a:solidFill>
                  <a:prstClr val="black">
                    <a:tint val="75000"/>
                  </a:prstClr>
                </a:solidFill>
              </a:rPr>
              <a:pPr/>
              <a:t>11</a:t>
            </a:fld>
            <a:endParaRPr lang="en-US" dirty="0">
              <a:solidFill>
                <a:prstClr val="black">
                  <a:tint val="75000"/>
                </a:prstClr>
              </a:solidFill>
            </a:endParaRPr>
          </a:p>
        </p:txBody>
      </p:sp>
      <p:sp>
        <p:nvSpPr>
          <p:cNvPr id="3" name="ZoneTexte 15"/>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Impact of pollutants on plants</a:t>
            </a:r>
          </a:p>
        </p:txBody>
      </p:sp>
      <p:sp>
        <p:nvSpPr>
          <p:cNvPr id="4" name="ZoneTexte 323"/>
          <p:cNvSpPr txBox="1"/>
          <p:nvPr/>
        </p:nvSpPr>
        <p:spPr>
          <a:xfrm>
            <a:off x="0" y="404664"/>
            <a:ext cx="12192000" cy="572464"/>
          </a:xfrm>
          <a:prstGeom prst="rect">
            <a:avLst/>
          </a:prstGeom>
          <a:noFill/>
        </p:spPr>
        <p:txBody>
          <a:bodyPr wrap="square" rtlCol="0">
            <a:spAutoFit/>
          </a:bodyPr>
          <a:lstStyle/>
          <a:p>
            <a:pPr algn="ctr">
              <a:lnSpc>
                <a:spcPct val="130000"/>
              </a:lnSpc>
              <a:defRPr/>
            </a:pPr>
            <a:r>
              <a:rPr lang="en-US" sz="2400" b="1" dirty="0">
                <a:solidFill>
                  <a:prstClr val="black"/>
                </a:solidFill>
                <a:cs typeface="Calibri" pitchFamily="34" charset="0"/>
              </a:rPr>
              <a:t>Cadmium (Cd)</a:t>
            </a:r>
            <a:endParaRPr lang="en-US" sz="2400" b="1" dirty="0"/>
          </a:p>
        </p:txBody>
      </p:sp>
      <p:sp>
        <p:nvSpPr>
          <p:cNvPr id="12" name="Espace réservé du contenu 2"/>
          <p:cNvSpPr txBox="1">
            <a:spLocks/>
          </p:cNvSpPr>
          <p:nvPr/>
        </p:nvSpPr>
        <p:spPr>
          <a:xfrm>
            <a:off x="0" y="978408"/>
            <a:ext cx="12192000" cy="1068736"/>
          </a:xfrm>
          <a:prstGeom prst="rect">
            <a:avLst/>
          </a:prstGeom>
        </p:spPr>
        <p:txBody>
          <a:bodyPr vert="horz" wrap="square" lIns="72000" tIns="72000" rIns="72000" bIns="72000" rtlCol="0">
            <a:spAutoFit/>
          </a:bodyPr>
          <a:lstStyle/>
          <a:p>
            <a:r>
              <a:rPr lang="en-US" sz="2000" b="1" u="sng" dirty="0"/>
              <a:t>Origin: </a:t>
            </a:r>
          </a:p>
          <a:p>
            <a:pPr marL="342900" indent="-342900">
              <a:buFont typeface="Wingdings" panose="05000000000000000000" pitchFamily="2" charset="2"/>
              <a:buChar char="§"/>
            </a:pPr>
            <a:r>
              <a:rPr lang="en-US" sz="2000" dirty="0"/>
              <a:t>Naturally occurring in the earth’s crust and sedimentary rocks (up to 25 ppm).</a:t>
            </a:r>
          </a:p>
          <a:p>
            <a:pPr marL="342900" indent="-342900">
              <a:buFont typeface="Wingdings" panose="05000000000000000000" pitchFamily="2" charset="2"/>
              <a:buChar char="§"/>
            </a:pPr>
            <a:r>
              <a:rPr lang="en-US" sz="2000" b="1" dirty="0">
                <a:solidFill>
                  <a:srgbClr val="FF0000"/>
                </a:solidFill>
              </a:rPr>
              <a:t>However</a:t>
            </a:r>
            <a:r>
              <a:rPr lang="en-US" sz="2000" dirty="0"/>
              <a:t>, most of Cd in the environment is a byproduct of anthropogenic activities. </a:t>
            </a:r>
          </a:p>
        </p:txBody>
      </p:sp>
      <p:graphicFrame>
        <p:nvGraphicFramePr>
          <p:cNvPr id="13" name="Table 12"/>
          <p:cNvGraphicFramePr>
            <a:graphicFrameLocks noGrp="1"/>
          </p:cNvGraphicFramePr>
          <p:nvPr>
            <p:extLst>
              <p:ext uri="{D42A27DB-BD31-4B8C-83A1-F6EECF244321}">
                <p14:modId xmlns:p14="http://schemas.microsoft.com/office/powerpoint/2010/main" val="2839729485"/>
              </p:ext>
            </p:extLst>
          </p:nvPr>
        </p:nvGraphicFramePr>
        <p:xfrm>
          <a:off x="518491" y="2221287"/>
          <a:ext cx="4724400" cy="3751885"/>
        </p:xfrm>
        <a:graphic>
          <a:graphicData uri="http://schemas.openxmlformats.org/drawingml/2006/table">
            <a:tbl>
              <a:tblPr>
                <a:tableStyleId>{284E427A-3D55-4303-BF80-6455036E1DE7}</a:tableStyleId>
              </a:tblPr>
              <a:tblGrid>
                <a:gridCol w="3591275">
                  <a:extLst>
                    <a:ext uri="{9D8B030D-6E8A-4147-A177-3AD203B41FA5}">
                      <a16:colId xmlns:a16="http://schemas.microsoft.com/office/drawing/2014/main" val="20000"/>
                    </a:ext>
                  </a:extLst>
                </a:gridCol>
                <a:gridCol w="1133125">
                  <a:extLst>
                    <a:ext uri="{9D8B030D-6E8A-4147-A177-3AD203B41FA5}">
                      <a16:colId xmlns:a16="http://schemas.microsoft.com/office/drawing/2014/main" val="20001"/>
                    </a:ext>
                  </a:extLst>
                </a:gridCol>
              </a:tblGrid>
              <a:tr h="380165">
                <a:tc>
                  <a:txBody>
                    <a:bodyPr/>
                    <a:lstStyle/>
                    <a:p>
                      <a:pPr algn="l" fontAlgn="b"/>
                      <a:r>
                        <a:rPr lang="en-US" sz="2300" u="none" strike="noStrike" dirty="0">
                          <a:effectLst>
                            <a:outerShdw blurRad="38100" dist="38100" dir="2700000" algn="tl">
                              <a:srgbClr val="000000">
                                <a:alpha val="43137"/>
                              </a:srgbClr>
                            </a:outerShdw>
                          </a:effectLst>
                        </a:rPr>
                        <a:t>Source</a:t>
                      </a:r>
                      <a:endParaRPr lang="en-US" sz="23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c>
                  <a:txBody>
                    <a:bodyPr/>
                    <a:lstStyle/>
                    <a:p>
                      <a:pPr algn="l" fontAlgn="b"/>
                      <a:r>
                        <a:rPr lang="en-US" sz="2300" u="none" strike="noStrike" dirty="0">
                          <a:effectLst>
                            <a:outerShdw blurRad="38100" dist="38100" dir="2700000" algn="tl">
                              <a:srgbClr val="000000">
                                <a:alpha val="43137"/>
                              </a:srgbClr>
                            </a:outerShdw>
                          </a:effectLst>
                        </a:rPr>
                        <a:t>Levels</a:t>
                      </a:r>
                      <a:endParaRPr lang="en-US" sz="23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380165">
                <a:tc>
                  <a:txBody>
                    <a:bodyPr/>
                    <a:lstStyle/>
                    <a:p>
                      <a:pPr algn="l" fontAlgn="b"/>
                      <a:r>
                        <a:rPr lang="en-US" sz="2300" u="none" strike="noStrike" dirty="0">
                          <a:effectLst/>
                        </a:rPr>
                        <a:t>Fertilizers</a:t>
                      </a:r>
                      <a:endParaRPr lang="en-US" sz="2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300" u="none" strike="noStrike">
                          <a:effectLst/>
                        </a:rPr>
                        <a:t>33%</a:t>
                      </a:r>
                      <a:endParaRPr lang="en-US" sz="23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380165">
                <a:tc>
                  <a:txBody>
                    <a:bodyPr/>
                    <a:lstStyle/>
                    <a:p>
                      <a:pPr algn="l" fontAlgn="b"/>
                      <a:r>
                        <a:rPr lang="en-US" sz="2300" u="none" strike="noStrike" dirty="0">
                          <a:effectLst/>
                        </a:rPr>
                        <a:t>Fossil Fuels</a:t>
                      </a:r>
                      <a:endParaRPr lang="en-US" sz="2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300" u="none" strike="noStrike" dirty="0">
                          <a:effectLst/>
                        </a:rPr>
                        <a:t>21%</a:t>
                      </a:r>
                      <a:endParaRPr lang="en-US" sz="23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380165">
                <a:tc>
                  <a:txBody>
                    <a:bodyPr/>
                    <a:lstStyle/>
                    <a:p>
                      <a:pPr algn="l" fontAlgn="b"/>
                      <a:r>
                        <a:rPr lang="en-US" sz="2300" u="none" strike="noStrike" dirty="0">
                          <a:effectLst/>
                        </a:rPr>
                        <a:t>Natural Sources</a:t>
                      </a:r>
                      <a:endParaRPr lang="en-US" sz="2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300" u="none" strike="noStrike">
                          <a:effectLst/>
                        </a:rPr>
                        <a:t>20%</a:t>
                      </a:r>
                      <a:endParaRPr lang="en-US" sz="23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380165">
                <a:tc>
                  <a:txBody>
                    <a:bodyPr/>
                    <a:lstStyle/>
                    <a:p>
                      <a:pPr algn="l" fontAlgn="b"/>
                      <a:r>
                        <a:rPr lang="en-US" sz="2300" u="none" strike="noStrike" dirty="0">
                          <a:effectLst/>
                        </a:rPr>
                        <a:t>Iron and Steel Production</a:t>
                      </a:r>
                      <a:endParaRPr lang="en-US" sz="2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300" u="none" strike="noStrike">
                          <a:effectLst/>
                        </a:rPr>
                        <a:t>12%</a:t>
                      </a:r>
                      <a:endParaRPr lang="en-US" sz="23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380165">
                <a:tc>
                  <a:txBody>
                    <a:bodyPr/>
                    <a:lstStyle/>
                    <a:p>
                      <a:pPr algn="l" fontAlgn="b"/>
                      <a:r>
                        <a:rPr lang="en-US" sz="2300" u="none" strike="noStrike" dirty="0">
                          <a:effectLst/>
                        </a:rPr>
                        <a:t>Cement and Others</a:t>
                      </a:r>
                      <a:endParaRPr lang="en-US" sz="2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300" u="none" strike="noStrike">
                          <a:effectLst/>
                        </a:rPr>
                        <a:t>7%</a:t>
                      </a:r>
                      <a:endParaRPr lang="en-US" sz="23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612736">
                <a:tc>
                  <a:txBody>
                    <a:bodyPr/>
                    <a:lstStyle/>
                    <a:p>
                      <a:pPr algn="l" fontAlgn="b"/>
                      <a:r>
                        <a:rPr lang="en-US" sz="2300" u="none" strike="noStrike" dirty="0">
                          <a:effectLst/>
                        </a:rPr>
                        <a:t>Nonferrous Metals Production</a:t>
                      </a:r>
                      <a:endParaRPr lang="en-US" sz="2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300" u="none" strike="noStrike" dirty="0">
                          <a:effectLst/>
                        </a:rPr>
                        <a:t>4%</a:t>
                      </a:r>
                      <a:endParaRPr lang="en-US" sz="23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380165">
                <a:tc>
                  <a:txBody>
                    <a:bodyPr/>
                    <a:lstStyle/>
                    <a:p>
                      <a:pPr algn="l" fontAlgn="b"/>
                      <a:r>
                        <a:rPr lang="en-US" sz="2300" u="none" strike="noStrike" dirty="0">
                          <a:effectLst/>
                        </a:rPr>
                        <a:t>Cadmium Products</a:t>
                      </a:r>
                      <a:endParaRPr lang="en-US" sz="2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300" u="none" strike="noStrike" dirty="0">
                          <a:effectLst/>
                        </a:rPr>
                        <a:t>2%</a:t>
                      </a:r>
                      <a:endParaRPr lang="en-US" sz="23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380165">
                <a:tc>
                  <a:txBody>
                    <a:bodyPr/>
                    <a:lstStyle/>
                    <a:p>
                      <a:pPr algn="l" fontAlgn="b"/>
                      <a:r>
                        <a:rPr lang="en-US" sz="2300" u="none" strike="noStrike" dirty="0">
                          <a:effectLst/>
                        </a:rPr>
                        <a:t>Waste Incineration</a:t>
                      </a:r>
                      <a:endParaRPr lang="en-US" sz="23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300" u="none" strike="noStrike" dirty="0">
                          <a:effectLst/>
                        </a:rPr>
                        <a:t>1%</a:t>
                      </a:r>
                      <a:endParaRPr lang="en-US" sz="23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bl>
          </a:graphicData>
        </a:graphic>
      </p:graphicFrame>
      <p:pic>
        <p:nvPicPr>
          <p:cNvPr id="14" name="Picture 13"/>
          <p:cNvPicPr>
            <a:picLocks noChangeAspect="1"/>
          </p:cNvPicPr>
          <p:nvPr/>
        </p:nvPicPr>
        <p:blipFill rotWithShape="1">
          <a:blip r:embed="rId2"/>
          <a:srcRect l="27890" t="26389" r="41876" b="11944"/>
          <a:stretch/>
        </p:blipFill>
        <p:spPr>
          <a:xfrm>
            <a:off x="7067135" y="2029963"/>
            <a:ext cx="3586549" cy="4114800"/>
          </a:xfrm>
          <a:prstGeom prst="rect">
            <a:avLst/>
          </a:prstGeom>
        </p:spPr>
      </p:pic>
      <p:sp>
        <p:nvSpPr>
          <p:cNvPr id="15" name="TextBox 14"/>
          <p:cNvSpPr txBox="1"/>
          <p:nvPr/>
        </p:nvSpPr>
        <p:spPr>
          <a:xfrm>
            <a:off x="5783834" y="6119740"/>
            <a:ext cx="6153150" cy="646331"/>
          </a:xfrm>
          <a:prstGeom prst="rect">
            <a:avLst/>
          </a:prstGeom>
          <a:noFill/>
        </p:spPr>
        <p:txBody>
          <a:bodyPr wrap="square" rtlCol="0">
            <a:spAutoFit/>
          </a:bodyPr>
          <a:lstStyle/>
          <a:p>
            <a:pPr algn="ctr"/>
            <a:r>
              <a:rPr lang="en-US" dirty="0"/>
              <a:t>Sources of cadmium contamination in different countries (</a:t>
            </a:r>
            <a:r>
              <a:rPr lang="en-US" dirty="0" err="1"/>
              <a:t>Choppala</a:t>
            </a:r>
            <a:r>
              <a:rPr lang="en-US" dirty="0"/>
              <a:t> et al., 2014)</a:t>
            </a:r>
          </a:p>
        </p:txBody>
      </p:sp>
      <p:sp>
        <p:nvSpPr>
          <p:cNvPr id="16" name="TextBox 15"/>
          <p:cNvSpPr txBox="1"/>
          <p:nvPr/>
        </p:nvSpPr>
        <p:spPr>
          <a:xfrm>
            <a:off x="-195884" y="6117336"/>
            <a:ext cx="6153150" cy="369332"/>
          </a:xfrm>
          <a:prstGeom prst="rect">
            <a:avLst/>
          </a:prstGeom>
          <a:noFill/>
        </p:spPr>
        <p:txBody>
          <a:bodyPr wrap="square" rtlCol="0">
            <a:spAutoFit/>
          </a:bodyPr>
          <a:lstStyle/>
          <a:p>
            <a:pPr algn="ctr"/>
            <a:r>
              <a:rPr lang="en-US" dirty="0"/>
              <a:t>Sources of cadmium contamination (www.cadmium.org)</a:t>
            </a:r>
          </a:p>
        </p:txBody>
      </p:sp>
    </p:spTree>
    <p:extLst>
      <p:ext uri="{BB962C8B-B14F-4D97-AF65-F5344CB8AC3E}">
        <p14:creationId xmlns:p14="http://schemas.microsoft.com/office/powerpoint/2010/main" val="383728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CEF47-7412-4BB5-876B-472ED1E30DFF}" type="slidenum">
              <a:rPr lang="en-US" smtClean="0">
                <a:solidFill>
                  <a:prstClr val="black">
                    <a:tint val="75000"/>
                  </a:prstClr>
                </a:solidFill>
              </a:rPr>
              <a:pPr/>
              <a:t>12</a:t>
            </a:fld>
            <a:endParaRPr lang="en-US" dirty="0">
              <a:solidFill>
                <a:prstClr val="black">
                  <a:tint val="75000"/>
                </a:prstClr>
              </a:solidFill>
            </a:endParaRPr>
          </a:p>
        </p:txBody>
      </p:sp>
      <p:sp>
        <p:nvSpPr>
          <p:cNvPr id="5" name="TextBox 4"/>
          <p:cNvSpPr txBox="1"/>
          <p:nvPr/>
        </p:nvSpPr>
        <p:spPr>
          <a:xfrm>
            <a:off x="1093" y="4079114"/>
            <a:ext cx="8957985" cy="369332"/>
          </a:xfrm>
          <a:prstGeom prst="rect">
            <a:avLst/>
          </a:prstGeom>
          <a:noFill/>
        </p:spPr>
        <p:txBody>
          <a:bodyPr wrap="square" rtlCol="0">
            <a:spAutoFit/>
          </a:bodyPr>
          <a:lstStyle/>
          <a:p>
            <a:r>
              <a:rPr lang="en-US" dirty="0"/>
              <a:t>Limit concentration of metals listed in Guidance MTP (</a:t>
            </a:r>
            <a:r>
              <a:rPr lang="en-US" dirty="0" err="1"/>
              <a:t>Debnarova</a:t>
            </a:r>
            <a:r>
              <a:rPr lang="en-US" dirty="0"/>
              <a:t> and </a:t>
            </a:r>
            <a:r>
              <a:rPr lang="en-US" dirty="0" err="1"/>
              <a:t>Weissmannova</a:t>
            </a:r>
            <a:r>
              <a:rPr lang="en-US" dirty="0"/>
              <a:t>, 2010)</a:t>
            </a:r>
          </a:p>
        </p:txBody>
      </p:sp>
      <p:sp>
        <p:nvSpPr>
          <p:cNvPr id="10" name="ZoneTexte 15"/>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Impact of pollutants on plants</a:t>
            </a:r>
          </a:p>
        </p:txBody>
      </p:sp>
      <p:sp>
        <p:nvSpPr>
          <p:cNvPr id="11" name="ZoneTexte 323"/>
          <p:cNvSpPr txBox="1"/>
          <p:nvPr/>
        </p:nvSpPr>
        <p:spPr>
          <a:xfrm>
            <a:off x="0" y="404664"/>
            <a:ext cx="12192000" cy="572464"/>
          </a:xfrm>
          <a:prstGeom prst="rect">
            <a:avLst/>
          </a:prstGeom>
          <a:noFill/>
        </p:spPr>
        <p:txBody>
          <a:bodyPr wrap="square" rtlCol="0">
            <a:spAutoFit/>
          </a:bodyPr>
          <a:lstStyle/>
          <a:p>
            <a:pPr algn="ctr">
              <a:lnSpc>
                <a:spcPct val="130000"/>
              </a:lnSpc>
              <a:defRPr/>
            </a:pPr>
            <a:r>
              <a:rPr lang="en-US" sz="2400" b="1" dirty="0">
                <a:solidFill>
                  <a:prstClr val="black"/>
                </a:solidFill>
                <a:cs typeface="Calibri" pitchFamily="34" charset="0"/>
              </a:rPr>
              <a:t>Cadmium (Cd)</a:t>
            </a:r>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val="1881955437"/>
              </p:ext>
            </p:extLst>
          </p:nvPr>
        </p:nvGraphicFramePr>
        <p:xfrm>
          <a:off x="402316" y="2201346"/>
          <a:ext cx="8128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40">
                <a:tc>
                  <a:txBody>
                    <a:bodyPr/>
                    <a:lstStyle/>
                    <a:p>
                      <a:r>
                        <a:rPr lang="en-US" dirty="0">
                          <a:solidFill>
                            <a:schemeClr val="tx1"/>
                          </a:solidFill>
                        </a:rPr>
                        <a:t>Trace Element</a:t>
                      </a:r>
                    </a:p>
                  </a:txBody>
                  <a:tcPr/>
                </a:tc>
                <a:tc>
                  <a:txBody>
                    <a:bodyPr/>
                    <a:lstStyle/>
                    <a:p>
                      <a:r>
                        <a:rPr lang="en-US" dirty="0">
                          <a:solidFill>
                            <a:schemeClr val="tx1"/>
                          </a:solidFill>
                        </a:rPr>
                        <a:t>Criteria</a:t>
                      </a:r>
                      <a:r>
                        <a:rPr lang="en-US" baseline="0" dirty="0">
                          <a:solidFill>
                            <a:schemeClr val="tx1"/>
                          </a:solidFill>
                        </a:rPr>
                        <a:t> A (mg.kg</a:t>
                      </a:r>
                      <a:r>
                        <a:rPr lang="en-US" baseline="30000" dirty="0">
                          <a:solidFill>
                            <a:schemeClr val="tx1"/>
                          </a:solidFill>
                        </a:rPr>
                        <a:t>-1</a:t>
                      </a:r>
                      <a:r>
                        <a:rPr lang="en-US" baseline="0" dirty="0">
                          <a:solidFill>
                            <a:schemeClr val="tx1"/>
                          </a:solidFill>
                        </a:rPr>
                        <a:t>)</a:t>
                      </a:r>
                      <a:endParaRPr lang="en-US"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Criteria</a:t>
                      </a:r>
                      <a:r>
                        <a:rPr lang="en-US" baseline="0" dirty="0">
                          <a:solidFill>
                            <a:schemeClr val="tx1"/>
                          </a:solidFill>
                        </a:rPr>
                        <a:t> B (mg.kg</a:t>
                      </a:r>
                      <a:r>
                        <a:rPr lang="en-US" baseline="30000" dirty="0">
                          <a:solidFill>
                            <a:schemeClr val="tx1"/>
                          </a:solidFill>
                        </a:rPr>
                        <a:t>-1</a:t>
                      </a:r>
                      <a:r>
                        <a:rPr lang="en-US" baseline="0" dirty="0">
                          <a:solidFill>
                            <a:schemeClr val="tx1"/>
                          </a:solidFill>
                        </a:rPr>
                        <a:t>)</a:t>
                      </a:r>
                      <a:endParaRPr lang="en-US"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Criteria</a:t>
                      </a:r>
                      <a:r>
                        <a:rPr lang="en-US" baseline="0" dirty="0">
                          <a:solidFill>
                            <a:schemeClr val="tx1"/>
                          </a:solidFill>
                        </a:rPr>
                        <a:t> C (mg.kg</a:t>
                      </a:r>
                      <a:r>
                        <a:rPr lang="en-US" baseline="30000" dirty="0">
                          <a:solidFill>
                            <a:schemeClr val="tx1"/>
                          </a:solidFill>
                        </a:rPr>
                        <a:t>-1</a:t>
                      </a:r>
                      <a:r>
                        <a:rPr lang="en-US" baseline="0" dirty="0">
                          <a:solidFill>
                            <a:schemeClr val="tx1"/>
                          </a:solidFill>
                        </a:rPr>
                        <a:t>)</a:t>
                      </a:r>
                      <a:endParaRPr lang="en-US"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dirty="0"/>
                        <a:t>Cd</a:t>
                      </a:r>
                    </a:p>
                  </a:txBody>
                  <a:tcPr/>
                </a:tc>
                <a:tc>
                  <a:txBody>
                    <a:bodyPr/>
                    <a:lstStyle/>
                    <a:p>
                      <a:r>
                        <a:rPr lang="en-US" dirty="0"/>
                        <a:t>0.5</a:t>
                      </a:r>
                    </a:p>
                  </a:txBody>
                  <a:tcPr/>
                </a:tc>
                <a:tc>
                  <a:txBody>
                    <a:bodyPr/>
                    <a:lstStyle/>
                    <a:p>
                      <a:r>
                        <a:rPr lang="en-US" dirty="0"/>
                        <a:t>10</a:t>
                      </a:r>
                    </a:p>
                  </a:txBody>
                  <a:tcPr/>
                </a:tc>
                <a:tc>
                  <a:txBody>
                    <a:bodyPr/>
                    <a:lstStyle/>
                    <a:p>
                      <a:r>
                        <a:rPr lang="en-US" dirty="0"/>
                        <a:t>20</a:t>
                      </a:r>
                    </a:p>
                  </a:txBody>
                  <a:tcPr/>
                </a:tc>
                <a:extLst>
                  <a:ext uri="{0D108BD9-81ED-4DB2-BD59-A6C34878D82A}">
                    <a16:rowId xmlns:a16="http://schemas.microsoft.com/office/drawing/2014/main" val="10001"/>
                  </a:ext>
                </a:extLst>
              </a:tr>
              <a:tr h="370840">
                <a:tc>
                  <a:txBody>
                    <a:bodyPr/>
                    <a:lstStyle/>
                    <a:p>
                      <a:r>
                        <a:rPr lang="en-US" dirty="0"/>
                        <a:t>Cu</a:t>
                      </a:r>
                    </a:p>
                  </a:txBody>
                  <a:tcPr/>
                </a:tc>
                <a:tc>
                  <a:txBody>
                    <a:bodyPr/>
                    <a:lstStyle/>
                    <a:p>
                      <a:r>
                        <a:rPr lang="en-US" dirty="0"/>
                        <a:t>70</a:t>
                      </a:r>
                    </a:p>
                  </a:txBody>
                  <a:tcPr/>
                </a:tc>
                <a:tc>
                  <a:txBody>
                    <a:bodyPr/>
                    <a:lstStyle/>
                    <a:p>
                      <a:r>
                        <a:rPr lang="en-US" dirty="0"/>
                        <a:t>500</a:t>
                      </a:r>
                    </a:p>
                  </a:txBody>
                  <a:tcPr/>
                </a:tc>
                <a:tc>
                  <a:txBody>
                    <a:bodyPr/>
                    <a:lstStyle/>
                    <a:p>
                      <a:r>
                        <a:rPr lang="en-US" dirty="0"/>
                        <a:t>600</a:t>
                      </a:r>
                    </a:p>
                  </a:txBody>
                  <a:tcPr/>
                </a:tc>
                <a:extLst>
                  <a:ext uri="{0D108BD9-81ED-4DB2-BD59-A6C34878D82A}">
                    <a16:rowId xmlns:a16="http://schemas.microsoft.com/office/drawing/2014/main" val="10002"/>
                  </a:ext>
                </a:extLst>
              </a:tr>
              <a:tr h="370840">
                <a:tc>
                  <a:txBody>
                    <a:bodyPr/>
                    <a:lstStyle/>
                    <a:p>
                      <a:r>
                        <a:rPr lang="en-US" dirty="0" err="1"/>
                        <a:t>Pb</a:t>
                      </a:r>
                      <a:endParaRPr lang="en-US" dirty="0"/>
                    </a:p>
                  </a:txBody>
                  <a:tcPr/>
                </a:tc>
                <a:tc>
                  <a:txBody>
                    <a:bodyPr/>
                    <a:lstStyle/>
                    <a:p>
                      <a:r>
                        <a:rPr lang="en-US" dirty="0"/>
                        <a:t>80</a:t>
                      </a:r>
                    </a:p>
                  </a:txBody>
                  <a:tcPr/>
                </a:tc>
                <a:tc>
                  <a:txBody>
                    <a:bodyPr/>
                    <a:lstStyle/>
                    <a:p>
                      <a:r>
                        <a:rPr lang="en-US" dirty="0"/>
                        <a:t>250</a:t>
                      </a:r>
                    </a:p>
                  </a:txBody>
                  <a:tcPr/>
                </a:tc>
                <a:tc>
                  <a:txBody>
                    <a:bodyPr/>
                    <a:lstStyle/>
                    <a:p>
                      <a:r>
                        <a:rPr lang="en-US" dirty="0"/>
                        <a:t>300</a:t>
                      </a:r>
                    </a:p>
                  </a:txBody>
                  <a:tcPr/>
                </a:tc>
                <a:extLst>
                  <a:ext uri="{0D108BD9-81ED-4DB2-BD59-A6C34878D82A}">
                    <a16:rowId xmlns:a16="http://schemas.microsoft.com/office/drawing/2014/main" val="10003"/>
                  </a:ext>
                </a:extLst>
              </a:tr>
              <a:tr h="370840">
                <a:tc>
                  <a:txBody>
                    <a:bodyPr/>
                    <a:lstStyle/>
                    <a:p>
                      <a:r>
                        <a:rPr lang="en-US" dirty="0"/>
                        <a:t>Hg</a:t>
                      </a:r>
                    </a:p>
                  </a:txBody>
                  <a:tcPr/>
                </a:tc>
                <a:tc>
                  <a:txBody>
                    <a:bodyPr/>
                    <a:lstStyle/>
                    <a:p>
                      <a:r>
                        <a:rPr lang="en-US" dirty="0"/>
                        <a:t>0.4</a:t>
                      </a:r>
                    </a:p>
                  </a:txBody>
                  <a:tcPr/>
                </a:tc>
                <a:tc>
                  <a:txBody>
                    <a:bodyPr/>
                    <a:lstStyle/>
                    <a:p>
                      <a:r>
                        <a:rPr lang="en-US" dirty="0"/>
                        <a:t>2.5</a:t>
                      </a:r>
                    </a:p>
                  </a:txBody>
                  <a:tcPr/>
                </a:tc>
                <a:tc>
                  <a:txBody>
                    <a:bodyPr/>
                    <a:lstStyle/>
                    <a:p>
                      <a:r>
                        <a:rPr lang="en-US" dirty="0"/>
                        <a:t>10</a:t>
                      </a:r>
                    </a:p>
                  </a:txBody>
                  <a:tcPr/>
                </a:tc>
                <a:extLst>
                  <a:ext uri="{0D108BD9-81ED-4DB2-BD59-A6C34878D82A}">
                    <a16:rowId xmlns:a16="http://schemas.microsoft.com/office/drawing/2014/main" val="10004"/>
                  </a:ext>
                </a:extLst>
              </a:tr>
            </a:tbl>
          </a:graphicData>
        </a:graphic>
      </p:graphicFrame>
      <p:sp>
        <p:nvSpPr>
          <p:cNvPr id="8" name="Espace réservé du contenu 2"/>
          <p:cNvSpPr txBox="1">
            <a:spLocks/>
          </p:cNvSpPr>
          <p:nvPr/>
        </p:nvSpPr>
        <p:spPr>
          <a:xfrm>
            <a:off x="0" y="978408"/>
            <a:ext cx="12192000" cy="1068736"/>
          </a:xfrm>
          <a:prstGeom prst="rect">
            <a:avLst/>
          </a:prstGeom>
        </p:spPr>
        <p:txBody>
          <a:bodyPr vert="horz" wrap="square" lIns="72000" tIns="72000" rIns="72000" bIns="72000" rtlCol="0">
            <a:spAutoFit/>
          </a:bodyPr>
          <a:lstStyle/>
          <a:p>
            <a:r>
              <a:rPr lang="en-US" sz="2000" b="1" u="sng" dirty="0"/>
              <a:t>Origin: </a:t>
            </a:r>
          </a:p>
          <a:p>
            <a:pPr marL="342900" indent="-342900">
              <a:buFont typeface="Wingdings" panose="05000000000000000000" pitchFamily="2" charset="2"/>
              <a:buChar char="§"/>
            </a:pPr>
            <a:r>
              <a:rPr lang="en-US" sz="2000" dirty="0"/>
              <a:t>Naturally occurring in the earth’s crust and sedimentary rocks (up to 25 ppm).</a:t>
            </a:r>
          </a:p>
          <a:p>
            <a:pPr marL="342900" indent="-342900">
              <a:buFont typeface="Wingdings" panose="05000000000000000000" pitchFamily="2" charset="2"/>
              <a:buChar char="§"/>
            </a:pPr>
            <a:r>
              <a:rPr lang="en-US" sz="2000" b="1" dirty="0">
                <a:solidFill>
                  <a:srgbClr val="FF0000"/>
                </a:solidFill>
              </a:rPr>
              <a:t>However</a:t>
            </a:r>
            <a:r>
              <a:rPr lang="en-US" sz="2000" dirty="0"/>
              <a:t>, most of Cd in the environment is a byproduct of anthropogenic activities. </a:t>
            </a:r>
          </a:p>
        </p:txBody>
      </p:sp>
      <p:grpSp>
        <p:nvGrpSpPr>
          <p:cNvPr id="4" name="Group 3"/>
          <p:cNvGrpSpPr/>
          <p:nvPr/>
        </p:nvGrpSpPr>
        <p:grpSpPr>
          <a:xfrm>
            <a:off x="3108" y="4528272"/>
            <a:ext cx="12192000" cy="2299842"/>
            <a:chOff x="3108" y="4528272"/>
            <a:chExt cx="12192000" cy="2299842"/>
          </a:xfrm>
        </p:grpSpPr>
        <p:pic>
          <p:nvPicPr>
            <p:cNvPr id="12" name="Picture 11"/>
            <p:cNvPicPr>
              <a:picLocks noChangeAspect="1"/>
            </p:cNvPicPr>
            <p:nvPr/>
          </p:nvPicPr>
          <p:blipFill>
            <a:blip r:embed="rId3"/>
            <a:stretch>
              <a:fillRect/>
            </a:stretch>
          </p:blipFill>
          <p:spPr>
            <a:xfrm>
              <a:off x="6734455" y="4837882"/>
              <a:ext cx="2296200" cy="1642534"/>
            </a:xfrm>
            <a:prstGeom prst="rect">
              <a:avLst/>
            </a:prstGeom>
          </p:spPr>
        </p:pic>
        <p:sp>
          <p:nvSpPr>
            <p:cNvPr id="14" name="Espace réservé du contenu 2"/>
            <p:cNvSpPr txBox="1">
              <a:spLocks/>
            </p:cNvSpPr>
            <p:nvPr/>
          </p:nvSpPr>
          <p:spPr>
            <a:xfrm>
              <a:off x="3108" y="4528272"/>
              <a:ext cx="12192000" cy="2299842"/>
            </a:xfrm>
            <a:prstGeom prst="rect">
              <a:avLst/>
            </a:prstGeom>
          </p:spPr>
          <p:txBody>
            <a:bodyPr vert="horz" wrap="square" lIns="72000" tIns="72000" rIns="72000" bIns="72000" rtlCol="0">
              <a:spAutoFit/>
            </a:bodyPr>
            <a:lstStyle/>
            <a:p>
              <a:r>
                <a:rPr lang="en-US" sz="2000" b="1" u="sng" dirty="0"/>
                <a:t>Toxic effects: </a:t>
              </a:r>
            </a:p>
            <a:p>
              <a:pPr marL="342900" indent="-342900">
                <a:buFont typeface="Wingdings" panose="05000000000000000000" pitchFamily="2" charset="2"/>
                <a:buChar char="§"/>
              </a:pPr>
              <a:r>
                <a:rPr lang="en-US" sz="2000" dirty="0"/>
                <a:t>Chlorosis.</a:t>
              </a:r>
            </a:p>
            <a:p>
              <a:pPr marL="342900" indent="-342900">
                <a:buFont typeface="Wingdings" panose="05000000000000000000" pitchFamily="2" charset="2"/>
                <a:buChar char="§"/>
              </a:pPr>
              <a:r>
                <a:rPr lang="en-US" sz="2000" dirty="0"/>
                <a:t>Growth inhibition.</a:t>
              </a:r>
            </a:p>
            <a:p>
              <a:pPr marL="342900" indent="-342900">
                <a:buFont typeface="Wingdings" panose="05000000000000000000" pitchFamily="2" charset="2"/>
                <a:buChar char="§"/>
              </a:pPr>
              <a:r>
                <a:rPr lang="en-US" sz="2000" dirty="0"/>
                <a:t>Browning of root tips.</a:t>
              </a:r>
            </a:p>
            <a:p>
              <a:pPr marL="342900" indent="-342900">
                <a:buFont typeface="Wingdings" panose="05000000000000000000" pitchFamily="2" charset="2"/>
                <a:buChar char="§"/>
              </a:pPr>
              <a:r>
                <a:rPr lang="en-US" sz="2000" dirty="0"/>
                <a:t>Reduction of nitrate absorption.</a:t>
              </a:r>
            </a:p>
            <a:p>
              <a:pPr marL="342900" indent="-342900">
                <a:buFont typeface="Wingdings" panose="05000000000000000000" pitchFamily="2" charset="2"/>
                <a:buChar char="§"/>
              </a:pPr>
              <a:r>
                <a:rPr lang="en-US" sz="2000" dirty="0"/>
                <a:t>Affection of the plasma membrane permeability.</a:t>
              </a:r>
            </a:p>
            <a:p>
              <a:pPr marL="342900" indent="-342900">
                <a:buFont typeface="Wingdings" panose="05000000000000000000" pitchFamily="2" charset="2"/>
                <a:buChar char="§"/>
              </a:pPr>
              <a:r>
                <a:rPr lang="en-US" sz="2000" dirty="0"/>
                <a:t>Reduction in water content </a:t>
              </a:r>
            </a:p>
          </p:txBody>
        </p:sp>
      </p:grpSp>
    </p:spTree>
    <p:extLst>
      <p:ext uri="{BB962C8B-B14F-4D97-AF65-F5344CB8AC3E}">
        <p14:creationId xmlns:p14="http://schemas.microsoft.com/office/powerpoint/2010/main" val="327240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CEF47-7412-4BB5-876B-472ED1E30DFF}" type="slidenum">
              <a:rPr lang="en-US" smtClean="0">
                <a:solidFill>
                  <a:prstClr val="black">
                    <a:tint val="75000"/>
                  </a:prstClr>
                </a:solidFill>
              </a:rPr>
              <a:pPr/>
              <a:t>13</a:t>
            </a:fld>
            <a:endParaRPr lang="en-US" dirty="0">
              <a:solidFill>
                <a:prstClr val="black">
                  <a:tint val="75000"/>
                </a:prstClr>
              </a:solidFill>
            </a:endParaRPr>
          </a:p>
        </p:txBody>
      </p:sp>
      <p:sp>
        <p:nvSpPr>
          <p:cNvPr id="3" name="ZoneTexte 15"/>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Impact of pollutants on plants</a:t>
            </a:r>
          </a:p>
        </p:txBody>
      </p:sp>
      <p:sp>
        <p:nvSpPr>
          <p:cNvPr id="4" name="ZoneTexte 323"/>
          <p:cNvSpPr txBox="1"/>
          <p:nvPr/>
        </p:nvSpPr>
        <p:spPr>
          <a:xfrm>
            <a:off x="0" y="404664"/>
            <a:ext cx="12192000" cy="572464"/>
          </a:xfrm>
          <a:prstGeom prst="rect">
            <a:avLst/>
          </a:prstGeom>
          <a:noFill/>
        </p:spPr>
        <p:txBody>
          <a:bodyPr wrap="square" rtlCol="0">
            <a:spAutoFit/>
          </a:bodyPr>
          <a:lstStyle/>
          <a:p>
            <a:pPr algn="ctr">
              <a:lnSpc>
                <a:spcPct val="130000"/>
              </a:lnSpc>
              <a:defRPr/>
            </a:pPr>
            <a:r>
              <a:rPr lang="en-US" sz="2400" b="1" dirty="0">
                <a:solidFill>
                  <a:prstClr val="black"/>
                </a:solidFill>
                <a:cs typeface="Calibri" pitchFamily="34" charset="0"/>
              </a:rPr>
              <a:t>Copper (Cu)</a:t>
            </a:r>
            <a:endParaRPr lang="en-US" sz="2400" b="1" dirty="0"/>
          </a:p>
        </p:txBody>
      </p:sp>
      <p:sp>
        <p:nvSpPr>
          <p:cNvPr id="6" name="Espace réservé du contenu 2"/>
          <p:cNvSpPr txBox="1">
            <a:spLocks/>
          </p:cNvSpPr>
          <p:nvPr/>
        </p:nvSpPr>
        <p:spPr>
          <a:xfrm>
            <a:off x="0" y="978408"/>
            <a:ext cx="12192000" cy="1684289"/>
          </a:xfrm>
          <a:prstGeom prst="rect">
            <a:avLst/>
          </a:prstGeom>
        </p:spPr>
        <p:txBody>
          <a:bodyPr vert="horz" wrap="square" lIns="72000" tIns="72000" rIns="72000" bIns="72000" rtlCol="0">
            <a:spAutoFit/>
          </a:bodyPr>
          <a:lstStyle/>
          <a:p>
            <a:r>
              <a:rPr lang="en-US" sz="2000" b="1" u="sng" dirty="0"/>
              <a:t>Functions: </a:t>
            </a:r>
          </a:p>
          <a:p>
            <a:pPr marL="342900" indent="-342900">
              <a:buFont typeface="Wingdings" panose="05000000000000000000" pitchFamily="2" charset="2"/>
              <a:buChar char="§"/>
            </a:pPr>
            <a:r>
              <a:rPr lang="en-US" sz="2000" dirty="0">
                <a:solidFill>
                  <a:srgbClr val="000000"/>
                </a:solidFill>
              </a:rPr>
              <a:t>An essential metal for normal plant growth and development.</a:t>
            </a:r>
          </a:p>
          <a:p>
            <a:pPr marL="342900" indent="-342900">
              <a:buFont typeface="Wingdings" panose="05000000000000000000" pitchFamily="2" charset="2"/>
              <a:buChar char="§"/>
            </a:pPr>
            <a:r>
              <a:rPr lang="en-US" sz="2000" dirty="0">
                <a:solidFill>
                  <a:srgbClr val="000000"/>
                </a:solidFill>
              </a:rPr>
              <a:t>Considered as a micronutrient for plants.</a:t>
            </a:r>
          </a:p>
          <a:p>
            <a:pPr marL="342900" indent="-342900">
              <a:buFont typeface="Wingdings" panose="05000000000000000000" pitchFamily="2" charset="2"/>
              <a:buChar char="§"/>
            </a:pPr>
            <a:r>
              <a:rPr lang="en-US" sz="2000" dirty="0">
                <a:solidFill>
                  <a:srgbClr val="000000"/>
                </a:solidFill>
              </a:rPr>
              <a:t>Plays an important role in CO</a:t>
            </a:r>
            <a:r>
              <a:rPr lang="en-US" sz="2000" baseline="-25000" dirty="0">
                <a:solidFill>
                  <a:srgbClr val="000000"/>
                </a:solidFill>
              </a:rPr>
              <a:t>2</a:t>
            </a:r>
            <a:r>
              <a:rPr lang="en-US" sz="2000" dirty="0">
                <a:solidFill>
                  <a:srgbClr val="000000"/>
                </a:solidFill>
              </a:rPr>
              <a:t> assimilation and ATP synthesis.</a:t>
            </a:r>
          </a:p>
          <a:p>
            <a:pPr marL="342900" indent="-342900">
              <a:buFont typeface="Wingdings" panose="05000000000000000000" pitchFamily="2" charset="2"/>
              <a:buChar char="§"/>
            </a:pPr>
            <a:r>
              <a:rPr lang="en-US" sz="2000" dirty="0">
                <a:solidFill>
                  <a:srgbClr val="000000"/>
                </a:solidFill>
              </a:rPr>
              <a:t>Essential component of various proteins of photosynthetic system.</a:t>
            </a:r>
          </a:p>
        </p:txBody>
      </p:sp>
      <p:sp>
        <p:nvSpPr>
          <p:cNvPr id="8" name="Espace réservé du contenu 2"/>
          <p:cNvSpPr txBox="1">
            <a:spLocks/>
          </p:cNvSpPr>
          <p:nvPr/>
        </p:nvSpPr>
        <p:spPr>
          <a:xfrm>
            <a:off x="-6224" y="2670354"/>
            <a:ext cx="12192000" cy="514738"/>
          </a:xfrm>
          <a:prstGeom prst="rect">
            <a:avLst/>
          </a:prstGeom>
        </p:spPr>
        <p:txBody>
          <a:bodyPr vert="horz" wrap="square" lIns="72000" tIns="72000" rIns="72000" bIns="72000" rtlCol="0">
            <a:spAutoFit/>
          </a:bodyPr>
          <a:lstStyle/>
          <a:p>
            <a:pPr algn="ctr"/>
            <a:r>
              <a:rPr lang="en-US" sz="2400" b="1" u="sng" dirty="0">
                <a:solidFill>
                  <a:srgbClr val="FF0000"/>
                </a:solidFill>
              </a:rPr>
              <a:t>However: It is also potentially toxic in excess.</a:t>
            </a:r>
          </a:p>
        </p:txBody>
      </p:sp>
      <p:sp>
        <p:nvSpPr>
          <p:cNvPr id="9" name="Rectangle 8"/>
          <p:cNvSpPr/>
          <p:nvPr/>
        </p:nvSpPr>
        <p:spPr>
          <a:xfrm>
            <a:off x="0" y="3087177"/>
            <a:ext cx="12192000" cy="400110"/>
          </a:xfrm>
          <a:prstGeom prst="rect">
            <a:avLst/>
          </a:prstGeom>
        </p:spPr>
        <p:txBody>
          <a:bodyPr wrap="square">
            <a:spAutoFit/>
          </a:bodyPr>
          <a:lstStyle/>
          <a:p>
            <a:pPr algn="ctr"/>
            <a:r>
              <a:rPr lang="en-US" sz="2000" b="1" dirty="0">
                <a:solidFill>
                  <a:srgbClr val="000000"/>
                </a:solidFill>
                <a:latin typeface="+mj-lt"/>
              </a:rPr>
              <a:t>Enhanced industrial and mining activities have contributed to the increasing occurrence of Cu in ecosystems.</a:t>
            </a:r>
          </a:p>
        </p:txBody>
      </p:sp>
      <p:sp>
        <p:nvSpPr>
          <p:cNvPr id="10" name="Espace réservé du contenu 2"/>
          <p:cNvSpPr txBox="1">
            <a:spLocks/>
          </p:cNvSpPr>
          <p:nvPr/>
        </p:nvSpPr>
        <p:spPr>
          <a:xfrm>
            <a:off x="-6222" y="3892669"/>
            <a:ext cx="12192000" cy="1992066"/>
          </a:xfrm>
          <a:prstGeom prst="rect">
            <a:avLst/>
          </a:prstGeom>
        </p:spPr>
        <p:txBody>
          <a:bodyPr vert="horz" wrap="square" lIns="72000" tIns="72000" rIns="72000" bIns="72000" rtlCol="0">
            <a:spAutoFit/>
          </a:bodyPr>
          <a:lstStyle/>
          <a:p>
            <a:r>
              <a:rPr lang="en-US" sz="2000" b="1" u="sng" dirty="0"/>
              <a:t>Toxic effects: </a:t>
            </a:r>
            <a:endParaRPr lang="en-US" sz="2000" dirty="0">
              <a:solidFill>
                <a:srgbClr val="000000"/>
              </a:solidFill>
            </a:endParaRPr>
          </a:p>
          <a:p>
            <a:pPr marL="285750" indent="-285750">
              <a:buFont typeface="Wingdings" panose="05000000000000000000" pitchFamily="2" charset="2"/>
              <a:buChar char="§"/>
            </a:pPr>
            <a:r>
              <a:rPr lang="en-US" sz="2000" dirty="0">
                <a:solidFill>
                  <a:srgbClr val="000000"/>
                </a:solidFill>
              </a:rPr>
              <a:t>Induces stress and causes injury to plants.</a:t>
            </a:r>
          </a:p>
          <a:p>
            <a:pPr marL="285750" indent="-285750">
              <a:buFont typeface="Wingdings" panose="05000000000000000000" pitchFamily="2" charset="2"/>
              <a:buChar char="§"/>
            </a:pPr>
            <a:r>
              <a:rPr lang="en-US" sz="2000" dirty="0">
                <a:solidFill>
                  <a:srgbClr val="000000"/>
                </a:solidFill>
              </a:rPr>
              <a:t>Causes plant growth retardation and leaf chlorosis.</a:t>
            </a:r>
          </a:p>
          <a:p>
            <a:pPr marL="285750" indent="-285750">
              <a:buFont typeface="Wingdings" panose="05000000000000000000" pitchFamily="2" charset="2"/>
              <a:buChar char="§"/>
            </a:pPr>
            <a:r>
              <a:rPr lang="en-US" sz="2000" dirty="0">
                <a:solidFill>
                  <a:srgbClr val="000000"/>
                </a:solidFill>
              </a:rPr>
              <a:t>Excess Cu generates oxidative stress and ROS.</a:t>
            </a:r>
          </a:p>
          <a:p>
            <a:pPr marL="285750" indent="-285750">
              <a:buFont typeface="Wingdings" panose="05000000000000000000" pitchFamily="2" charset="2"/>
              <a:buChar char="§"/>
            </a:pPr>
            <a:r>
              <a:rPr lang="en-US" sz="2000" dirty="0">
                <a:solidFill>
                  <a:srgbClr val="000000"/>
                </a:solidFill>
              </a:rPr>
              <a:t>Reduces the root growth.</a:t>
            </a:r>
          </a:p>
          <a:p>
            <a:pPr marL="285750" indent="-285750">
              <a:buFont typeface="Wingdings" panose="05000000000000000000" pitchFamily="2" charset="2"/>
              <a:buChar char="§"/>
            </a:pPr>
            <a:r>
              <a:rPr lang="en-US" sz="2000" dirty="0">
                <a:solidFill>
                  <a:srgbClr val="000000"/>
                </a:solidFill>
              </a:rPr>
              <a:t>Reduces biomass and seed production.</a:t>
            </a:r>
            <a:endParaRPr lang="en-US" sz="2000" dirty="0"/>
          </a:p>
        </p:txBody>
      </p:sp>
      <p:pic>
        <p:nvPicPr>
          <p:cNvPr id="11" name="Picture 10"/>
          <p:cNvPicPr>
            <a:picLocks noChangeAspect="1"/>
          </p:cNvPicPr>
          <p:nvPr/>
        </p:nvPicPr>
        <p:blipFill>
          <a:blip r:embed="rId2"/>
          <a:stretch>
            <a:fillRect/>
          </a:stretch>
        </p:blipFill>
        <p:spPr>
          <a:xfrm>
            <a:off x="6239945" y="3707169"/>
            <a:ext cx="2451000" cy="2651334"/>
          </a:xfrm>
          <a:prstGeom prst="rect">
            <a:avLst/>
          </a:prstGeom>
        </p:spPr>
      </p:pic>
      <p:pic>
        <p:nvPicPr>
          <p:cNvPr id="12" name="Picture 11"/>
          <p:cNvPicPr>
            <a:picLocks noChangeAspect="1"/>
          </p:cNvPicPr>
          <p:nvPr/>
        </p:nvPicPr>
        <p:blipFill>
          <a:blip r:embed="rId3"/>
          <a:stretch>
            <a:fillRect/>
          </a:stretch>
        </p:blipFill>
        <p:spPr>
          <a:xfrm>
            <a:off x="9875425" y="4762183"/>
            <a:ext cx="1857600" cy="1383867"/>
          </a:xfrm>
          <a:prstGeom prst="rect">
            <a:avLst/>
          </a:prstGeom>
        </p:spPr>
      </p:pic>
    </p:spTree>
    <p:extLst>
      <p:ext uri="{BB962C8B-B14F-4D97-AF65-F5344CB8AC3E}">
        <p14:creationId xmlns:p14="http://schemas.microsoft.com/office/powerpoint/2010/main" val="90886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7" presetClass="emph" presetSubtype="0" fill="remove" grpId="0" nodeType="clickEffect">
                                  <p:stCondLst>
                                    <p:cond delay="0"/>
                                  </p:stCondLst>
                                  <p:childTnLst>
                                    <p:animClr clrSpc="rgb" dir="cw">
                                      <p:cBhvr override="childStyle">
                                        <p:cTn id="22" dur="250" autoRev="1" fill="remove"/>
                                        <p:tgtEl>
                                          <p:spTgt spid="8"/>
                                        </p:tgtEl>
                                        <p:attrNameLst>
                                          <p:attrName>style.color</p:attrName>
                                        </p:attrNameLst>
                                      </p:cBhvr>
                                      <p:to>
                                        <a:schemeClr val="bg1"/>
                                      </p:to>
                                    </p:animClr>
                                    <p:animClr clrSpc="rgb" dir="cw">
                                      <p:cBhvr>
                                        <p:cTn id="23" dur="250" autoRev="1" fill="remove"/>
                                        <p:tgtEl>
                                          <p:spTgt spid="8"/>
                                        </p:tgtEl>
                                        <p:attrNameLst>
                                          <p:attrName>fillcolor</p:attrName>
                                        </p:attrNameLst>
                                      </p:cBhvr>
                                      <p:to>
                                        <a:schemeClr val="bg1"/>
                                      </p:to>
                                    </p:animClr>
                                    <p:set>
                                      <p:cBhvr>
                                        <p:cTn id="24" dur="250" autoRev="1" fill="remove"/>
                                        <p:tgtEl>
                                          <p:spTgt spid="8"/>
                                        </p:tgtEl>
                                        <p:attrNameLst>
                                          <p:attrName>fill.type</p:attrName>
                                        </p:attrNameLst>
                                      </p:cBhvr>
                                      <p:to>
                                        <p:strVal val="solid"/>
                                      </p:to>
                                    </p:set>
                                    <p:set>
                                      <p:cBhvr>
                                        <p:cTn id="25" dur="250" autoRev="1" fill="remove"/>
                                        <p:tgtEl>
                                          <p:spTgt spid="8"/>
                                        </p:tgtEl>
                                        <p:attrNameLst>
                                          <p:attrName>fill.on</p:attrName>
                                        </p:attrNameLst>
                                      </p:cBhvr>
                                      <p:to>
                                        <p:strVal val="true"/>
                                      </p:to>
                                    </p:set>
                                  </p:childTnLst>
                                </p:cTn>
                              </p:par>
                              <p:par>
                                <p:cTn id="26" presetID="1" presetClass="entr" presetSubtype="0" fill="hold" nodeType="with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CEF47-7412-4BB5-876B-472ED1E30DFF}" type="slidenum">
              <a:rPr lang="en-US" smtClean="0">
                <a:solidFill>
                  <a:prstClr val="black">
                    <a:tint val="75000"/>
                  </a:prstClr>
                </a:solidFill>
              </a:rPr>
              <a:pPr/>
              <a:t>14</a:t>
            </a:fld>
            <a:endParaRPr lang="en-US" dirty="0">
              <a:solidFill>
                <a:prstClr val="black">
                  <a:tint val="75000"/>
                </a:prstClr>
              </a:solidFill>
            </a:endParaRPr>
          </a:p>
        </p:txBody>
      </p:sp>
      <p:sp>
        <p:nvSpPr>
          <p:cNvPr id="3" name="ZoneTexte 15"/>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Impact of pollutants on plants</a:t>
            </a:r>
          </a:p>
        </p:txBody>
      </p:sp>
      <p:sp>
        <p:nvSpPr>
          <p:cNvPr id="4" name="ZoneTexte 323"/>
          <p:cNvSpPr txBox="1"/>
          <p:nvPr/>
        </p:nvSpPr>
        <p:spPr>
          <a:xfrm>
            <a:off x="0" y="404664"/>
            <a:ext cx="12192000" cy="533672"/>
          </a:xfrm>
          <a:prstGeom prst="rect">
            <a:avLst/>
          </a:prstGeom>
          <a:noFill/>
        </p:spPr>
        <p:txBody>
          <a:bodyPr wrap="square" rtlCol="0">
            <a:spAutoFit/>
          </a:bodyPr>
          <a:lstStyle/>
          <a:p>
            <a:pPr algn="ctr">
              <a:lnSpc>
                <a:spcPct val="130000"/>
              </a:lnSpc>
              <a:defRPr/>
            </a:pPr>
            <a:r>
              <a:rPr lang="en-US" sz="2400" b="1" dirty="0">
                <a:solidFill>
                  <a:prstClr val="black"/>
                </a:solidFill>
                <a:cs typeface="Calibri" pitchFamily="34" charset="0"/>
              </a:rPr>
              <a:t>Polycyclic aromatic hydrocarbons (PAHs)</a:t>
            </a:r>
            <a:endParaRPr lang="en-US" sz="2400" b="1" dirty="0"/>
          </a:p>
        </p:txBody>
      </p:sp>
      <p:sp>
        <p:nvSpPr>
          <p:cNvPr id="14" name="Espace réservé du contenu 2"/>
          <p:cNvSpPr txBox="1">
            <a:spLocks/>
          </p:cNvSpPr>
          <p:nvPr/>
        </p:nvSpPr>
        <p:spPr>
          <a:xfrm>
            <a:off x="0" y="978408"/>
            <a:ext cx="12192000" cy="1684289"/>
          </a:xfrm>
          <a:prstGeom prst="rect">
            <a:avLst/>
          </a:prstGeom>
        </p:spPr>
        <p:txBody>
          <a:bodyPr vert="horz" wrap="square" lIns="72000" tIns="72000" rIns="72000" bIns="72000" rtlCol="0">
            <a:spAutoFit/>
          </a:bodyPr>
          <a:lstStyle/>
          <a:p>
            <a:r>
              <a:rPr lang="en-US" sz="2000" b="1" u="sng" dirty="0"/>
              <a:t>Definition: </a:t>
            </a:r>
          </a:p>
          <a:p>
            <a:pPr marL="342900" indent="-342900">
              <a:buFont typeface="Wingdings" panose="05000000000000000000" pitchFamily="2" charset="2"/>
              <a:buChar char="§"/>
            </a:pPr>
            <a:r>
              <a:rPr lang="en-US" sz="2000" dirty="0"/>
              <a:t>group of chemicals that are formed during the incomplete burning of coal, oil, gas, garbage, tobacco or charbroiled meat.</a:t>
            </a:r>
          </a:p>
          <a:p>
            <a:pPr marL="342900" indent="-342900">
              <a:buFont typeface="Wingdings" panose="05000000000000000000" pitchFamily="2" charset="2"/>
              <a:buChar char="§"/>
            </a:pPr>
            <a:r>
              <a:rPr lang="en-US" sz="2000" dirty="0">
                <a:solidFill>
                  <a:srgbClr val="000000"/>
                </a:solidFill>
              </a:rPr>
              <a:t>Occur naturally or as a result of human activities</a:t>
            </a:r>
          </a:p>
          <a:p>
            <a:pPr marL="342900" indent="-342900">
              <a:buFont typeface="Wingdings" panose="05000000000000000000" pitchFamily="2" charset="2"/>
              <a:buChar char="§"/>
            </a:pPr>
            <a:endParaRPr lang="en-US" sz="2000" dirty="0">
              <a:solidFill>
                <a:srgbClr val="000000"/>
              </a:solidFill>
            </a:endParaRPr>
          </a:p>
        </p:txBody>
      </p:sp>
      <p:pic>
        <p:nvPicPr>
          <p:cNvPr id="15" name="Picture 14"/>
          <p:cNvPicPr>
            <a:picLocks noChangeAspect="1"/>
          </p:cNvPicPr>
          <p:nvPr/>
        </p:nvPicPr>
        <p:blipFill>
          <a:blip r:embed="rId2"/>
          <a:stretch>
            <a:fillRect/>
          </a:stretch>
        </p:blipFill>
        <p:spPr>
          <a:xfrm>
            <a:off x="9435992" y="1786463"/>
            <a:ext cx="2631600" cy="1752467"/>
          </a:xfrm>
          <a:prstGeom prst="rect">
            <a:avLst/>
          </a:prstGeom>
        </p:spPr>
      </p:pic>
      <p:pic>
        <p:nvPicPr>
          <p:cNvPr id="16" name="Picture 15"/>
          <p:cNvPicPr>
            <a:picLocks noChangeAspect="1"/>
          </p:cNvPicPr>
          <p:nvPr/>
        </p:nvPicPr>
        <p:blipFill>
          <a:blip r:embed="rId3"/>
          <a:stretch>
            <a:fillRect/>
          </a:stretch>
        </p:blipFill>
        <p:spPr>
          <a:xfrm>
            <a:off x="6673600" y="1820552"/>
            <a:ext cx="2064000" cy="1293334"/>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462189354"/>
              </p:ext>
            </p:extLst>
          </p:nvPr>
        </p:nvGraphicFramePr>
        <p:xfrm>
          <a:off x="513184" y="2467219"/>
          <a:ext cx="4385310" cy="3235960"/>
        </p:xfrm>
        <a:graphic>
          <a:graphicData uri="http://schemas.openxmlformats.org/drawingml/2006/table">
            <a:tbl>
              <a:tblPr firstRow="1" bandRow="1">
                <a:tableStyleId>{5C22544A-7EE6-4342-B048-85BDC9FD1C3A}</a:tableStyleId>
              </a:tblPr>
              <a:tblGrid>
                <a:gridCol w="2192655">
                  <a:extLst>
                    <a:ext uri="{9D8B030D-6E8A-4147-A177-3AD203B41FA5}">
                      <a16:colId xmlns:a16="http://schemas.microsoft.com/office/drawing/2014/main" val="20000"/>
                    </a:ext>
                  </a:extLst>
                </a:gridCol>
                <a:gridCol w="2192655">
                  <a:extLst>
                    <a:ext uri="{9D8B030D-6E8A-4147-A177-3AD203B41FA5}">
                      <a16:colId xmlns:a16="http://schemas.microsoft.com/office/drawing/2014/main" val="20001"/>
                    </a:ext>
                  </a:extLst>
                </a:gridCol>
              </a:tblGrid>
              <a:tr h="370840">
                <a:tc>
                  <a:txBody>
                    <a:bodyPr/>
                    <a:lstStyle/>
                    <a:p>
                      <a:r>
                        <a:rPr lang="en-US" dirty="0">
                          <a:solidFill>
                            <a:schemeClr val="tx1"/>
                          </a:solidFill>
                        </a:rPr>
                        <a:t>Human</a:t>
                      </a:r>
                      <a:r>
                        <a:rPr lang="en-US" baseline="0" dirty="0">
                          <a:solidFill>
                            <a:schemeClr val="tx1"/>
                          </a:solidFill>
                        </a:rPr>
                        <a:t> sources</a:t>
                      </a:r>
                      <a:endParaRPr lang="en-US" dirty="0">
                        <a:solidFill>
                          <a:schemeClr val="tx1"/>
                        </a:solidFill>
                      </a:endParaRPr>
                    </a:p>
                  </a:txBody>
                  <a:tcPr/>
                </a:tc>
                <a:tc>
                  <a:txBody>
                    <a:bodyPr/>
                    <a:lstStyle/>
                    <a:p>
                      <a:r>
                        <a:rPr lang="en-US" dirty="0">
                          <a:solidFill>
                            <a:schemeClr val="tx1"/>
                          </a:solidFill>
                        </a:rPr>
                        <a:t>Natural</a:t>
                      </a:r>
                      <a:r>
                        <a:rPr lang="en-US" baseline="0" dirty="0">
                          <a:solidFill>
                            <a:schemeClr val="tx1"/>
                          </a:solidFill>
                        </a:rPr>
                        <a:t> sources</a:t>
                      </a:r>
                      <a:endParaRPr lang="en-US"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dirty="0"/>
                        <a:t>Burning of wood</a:t>
                      </a:r>
                    </a:p>
                  </a:txBody>
                  <a:tcPr/>
                </a:tc>
                <a:tc>
                  <a:txBody>
                    <a:bodyPr/>
                    <a:lstStyle/>
                    <a:p>
                      <a:r>
                        <a:rPr lang="en-US" dirty="0"/>
                        <a:t>Forest fires</a:t>
                      </a:r>
                    </a:p>
                  </a:txBody>
                  <a:tcPr/>
                </a:tc>
                <a:extLst>
                  <a:ext uri="{0D108BD9-81ED-4DB2-BD59-A6C34878D82A}">
                    <a16:rowId xmlns:a16="http://schemas.microsoft.com/office/drawing/2014/main" val="10001"/>
                  </a:ext>
                </a:extLst>
              </a:tr>
              <a:tr h="370840">
                <a:tc>
                  <a:txBody>
                    <a:bodyPr/>
                    <a:lstStyle/>
                    <a:p>
                      <a:r>
                        <a:rPr lang="en-US" dirty="0"/>
                        <a:t>Vehicle</a:t>
                      </a:r>
                      <a:r>
                        <a:rPr lang="en-US" baseline="0" dirty="0"/>
                        <a:t> exhaust</a:t>
                      </a:r>
                      <a:endParaRPr lang="en-US" dirty="0"/>
                    </a:p>
                  </a:txBody>
                  <a:tcPr/>
                </a:tc>
                <a:tc>
                  <a:txBody>
                    <a:bodyPr/>
                    <a:lstStyle/>
                    <a:p>
                      <a:r>
                        <a:rPr lang="en-US" dirty="0"/>
                        <a:t>Volcanoes</a:t>
                      </a:r>
                    </a:p>
                  </a:txBody>
                  <a:tcPr/>
                </a:tc>
                <a:extLst>
                  <a:ext uri="{0D108BD9-81ED-4DB2-BD59-A6C34878D82A}">
                    <a16:rowId xmlns:a16="http://schemas.microsoft.com/office/drawing/2014/main" val="10002"/>
                  </a:ext>
                </a:extLst>
              </a:tr>
              <a:tr h="370840">
                <a:tc>
                  <a:txBody>
                    <a:bodyPr/>
                    <a:lstStyle/>
                    <a:p>
                      <a:r>
                        <a:rPr lang="en-US" dirty="0"/>
                        <a:t>Grilled/smoked</a:t>
                      </a:r>
                      <a:r>
                        <a:rPr lang="en-US" baseline="0" dirty="0"/>
                        <a:t> foods</a:t>
                      </a:r>
                      <a:endParaRPr lang="en-US" dirty="0"/>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en-US" dirty="0"/>
                        <a:t>Cigarette</a:t>
                      </a:r>
                      <a:r>
                        <a:rPr lang="en-US" baseline="0" dirty="0"/>
                        <a:t> smoke</a:t>
                      </a:r>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baseline="0" dirty="0"/>
                        <a:t>Asphalt roads/ Parking lots</a:t>
                      </a:r>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r>
                        <a:rPr lang="en-US" baseline="0" dirty="0"/>
                        <a:t>Coal tar products</a:t>
                      </a:r>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baseline="0" dirty="0"/>
                        <a:t>Agricultural burning</a:t>
                      </a:r>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pic>
        <p:nvPicPr>
          <p:cNvPr id="19" name="Picture 18"/>
          <p:cNvPicPr>
            <a:picLocks noChangeAspect="1"/>
          </p:cNvPicPr>
          <p:nvPr/>
        </p:nvPicPr>
        <p:blipFill>
          <a:blip r:embed="rId4"/>
          <a:stretch>
            <a:fillRect/>
          </a:stretch>
        </p:blipFill>
        <p:spPr>
          <a:xfrm>
            <a:off x="8671629" y="4106155"/>
            <a:ext cx="3000623" cy="1920240"/>
          </a:xfrm>
          <a:prstGeom prst="rect">
            <a:avLst/>
          </a:prstGeom>
        </p:spPr>
      </p:pic>
      <p:pic>
        <p:nvPicPr>
          <p:cNvPr id="20" name="Picture 19"/>
          <p:cNvPicPr>
            <a:picLocks noChangeAspect="1"/>
          </p:cNvPicPr>
          <p:nvPr/>
        </p:nvPicPr>
        <p:blipFill>
          <a:blip r:embed="rId5"/>
          <a:stretch>
            <a:fillRect/>
          </a:stretch>
        </p:blipFill>
        <p:spPr>
          <a:xfrm>
            <a:off x="5449476" y="3442845"/>
            <a:ext cx="2728718" cy="1828800"/>
          </a:xfrm>
          <a:prstGeom prst="rect">
            <a:avLst/>
          </a:prstGeom>
        </p:spPr>
      </p:pic>
      <p:sp>
        <p:nvSpPr>
          <p:cNvPr id="21" name="TextBox 20"/>
          <p:cNvSpPr txBox="1"/>
          <p:nvPr/>
        </p:nvSpPr>
        <p:spPr>
          <a:xfrm>
            <a:off x="0" y="523220"/>
            <a:ext cx="12192000" cy="6334780"/>
          </a:xfrm>
          <a:prstGeom prst="rect">
            <a:avLst/>
          </a:prstGeom>
          <a:solidFill>
            <a:schemeClr val="bg1">
              <a:lumMod val="75000"/>
              <a:alpha val="80000"/>
            </a:schemeClr>
          </a:solidFill>
        </p:spPr>
        <p:txBody>
          <a:bodyPr wrap="square" rtlCol="0">
            <a:spAutoFit/>
          </a:bodyPr>
          <a:lstStyle/>
          <a:p>
            <a:endParaRPr lang="en-US" dirty="0"/>
          </a:p>
        </p:txBody>
      </p:sp>
      <p:sp>
        <p:nvSpPr>
          <p:cNvPr id="23" name="Rectangle 22"/>
          <p:cNvSpPr/>
          <p:nvPr/>
        </p:nvSpPr>
        <p:spPr>
          <a:xfrm>
            <a:off x="5072634" y="1039291"/>
            <a:ext cx="2046732" cy="369332"/>
          </a:xfrm>
          <a:prstGeom prst="rect">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solidFill>
                  <a:srgbClr val="000000"/>
                </a:solidFill>
                <a:latin typeface="Arial" panose="020B0604020202020204" pitchFamily="34" charset="0"/>
              </a:rPr>
              <a:t>Common PAHs</a:t>
            </a:r>
          </a:p>
        </p:txBody>
      </p:sp>
      <p:pic>
        <p:nvPicPr>
          <p:cNvPr id="24" name="Picture 23"/>
          <p:cNvPicPr>
            <a:picLocks noChangeAspect="1"/>
          </p:cNvPicPr>
          <p:nvPr/>
        </p:nvPicPr>
        <p:blipFill>
          <a:blip r:embed="rId6"/>
          <a:stretch>
            <a:fillRect/>
          </a:stretch>
        </p:blipFill>
        <p:spPr>
          <a:xfrm>
            <a:off x="2515383" y="1659000"/>
            <a:ext cx="7161234" cy="4846320"/>
          </a:xfrm>
          <a:prstGeom prst="rect">
            <a:avLst/>
          </a:prstGeom>
        </p:spPr>
      </p:pic>
    </p:spTree>
    <p:extLst>
      <p:ext uri="{BB962C8B-B14F-4D97-AF65-F5344CB8AC3E}">
        <p14:creationId xmlns:p14="http://schemas.microsoft.com/office/powerpoint/2010/main" val="256868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CEF47-7412-4BB5-876B-472ED1E30DFF}" type="slidenum">
              <a:rPr lang="en-US" smtClean="0">
                <a:solidFill>
                  <a:prstClr val="black">
                    <a:tint val="75000"/>
                  </a:prstClr>
                </a:solidFill>
              </a:rPr>
              <a:pPr/>
              <a:t>15</a:t>
            </a:fld>
            <a:endParaRPr lang="en-US" dirty="0">
              <a:solidFill>
                <a:prstClr val="black">
                  <a:tint val="75000"/>
                </a:prstClr>
              </a:solidFill>
            </a:endParaRPr>
          </a:p>
        </p:txBody>
      </p:sp>
      <p:sp>
        <p:nvSpPr>
          <p:cNvPr id="3" name="ZoneTexte 15"/>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Impact of pollutants on plants</a:t>
            </a:r>
          </a:p>
        </p:txBody>
      </p:sp>
      <p:sp>
        <p:nvSpPr>
          <p:cNvPr id="4" name="ZoneTexte 323"/>
          <p:cNvSpPr txBox="1"/>
          <p:nvPr/>
        </p:nvSpPr>
        <p:spPr>
          <a:xfrm>
            <a:off x="0" y="404664"/>
            <a:ext cx="12192000" cy="533672"/>
          </a:xfrm>
          <a:prstGeom prst="rect">
            <a:avLst/>
          </a:prstGeom>
          <a:noFill/>
        </p:spPr>
        <p:txBody>
          <a:bodyPr wrap="square" rtlCol="0">
            <a:spAutoFit/>
          </a:bodyPr>
          <a:lstStyle/>
          <a:p>
            <a:pPr algn="ctr">
              <a:lnSpc>
                <a:spcPct val="130000"/>
              </a:lnSpc>
              <a:defRPr/>
            </a:pPr>
            <a:r>
              <a:rPr lang="en-US" sz="2400" b="1" dirty="0">
                <a:solidFill>
                  <a:prstClr val="black"/>
                </a:solidFill>
                <a:cs typeface="Calibri" pitchFamily="34" charset="0"/>
              </a:rPr>
              <a:t>Polycyclic aromatic hydrocarbons (PAHs)</a:t>
            </a:r>
            <a:endParaRPr lang="en-US" sz="2400" b="1" dirty="0"/>
          </a:p>
        </p:txBody>
      </p:sp>
      <p:pic>
        <p:nvPicPr>
          <p:cNvPr id="6" name="Picture 5"/>
          <p:cNvPicPr>
            <a:picLocks noChangeAspect="1"/>
          </p:cNvPicPr>
          <p:nvPr/>
        </p:nvPicPr>
        <p:blipFill>
          <a:blip r:embed="rId2"/>
          <a:stretch>
            <a:fillRect/>
          </a:stretch>
        </p:blipFill>
        <p:spPr>
          <a:xfrm>
            <a:off x="9493379" y="1058299"/>
            <a:ext cx="2245028" cy="1463040"/>
          </a:xfrm>
          <a:prstGeom prst="rect">
            <a:avLst/>
          </a:prstGeom>
        </p:spPr>
      </p:pic>
      <p:sp>
        <p:nvSpPr>
          <p:cNvPr id="8" name="Espace réservé du contenu 2"/>
          <p:cNvSpPr txBox="1">
            <a:spLocks/>
          </p:cNvSpPr>
          <p:nvPr/>
        </p:nvSpPr>
        <p:spPr>
          <a:xfrm>
            <a:off x="0" y="978408"/>
            <a:ext cx="12192000" cy="2299842"/>
          </a:xfrm>
          <a:prstGeom prst="rect">
            <a:avLst/>
          </a:prstGeom>
        </p:spPr>
        <p:txBody>
          <a:bodyPr vert="horz" wrap="square" lIns="72000" tIns="72000" rIns="72000" bIns="72000" rtlCol="0">
            <a:spAutoFit/>
          </a:bodyPr>
          <a:lstStyle/>
          <a:p>
            <a:r>
              <a:rPr lang="en-US" sz="2000" b="1" u="sng" dirty="0"/>
              <a:t>Properties: </a:t>
            </a:r>
          </a:p>
          <a:p>
            <a:pPr marL="342900" indent="-342900">
              <a:buFont typeface="Wingdings" panose="05000000000000000000" pitchFamily="2" charset="2"/>
              <a:buChar char="§"/>
            </a:pPr>
            <a:r>
              <a:rPr lang="en-US" sz="2000" dirty="0">
                <a:solidFill>
                  <a:srgbClr val="000000"/>
                </a:solidFill>
              </a:rPr>
              <a:t>Colorless, white or pale yellow-green solid.</a:t>
            </a:r>
          </a:p>
          <a:p>
            <a:pPr marL="342900" indent="-342900">
              <a:buFont typeface="Wingdings" panose="05000000000000000000" pitchFamily="2" charset="2"/>
              <a:buChar char="§"/>
            </a:pPr>
            <a:r>
              <a:rPr lang="en-US" sz="2000" dirty="0">
                <a:solidFill>
                  <a:srgbClr val="000000"/>
                </a:solidFill>
              </a:rPr>
              <a:t>Evaporate quickly to the air when heated.</a:t>
            </a:r>
          </a:p>
          <a:p>
            <a:pPr marL="342900" indent="-342900">
              <a:buFont typeface="Wingdings" panose="05000000000000000000" pitchFamily="2" charset="2"/>
              <a:buChar char="§"/>
            </a:pPr>
            <a:r>
              <a:rPr lang="en-US" sz="2000" dirty="0">
                <a:solidFill>
                  <a:srgbClr val="000000"/>
                </a:solidFill>
              </a:rPr>
              <a:t>Attach strongly to soil.</a:t>
            </a:r>
          </a:p>
          <a:p>
            <a:pPr marL="342900" indent="-342900">
              <a:buFont typeface="Wingdings" panose="05000000000000000000" pitchFamily="2" charset="2"/>
              <a:buChar char="§"/>
            </a:pPr>
            <a:r>
              <a:rPr lang="en-US" sz="2000" dirty="0">
                <a:solidFill>
                  <a:srgbClr val="000000"/>
                </a:solidFill>
              </a:rPr>
              <a:t>Break down slowly.</a:t>
            </a:r>
          </a:p>
          <a:p>
            <a:pPr marL="342900" indent="-342900">
              <a:buFont typeface="Wingdings" panose="05000000000000000000" pitchFamily="2" charset="2"/>
              <a:buChar char="§"/>
            </a:pPr>
            <a:r>
              <a:rPr lang="en-US" sz="2000" dirty="0">
                <a:solidFill>
                  <a:srgbClr val="000000"/>
                </a:solidFill>
              </a:rPr>
              <a:t>Do not dissolve easily in water.</a:t>
            </a:r>
          </a:p>
          <a:p>
            <a:pPr marL="342900" indent="-342900">
              <a:buFont typeface="Wingdings" panose="05000000000000000000" pitchFamily="2" charset="2"/>
              <a:buChar char="§"/>
            </a:pPr>
            <a:r>
              <a:rPr lang="en-US" sz="2000" dirty="0">
                <a:solidFill>
                  <a:srgbClr val="000000"/>
                </a:solidFill>
              </a:rPr>
              <a:t>Do not burn easily</a:t>
            </a:r>
          </a:p>
        </p:txBody>
      </p:sp>
      <p:sp>
        <p:nvSpPr>
          <p:cNvPr id="10" name="Espace réservé du contenu 2"/>
          <p:cNvSpPr txBox="1">
            <a:spLocks/>
          </p:cNvSpPr>
          <p:nvPr/>
        </p:nvSpPr>
        <p:spPr>
          <a:xfrm>
            <a:off x="-6222" y="3892669"/>
            <a:ext cx="12192000" cy="2915395"/>
          </a:xfrm>
          <a:prstGeom prst="rect">
            <a:avLst/>
          </a:prstGeom>
        </p:spPr>
        <p:txBody>
          <a:bodyPr vert="horz" wrap="square" lIns="72000" tIns="72000" rIns="72000" bIns="72000" rtlCol="0">
            <a:spAutoFit/>
          </a:bodyPr>
          <a:lstStyle/>
          <a:p>
            <a:r>
              <a:rPr lang="en-US" sz="2000" b="1" u="sng" dirty="0"/>
              <a:t>Toxic effects: </a:t>
            </a:r>
            <a:endParaRPr lang="en-US" sz="2000" dirty="0">
              <a:solidFill>
                <a:srgbClr val="000000"/>
              </a:solidFill>
            </a:endParaRPr>
          </a:p>
          <a:p>
            <a:pPr marL="285750" indent="-285750">
              <a:buFont typeface="Wingdings" panose="05000000000000000000" pitchFamily="2" charset="2"/>
              <a:buChar char="§"/>
            </a:pPr>
            <a:r>
              <a:rPr lang="en-US" sz="2000" dirty="0">
                <a:solidFill>
                  <a:srgbClr val="000000"/>
                </a:solidFill>
              </a:rPr>
              <a:t>Delayed seed germination.</a:t>
            </a:r>
          </a:p>
          <a:p>
            <a:pPr marL="285750" indent="-285750">
              <a:buFont typeface="Wingdings" panose="05000000000000000000" pitchFamily="2" charset="2"/>
              <a:buChar char="§"/>
            </a:pPr>
            <a:r>
              <a:rPr lang="en-US" sz="2000" dirty="0">
                <a:solidFill>
                  <a:srgbClr val="000000"/>
                </a:solidFill>
              </a:rPr>
              <a:t>Limited embryonic development.</a:t>
            </a:r>
          </a:p>
          <a:p>
            <a:pPr marL="285750" indent="-285750">
              <a:buFont typeface="Wingdings" panose="05000000000000000000" pitchFamily="2" charset="2"/>
              <a:buChar char="§"/>
            </a:pPr>
            <a:r>
              <a:rPr lang="en-US" sz="2000" dirty="0">
                <a:solidFill>
                  <a:srgbClr val="000000"/>
                </a:solidFill>
              </a:rPr>
              <a:t>Damaged plant parts.</a:t>
            </a:r>
          </a:p>
          <a:p>
            <a:pPr marL="285750" indent="-285750">
              <a:buFont typeface="Wingdings" panose="05000000000000000000" pitchFamily="2" charset="2"/>
              <a:buChar char="§"/>
            </a:pPr>
            <a:r>
              <a:rPr lang="en-US" sz="2000" dirty="0">
                <a:solidFill>
                  <a:srgbClr val="000000"/>
                </a:solidFill>
              </a:rPr>
              <a:t>Destroyed vegetation growth.</a:t>
            </a:r>
          </a:p>
          <a:p>
            <a:pPr marL="285750" indent="-285750">
              <a:buFont typeface="Wingdings" panose="05000000000000000000" pitchFamily="2" charset="2"/>
              <a:buChar char="§"/>
            </a:pPr>
            <a:r>
              <a:rPr lang="en-US" sz="2000" dirty="0">
                <a:solidFill>
                  <a:srgbClr val="000000"/>
                </a:solidFill>
              </a:rPr>
              <a:t>Induced oxidative stress in cells or tissues.</a:t>
            </a:r>
          </a:p>
          <a:p>
            <a:pPr marL="285750" indent="-285750">
              <a:buFont typeface="Wingdings" panose="05000000000000000000" pitchFamily="2" charset="2"/>
              <a:buChar char="§"/>
            </a:pPr>
            <a:r>
              <a:rPr lang="en-US" sz="2000" dirty="0">
                <a:solidFill>
                  <a:srgbClr val="000000"/>
                </a:solidFill>
              </a:rPr>
              <a:t>Effected photosynthetic activity.</a:t>
            </a:r>
          </a:p>
          <a:p>
            <a:pPr marL="285750" indent="-285750">
              <a:buFont typeface="Wingdings" panose="05000000000000000000" pitchFamily="2" charset="2"/>
              <a:buChar char="§"/>
            </a:pPr>
            <a:r>
              <a:rPr lang="en-US" sz="2000" dirty="0">
                <a:solidFill>
                  <a:srgbClr val="000000"/>
                </a:solidFill>
              </a:rPr>
              <a:t>Chlorosis</a:t>
            </a:r>
          </a:p>
          <a:p>
            <a:pPr marL="285750" indent="-285750">
              <a:buFont typeface="Wingdings" panose="05000000000000000000" pitchFamily="2" charset="2"/>
              <a:buChar char="§"/>
            </a:pPr>
            <a:r>
              <a:rPr lang="en-US" sz="2000" dirty="0">
                <a:solidFill>
                  <a:srgbClr val="000000"/>
                </a:solidFill>
              </a:rPr>
              <a:t>Plant death</a:t>
            </a:r>
            <a:endParaRPr lang="en-US" sz="2000" dirty="0"/>
          </a:p>
        </p:txBody>
      </p:sp>
      <p:pic>
        <p:nvPicPr>
          <p:cNvPr id="12" name="Picture 11"/>
          <p:cNvPicPr>
            <a:picLocks noChangeAspect="1"/>
          </p:cNvPicPr>
          <p:nvPr/>
        </p:nvPicPr>
        <p:blipFill>
          <a:blip r:embed="rId3"/>
          <a:stretch>
            <a:fillRect/>
          </a:stretch>
        </p:blipFill>
        <p:spPr>
          <a:xfrm>
            <a:off x="9606602" y="4427748"/>
            <a:ext cx="1677000" cy="1493800"/>
          </a:xfrm>
          <a:prstGeom prst="rect">
            <a:avLst/>
          </a:prstGeom>
        </p:spPr>
      </p:pic>
      <p:pic>
        <p:nvPicPr>
          <p:cNvPr id="13" name="Picture 12"/>
          <p:cNvPicPr>
            <a:picLocks noChangeAspect="1"/>
          </p:cNvPicPr>
          <p:nvPr/>
        </p:nvPicPr>
        <p:blipFill>
          <a:blip r:embed="rId4"/>
          <a:stretch>
            <a:fillRect/>
          </a:stretch>
        </p:blipFill>
        <p:spPr>
          <a:xfrm>
            <a:off x="5494630" y="3636699"/>
            <a:ext cx="1702800" cy="1713667"/>
          </a:xfrm>
          <a:prstGeom prst="rect">
            <a:avLst/>
          </a:prstGeom>
        </p:spPr>
      </p:pic>
      <p:pic>
        <p:nvPicPr>
          <p:cNvPr id="14" name="Picture 13"/>
          <p:cNvPicPr>
            <a:picLocks noChangeAspect="1"/>
          </p:cNvPicPr>
          <p:nvPr/>
        </p:nvPicPr>
        <p:blipFill>
          <a:blip r:embed="rId5"/>
          <a:stretch>
            <a:fillRect/>
          </a:stretch>
        </p:blipFill>
        <p:spPr>
          <a:xfrm>
            <a:off x="7458687" y="4985717"/>
            <a:ext cx="1625400" cy="970000"/>
          </a:xfrm>
          <a:prstGeom prst="rect">
            <a:avLst/>
          </a:prstGeom>
        </p:spPr>
      </p:pic>
      <p:grpSp>
        <p:nvGrpSpPr>
          <p:cNvPr id="17" name="Group 16"/>
          <p:cNvGrpSpPr/>
          <p:nvPr/>
        </p:nvGrpSpPr>
        <p:grpSpPr>
          <a:xfrm>
            <a:off x="5933440" y="1058299"/>
            <a:ext cx="2804160" cy="2103120"/>
            <a:chOff x="5933440" y="1058299"/>
            <a:chExt cx="2804160" cy="2103120"/>
          </a:xfrm>
        </p:grpSpPr>
        <p:pic>
          <p:nvPicPr>
            <p:cNvPr id="15" name="Picture 14"/>
            <p:cNvPicPr>
              <a:picLocks noChangeAspect="1"/>
            </p:cNvPicPr>
            <p:nvPr/>
          </p:nvPicPr>
          <p:blipFill>
            <a:blip r:embed="rId6"/>
            <a:stretch>
              <a:fillRect/>
            </a:stretch>
          </p:blipFill>
          <p:spPr>
            <a:xfrm>
              <a:off x="5933440" y="1058299"/>
              <a:ext cx="2804160" cy="2103120"/>
            </a:xfrm>
            <a:prstGeom prst="rect">
              <a:avLst/>
            </a:prstGeom>
          </p:spPr>
        </p:pic>
        <p:sp>
          <p:nvSpPr>
            <p:cNvPr id="16" name="TextBox 15"/>
            <p:cNvSpPr txBox="1"/>
            <p:nvPr/>
          </p:nvSpPr>
          <p:spPr>
            <a:xfrm>
              <a:off x="6489240" y="1112119"/>
              <a:ext cx="1782147" cy="369332"/>
            </a:xfrm>
            <a:prstGeom prst="rect">
              <a:avLst/>
            </a:prstGeom>
            <a:noFill/>
          </p:spPr>
          <p:txBody>
            <a:bodyPr wrap="square" rtlCol="0">
              <a:spAutoFit/>
            </a:bodyPr>
            <a:lstStyle/>
            <a:p>
              <a:r>
                <a:rPr lang="en-US" dirty="0"/>
                <a:t>phenanthrene</a:t>
              </a:r>
            </a:p>
          </p:txBody>
        </p:sp>
      </p:grpSp>
    </p:spTree>
    <p:extLst>
      <p:ext uri="{BB962C8B-B14F-4D97-AF65-F5344CB8AC3E}">
        <p14:creationId xmlns:p14="http://schemas.microsoft.com/office/powerpoint/2010/main" val="103675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48EBAC5E-FB2F-4CA4-A88E-88D151DBC090}" type="slidenum">
              <a:rPr lang="fr-FR" altLang="en-US" sz="1200">
                <a:solidFill>
                  <a:srgbClr val="898989"/>
                </a:solidFill>
                <a:latin typeface="Verdana" pitchFamily="34" charset="0"/>
              </a:rPr>
              <a:pPr eaLnBrk="1" hangingPunct="1">
                <a:spcBef>
                  <a:spcPct val="0"/>
                </a:spcBef>
                <a:buFontTx/>
                <a:buNone/>
              </a:pPr>
              <a:t>16</a:t>
            </a:fld>
            <a:endParaRPr lang="fr-FR" altLang="en-US" sz="1200">
              <a:solidFill>
                <a:srgbClr val="898989"/>
              </a:solidFill>
              <a:latin typeface="Verdana" pitchFamily="34" charset="0"/>
            </a:endParaRPr>
          </a:p>
        </p:txBody>
      </p:sp>
      <p:sp>
        <p:nvSpPr>
          <p:cNvPr id="13" name="ZoneTexte 15"/>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Lecture Outline</a:t>
            </a:r>
          </a:p>
        </p:txBody>
      </p:sp>
      <p:sp>
        <p:nvSpPr>
          <p:cNvPr id="21" name="ZoneTexte 3"/>
          <p:cNvSpPr txBox="1"/>
          <p:nvPr/>
        </p:nvSpPr>
        <p:spPr>
          <a:xfrm>
            <a:off x="-1" y="1243787"/>
            <a:ext cx="12192001" cy="5109091"/>
          </a:xfrm>
          <a:prstGeom prst="rect">
            <a:avLst/>
          </a:prstGeom>
          <a:noFill/>
        </p:spPr>
        <p:txBody>
          <a:bodyPr wrap="square" rtlCol="0">
            <a:spAutoFit/>
          </a:bodyPr>
          <a:lstStyle/>
          <a:p>
            <a:pPr>
              <a:lnSpc>
                <a:spcPct val="150000"/>
              </a:lnSpc>
              <a:spcBef>
                <a:spcPts val="1800"/>
              </a:spcBef>
            </a:pPr>
            <a:r>
              <a:rPr lang="en-US" sz="2000" b="1" dirty="0">
                <a:solidFill>
                  <a:prstClr val="black"/>
                </a:solidFill>
                <a:latin typeface="+mj-lt"/>
                <a:cs typeface="Times New Roman" panose="02020603050405020304" pitchFamily="18" charset="0"/>
              </a:rPr>
              <a:t> </a:t>
            </a:r>
            <a:r>
              <a:rPr lang="en-US" sz="2000" b="1" dirty="0">
                <a:solidFill>
                  <a:srgbClr val="FF0000"/>
                </a:solidFill>
                <a:latin typeface="+mj-lt"/>
                <a:cs typeface="Times New Roman" panose="02020603050405020304" pitchFamily="18" charset="0"/>
              </a:rPr>
              <a:t>1. Impact of pollutants on plants</a:t>
            </a:r>
          </a:p>
          <a:p>
            <a:pPr marL="900113" algn="just">
              <a:lnSpc>
                <a:spcPct val="150000"/>
              </a:lnSpc>
              <a:buFont typeface="Wingdings" panose="05000000000000000000" pitchFamily="2" charset="2"/>
              <a:buChar char="Ø"/>
            </a:pPr>
            <a:r>
              <a:rPr lang="en-US" sz="1600" dirty="0">
                <a:solidFill>
                  <a:prstClr val="black"/>
                </a:solidFill>
                <a:latin typeface="+mj-lt"/>
                <a:cs typeface="Times New Roman" panose="02020603050405020304" pitchFamily="18" charset="0"/>
              </a:rPr>
              <a:t> Plant health evaluation </a:t>
            </a:r>
          </a:p>
          <a:p>
            <a:pPr marL="900113" algn="just">
              <a:lnSpc>
                <a:spcPct val="150000"/>
              </a:lnSpc>
              <a:buFont typeface="Wingdings" panose="05000000000000000000" pitchFamily="2" charset="2"/>
              <a:buChar char="Ø"/>
            </a:pPr>
            <a:r>
              <a:rPr lang="en-US" sz="1600" dirty="0">
                <a:latin typeface="+mj-lt"/>
                <a:cs typeface="Times New Roman" panose="02020603050405020304" pitchFamily="18" charset="0"/>
              </a:rPr>
              <a:t> Cadmium (Cd)</a:t>
            </a:r>
          </a:p>
          <a:p>
            <a:pPr marL="900113" algn="just">
              <a:lnSpc>
                <a:spcPct val="150000"/>
              </a:lnSpc>
              <a:buFont typeface="Wingdings" panose="05000000000000000000" pitchFamily="2" charset="2"/>
              <a:buChar char="Ø"/>
            </a:pPr>
            <a:r>
              <a:rPr lang="en-US" sz="1600" dirty="0">
                <a:solidFill>
                  <a:prstClr val="black"/>
                </a:solidFill>
                <a:latin typeface="+mj-lt"/>
                <a:cs typeface="Times New Roman" panose="02020603050405020304" pitchFamily="18" charset="0"/>
              </a:rPr>
              <a:t> Copper (Cu)</a:t>
            </a:r>
          </a:p>
          <a:p>
            <a:pPr marL="900113" algn="just">
              <a:lnSpc>
                <a:spcPct val="150000"/>
              </a:lnSpc>
              <a:buFont typeface="Wingdings" panose="05000000000000000000" pitchFamily="2" charset="2"/>
              <a:buChar char="Ø"/>
            </a:pPr>
            <a:r>
              <a:rPr lang="en-US" sz="1600" dirty="0">
                <a:solidFill>
                  <a:prstClr val="black"/>
                </a:solidFill>
                <a:latin typeface="+mj-lt"/>
                <a:cs typeface="Times New Roman" panose="02020603050405020304" pitchFamily="18" charset="0"/>
              </a:rPr>
              <a:t> Zinc (Zn)</a:t>
            </a:r>
          </a:p>
          <a:p>
            <a:pPr marL="900113" algn="just">
              <a:lnSpc>
                <a:spcPct val="150000"/>
              </a:lnSpc>
              <a:buFont typeface="Wingdings" panose="05000000000000000000" pitchFamily="2" charset="2"/>
              <a:buChar char="Ø"/>
            </a:pPr>
            <a:r>
              <a:rPr lang="en-US" sz="1600" dirty="0">
                <a:solidFill>
                  <a:prstClr val="black"/>
                </a:solidFill>
                <a:latin typeface="+mj-lt"/>
                <a:cs typeface="Times New Roman" panose="02020603050405020304" pitchFamily="18" charset="0"/>
              </a:rPr>
              <a:t> Polycyclic aromatic hydrocarbons (PAHs)</a:t>
            </a:r>
            <a:endParaRPr lang="en-US" sz="1600" dirty="0">
              <a:latin typeface="+mj-lt"/>
            </a:endParaRPr>
          </a:p>
          <a:p>
            <a:pPr algn="just">
              <a:lnSpc>
                <a:spcPct val="200000"/>
              </a:lnSpc>
            </a:pPr>
            <a:r>
              <a:rPr lang="en-US" sz="2000" b="1" dirty="0">
                <a:solidFill>
                  <a:srgbClr val="FF0000"/>
                </a:solidFill>
                <a:latin typeface="+mj-lt"/>
                <a:cs typeface="Times New Roman" panose="02020603050405020304" pitchFamily="18" charset="0"/>
              </a:rPr>
              <a:t> 2. Defense mechanisms employed plants against pollutants (heavy metals case)</a:t>
            </a:r>
          </a:p>
          <a:p>
            <a:pPr marL="900113" algn="just">
              <a:lnSpc>
                <a:spcPct val="150000"/>
              </a:lnSpc>
              <a:buFont typeface="Wingdings" panose="05000000000000000000" pitchFamily="2" charset="2"/>
              <a:buChar char="Ø"/>
            </a:pPr>
            <a:r>
              <a:rPr lang="en-US" sz="1600" dirty="0">
                <a:solidFill>
                  <a:prstClr val="black"/>
                </a:solidFill>
                <a:cs typeface="Times New Roman" panose="02020603050405020304" pitchFamily="18" charset="0"/>
              </a:rPr>
              <a:t> Avoidance and physical barriers</a:t>
            </a:r>
          </a:p>
          <a:p>
            <a:pPr marL="900113" algn="just">
              <a:lnSpc>
                <a:spcPct val="150000"/>
              </a:lnSpc>
              <a:buFont typeface="Wingdings" panose="05000000000000000000" pitchFamily="2" charset="2"/>
              <a:buChar char="Ø"/>
            </a:pPr>
            <a:r>
              <a:rPr lang="en-US" sz="1600" i="1" dirty="0">
                <a:solidFill>
                  <a:prstClr val="black"/>
                </a:solidFill>
                <a:cs typeface="Times New Roman" panose="02020603050405020304" pitchFamily="18" charset="0"/>
              </a:rPr>
              <a:t> </a:t>
            </a:r>
            <a:r>
              <a:rPr lang="en-US" sz="1600" dirty="0"/>
              <a:t>Biosynthesis of diverse cellular biomolecules </a:t>
            </a:r>
          </a:p>
          <a:p>
            <a:pPr marL="900113" algn="just">
              <a:lnSpc>
                <a:spcPct val="150000"/>
              </a:lnSpc>
              <a:buFont typeface="Wingdings" panose="05000000000000000000" pitchFamily="2" charset="2"/>
              <a:buChar char="Ø"/>
            </a:pPr>
            <a:r>
              <a:rPr lang="en-US" sz="1600" dirty="0">
                <a:solidFill>
                  <a:prstClr val="black"/>
                </a:solidFill>
                <a:cs typeface="Times New Roman" panose="02020603050405020304" pitchFamily="18" charset="0"/>
              </a:rPr>
              <a:t> Non-enzymatic antioxidants</a:t>
            </a:r>
          </a:p>
          <a:p>
            <a:pPr marL="900113" algn="just">
              <a:lnSpc>
                <a:spcPct val="150000"/>
              </a:lnSpc>
              <a:buFont typeface="Wingdings" panose="05000000000000000000" pitchFamily="2" charset="2"/>
              <a:buChar char="Ø"/>
            </a:pPr>
            <a:r>
              <a:rPr lang="en-US" sz="1600" dirty="0">
                <a:solidFill>
                  <a:prstClr val="black"/>
                </a:solidFill>
                <a:cs typeface="Times New Roman" panose="02020603050405020304" pitchFamily="18" charset="0"/>
              </a:rPr>
              <a:t> Enzymatic antioxidants </a:t>
            </a:r>
          </a:p>
          <a:p>
            <a:pPr marL="900113" indent="-900113" algn="just" defTabSz="95250">
              <a:lnSpc>
                <a:spcPct val="200000"/>
              </a:lnSpc>
            </a:pPr>
            <a:r>
              <a:rPr lang="en-US" sz="2000" b="1" dirty="0">
                <a:solidFill>
                  <a:prstClr val="black"/>
                </a:solidFill>
                <a:latin typeface="+mj-lt"/>
                <a:cs typeface="Times New Roman" panose="02020603050405020304" pitchFamily="18" charset="0"/>
              </a:rPr>
              <a:t> 3. Summary and assignment </a:t>
            </a:r>
          </a:p>
        </p:txBody>
      </p:sp>
    </p:spTree>
    <p:extLst>
      <p:ext uri="{BB962C8B-B14F-4D97-AF65-F5344CB8AC3E}">
        <p14:creationId xmlns:p14="http://schemas.microsoft.com/office/powerpoint/2010/main" val="1285484879"/>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21">
                                            <p:txEl>
                                              <p:pRg st="11" end="11"/>
                                            </p:txEl>
                                          </p:spTgt>
                                        </p:tgtEl>
                                        <p:attrNameLst>
                                          <p:attrName>style.opacity</p:attrName>
                                        </p:attrNameLst>
                                      </p:cBhvr>
                                      <p:to>
                                        <p:strVal val="0.5"/>
                                      </p:to>
                                    </p:set>
                                    <p:animEffect filter="image" prLst="opacity: 0.5">
                                      <p:cBhvr rctx="IE">
                                        <p:cTn id="7" dur="indefinite"/>
                                        <p:tgtEl>
                                          <p:spTgt spid="21">
                                            <p:txEl>
                                              <p:pRg st="11" end="11"/>
                                            </p:txEl>
                                          </p:spTgt>
                                        </p:tgtEl>
                                      </p:cBhvr>
                                    </p:animEffect>
                                  </p:childTnLst>
                                </p:cTn>
                              </p:par>
                              <p:par>
                                <p:cTn id="8" presetID="9" presetClass="emph" presetSubtype="0" nodeType="withEffect">
                                  <p:stCondLst>
                                    <p:cond delay="0"/>
                                  </p:stCondLst>
                                  <p:childTnLst>
                                    <p:set>
                                      <p:cBhvr rctx="PPT">
                                        <p:cTn id="9" dur="indefinite"/>
                                        <p:tgtEl>
                                          <p:spTgt spid="21">
                                            <p:txEl>
                                              <p:pRg st="0" end="0"/>
                                            </p:txEl>
                                          </p:spTgt>
                                        </p:tgtEl>
                                        <p:attrNameLst>
                                          <p:attrName>style.opacity</p:attrName>
                                        </p:attrNameLst>
                                      </p:cBhvr>
                                      <p:to>
                                        <p:strVal val="0.5"/>
                                      </p:to>
                                    </p:set>
                                    <p:animEffect filter="image" prLst="opacity: 0.5">
                                      <p:cBhvr rctx="IE">
                                        <p:cTn id="10" dur="indefinite"/>
                                        <p:tgtEl>
                                          <p:spTgt spid="21">
                                            <p:txEl>
                                              <p:pRg st="0" end="0"/>
                                            </p:txEl>
                                          </p:spTgt>
                                        </p:tgtEl>
                                      </p:cBhvr>
                                    </p:animEffect>
                                  </p:childTnLst>
                                </p:cTn>
                              </p:par>
                              <p:par>
                                <p:cTn id="11" presetID="9" presetClass="emph" presetSubtype="0" nodeType="withEffect">
                                  <p:stCondLst>
                                    <p:cond delay="0"/>
                                  </p:stCondLst>
                                  <p:childTnLst>
                                    <p:set>
                                      <p:cBhvr rctx="PPT">
                                        <p:cTn id="12" dur="indefinite"/>
                                        <p:tgtEl>
                                          <p:spTgt spid="21">
                                            <p:txEl>
                                              <p:pRg st="1" end="1"/>
                                            </p:txEl>
                                          </p:spTgt>
                                        </p:tgtEl>
                                        <p:attrNameLst>
                                          <p:attrName>style.opacity</p:attrName>
                                        </p:attrNameLst>
                                      </p:cBhvr>
                                      <p:to>
                                        <p:strVal val="0.5"/>
                                      </p:to>
                                    </p:set>
                                    <p:animEffect filter="image" prLst="opacity: 0.5">
                                      <p:cBhvr rctx="IE">
                                        <p:cTn id="13" dur="indefinite"/>
                                        <p:tgtEl>
                                          <p:spTgt spid="21">
                                            <p:txEl>
                                              <p:pRg st="1" end="1"/>
                                            </p:txEl>
                                          </p:spTgt>
                                        </p:tgtEl>
                                      </p:cBhvr>
                                    </p:animEffect>
                                  </p:childTnLst>
                                </p:cTn>
                              </p:par>
                              <p:par>
                                <p:cTn id="14" presetID="9" presetClass="emph" presetSubtype="0" nodeType="withEffect">
                                  <p:stCondLst>
                                    <p:cond delay="0"/>
                                  </p:stCondLst>
                                  <p:childTnLst>
                                    <p:set>
                                      <p:cBhvr rctx="PPT">
                                        <p:cTn id="15" dur="indefinite"/>
                                        <p:tgtEl>
                                          <p:spTgt spid="21">
                                            <p:txEl>
                                              <p:pRg st="2" end="2"/>
                                            </p:txEl>
                                          </p:spTgt>
                                        </p:tgtEl>
                                        <p:attrNameLst>
                                          <p:attrName>style.opacity</p:attrName>
                                        </p:attrNameLst>
                                      </p:cBhvr>
                                      <p:to>
                                        <p:strVal val="0.5"/>
                                      </p:to>
                                    </p:set>
                                    <p:animEffect filter="image" prLst="opacity: 0.5">
                                      <p:cBhvr rctx="IE">
                                        <p:cTn id="16" dur="indefinite"/>
                                        <p:tgtEl>
                                          <p:spTgt spid="21">
                                            <p:txEl>
                                              <p:pRg st="2" end="2"/>
                                            </p:txEl>
                                          </p:spTgt>
                                        </p:tgtEl>
                                      </p:cBhvr>
                                    </p:animEffect>
                                  </p:childTnLst>
                                </p:cTn>
                              </p:par>
                              <p:par>
                                <p:cTn id="17" presetID="9" presetClass="emph" presetSubtype="0" nodeType="withEffect">
                                  <p:stCondLst>
                                    <p:cond delay="0"/>
                                  </p:stCondLst>
                                  <p:childTnLst>
                                    <p:set>
                                      <p:cBhvr rctx="PPT">
                                        <p:cTn id="18" dur="indefinite"/>
                                        <p:tgtEl>
                                          <p:spTgt spid="21">
                                            <p:txEl>
                                              <p:pRg st="3" end="3"/>
                                            </p:txEl>
                                          </p:spTgt>
                                        </p:tgtEl>
                                        <p:attrNameLst>
                                          <p:attrName>style.opacity</p:attrName>
                                        </p:attrNameLst>
                                      </p:cBhvr>
                                      <p:to>
                                        <p:strVal val="0.5"/>
                                      </p:to>
                                    </p:set>
                                    <p:animEffect filter="image" prLst="opacity: 0.5">
                                      <p:cBhvr rctx="IE">
                                        <p:cTn id="19" dur="indefinite"/>
                                        <p:tgtEl>
                                          <p:spTgt spid="21">
                                            <p:txEl>
                                              <p:pRg st="3" end="3"/>
                                            </p:txEl>
                                          </p:spTgt>
                                        </p:tgtEl>
                                      </p:cBhvr>
                                    </p:animEffect>
                                  </p:childTnLst>
                                </p:cTn>
                              </p:par>
                              <p:par>
                                <p:cTn id="20" presetID="9" presetClass="emph" presetSubtype="0" nodeType="withEffect">
                                  <p:stCondLst>
                                    <p:cond delay="0"/>
                                  </p:stCondLst>
                                  <p:childTnLst>
                                    <p:set>
                                      <p:cBhvr rctx="PPT">
                                        <p:cTn id="21" dur="indefinite"/>
                                        <p:tgtEl>
                                          <p:spTgt spid="21">
                                            <p:txEl>
                                              <p:pRg st="4" end="4"/>
                                            </p:txEl>
                                          </p:spTgt>
                                        </p:tgtEl>
                                        <p:attrNameLst>
                                          <p:attrName>style.opacity</p:attrName>
                                        </p:attrNameLst>
                                      </p:cBhvr>
                                      <p:to>
                                        <p:strVal val="0.5"/>
                                      </p:to>
                                    </p:set>
                                    <p:animEffect filter="image" prLst="opacity: 0.5">
                                      <p:cBhvr rctx="IE">
                                        <p:cTn id="22" dur="indefinite"/>
                                        <p:tgtEl>
                                          <p:spTgt spid="21">
                                            <p:txEl>
                                              <p:pRg st="4" end="4"/>
                                            </p:txEl>
                                          </p:spTgt>
                                        </p:tgtEl>
                                      </p:cBhvr>
                                    </p:animEffect>
                                  </p:childTnLst>
                                </p:cTn>
                              </p:par>
                              <p:par>
                                <p:cTn id="23" presetID="9" presetClass="emph" presetSubtype="0" nodeType="withEffect">
                                  <p:stCondLst>
                                    <p:cond delay="0"/>
                                  </p:stCondLst>
                                  <p:childTnLst>
                                    <p:set>
                                      <p:cBhvr rctx="PPT">
                                        <p:cTn id="24" dur="indefinite"/>
                                        <p:tgtEl>
                                          <p:spTgt spid="21">
                                            <p:txEl>
                                              <p:pRg st="5" end="5"/>
                                            </p:txEl>
                                          </p:spTgt>
                                        </p:tgtEl>
                                        <p:attrNameLst>
                                          <p:attrName>style.opacity</p:attrName>
                                        </p:attrNameLst>
                                      </p:cBhvr>
                                      <p:to>
                                        <p:strVal val="0.5"/>
                                      </p:to>
                                    </p:set>
                                    <p:animEffect filter="image" prLst="opacity: 0.5">
                                      <p:cBhvr rctx="IE">
                                        <p:cTn id="25" dur="indefinite"/>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body" idx="1"/>
          </p:nvPr>
        </p:nvSpPr>
        <p:spPr>
          <a:xfrm>
            <a:off x="1692275" y="620689"/>
            <a:ext cx="8904288" cy="1902059"/>
          </a:xfrm>
          <a:extLst/>
        </p:spPr>
        <p:txBody>
          <a:bodyPr wrap="square">
            <a:spAutoFit/>
          </a:bodyPr>
          <a:lstStyle/>
          <a:p>
            <a:pPr>
              <a:lnSpc>
                <a:spcPct val="150000"/>
              </a:lnSpc>
              <a:buFontTx/>
              <a:buChar char="-"/>
            </a:pPr>
            <a:r>
              <a:rPr lang="en-GB" altLang="fr-FR" sz="2400" b="1" dirty="0"/>
              <a:t>Main differences between plant and animals regarding pollution?</a:t>
            </a:r>
          </a:p>
          <a:p>
            <a:pPr>
              <a:lnSpc>
                <a:spcPct val="150000"/>
              </a:lnSpc>
              <a:buFontTx/>
              <a:buChar char="-"/>
            </a:pPr>
            <a:r>
              <a:rPr lang="en-GB" altLang="fr-FR" sz="2400" b="1" dirty="0"/>
              <a:t>Main differences between plant and animal cells?</a:t>
            </a:r>
            <a:endParaRPr lang="en-GB" altLang="fr-FR" sz="2400" dirty="0"/>
          </a:p>
          <a:p>
            <a:pPr marL="0" indent="0">
              <a:lnSpc>
                <a:spcPct val="150000"/>
              </a:lnSpc>
              <a:buNone/>
            </a:pPr>
            <a:endParaRPr lang="en-GB" altLang="fr-FR" sz="2400" dirty="0"/>
          </a:p>
        </p:txBody>
      </p:sp>
      <p:sp>
        <p:nvSpPr>
          <p:cNvPr id="5" name="Espace réservé du numéro de diapositive 3"/>
          <p:cNvSpPr>
            <a:spLocks noGrp="1"/>
          </p:cNvSpPr>
          <p:nvPr>
            <p:ph type="sldNum" sz="quarter" idx="12"/>
          </p:nvPr>
        </p:nvSpPr>
        <p:spPr/>
        <p:txBody>
          <a:bodyPr/>
          <a:lstStyle/>
          <a:p>
            <a:pPr>
              <a:defRPr/>
            </a:pPr>
            <a:fld id="{54027287-76A1-40DD-B2DD-B138E770DFE6}" type="slidenum">
              <a:rPr lang="fr-FR"/>
              <a:pPr>
                <a:defRPr/>
              </a:pPr>
              <a:t>17</a:t>
            </a:fld>
            <a:endParaRPr lang="fr-FR" dirty="0"/>
          </a:p>
        </p:txBody>
      </p:sp>
      <p:pic>
        <p:nvPicPr>
          <p:cNvPr id="8194" name="Picture 2" descr="http://pulpbits.com/wp-content/uploads/2013/11/Compare-the-Components-of-Plant-and-Animal-Ce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3004" y="1916832"/>
            <a:ext cx="7425992" cy="35836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1785378" y="5559390"/>
            <a:ext cx="8904288" cy="1902059"/>
          </a:xfrm>
          <a:prstGeom prst="rect">
            <a:avLst/>
          </a:prstGeom>
          <a:extLst/>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GB" altLang="fr-FR" sz="2400" b="1" dirty="0"/>
              <a:t>→ Plants: chelation and storage</a:t>
            </a:r>
          </a:p>
          <a:p>
            <a:pPr marL="0" indent="0">
              <a:lnSpc>
                <a:spcPct val="150000"/>
              </a:lnSpc>
              <a:buNone/>
            </a:pPr>
            <a:r>
              <a:rPr lang="en-GB" altLang="fr-FR" sz="2400" b="1" dirty="0"/>
              <a:t>→ Animals: increase pollutant water solubility and excretion </a:t>
            </a:r>
            <a:endParaRPr lang="en-GB" altLang="fr-FR" sz="2400" dirty="0"/>
          </a:p>
          <a:p>
            <a:pPr marL="0" indent="0">
              <a:lnSpc>
                <a:spcPct val="150000"/>
              </a:lnSpc>
              <a:buNone/>
            </a:pPr>
            <a:endParaRPr lang="en-GB" altLang="fr-FR" sz="2400" dirty="0"/>
          </a:p>
        </p:txBody>
      </p:sp>
      <p:sp>
        <p:nvSpPr>
          <p:cNvPr id="8" name="ZoneTexte 15"/>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Reminder: difference between plant and animal cells</a:t>
            </a:r>
          </a:p>
        </p:txBody>
      </p:sp>
    </p:spTree>
    <p:extLst>
      <p:ext uri="{BB962C8B-B14F-4D97-AF65-F5344CB8AC3E}">
        <p14:creationId xmlns:p14="http://schemas.microsoft.com/office/powerpoint/2010/main" val="869074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CEF47-7412-4BB5-876B-472ED1E30DFF}" type="slidenum">
              <a:rPr lang="en-US" smtClean="0">
                <a:solidFill>
                  <a:prstClr val="black">
                    <a:tint val="75000"/>
                  </a:prstClr>
                </a:solidFill>
              </a:rPr>
              <a:pPr/>
              <a:t>18</a:t>
            </a:fld>
            <a:endParaRPr lang="en-US" dirty="0">
              <a:solidFill>
                <a:prstClr val="black">
                  <a:tint val="75000"/>
                </a:prstClr>
              </a:solidFill>
            </a:endParaRPr>
          </a:p>
        </p:txBody>
      </p:sp>
      <p:sp>
        <p:nvSpPr>
          <p:cNvPr id="3" name="ZoneTexte 15"/>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Defense mechanisms employed by plants against pollutants (T.E. case)</a:t>
            </a:r>
          </a:p>
        </p:txBody>
      </p:sp>
      <p:pic>
        <p:nvPicPr>
          <p:cNvPr id="7" name="Picture 6"/>
          <p:cNvPicPr>
            <a:picLocks noChangeAspect="1"/>
          </p:cNvPicPr>
          <p:nvPr/>
        </p:nvPicPr>
        <p:blipFill>
          <a:blip r:embed="rId2"/>
          <a:stretch>
            <a:fillRect/>
          </a:stretch>
        </p:blipFill>
        <p:spPr>
          <a:xfrm>
            <a:off x="7666864" y="2354921"/>
            <a:ext cx="3852066" cy="1737360"/>
          </a:xfrm>
          <a:prstGeom prst="rect">
            <a:avLst/>
          </a:prstGeom>
        </p:spPr>
      </p:pic>
      <p:sp>
        <p:nvSpPr>
          <p:cNvPr id="10" name="Espace réservé du contenu 2"/>
          <p:cNvSpPr txBox="1">
            <a:spLocks/>
          </p:cNvSpPr>
          <p:nvPr/>
        </p:nvSpPr>
        <p:spPr>
          <a:xfrm>
            <a:off x="0" y="978408"/>
            <a:ext cx="12192000" cy="1376513"/>
          </a:xfrm>
          <a:prstGeom prst="rect">
            <a:avLst/>
          </a:prstGeom>
        </p:spPr>
        <p:txBody>
          <a:bodyPr vert="horz" wrap="square" lIns="72000" tIns="72000" rIns="72000" bIns="72000" rtlCol="0">
            <a:spAutoFit/>
          </a:bodyPr>
          <a:lstStyle/>
          <a:p>
            <a:r>
              <a:rPr lang="en-US" sz="2000" b="1" u="sng" dirty="0"/>
              <a:t>Synthesis of callose (β-1, 3 glucan ): </a:t>
            </a:r>
          </a:p>
          <a:p>
            <a:pPr marL="342900" indent="-342900">
              <a:buFont typeface="Wingdings" panose="05000000000000000000" pitchFamily="2" charset="2"/>
              <a:buChar char="§"/>
            </a:pPr>
            <a:r>
              <a:rPr lang="en-US" sz="2000" dirty="0">
                <a:solidFill>
                  <a:srgbClr val="000000"/>
                </a:solidFill>
              </a:rPr>
              <a:t>Earliest defense reaction against the presence of TE.</a:t>
            </a:r>
          </a:p>
          <a:p>
            <a:pPr marL="342900" indent="-342900">
              <a:buFont typeface="Wingdings" panose="05000000000000000000" pitchFamily="2" charset="2"/>
              <a:buChar char="§"/>
            </a:pPr>
            <a:r>
              <a:rPr lang="en-US" sz="2000" dirty="0"/>
              <a:t>A polysaccharide deposited on the outside of the cell membrane, to reduce the metal ions diffusion into the cell.</a:t>
            </a:r>
          </a:p>
          <a:p>
            <a:pPr marL="342900" indent="-342900">
              <a:buFont typeface="Wingdings" panose="05000000000000000000" pitchFamily="2" charset="2"/>
              <a:buChar char="§"/>
            </a:pPr>
            <a:r>
              <a:rPr lang="en-US" sz="2000" dirty="0">
                <a:solidFill>
                  <a:srgbClr val="000000"/>
                </a:solidFill>
              </a:rPr>
              <a:t>The enzyme which is involved in the synthesis of callose is </a:t>
            </a:r>
            <a:r>
              <a:rPr lang="en-US" sz="2000" dirty="0"/>
              <a:t>β-1, 3-glucan synthetase</a:t>
            </a:r>
            <a:r>
              <a:rPr lang="en-US" sz="2000" dirty="0">
                <a:solidFill>
                  <a:srgbClr val="000000"/>
                </a:solidFill>
              </a:rPr>
              <a:t> </a:t>
            </a:r>
          </a:p>
        </p:txBody>
      </p:sp>
      <p:sp>
        <p:nvSpPr>
          <p:cNvPr id="11" name="Espace réservé du contenu 2"/>
          <p:cNvSpPr txBox="1">
            <a:spLocks/>
          </p:cNvSpPr>
          <p:nvPr/>
        </p:nvSpPr>
        <p:spPr>
          <a:xfrm>
            <a:off x="-6222" y="3687392"/>
            <a:ext cx="12192000" cy="1068736"/>
          </a:xfrm>
          <a:prstGeom prst="rect">
            <a:avLst/>
          </a:prstGeom>
        </p:spPr>
        <p:txBody>
          <a:bodyPr vert="horz" wrap="square" lIns="72000" tIns="72000" rIns="72000" bIns="72000" rtlCol="0">
            <a:spAutoFit/>
          </a:bodyPr>
          <a:lstStyle/>
          <a:p>
            <a:r>
              <a:rPr lang="en-US" sz="2000" b="1" u="sng" dirty="0"/>
              <a:t>Trichomes: </a:t>
            </a:r>
            <a:endParaRPr lang="en-US" sz="2000" dirty="0">
              <a:solidFill>
                <a:srgbClr val="000000"/>
              </a:solidFill>
            </a:endParaRPr>
          </a:p>
          <a:p>
            <a:pPr marL="285750" indent="-285750">
              <a:buFont typeface="Wingdings" panose="05000000000000000000" pitchFamily="2" charset="2"/>
              <a:buChar char="§"/>
            </a:pPr>
            <a:r>
              <a:rPr lang="en-US" sz="2000" dirty="0">
                <a:solidFill>
                  <a:srgbClr val="000000"/>
                </a:solidFill>
              </a:rPr>
              <a:t>Either serve as TE storage site for detoxification purposes.</a:t>
            </a:r>
          </a:p>
          <a:p>
            <a:pPr marL="285750" indent="-285750">
              <a:buFont typeface="Wingdings" panose="05000000000000000000" pitchFamily="2" charset="2"/>
              <a:buChar char="§"/>
            </a:pPr>
            <a:r>
              <a:rPr lang="en-US" sz="2000" dirty="0">
                <a:solidFill>
                  <a:srgbClr val="000000"/>
                </a:solidFill>
              </a:rPr>
              <a:t>Or </a:t>
            </a:r>
            <a:r>
              <a:rPr lang="en-US" sz="2000" dirty="0"/>
              <a:t>secrete various secondary metabolites to negate hazardous effects of TEs.</a:t>
            </a:r>
          </a:p>
        </p:txBody>
      </p:sp>
      <p:pic>
        <p:nvPicPr>
          <p:cNvPr id="13" name="Picture 12"/>
          <p:cNvPicPr>
            <a:picLocks noChangeAspect="1"/>
          </p:cNvPicPr>
          <p:nvPr/>
        </p:nvPicPr>
        <p:blipFill>
          <a:blip r:embed="rId3"/>
          <a:stretch>
            <a:fillRect/>
          </a:stretch>
        </p:blipFill>
        <p:spPr>
          <a:xfrm>
            <a:off x="8136065" y="4732384"/>
            <a:ext cx="2570095" cy="1920240"/>
          </a:xfrm>
          <a:prstGeom prst="rect">
            <a:avLst/>
          </a:prstGeom>
        </p:spPr>
      </p:pic>
      <p:sp>
        <p:nvSpPr>
          <p:cNvPr id="14" name="TextBox 13"/>
          <p:cNvSpPr txBox="1"/>
          <p:nvPr/>
        </p:nvSpPr>
        <p:spPr>
          <a:xfrm>
            <a:off x="2315951" y="5892582"/>
            <a:ext cx="6214188" cy="646331"/>
          </a:xfrm>
          <a:prstGeom prst="rect">
            <a:avLst/>
          </a:prstGeom>
          <a:noFill/>
        </p:spPr>
        <p:txBody>
          <a:bodyPr wrap="square" rtlCol="0">
            <a:spAutoFit/>
          </a:bodyPr>
          <a:lstStyle/>
          <a:p>
            <a:r>
              <a:rPr lang="en-US" dirty="0"/>
              <a:t>Trichomes at mid rib of </a:t>
            </a:r>
            <a:r>
              <a:rPr lang="en-US" dirty="0" err="1"/>
              <a:t>Pb</a:t>
            </a:r>
            <a:r>
              <a:rPr lang="en-US" dirty="0"/>
              <a:t> treated plant of </a:t>
            </a:r>
            <a:r>
              <a:rPr lang="en-US" i="1" dirty="0" err="1"/>
              <a:t>Phaseolus</a:t>
            </a:r>
            <a:r>
              <a:rPr lang="en-US" i="1" dirty="0"/>
              <a:t> mungo </a:t>
            </a:r>
            <a:r>
              <a:rPr lang="en-US" dirty="0"/>
              <a:t>(</a:t>
            </a:r>
            <a:r>
              <a:rPr lang="en-US" dirty="0" err="1"/>
              <a:t>Azmat</a:t>
            </a:r>
            <a:r>
              <a:rPr lang="en-US" dirty="0"/>
              <a:t> et al., 2009)</a:t>
            </a:r>
          </a:p>
        </p:txBody>
      </p:sp>
    </p:spTree>
    <p:extLst>
      <p:ext uri="{BB962C8B-B14F-4D97-AF65-F5344CB8AC3E}">
        <p14:creationId xmlns:p14="http://schemas.microsoft.com/office/powerpoint/2010/main" val="321875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CEF47-7412-4BB5-876B-472ED1E30DFF}" type="slidenum">
              <a:rPr lang="en-US" smtClean="0">
                <a:solidFill>
                  <a:prstClr val="black">
                    <a:tint val="75000"/>
                  </a:prstClr>
                </a:solidFill>
              </a:rPr>
              <a:pPr/>
              <a:t>19</a:t>
            </a:fld>
            <a:endParaRPr lang="en-US" dirty="0">
              <a:solidFill>
                <a:prstClr val="black">
                  <a:tint val="75000"/>
                </a:prstClr>
              </a:solidFill>
            </a:endParaRPr>
          </a:p>
        </p:txBody>
      </p:sp>
      <p:sp>
        <p:nvSpPr>
          <p:cNvPr id="3" name="ZoneTexte 15"/>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Defense mechanisms employed by plants against pollutants (T.E. case)</a:t>
            </a:r>
          </a:p>
        </p:txBody>
      </p:sp>
      <p:sp>
        <p:nvSpPr>
          <p:cNvPr id="6" name="Espace réservé du contenu 2"/>
          <p:cNvSpPr txBox="1">
            <a:spLocks/>
          </p:cNvSpPr>
          <p:nvPr/>
        </p:nvSpPr>
        <p:spPr>
          <a:xfrm>
            <a:off x="0" y="978408"/>
            <a:ext cx="12192000" cy="2299842"/>
          </a:xfrm>
          <a:prstGeom prst="rect">
            <a:avLst/>
          </a:prstGeom>
        </p:spPr>
        <p:txBody>
          <a:bodyPr vert="horz" wrap="square" lIns="72000" tIns="72000" rIns="72000" bIns="72000" rtlCol="0">
            <a:spAutoFit/>
          </a:bodyPr>
          <a:lstStyle/>
          <a:p>
            <a:r>
              <a:rPr lang="en-US" sz="2000" b="1" u="sng" dirty="0"/>
              <a:t>Interaction with Mycorrhizal fungi:</a:t>
            </a:r>
            <a:r>
              <a:rPr lang="en-US" sz="2000" b="1" dirty="0"/>
              <a:t> </a:t>
            </a:r>
          </a:p>
          <a:p>
            <a:r>
              <a:rPr lang="en-US" sz="2000" dirty="0"/>
              <a:t>MF reduce the penetration of TE into cells by:</a:t>
            </a:r>
            <a:r>
              <a:rPr lang="en-US" sz="2000" b="1" u="sng" dirty="0"/>
              <a:t> </a:t>
            </a:r>
          </a:p>
          <a:p>
            <a:pPr marL="342900" indent="-342900">
              <a:buFont typeface="Wingdings" panose="05000000000000000000" pitchFamily="2" charset="2"/>
              <a:buChar char="§"/>
            </a:pPr>
            <a:r>
              <a:rPr lang="en-US" sz="2000" dirty="0">
                <a:solidFill>
                  <a:srgbClr val="000000"/>
                </a:solidFill>
              </a:rPr>
              <a:t>R</a:t>
            </a:r>
            <a:r>
              <a:rPr lang="en-US" sz="2000" dirty="0"/>
              <a:t>elease of TE chelating agents, such as citric acid and oxalic acid (Zn, Pb, Cu, Cd, Ni, Mn), phenolic compounds, and phosphate ions forming insoluble metal salts.</a:t>
            </a:r>
          </a:p>
          <a:p>
            <a:pPr marL="342900" indent="-342900">
              <a:buFont typeface="Wingdings" panose="05000000000000000000" pitchFamily="2" charset="2"/>
              <a:buChar char="§"/>
            </a:pPr>
            <a:r>
              <a:rPr lang="en-US" sz="2000" dirty="0"/>
              <a:t>TE adsorption on the surface of fungal cells by precipitation of sulphides and hydrated iron oxides.</a:t>
            </a:r>
          </a:p>
          <a:p>
            <a:pPr marL="342900" indent="-342900">
              <a:buFont typeface="Wingdings" panose="05000000000000000000" pitchFamily="2" charset="2"/>
              <a:buChar char="§"/>
            </a:pPr>
            <a:r>
              <a:rPr lang="en-US" sz="2000" dirty="0"/>
              <a:t>Immobilization and accumulation inside the different fungal structures including arbuscules, vesicles and hyphae.</a:t>
            </a:r>
          </a:p>
          <a:p>
            <a:pPr marL="342900" indent="-342900">
              <a:buFont typeface="Wingdings" panose="05000000000000000000" pitchFamily="2" charset="2"/>
              <a:buChar char="§"/>
            </a:pPr>
            <a:r>
              <a:rPr lang="en-US" sz="2000" dirty="0"/>
              <a:t>Detoxification within the cells – binding by cytoplasm metallothionein and binding by vacuole polyphosphates.</a:t>
            </a:r>
          </a:p>
        </p:txBody>
      </p:sp>
      <p:pic>
        <p:nvPicPr>
          <p:cNvPr id="5" name="Picture 4"/>
          <p:cNvPicPr>
            <a:picLocks noChangeAspect="1"/>
          </p:cNvPicPr>
          <p:nvPr/>
        </p:nvPicPr>
        <p:blipFill>
          <a:blip r:embed="rId2"/>
          <a:stretch>
            <a:fillRect/>
          </a:stretch>
        </p:blipFill>
        <p:spPr>
          <a:xfrm>
            <a:off x="1975654" y="3091814"/>
            <a:ext cx="8240692" cy="3749040"/>
          </a:xfrm>
          <a:prstGeom prst="rect">
            <a:avLst/>
          </a:prstGeom>
        </p:spPr>
      </p:pic>
    </p:spTree>
    <p:extLst>
      <p:ext uri="{BB962C8B-B14F-4D97-AF65-F5344CB8AC3E}">
        <p14:creationId xmlns:p14="http://schemas.microsoft.com/office/powerpoint/2010/main" val="376815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48EBAC5E-FB2F-4CA4-A88E-88D151DBC090}" type="slidenum">
              <a:rPr lang="fr-FR" altLang="en-US" sz="1200">
                <a:solidFill>
                  <a:srgbClr val="898989"/>
                </a:solidFill>
                <a:latin typeface="Verdana" pitchFamily="34" charset="0"/>
              </a:rPr>
              <a:pPr eaLnBrk="1" hangingPunct="1">
                <a:spcBef>
                  <a:spcPct val="0"/>
                </a:spcBef>
                <a:buFontTx/>
                <a:buNone/>
              </a:pPr>
              <a:t>2</a:t>
            </a:fld>
            <a:endParaRPr lang="fr-FR" altLang="en-US" sz="1200">
              <a:solidFill>
                <a:srgbClr val="898989"/>
              </a:solidFill>
              <a:latin typeface="Verdana" pitchFamily="34" charset="0"/>
            </a:endParaRPr>
          </a:p>
        </p:txBody>
      </p:sp>
      <p:sp>
        <p:nvSpPr>
          <p:cNvPr id="13" name="ZoneTexte 15"/>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Lecture Outline</a:t>
            </a:r>
          </a:p>
        </p:txBody>
      </p:sp>
      <p:sp>
        <p:nvSpPr>
          <p:cNvPr id="21" name="ZoneTexte 3"/>
          <p:cNvSpPr txBox="1"/>
          <p:nvPr/>
        </p:nvSpPr>
        <p:spPr>
          <a:xfrm>
            <a:off x="-1" y="1243787"/>
            <a:ext cx="12192001" cy="5109091"/>
          </a:xfrm>
          <a:prstGeom prst="rect">
            <a:avLst/>
          </a:prstGeom>
          <a:noFill/>
        </p:spPr>
        <p:txBody>
          <a:bodyPr wrap="square" rtlCol="0">
            <a:spAutoFit/>
          </a:bodyPr>
          <a:lstStyle/>
          <a:p>
            <a:pPr>
              <a:lnSpc>
                <a:spcPct val="150000"/>
              </a:lnSpc>
              <a:spcBef>
                <a:spcPts val="1800"/>
              </a:spcBef>
            </a:pPr>
            <a:r>
              <a:rPr lang="en-US" sz="2000" b="1" dirty="0">
                <a:solidFill>
                  <a:prstClr val="black"/>
                </a:solidFill>
                <a:latin typeface="+mj-lt"/>
                <a:cs typeface="Times New Roman" panose="02020603050405020304" pitchFamily="18" charset="0"/>
              </a:rPr>
              <a:t> 1. Impact of pollutants on plants</a:t>
            </a:r>
          </a:p>
          <a:p>
            <a:pPr marL="900113" algn="just">
              <a:lnSpc>
                <a:spcPct val="150000"/>
              </a:lnSpc>
              <a:buFont typeface="Wingdings" panose="05000000000000000000" pitchFamily="2" charset="2"/>
              <a:buChar char="Ø"/>
            </a:pPr>
            <a:r>
              <a:rPr lang="en-US" sz="1600" dirty="0">
                <a:solidFill>
                  <a:prstClr val="black"/>
                </a:solidFill>
                <a:latin typeface="+mj-lt"/>
                <a:cs typeface="Times New Roman" panose="02020603050405020304" pitchFamily="18" charset="0"/>
              </a:rPr>
              <a:t> Plant health evaluation </a:t>
            </a:r>
          </a:p>
          <a:p>
            <a:pPr marL="900113" algn="just">
              <a:lnSpc>
                <a:spcPct val="150000"/>
              </a:lnSpc>
              <a:buFont typeface="Wingdings" panose="05000000000000000000" pitchFamily="2" charset="2"/>
              <a:buChar char="Ø"/>
            </a:pPr>
            <a:r>
              <a:rPr lang="en-US" sz="1600" dirty="0">
                <a:latin typeface="+mj-lt"/>
                <a:cs typeface="Times New Roman" panose="02020603050405020304" pitchFamily="18" charset="0"/>
              </a:rPr>
              <a:t> Cadmium (Cd)</a:t>
            </a:r>
          </a:p>
          <a:p>
            <a:pPr marL="900113" algn="just">
              <a:lnSpc>
                <a:spcPct val="150000"/>
              </a:lnSpc>
              <a:buFont typeface="Wingdings" panose="05000000000000000000" pitchFamily="2" charset="2"/>
              <a:buChar char="Ø"/>
            </a:pPr>
            <a:r>
              <a:rPr lang="en-US" sz="1600" dirty="0">
                <a:solidFill>
                  <a:prstClr val="black"/>
                </a:solidFill>
                <a:latin typeface="+mj-lt"/>
                <a:cs typeface="Times New Roman" panose="02020603050405020304" pitchFamily="18" charset="0"/>
              </a:rPr>
              <a:t> Copper (Cu)</a:t>
            </a:r>
          </a:p>
          <a:p>
            <a:pPr marL="900113" algn="just">
              <a:lnSpc>
                <a:spcPct val="150000"/>
              </a:lnSpc>
              <a:buFont typeface="Wingdings" panose="05000000000000000000" pitchFamily="2" charset="2"/>
              <a:buChar char="Ø"/>
            </a:pPr>
            <a:r>
              <a:rPr lang="en-US" sz="1600" dirty="0">
                <a:solidFill>
                  <a:prstClr val="black"/>
                </a:solidFill>
                <a:latin typeface="+mj-lt"/>
                <a:cs typeface="Times New Roman" panose="02020603050405020304" pitchFamily="18" charset="0"/>
              </a:rPr>
              <a:t> Zinc (Zn)</a:t>
            </a:r>
          </a:p>
          <a:p>
            <a:pPr marL="900113" algn="just">
              <a:lnSpc>
                <a:spcPct val="150000"/>
              </a:lnSpc>
              <a:buFont typeface="Wingdings" panose="05000000000000000000" pitchFamily="2" charset="2"/>
              <a:buChar char="Ø"/>
            </a:pPr>
            <a:r>
              <a:rPr lang="en-US" sz="1600" dirty="0">
                <a:solidFill>
                  <a:prstClr val="black"/>
                </a:solidFill>
                <a:latin typeface="+mj-lt"/>
                <a:cs typeface="Times New Roman" panose="02020603050405020304" pitchFamily="18" charset="0"/>
              </a:rPr>
              <a:t> Polycyclic aromatic hydrocarbons (PAHs)</a:t>
            </a:r>
            <a:endParaRPr lang="en-US" sz="1600" dirty="0">
              <a:latin typeface="+mj-lt"/>
            </a:endParaRPr>
          </a:p>
          <a:p>
            <a:pPr algn="just">
              <a:lnSpc>
                <a:spcPct val="200000"/>
              </a:lnSpc>
            </a:pPr>
            <a:r>
              <a:rPr lang="en-US" sz="2000" b="1" dirty="0">
                <a:solidFill>
                  <a:prstClr val="black"/>
                </a:solidFill>
                <a:latin typeface="+mj-lt"/>
                <a:cs typeface="Times New Roman" panose="02020603050405020304" pitchFamily="18" charset="0"/>
              </a:rPr>
              <a:t> 2. Defense mechanisms employed by plants against pollutants (trace elements case)</a:t>
            </a:r>
          </a:p>
          <a:p>
            <a:pPr marL="900113" algn="just">
              <a:lnSpc>
                <a:spcPct val="150000"/>
              </a:lnSpc>
              <a:buFont typeface="Wingdings" panose="05000000000000000000" pitchFamily="2" charset="2"/>
              <a:buChar char="Ø"/>
            </a:pPr>
            <a:r>
              <a:rPr lang="en-US" sz="1600" dirty="0">
                <a:solidFill>
                  <a:prstClr val="black"/>
                </a:solidFill>
                <a:cs typeface="Times New Roman" panose="02020603050405020304" pitchFamily="18" charset="0"/>
              </a:rPr>
              <a:t> Avoidance and physical barriers</a:t>
            </a:r>
          </a:p>
          <a:p>
            <a:pPr marL="900113" algn="just">
              <a:lnSpc>
                <a:spcPct val="150000"/>
              </a:lnSpc>
              <a:buFont typeface="Wingdings" panose="05000000000000000000" pitchFamily="2" charset="2"/>
              <a:buChar char="Ø"/>
            </a:pPr>
            <a:r>
              <a:rPr lang="en-US" sz="1600" i="1" dirty="0">
                <a:solidFill>
                  <a:prstClr val="black"/>
                </a:solidFill>
                <a:cs typeface="Times New Roman" panose="02020603050405020304" pitchFamily="18" charset="0"/>
              </a:rPr>
              <a:t> </a:t>
            </a:r>
            <a:r>
              <a:rPr lang="en-US" sz="1600" dirty="0"/>
              <a:t>Biosynthesis of diverse cellular biomolecules </a:t>
            </a:r>
          </a:p>
          <a:p>
            <a:pPr marL="900113" algn="just">
              <a:lnSpc>
                <a:spcPct val="150000"/>
              </a:lnSpc>
              <a:buFont typeface="Wingdings" panose="05000000000000000000" pitchFamily="2" charset="2"/>
              <a:buChar char="Ø"/>
            </a:pPr>
            <a:r>
              <a:rPr lang="en-US" sz="1600" dirty="0">
                <a:solidFill>
                  <a:prstClr val="black"/>
                </a:solidFill>
                <a:cs typeface="Times New Roman" panose="02020603050405020304" pitchFamily="18" charset="0"/>
              </a:rPr>
              <a:t> Non-enzymatic antioxidants</a:t>
            </a:r>
          </a:p>
          <a:p>
            <a:pPr marL="900113" algn="just">
              <a:lnSpc>
                <a:spcPct val="150000"/>
              </a:lnSpc>
              <a:buFont typeface="Wingdings" panose="05000000000000000000" pitchFamily="2" charset="2"/>
              <a:buChar char="Ø"/>
            </a:pPr>
            <a:r>
              <a:rPr lang="en-US" sz="1600" dirty="0">
                <a:solidFill>
                  <a:prstClr val="black"/>
                </a:solidFill>
                <a:cs typeface="Times New Roman" panose="02020603050405020304" pitchFamily="18" charset="0"/>
              </a:rPr>
              <a:t> Enzymatic antioxidants </a:t>
            </a:r>
          </a:p>
          <a:p>
            <a:pPr marL="900113" indent="-900113" algn="just" defTabSz="95250">
              <a:lnSpc>
                <a:spcPct val="200000"/>
              </a:lnSpc>
            </a:pPr>
            <a:r>
              <a:rPr lang="en-US" sz="2000" b="1" dirty="0">
                <a:solidFill>
                  <a:prstClr val="black"/>
                </a:solidFill>
                <a:latin typeface="+mj-lt"/>
                <a:cs typeface="Times New Roman" panose="02020603050405020304" pitchFamily="18" charset="0"/>
              </a:rPr>
              <a:t> 3. Summary and assignment </a:t>
            </a:r>
          </a:p>
        </p:txBody>
      </p:sp>
    </p:spTree>
    <p:extLst>
      <p:ext uri="{BB962C8B-B14F-4D97-AF65-F5344CB8AC3E}">
        <p14:creationId xmlns:p14="http://schemas.microsoft.com/office/powerpoint/2010/main" val="3856381820"/>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CEF47-7412-4BB5-876B-472ED1E30DFF}" type="slidenum">
              <a:rPr lang="en-US" smtClean="0">
                <a:solidFill>
                  <a:prstClr val="black">
                    <a:tint val="75000"/>
                  </a:prstClr>
                </a:solidFill>
              </a:rPr>
              <a:pPr/>
              <a:t>20</a:t>
            </a:fld>
            <a:endParaRPr lang="en-US" dirty="0">
              <a:solidFill>
                <a:prstClr val="black">
                  <a:tint val="75000"/>
                </a:prstClr>
              </a:solidFill>
            </a:endParaRPr>
          </a:p>
        </p:txBody>
      </p:sp>
      <p:pic>
        <p:nvPicPr>
          <p:cNvPr id="1026" name="Picture 2" descr="Image result for enzymatic and nonenzymatic antioxidants in pl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911" y="1331087"/>
            <a:ext cx="5400675" cy="4343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nzymatic and nonenzymatic antioxidants in pl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2011"/>
            <a:ext cx="6076950" cy="456247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15">
            <a:extLst>
              <a:ext uri="{FF2B5EF4-FFF2-40B4-BE49-F238E27FC236}">
                <a16:creationId xmlns:a16="http://schemas.microsoft.com/office/drawing/2014/main" id="{7E971C62-BEF3-49F7-89E7-3A2DE9122850}"/>
              </a:ext>
            </a:extLst>
          </p:cNvPr>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Defense mechanisms employed by plants against pollutants (T.E. case)</a:t>
            </a:r>
          </a:p>
        </p:txBody>
      </p:sp>
    </p:spTree>
    <p:extLst>
      <p:ext uri="{BB962C8B-B14F-4D97-AF65-F5344CB8AC3E}">
        <p14:creationId xmlns:p14="http://schemas.microsoft.com/office/powerpoint/2010/main" val="1611987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CEF47-7412-4BB5-876B-472ED1E30DFF}" type="slidenum">
              <a:rPr lang="en-US" smtClean="0">
                <a:solidFill>
                  <a:prstClr val="black">
                    <a:tint val="75000"/>
                  </a:prstClr>
                </a:solidFill>
              </a:rPr>
              <a:pPr/>
              <a:t>21</a:t>
            </a:fld>
            <a:endParaRPr lang="en-US" dirty="0">
              <a:solidFill>
                <a:prstClr val="black">
                  <a:tint val="75000"/>
                </a:prstClr>
              </a:solidFill>
            </a:endParaRPr>
          </a:p>
        </p:txBody>
      </p:sp>
      <p:sp>
        <p:nvSpPr>
          <p:cNvPr id="5" name="Espace réservé du contenu 2"/>
          <p:cNvSpPr txBox="1">
            <a:spLocks/>
          </p:cNvSpPr>
          <p:nvPr/>
        </p:nvSpPr>
        <p:spPr>
          <a:xfrm>
            <a:off x="0" y="1070580"/>
            <a:ext cx="12192000" cy="1838177"/>
          </a:xfrm>
          <a:prstGeom prst="rect">
            <a:avLst/>
          </a:prstGeom>
        </p:spPr>
        <p:txBody>
          <a:bodyPr vert="horz" wrap="square" lIns="72000" tIns="72000" rIns="72000" bIns="72000" rtlCol="0">
            <a:spAutoFit/>
          </a:bodyPr>
          <a:lstStyle/>
          <a:p>
            <a:r>
              <a:rPr lang="en-US" sz="2000" b="1" u="sng" dirty="0">
                <a:solidFill>
                  <a:prstClr val="black"/>
                </a:solidFill>
              </a:rPr>
              <a:t>Once TE overcome biophysical barriers and enter tissues and cells:</a:t>
            </a:r>
            <a:r>
              <a:rPr lang="en-US" sz="2000" b="1" dirty="0">
                <a:solidFill>
                  <a:prstClr val="black"/>
                </a:solidFill>
              </a:rPr>
              <a:t> </a:t>
            </a:r>
          </a:p>
          <a:p>
            <a:r>
              <a:rPr lang="en-US" sz="2000" dirty="0">
                <a:solidFill>
                  <a:prstClr val="black"/>
                </a:solidFill>
              </a:rPr>
              <a:t>Plants initiate several defence mechanisms to nullify and attenuate the adverse effects of TEs:</a:t>
            </a:r>
          </a:p>
          <a:p>
            <a:endParaRPr lang="en-US" sz="1000" dirty="0">
              <a:solidFill>
                <a:prstClr val="black"/>
              </a:solidFill>
            </a:endParaRPr>
          </a:p>
          <a:p>
            <a:r>
              <a:rPr lang="en-US" sz="2000" b="1" dirty="0">
                <a:solidFill>
                  <a:srgbClr val="9BBB59">
                    <a:lumMod val="75000"/>
                  </a:srgbClr>
                </a:solidFill>
              </a:rPr>
              <a:t>Biosynthesis</a:t>
            </a:r>
            <a:r>
              <a:rPr lang="en-US" sz="2000" dirty="0">
                <a:solidFill>
                  <a:prstClr val="black"/>
                </a:solidFill>
              </a:rPr>
              <a:t> of diverse cellular </a:t>
            </a:r>
            <a:r>
              <a:rPr lang="en-US" sz="2000" b="1" dirty="0">
                <a:solidFill>
                  <a:srgbClr val="9BBB59"/>
                </a:solidFill>
              </a:rPr>
              <a:t>biomolecules</a:t>
            </a:r>
            <a:r>
              <a:rPr lang="en-US" sz="2000" dirty="0">
                <a:solidFill>
                  <a:prstClr val="black"/>
                </a:solidFill>
              </a:rPr>
              <a:t> to </a:t>
            </a:r>
            <a:r>
              <a:rPr lang="en-US" sz="2000" b="1" dirty="0">
                <a:solidFill>
                  <a:srgbClr val="9BBB59"/>
                </a:solidFill>
              </a:rPr>
              <a:t>neutralize metal toxicity</a:t>
            </a:r>
            <a:r>
              <a:rPr lang="en-US" sz="2000" dirty="0">
                <a:solidFill>
                  <a:prstClr val="black"/>
                </a:solidFill>
              </a:rPr>
              <a:t>, including: metallochaperones, and </a:t>
            </a:r>
            <a:r>
              <a:rPr lang="en-US" sz="2000" b="1" dirty="0">
                <a:solidFill>
                  <a:srgbClr val="F79646">
                    <a:lumMod val="60000"/>
                    <a:lumOff val="40000"/>
                  </a:srgbClr>
                </a:solidFill>
              </a:rPr>
              <a:t>CHELATORS</a:t>
            </a:r>
            <a:r>
              <a:rPr lang="en-US" sz="2000" dirty="0">
                <a:solidFill>
                  <a:prstClr val="black"/>
                </a:solidFill>
              </a:rPr>
              <a:t> such as nicotianamine, spermine, mugineic acids, organic acids, </a:t>
            </a:r>
            <a:r>
              <a:rPr lang="en-US" sz="2000" b="1" dirty="0">
                <a:solidFill>
                  <a:srgbClr val="1F497D">
                    <a:lumMod val="60000"/>
                    <a:lumOff val="40000"/>
                  </a:srgbClr>
                </a:solidFill>
              </a:rPr>
              <a:t>glutathione</a:t>
            </a:r>
            <a:r>
              <a:rPr lang="en-US" sz="2000" dirty="0">
                <a:solidFill>
                  <a:prstClr val="black"/>
                </a:solidFill>
              </a:rPr>
              <a:t>, </a:t>
            </a:r>
            <a:r>
              <a:rPr lang="en-US" sz="2000" b="1" dirty="0">
                <a:solidFill>
                  <a:srgbClr val="1F497D">
                    <a:lumMod val="60000"/>
                    <a:lumOff val="40000"/>
                  </a:srgbClr>
                </a:solidFill>
              </a:rPr>
              <a:t>phytochelatins</a:t>
            </a:r>
            <a:r>
              <a:rPr lang="en-US" sz="2000" dirty="0">
                <a:solidFill>
                  <a:prstClr val="black"/>
                </a:solidFill>
              </a:rPr>
              <a:t>, and </a:t>
            </a:r>
            <a:r>
              <a:rPr lang="en-US" sz="2000" b="1" dirty="0">
                <a:solidFill>
                  <a:srgbClr val="1F497D">
                    <a:lumMod val="60000"/>
                    <a:lumOff val="40000"/>
                  </a:srgbClr>
                </a:solidFill>
              </a:rPr>
              <a:t>metallothioneins</a:t>
            </a:r>
            <a:r>
              <a:rPr lang="en-US" sz="2000" dirty="0">
                <a:solidFill>
                  <a:prstClr val="black"/>
                </a:solidFill>
              </a:rPr>
              <a:t> ….</a:t>
            </a:r>
          </a:p>
        </p:txBody>
      </p:sp>
      <p:sp>
        <p:nvSpPr>
          <p:cNvPr id="6" name="ZoneTexte 15">
            <a:extLst>
              <a:ext uri="{FF2B5EF4-FFF2-40B4-BE49-F238E27FC236}">
                <a16:creationId xmlns:a16="http://schemas.microsoft.com/office/drawing/2014/main" id="{462C3B3B-C34D-447C-90DF-FB4ED5B59457}"/>
              </a:ext>
            </a:extLst>
          </p:cNvPr>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Defense mechanisms employed by plants against pollutants (T.E. case)</a:t>
            </a:r>
          </a:p>
        </p:txBody>
      </p:sp>
    </p:spTree>
    <p:extLst>
      <p:ext uri="{BB962C8B-B14F-4D97-AF65-F5344CB8AC3E}">
        <p14:creationId xmlns:p14="http://schemas.microsoft.com/office/powerpoint/2010/main" val="130158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CEF47-7412-4BB5-876B-472ED1E30DFF}" type="slidenum">
              <a:rPr lang="en-US" smtClean="0">
                <a:solidFill>
                  <a:prstClr val="black">
                    <a:tint val="75000"/>
                  </a:prstClr>
                </a:solidFill>
              </a:rPr>
              <a:pPr/>
              <a:t>22</a:t>
            </a:fld>
            <a:endParaRPr lang="en-US" dirty="0">
              <a:solidFill>
                <a:prstClr val="black">
                  <a:tint val="75000"/>
                </a:prstClr>
              </a:solidFill>
            </a:endParaRPr>
          </a:p>
        </p:txBody>
      </p:sp>
      <p:sp>
        <p:nvSpPr>
          <p:cNvPr id="7" name="Rectangle 6"/>
          <p:cNvSpPr/>
          <p:nvPr/>
        </p:nvSpPr>
        <p:spPr>
          <a:xfrm>
            <a:off x="0" y="5299055"/>
            <a:ext cx="12191999" cy="1015663"/>
          </a:xfrm>
          <a:prstGeom prst="rect">
            <a:avLst/>
          </a:prstGeom>
        </p:spPr>
        <p:txBody>
          <a:bodyPr wrap="square">
            <a:spAutoFit/>
          </a:bodyPr>
          <a:lstStyle/>
          <a:p>
            <a:pPr marL="342900" indent="-342900" algn="just">
              <a:buFont typeface="Wingdings" panose="05000000000000000000" pitchFamily="2" charset="2"/>
              <a:buChar char="§"/>
            </a:pPr>
            <a:r>
              <a:rPr lang="en-US" sz="2000" dirty="0"/>
              <a:t>Glutathione does not only regulate ROS concentration during stressed conditions, but also it scavenges and tightly regulates ROS concentration during the absence of stress. Glutathione is also a precursor for synthesis of phytochelatins catalyzed by enzyme phytochelatin synthase.</a:t>
            </a:r>
          </a:p>
        </p:txBody>
      </p:sp>
      <p:sp>
        <p:nvSpPr>
          <p:cNvPr id="8" name="Espace réservé du contenu 2"/>
          <p:cNvSpPr txBox="1">
            <a:spLocks/>
          </p:cNvSpPr>
          <p:nvPr/>
        </p:nvSpPr>
        <p:spPr>
          <a:xfrm>
            <a:off x="0" y="978408"/>
            <a:ext cx="12192000" cy="1068736"/>
          </a:xfrm>
          <a:prstGeom prst="rect">
            <a:avLst/>
          </a:prstGeom>
        </p:spPr>
        <p:txBody>
          <a:bodyPr vert="horz" wrap="square" lIns="72000" tIns="72000" rIns="72000" bIns="72000" rtlCol="0">
            <a:spAutoFit/>
          </a:bodyPr>
          <a:lstStyle/>
          <a:p>
            <a:r>
              <a:rPr lang="en-US" sz="2000" b="1" u="sng" dirty="0"/>
              <a:t>Glutathione: </a:t>
            </a:r>
          </a:p>
          <a:p>
            <a:pPr marL="342900" indent="-342900">
              <a:buFont typeface="Wingdings" panose="05000000000000000000" pitchFamily="2" charset="2"/>
              <a:buChar char="§"/>
            </a:pPr>
            <a:r>
              <a:rPr lang="en-US" sz="2000" dirty="0">
                <a:solidFill>
                  <a:srgbClr val="000000"/>
                </a:solidFill>
              </a:rPr>
              <a:t>Most abundant tripeptide low molecular weight thiol in plants [h</a:t>
            </a:r>
            <a:r>
              <a:rPr lang="en-US" altLang="fr-FR" sz="2000" dirty="0"/>
              <a:t>uge affinity of metals to thiol group (-SH)].</a:t>
            </a:r>
            <a:endParaRPr lang="en-US" sz="2000" dirty="0">
              <a:solidFill>
                <a:srgbClr val="000000"/>
              </a:solidFill>
            </a:endParaRPr>
          </a:p>
          <a:p>
            <a:pPr marL="342900" indent="-342900">
              <a:buFont typeface="Wingdings" panose="05000000000000000000" pitchFamily="2" charset="2"/>
              <a:buChar char="§"/>
            </a:pPr>
            <a:r>
              <a:rPr lang="en-US" sz="2000" dirty="0"/>
              <a:t>Crucial role in sequestering trace elements, providing defense against ROS and many other cellular processes.</a:t>
            </a:r>
          </a:p>
        </p:txBody>
      </p:sp>
      <p:pic>
        <p:nvPicPr>
          <p:cNvPr id="9" name="Picture 8"/>
          <p:cNvPicPr>
            <a:picLocks noChangeAspect="1"/>
          </p:cNvPicPr>
          <p:nvPr/>
        </p:nvPicPr>
        <p:blipFill>
          <a:blip r:embed="rId3"/>
          <a:stretch>
            <a:fillRect/>
          </a:stretch>
        </p:blipFill>
        <p:spPr>
          <a:xfrm>
            <a:off x="3358659" y="2144113"/>
            <a:ext cx="5474682" cy="3017782"/>
          </a:xfrm>
          <a:prstGeom prst="rect">
            <a:avLst/>
          </a:prstGeom>
        </p:spPr>
      </p:pic>
      <p:sp>
        <p:nvSpPr>
          <p:cNvPr id="10" name="ZoneTexte 15">
            <a:extLst>
              <a:ext uri="{FF2B5EF4-FFF2-40B4-BE49-F238E27FC236}">
                <a16:creationId xmlns:a16="http://schemas.microsoft.com/office/drawing/2014/main" id="{7E4B987E-DFE9-4E86-9997-20598FDA23D2}"/>
              </a:ext>
            </a:extLst>
          </p:cNvPr>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Defense mechanisms employed by plants against pollutants (T.E. case)</a:t>
            </a:r>
          </a:p>
        </p:txBody>
      </p:sp>
    </p:spTree>
    <p:extLst>
      <p:ext uri="{BB962C8B-B14F-4D97-AF65-F5344CB8AC3E}">
        <p14:creationId xmlns:p14="http://schemas.microsoft.com/office/powerpoint/2010/main" val="269952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CEF47-7412-4BB5-876B-472ED1E30DFF}" type="slidenum">
              <a:rPr lang="en-US" smtClean="0">
                <a:solidFill>
                  <a:prstClr val="black">
                    <a:tint val="75000"/>
                  </a:prstClr>
                </a:solidFill>
              </a:rPr>
              <a:pPr/>
              <a:t>23</a:t>
            </a:fld>
            <a:endParaRPr lang="en-US" dirty="0">
              <a:solidFill>
                <a:prstClr val="black">
                  <a:tint val="75000"/>
                </a:prstClr>
              </a:solidFill>
            </a:endParaRPr>
          </a:p>
        </p:txBody>
      </p:sp>
      <p:sp>
        <p:nvSpPr>
          <p:cNvPr id="8" name="Espace réservé du contenu 2"/>
          <p:cNvSpPr txBox="1">
            <a:spLocks/>
          </p:cNvSpPr>
          <p:nvPr/>
        </p:nvSpPr>
        <p:spPr>
          <a:xfrm>
            <a:off x="0" y="978408"/>
            <a:ext cx="12192000" cy="1376513"/>
          </a:xfrm>
          <a:prstGeom prst="rect">
            <a:avLst/>
          </a:prstGeom>
        </p:spPr>
        <p:txBody>
          <a:bodyPr vert="horz" wrap="square" lIns="72000" tIns="72000" rIns="72000" bIns="72000" rtlCol="0">
            <a:spAutoFit/>
          </a:bodyPr>
          <a:lstStyle/>
          <a:p>
            <a:r>
              <a:rPr lang="en-US" sz="2000" b="1" u="sng" dirty="0"/>
              <a:t>Phytochelatins: </a:t>
            </a:r>
          </a:p>
          <a:p>
            <a:pPr marL="342900" indent="-342900">
              <a:buFont typeface="Wingdings" panose="05000000000000000000" pitchFamily="2" charset="2"/>
              <a:buChar char="§"/>
            </a:pPr>
            <a:r>
              <a:rPr lang="en-US" sz="2000" dirty="0"/>
              <a:t>Short chain thiol-rich repetitions of peptides of low-molecular weight.</a:t>
            </a:r>
          </a:p>
          <a:p>
            <a:pPr marL="342900" indent="-342900">
              <a:buFont typeface="Wingdings" panose="05000000000000000000" pitchFamily="2" charset="2"/>
              <a:buChar char="§"/>
            </a:pPr>
            <a:r>
              <a:rPr lang="en-US" sz="2000" dirty="0"/>
              <a:t>Synthesized from sulfur-rich glutathione (GSH) by the enzyme phytochelatin synthase (PCS). </a:t>
            </a:r>
          </a:p>
          <a:p>
            <a:pPr marL="342900" indent="-342900">
              <a:buFont typeface="Wingdings" panose="05000000000000000000" pitchFamily="2" charset="2"/>
              <a:buChar char="§"/>
            </a:pPr>
            <a:r>
              <a:rPr lang="en-US" sz="2000" dirty="0"/>
              <a:t>High affinity to bind to TEs when they are at toxic levels, playing a role in their detoxification.</a:t>
            </a:r>
          </a:p>
        </p:txBody>
      </p:sp>
      <p:grpSp>
        <p:nvGrpSpPr>
          <p:cNvPr id="11" name="Group 10"/>
          <p:cNvGrpSpPr/>
          <p:nvPr/>
        </p:nvGrpSpPr>
        <p:grpSpPr>
          <a:xfrm>
            <a:off x="2125825" y="2424113"/>
            <a:ext cx="7940351" cy="4274866"/>
            <a:chOff x="2295330" y="2424113"/>
            <a:chExt cx="7940351" cy="4274866"/>
          </a:xfrm>
        </p:grpSpPr>
        <p:pic>
          <p:nvPicPr>
            <p:cNvPr id="9" name="Picture 8"/>
            <p:cNvPicPr>
              <a:picLocks noChangeAspect="1"/>
            </p:cNvPicPr>
            <p:nvPr/>
          </p:nvPicPr>
          <p:blipFill rotWithShape="1">
            <a:blip r:embed="rId3"/>
            <a:srcRect l="47550" t="17867" r="13225" b="12800"/>
            <a:stretch/>
          </p:blipFill>
          <p:spPr>
            <a:xfrm>
              <a:off x="4196236" y="2424113"/>
              <a:ext cx="4138538" cy="4114800"/>
            </a:xfrm>
            <a:prstGeom prst="rect">
              <a:avLst/>
            </a:prstGeom>
          </p:spPr>
        </p:pic>
        <p:sp>
          <p:nvSpPr>
            <p:cNvPr id="10" name="TextBox 9"/>
            <p:cNvSpPr txBox="1"/>
            <p:nvPr/>
          </p:nvSpPr>
          <p:spPr>
            <a:xfrm>
              <a:off x="2295330" y="5775649"/>
              <a:ext cx="7940351" cy="923330"/>
            </a:xfrm>
            <a:prstGeom prst="rect">
              <a:avLst/>
            </a:prstGeom>
            <a:solidFill>
              <a:schemeClr val="bg1"/>
            </a:solidFill>
          </p:spPr>
          <p:txBody>
            <a:bodyPr wrap="square" rtlCol="0">
              <a:spAutoFit/>
            </a:bodyPr>
            <a:lstStyle/>
            <a:p>
              <a:r>
                <a:rPr lang="en-US" dirty="0"/>
                <a:t>Phytochelatin synthesis as related to the copper concentration in the root medium of copper-sensitive and –resistant genotypes of </a:t>
              </a:r>
              <a:r>
                <a:rPr lang="en-US" i="1" dirty="0" err="1"/>
                <a:t>Silene</a:t>
              </a:r>
              <a:r>
                <a:rPr lang="en-US" i="1" dirty="0"/>
                <a:t> vulgaris</a:t>
              </a:r>
              <a:r>
                <a:rPr lang="en-US" dirty="0"/>
                <a:t> (After Ernst 1196)</a:t>
              </a:r>
            </a:p>
            <a:p>
              <a:endParaRPr lang="en-US" dirty="0"/>
            </a:p>
          </p:txBody>
        </p:sp>
      </p:grpSp>
      <p:sp>
        <p:nvSpPr>
          <p:cNvPr id="12" name="ZoneTexte 15">
            <a:extLst>
              <a:ext uri="{FF2B5EF4-FFF2-40B4-BE49-F238E27FC236}">
                <a16:creationId xmlns:a16="http://schemas.microsoft.com/office/drawing/2014/main" id="{4BEB6571-ED41-4830-AEF5-1ED51061B545}"/>
              </a:ext>
            </a:extLst>
          </p:cNvPr>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Defense mechanisms employed by plants against pollutants (T.E. case)</a:t>
            </a:r>
          </a:p>
        </p:txBody>
      </p:sp>
    </p:spTree>
    <p:extLst>
      <p:ext uri="{BB962C8B-B14F-4D97-AF65-F5344CB8AC3E}">
        <p14:creationId xmlns:p14="http://schemas.microsoft.com/office/powerpoint/2010/main" val="381316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CEF47-7412-4BB5-876B-472ED1E30DFF}" type="slidenum">
              <a:rPr lang="en-US" smtClean="0">
                <a:solidFill>
                  <a:prstClr val="black">
                    <a:tint val="75000"/>
                  </a:prstClr>
                </a:solidFill>
              </a:rPr>
              <a:pPr/>
              <a:t>24</a:t>
            </a:fld>
            <a:endParaRPr lang="en-US" dirty="0">
              <a:solidFill>
                <a:prstClr val="black">
                  <a:tint val="75000"/>
                </a:prstClr>
              </a:solidFill>
            </a:endParaRPr>
          </a:p>
        </p:txBody>
      </p:sp>
      <p:sp>
        <p:nvSpPr>
          <p:cNvPr id="7" name="Espace réservé du contenu 2"/>
          <p:cNvSpPr txBox="1">
            <a:spLocks/>
          </p:cNvSpPr>
          <p:nvPr/>
        </p:nvSpPr>
        <p:spPr>
          <a:xfrm>
            <a:off x="0" y="978408"/>
            <a:ext cx="12192000" cy="1376513"/>
          </a:xfrm>
          <a:prstGeom prst="rect">
            <a:avLst/>
          </a:prstGeom>
        </p:spPr>
        <p:txBody>
          <a:bodyPr vert="horz" wrap="square" lIns="72000" tIns="72000" rIns="72000" bIns="72000" rtlCol="0">
            <a:spAutoFit/>
          </a:bodyPr>
          <a:lstStyle/>
          <a:p>
            <a:r>
              <a:rPr lang="en-US" sz="2000" b="1" u="sng" dirty="0"/>
              <a:t>Metallothioneins: </a:t>
            </a:r>
          </a:p>
          <a:p>
            <a:pPr marL="342900" indent="-342900">
              <a:buFont typeface="Wingdings" panose="05000000000000000000" pitchFamily="2" charset="2"/>
              <a:buChar char="§"/>
            </a:pPr>
            <a:r>
              <a:rPr lang="en-US" sz="2000" dirty="0"/>
              <a:t>Low molecular weight polypeptides with </a:t>
            </a:r>
            <a:r>
              <a:rPr lang="en-US" sz="2000" dirty="0" err="1"/>
              <a:t>Cys</a:t>
            </a:r>
            <a:r>
              <a:rPr lang="en-US" sz="2000" dirty="0"/>
              <a:t>-rich residues and bind to metals using their thiol functional group</a:t>
            </a:r>
            <a:r>
              <a:rPr lang="en-US" altLang="fr-FR" sz="2000" dirty="0"/>
              <a:t>.</a:t>
            </a:r>
            <a:endParaRPr lang="en-US" sz="2000" dirty="0">
              <a:solidFill>
                <a:srgbClr val="000000"/>
              </a:solidFill>
            </a:endParaRPr>
          </a:p>
          <a:p>
            <a:pPr marL="342900" indent="-342900">
              <a:buFont typeface="Wingdings" panose="05000000000000000000" pitchFamily="2" charset="2"/>
              <a:buChar char="§"/>
            </a:pPr>
            <a:r>
              <a:rPr lang="en-US" sz="2000" dirty="0"/>
              <a:t>Not very substrate specific (unlike PCs), MTs appear to be capable of showing affinity with a greater range of metals such as Cu, Zn, Cd, and As.</a:t>
            </a:r>
          </a:p>
        </p:txBody>
      </p:sp>
      <p:sp>
        <p:nvSpPr>
          <p:cNvPr id="10" name="TextBox 9"/>
          <p:cNvSpPr txBox="1"/>
          <p:nvPr/>
        </p:nvSpPr>
        <p:spPr>
          <a:xfrm>
            <a:off x="5924296" y="3226028"/>
            <a:ext cx="5852837" cy="923330"/>
          </a:xfrm>
          <a:prstGeom prst="rect">
            <a:avLst/>
          </a:prstGeom>
          <a:noFill/>
        </p:spPr>
        <p:txBody>
          <a:bodyPr wrap="square" rtlCol="0">
            <a:spAutoFit/>
          </a:bodyPr>
          <a:lstStyle/>
          <a:p>
            <a:r>
              <a:rPr lang="en-US" dirty="0"/>
              <a:t>A: Heavy metal binding motifs of a metallothionein. </a:t>
            </a:r>
          </a:p>
          <a:p>
            <a:r>
              <a:rPr lang="en-US" dirty="0"/>
              <a:t>B: Binding of Cd to metallothionein (</a:t>
            </a:r>
            <a:r>
              <a:rPr lang="en-US" dirty="0" err="1"/>
              <a:t>Schlee</a:t>
            </a:r>
            <a:r>
              <a:rPr lang="en-US" dirty="0"/>
              <a:t>, 1992).</a:t>
            </a:r>
          </a:p>
          <a:p>
            <a:r>
              <a:rPr lang="en-US" dirty="0"/>
              <a:t>C: Spatial structure of metallothioneins (Yang and Chu, 2011)</a:t>
            </a:r>
          </a:p>
        </p:txBody>
      </p:sp>
      <p:grpSp>
        <p:nvGrpSpPr>
          <p:cNvPr id="14" name="Group 13"/>
          <p:cNvGrpSpPr/>
          <p:nvPr/>
        </p:nvGrpSpPr>
        <p:grpSpPr>
          <a:xfrm>
            <a:off x="265176" y="2657961"/>
            <a:ext cx="859790" cy="1029732"/>
            <a:chOff x="265176" y="2708763"/>
            <a:chExt cx="859790" cy="1029732"/>
          </a:xfrm>
        </p:grpSpPr>
        <p:sp>
          <p:nvSpPr>
            <p:cNvPr id="11" name="TextBox 10"/>
            <p:cNvSpPr txBox="1"/>
            <p:nvPr/>
          </p:nvSpPr>
          <p:spPr>
            <a:xfrm>
              <a:off x="265176" y="2708763"/>
              <a:ext cx="777240" cy="3693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347726" y="3369163"/>
              <a:ext cx="777240" cy="369332"/>
            </a:xfrm>
            <a:prstGeom prst="rect">
              <a:avLst/>
            </a:prstGeom>
            <a:solidFill>
              <a:schemeClr val="bg1"/>
            </a:solidFill>
          </p:spPr>
          <p:txBody>
            <a:bodyPr wrap="square" rtlCol="0">
              <a:spAutoFit/>
            </a:bodyPr>
            <a:lstStyle/>
            <a:p>
              <a:endParaRPr lang="en-US" dirty="0"/>
            </a:p>
          </p:txBody>
        </p:sp>
      </p:grpSp>
      <p:grpSp>
        <p:nvGrpSpPr>
          <p:cNvPr id="28" name="Group 27"/>
          <p:cNvGrpSpPr/>
          <p:nvPr/>
        </p:nvGrpSpPr>
        <p:grpSpPr>
          <a:xfrm>
            <a:off x="5413188" y="2269935"/>
            <a:ext cx="3828771" cy="1057959"/>
            <a:chOff x="5413188" y="2269935"/>
            <a:chExt cx="3828771" cy="1057959"/>
          </a:xfrm>
        </p:grpSpPr>
        <p:grpSp>
          <p:nvGrpSpPr>
            <p:cNvPr id="22" name="Group 21"/>
            <p:cNvGrpSpPr/>
            <p:nvPr/>
          </p:nvGrpSpPr>
          <p:grpSpPr>
            <a:xfrm>
              <a:off x="5413188" y="2269935"/>
              <a:ext cx="3828771" cy="1005840"/>
              <a:chOff x="5413188" y="2303482"/>
              <a:chExt cx="3828771" cy="1005840"/>
            </a:xfrm>
          </p:grpSpPr>
          <p:pic>
            <p:nvPicPr>
              <p:cNvPr id="9" name="Picture 8"/>
              <p:cNvPicPr>
                <a:picLocks noChangeAspect="1"/>
              </p:cNvPicPr>
              <p:nvPr/>
            </p:nvPicPr>
            <p:blipFill rotWithShape="1">
              <a:blip r:embed="rId3"/>
              <a:srcRect l="24675" t="65733" r="32350" b="12667"/>
              <a:stretch/>
            </p:blipFill>
            <p:spPr>
              <a:xfrm>
                <a:off x="5684267" y="2303482"/>
                <a:ext cx="3557692" cy="1005840"/>
              </a:xfrm>
              <a:prstGeom prst="rect">
                <a:avLst/>
              </a:prstGeom>
            </p:spPr>
          </p:pic>
          <p:pic>
            <p:nvPicPr>
              <p:cNvPr id="21" name="Picture 20"/>
              <p:cNvPicPr>
                <a:picLocks noChangeAspect="1"/>
              </p:cNvPicPr>
              <p:nvPr/>
            </p:nvPicPr>
            <p:blipFill>
              <a:blip r:embed="rId4"/>
              <a:stretch>
                <a:fillRect/>
              </a:stretch>
            </p:blipFill>
            <p:spPr>
              <a:xfrm>
                <a:off x="5413188" y="2678435"/>
                <a:ext cx="1365622" cy="365792"/>
              </a:xfrm>
              <a:prstGeom prst="rect">
                <a:avLst/>
              </a:prstGeom>
            </p:spPr>
          </p:pic>
        </p:grpSp>
        <p:sp>
          <p:nvSpPr>
            <p:cNvPr id="25" name="TextBox 24"/>
            <p:cNvSpPr txBox="1"/>
            <p:nvPr/>
          </p:nvSpPr>
          <p:spPr>
            <a:xfrm>
              <a:off x="5653982" y="2958562"/>
              <a:ext cx="694268" cy="369332"/>
            </a:xfrm>
            <a:prstGeom prst="rect">
              <a:avLst/>
            </a:prstGeom>
            <a:solidFill>
              <a:schemeClr val="bg1"/>
            </a:solidFill>
          </p:spPr>
          <p:txBody>
            <a:bodyPr wrap="square" rtlCol="0">
              <a:spAutoFit/>
            </a:bodyPr>
            <a:lstStyle/>
            <a:p>
              <a:r>
                <a:rPr lang="en-US" dirty="0"/>
                <a:t>B</a:t>
              </a:r>
            </a:p>
          </p:txBody>
        </p:sp>
      </p:grpSp>
      <p:grpSp>
        <p:nvGrpSpPr>
          <p:cNvPr id="27" name="Group 26"/>
          <p:cNvGrpSpPr/>
          <p:nvPr/>
        </p:nvGrpSpPr>
        <p:grpSpPr>
          <a:xfrm>
            <a:off x="219300" y="2303482"/>
            <a:ext cx="5329428" cy="2488012"/>
            <a:chOff x="219300" y="2303482"/>
            <a:chExt cx="5329428" cy="2488012"/>
          </a:xfrm>
        </p:grpSpPr>
        <p:grpSp>
          <p:nvGrpSpPr>
            <p:cNvPr id="20" name="Group 19"/>
            <p:cNvGrpSpPr/>
            <p:nvPr/>
          </p:nvGrpSpPr>
          <p:grpSpPr>
            <a:xfrm>
              <a:off x="219300" y="2303482"/>
              <a:ext cx="5329428" cy="2488012"/>
              <a:chOff x="221742" y="2354921"/>
              <a:chExt cx="6803136" cy="3374136"/>
            </a:xfrm>
          </p:grpSpPr>
          <p:pic>
            <p:nvPicPr>
              <p:cNvPr id="16" name="Picture 15"/>
              <p:cNvPicPr>
                <a:picLocks noChangeAspect="1"/>
              </p:cNvPicPr>
              <p:nvPr/>
            </p:nvPicPr>
            <p:blipFill rotWithShape="1">
              <a:blip r:embed="rId5"/>
              <a:srcRect l="23400" t="16133" r="20800" b="34667"/>
              <a:stretch/>
            </p:blipFill>
            <p:spPr>
              <a:xfrm>
                <a:off x="221742" y="2354921"/>
                <a:ext cx="6803136" cy="3374136"/>
              </a:xfrm>
              <a:prstGeom prst="rect">
                <a:avLst/>
              </a:prstGeom>
            </p:spPr>
          </p:pic>
          <p:grpSp>
            <p:nvGrpSpPr>
              <p:cNvPr id="17" name="Group 16"/>
              <p:cNvGrpSpPr/>
              <p:nvPr/>
            </p:nvGrpSpPr>
            <p:grpSpPr>
              <a:xfrm>
                <a:off x="290576" y="2657961"/>
                <a:ext cx="859790" cy="1029732"/>
                <a:chOff x="265176" y="2708763"/>
                <a:chExt cx="859790" cy="1029732"/>
              </a:xfrm>
            </p:grpSpPr>
            <p:sp>
              <p:nvSpPr>
                <p:cNvPr id="18" name="TextBox 17"/>
                <p:cNvSpPr txBox="1"/>
                <p:nvPr/>
              </p:nvSpPr>
              <p:spPr>
                <a:xfrm>
                  <a:off x="265176" y="2708763"/>
                  <a:ext cx="777240" cy="369332"/>
                </a:xfrm>
                <a:prstGeom prst="rect">
                  <a:avLst/>
                </a:prstGeom>
                <a:solidFill>
                  <a:schemeClr val="bg1"/>
                </a:solidFill>
              </p:spPr>
              <p:txBody>
                <a:bodyPr wrap="square" rtlCol="0">
                  <a:spAutoFit/>
                </a:bodyPr>
                <a:lstStyle/>
                <a:p>
                  <a:endParaRPr lang="en-US" dirty="0"/>
                </a:p>
              </p:txBody>
            </p:sp>
            <p:sp>
              <p:nvSpPr>
                <p:cNvPr id="19" name="TextBox 18"/>
                <p:cNvSpPr txBox="1"/>
                <p:nvPr/>
              </p:nvSpPr>
              <p:spPr>
                <a:xfrm>
                  <a:off x="347726" y="3369163"/>
                  <a:ext cx="777240" cy="369332"/>
                </a:xfrm>
                <a:prstGeom prst="rect">
                  <a:avLst/>
                </a:prstGeom>
                <a:solidFill>
                  <a:schemeClr val="bg1"/>
                </a:solidFill>
              </p:spPr>
              <p:txBody>
                <a:bodyPr wrap="square" rtlCol="0">
                  <a:spAutoFit/>
                </a:bodyPr>
                <a:lstStyle/>
                <a:p>
                  <a:endParaRPr lang="en-US" dirty="0"/>
                </a:p>
              </p:txBody>
            </p:sp>
          </p:grpSp>
        </p:grpSp>
        <p:sp>
          <p:nvSpPr>
            <p:cNvPr id="26" name="TextBox 25"/>
            <p:cNvSpPr txBox="1"/>
            <p:nvPr/>
          </p:nvSpPr>
          <p:spPr>
            <a:xfrm>
              <a:off x="324684" y="4400844"/>
              <a:ext cx="694268" cy="369332"/>
            </a:xfrm>
            <a:prstGeom prst="rect">
              <a:avLst/>
            </a:prstGeom>
            <a:solidFill>
              <a:schemeClr val="bg1"/>
            </a:solidFill>
          </p:spPr>
          <p:txBody>
            <a:bodyPr wrap="square" rtlCol="0">
              <a:spAutoFit/>
            </a:bodyPr>
            <a:lstStyle/>
            <a:p>
              <a:r>
                <a:rPr lang="en-US" dirty="0"/>
                <a:t>A</a:t>
              </a:r>
            </a:p>
          </p:txBody>
        </p:sp>
      </p:grpSp>
      <p:grpSp>
        <p:nvGrpSpPr>
          <p:cNvPr id="31" name="Group 30"/>
          <p:cNvGrpSpPr/>
          <p:nvPr/>
        </p:nvGrpSpPr>
        <p:grpSpPr>
          <a:xfrm>
            <a:off x="5955793" y="4050359"/>
            <a:ext cx="4308351" cy="1965161"/>
            <a:chOff x="5955793" y="4050359"/>
            <a:chExt cx="4308351" cy="1965161"/>
          </a:xfrm>
        </p:grpSpPr>
        <p:grpSp>
          <p:nvGrpSpPr>
            <p:cNvPr id="29" name="Group 28"/>
            <p:cNvGrpSpPr/>
            <p:nvPr/>
          </p:nvGrpSpPr>
          <p:grpSpPr>
            <a:xfrm>
              <a:off x="5955793" y="4095280"/>
              <a:ext cx="4308351" cy="1920240"/>
              <a:chOff x="5911710" y="4095280"/>
              <a:chExt cx="4308351" cy="1920240"/>
            </a:xfrm>
          </p:grpSpPr>
          <p:pic>
            <p:nvPicPr>
              <p:cNvPr id="23" name="Picture 22"/>
              <p:cNvPicPr>
                <a:picLocks noChangeAspect="1"/>
              </p:cNvPicPr>
              <p:nvPr/>
            </p:nvPicPr>
            <p:blipFill rotWithShape="1">
              <a:blip r:embed="rId6"/>
              <a:srcRect t="-14"/>
              <a:stretch/>
            </p:blipFill>
            <p:spPr>
              <a:xfrm>
                <a:off x="6253848" y="4095280"/>
                <a:ext cx="3966213" cy="1920240"/>
              </a:xfrm>
              <a:prstGeom prst="rect">
                <a:avLst/>
              </a:prstGeom>
            </p:spPr>
          </p:pic>
          <p:sp>
            <p:nvSpPr>
              <p:cNvPr id="24" name="TextBox 23"/>
              <p:cNvSpPr txBox="1"/>
              <p:nvPr/>
            </p:nvSpPr>
            <p:spPr>
              <a:xfrm>
                <a:off x="5911710" y="5466880"/>
                <a:ext cx="491211" cy="369332"/>
              </a:xfrm>
              <a:prstGeom prst="rect">
                <a:avLst/>
              </a:prstGeom>
              <a:solidFill>
                <a:schemeClr val="bg1"/>
              </a:solidFill>
            </p:spPr>
            <p:txBody>
              <a:bodyPr wrap="square" rtlCol="0">
                <a:spAutoFit/>
              </a:bodyPr>
              <a:lstStyle/>
              <a:p>
                <a:r>
                  <a:rPr lang="en-US" dirty="0"/>
                  <a:t>C</a:t>
                </a:r>
              </a:p>
            </p:txBody>
          </p:sp>
        </p:grpSp>
        <p:sp>
          <p:nvSpPr>
            <p:cNvPr id="30" name="TextBox 29"/>
            <p:cNvSpPr txBox="1"/>
            <p:nvPr/>
          </p:nvSpPr>
          <p:spPr>
            <a:xfrm>
              <a:off x="6001117" y="4050359"/>
              <a:ext cx="2736484" cy="369332"/>
            </a:xfrm>
            <a:prstGeom prst="rect">
              <a:avLst/>
            </a:prstGeom>
            <a:solidFill>
              <a:schemeClr val="bg1"/>
            </a:solidFill>
          </p:spPr>
          <p:txBody>
            <a:bodyPr wrap="square" rtlCol="0">
              <a:spAutoFit/>
            </a:bodyPr>
            <a:lstStyle/>
            <a:p>
              <a:endParaRPr lang="en-US" dirty="0"/>
            </a:p>
          </p:txBody>
        </p:sp>
      </p:grpSp>
      <p:sp>
        <p:nvSpPr>
          <p:cNvPr id="32" name="ZoneTexte 15">
            <a:extLst>
              <a:ext uri="{FF2B5EF4-FFF2-40B4-BE49-F238E27FC236}">
                <a16:creationId xmlns:a16="http://schemas.microsoft.com/office/drawing/2014/main" id="{3F7DB214-B9DB-41F4-8B1F-340593515FE1}"/>
              </a:ext>
            </a:extLst>
          </p:cNvPr>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Defense mechanisms employed by plants against pollutants (T.E. case)</a:t>
            </a:r>
          </a:p>
        </p:txBody>
      </p:sp>
    </p:spTree>
    <p:extLst>
      <p:ext uri="{BB962C8B-B14F-4D97-AF65-F5344CB8AC3E}">
        <p14:creationId xmlns:p14="http://schemas.microsoft.com/office/powerpoint/2010/main" val="394418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CEF47-7412-4BB5-876B-472ED1E30DFF}" type="slidenum">
              <a:rPr lang="en-US" smtClean="0">
                <a:solidFill>
                  <a:prstClr val="black">
                    <a:tint val="75000"/>
                  </a:prstClr>
                </a:solidFill>
              </a:rPr>
              <a:pPr/>
              <a:t>25</a:t>
            </a:fld>
            <a:endParaRPr lang="en-US" dirty="0">
              <a:solidFill>
                <a:prstClr val="black">
                  <a:tint val="75000"/>
                </a:prstClr>
              </a:solidFill>
            </a:endParaRPr>
          </a:p>
        </p:txBody>
      </p:sp>
      <p:sp>
        <p:nvSpPr>
          <p:cNvPr id="7" name="Espace réservé du contenu 2"/>
          <p:cNvSpPr txBox="1">
            <a:spLocks/>
          </p:cNvSpPr>
          <p:nvPr/>
        </p:nvSpPr>
        <p:spPr>
          <a:xfrm>
            <a:off x="0" y="978408"/>
            <a:ext cx="12192000" cy="3223172"/>
          </a:xfrm>
          <a:prstGeom prst="rect">
            <a:avLst/>
          </a:prstGeom>
        </p:spPr>
        <p:txBody>
          <a:bodyPr vert="horz" wrap="square" lIns="72000" tIns="72000" rIns="72000" bIns="72000" rtlCol="0">
            <a:spAutoFit/>
          </a:bodyPr>
          <a:lstStyle/>
          <a:p>
            <a:r>
              <a:rPr lang="en-US" sz="2000" b="1" u="sng" dirty="0"/>
              <a:t>Metallothioneins: </a:t>
            </a:r>
          </a:p>
          <a:p>
            <a:pPr marL="342900" indent="-342900">
              <a:buFont typeface="Wingdings" panose="05000000000000000000" pitchFamily="2" charset="2"/>
              <a:buChar char="§"/>
            </a:pPr>
            <a:r>
              <a:rPr lang="en-US" sz="2000" dirty="0"/>
              <a:t>Low molecular weight polypeptides with </a:t>
            </a:r>
            <a:r>
              <a:rPr lang="en-US" sz="2000" dirty="0" err="1"/>
              <a:t>Cys</a:t>
            </a:r>
            <a:r>
              <a:rPr lang="en-US" sz="2000" dirty="0"/>
              <a:t>-rich residues and bind to metals using their thiol functional group</a:t>
            </a:r>
            <a:r>
              <a:rPr lang="en-US" altLang="fr-FR" sz="2000" dirty="0"/>
              <a:t>.</a:t>
            </a:r>
            <a:endParaRPr lang="en-US" sz="2000" dirty="0">
              <a:solidFill>
                <a:srgbClr val="000000"/>
              </a:solidFill>
            </a:endParaRPr>
          </a:p>
          <a:p>
            <a:pPr marL="342900" indent="-342900">
              <a:buFont typeface="Wingdings" panose="05000000000000000000" pitchFamily="2" charset="2"/>
              <a:buChar char="§"/>
            </a:pPr>
            <a:r>
              <a:rPr lang="en-US" sz="2000" dirty="0"/>
              <a:t>Not very substrate specific (unlike PCs), MTs appear to be capable of showing affinity with a greater range of metals such as Cu, Zn, Cd, and As.</a:t>
            </a:r>
          </a:p>
          <a:p>
            <a:pPr marL="342900" indent="-342900">
              <a:buFont typeface="Wingdings" panose="05000000000000000000" pitchFamily="2" charset="2"/>
              <a:buChar char="§"/>
            </a:pPr>
            <a:r>
              <a:rPr lang="en-US" sz="2000" dirty="0"/>
              <a:t>Three possible functions:</a:t>
            </a:r>
          </a:p>
          <a:p>
            <a:pPr marL="457200" indent="-457200">
              <a:buFont typeface="+mj-lt"/>
              <a:buAutoNum type="arabicPeriod"/>
            </a:pPr>
            <a:r>
              <a:rPr lang="en-US" sz="2000" dirty="0"/>
              <a:t>Participate in maintaining homeostasis of essential ions transport through the plant.</a:t>
            </a:r>
          </a:p>
          <a:p>
            <a:pPr marL="457200" indent="-457200">
              <a:buFont typeface="+mj-lt"/>
              <a:buAutoNum type="arabicPeriod"/>
            </a:pPr>
            <a:r>
              <a:rPr lang="en-US" sz="2000" dirty="0"/>
              <a:t>Storage function, as one protein molecule is able to bind several heavy metals.</a:t>
            </a:r>
          </a:p>
          <a:p>
            <a:pPr marL="457200" indent="-457200">
              <a:buFont typeface="+mj-lt"/>
              <a:buAutoNum type="arabicPeriod"/>
            </a:pPr>
            <a:r>
              <a:rPr lang="en-US" sz="2000" dirty="0"/>
              <a:t>Transporters for the sequestration of HMs into the vacuole.</a:t>
            </a:r>
          </a:p>
          <a:p>
            <a:endParaRPr lang="en-US" sz="2000" dirty="0"/>
          </a:p>
          <a:p>
            <a:pPr marL="342900" indent="-342900">
              <a:buFont typeface="Wingdings" panose="05000000000000000000" pitchFamily="2" charset="2"/>
              <a:buChar char="§"/>
            </a:pPr>
            <a:r>
              <a:rPr lang="en-US" sz="2000" dirty="0"/>
              <a:t>Synthesis is induced during heavy metal toxicity.</a:t>
            </a:r>
          </a:p>
        </p:txBody>
      </p:sp>
      <p:sp>
        <p:nvSpPr>
          <p:cNvPr id="5" name="ZoneTexte 15">
            <a:extLst>
              <a:ext uri="{FF2B5EF4-FFF2-40B4-BE49-F238E27FC236}">
                <a16:creationId xmlns:a16="http://schemas.microsoft.com/office/drawing/2014/main" id="{CE63A9E8-1CFB-409F-BBDF-F4FA627FB770}"/>
              </a:ext>
            </a:extLst>
          </p:cNvPr>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Defense mechanisms employed by plants against pollutants (T.E. case)</a:t>
            </a:r>
          </a:p>
        </p:txBody>
      </p:sp>
    </p:spTree>
    <p:extLst>
      <p:ext uri="{BB962C8B-B14F-4D97-AF65-F5344CB8AC3E}">
        <p14:creationId xmlns:p14="http://schemas.microsoft.com/office/powerpoint/2010/main" val="107276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CEF47-7412-4BB5-876B-472ED1E30DFF}" type="slidenum">
              <a:rPr lang="en-US" smtClean="0">
                <a:solidFill>
                  <a:prstClr val="black">
                    <a:tint val="75000"/>
                  </a:prstClr>
                </a:solidFill>
              </a:rPr>
              <a:pPr/>
              <a:t>26</a:t>
            </a:fld>
            <a:endParaRPr lang="en-US" dirty="0">
              <a:solidFill>
                <a:prstClr val="black">
                  <a:tint val="75000"/>
                </a:prstClr>
              </a:solidFill>
            </a:endParaRPr>
          </a:p>
        </p:txBody>
      </p:sp>
      <p:sp>
        <p:nvSpPr>
          <p:cNvPr id="3" name="Rectangle 2"/>
          <p:cNvSpPr/>
          <p:nvPr/>
        </p:nvSpPr>
        <p:spPr>
          <a:xfrm>
            <a:off x="0" y="3935210"/>
            <a:ext cx="12192000" cy="1754326"/>
          </a:xfrm>
          <a:prstGeom prst="rect">
            <a:avLst/>
          </a:prstGeom>
        </p:spPr>
        <p:txBody>
          <a:bodyPr wrap="square">
            <a:spAutoFit/>
          </a:bodyPr>
          <a:lstStyle/>
          <a:p>
            <a:r>
              <a:rPr lang="en-US" dirty="0"/>
              <a:t>When the above-mentioned strategies are </a:t>
            </a:r>
            <a:r>
              <a:rPr lang="en-US" b="1" dirty="0">
                <a:solidFill>
                  <a:srgbClr val="FF0000"/>
                </a:solidFill>
              </a:rPr>
              <a:t>not able to restrain metal poisoning</a:t>
            </a:r>
            <a:r>
              <a:rPr lang="en-US" dirty="0"/>
              <a:t>, equilibrium of cellular redox systems in plants is upset, leading to the </a:t>
            </a:r>
            <a:r>
              <a:rPr lang="en-US" b="1" dirty="0">
                <a:solidFill>
                  <a:srgbClr val="FF0000"/>
                </a:solidFill>
              </a:rPr>
              <a:t>increased induction of ROS</a:t>
            </a:r>
            <a:r>
              <a:rPr lang="en-US" dirty="0"/>
              <a:t>. </a:t>
            </a:r>
          </a:p>
          <a:p>
            <a:pPr marL="285750" indent="-285750">
              <a:buFont typeface="Wingdings" panose="05000000000000000000" pitchFamily="2" charset="2"/>
              <a:buChar char="§"/>
            </a:pPr>
            <a:r>
              <a:rPr lang="en-US" dirty="0"/>
              <a:t>To mitigate the harmful effects of free radicals, plant cells have developed </a:t>
            </a:r>
            <a:r>
              <a:rPr lang="en-US" b="1" dirty="0">
                <a:solidFill>
                  <a:schemeClr val="accent5">
                    <a:lumMod val="75000"/>
                  </a:schemeClr>
                </a:solidFill>
              </a:rPr>
              <a:t>antioxidant defense mechanism </a:t>
            </a:r>
            <a:r>
              <a:rPr lang="en-US" dirty="0"/>
              <a:t>composed of </a:t>
            </a:r>
            <a:r>
              <a:rPr lang="en-US" b="1" dirty="0">
                <a:solidFill>
                  <a:schemeClr val="tx2">
                    <a:lumMod val="60000"/>
                    <a:lumOff val="40000"/>
                  </a:schemeClr>
                </a:solidFill>
              </a:rPr>
              <a:t>enzymatic</a:t>
            </a:r>
            <a:r>
              <a:rPr lang="en-US" dirty="0"/>
              <a:t> antioxidants (SOD, CAT, APX, GPX and GR).</a:t>
            </a:r>
          </a:p>
          <a:p>
            <a:pPr marL="285750" indent="-285750">
              <a:buFont typeface="Wingdings" panose="05000000000000000000" pitchFamily="2" charset="2"/>
              <a:buChar char="§"/>
            </a:pPr>
            <a:r>
              <a:rPr lang="en-US" dirty="0"/>
              <a:t>And </a:t>
            </a:r>
            <a:r>
              <a:rPr lang="en-US" b="1" dirty="0">
                <a:solidFill>
                  <a:schemeClr val="tx2">
                    <a:lumMod val="60000"/>
                    <a:lumOff val="40000"/>
                  </a:schemeClr>
                </a:solidFill>
              </a:rPr>
              <a:t>non-enzymati</a:t>
            </a:r>
            <a:r>
              <a:rPr lang="en-US" dirty="0"/>
              <a:t>c antioxidants like ascorbate (</a:t>
            </a:r>
            <a:r>
              <a:rPr lang="en-US" dirty="0" err="1"/>
              <a:t>AsA</a:t>
            </a:r>
            <a:r>
              <a:rPr lang="en-US" dirty="0"/>
              <a:t>), glutathione (GSH), carotenoids, alkaloids, tocopherols, proline, and phenolic compounds (flavonoids, tannins and lignin) that act as the </a:t>
            </a:r>
            <a:r>
              <a:rPr lang="en-US" b="1" dirty="0">
                <a:solidFill>
                  <a:schemeClr val="accent5">
                    <a:lumMod val="75000"/>
                  </a:schemeClr>
                </a:solidFill>
              </a:rPr>
              <a:t>scavengers of free radicals</a:t>
            </a:r>
            <a:r>
              <a:rPr lang="en-US" dirty="0"/>
              <a:t>.</a:t>
            </a:r>
            <a:endParaRPr lang="en-US" b="1" dirty="0">
              <a:solidFill>
                <a:schemeClr val="accent5">
                  <a:lumMod val="75000"/>
                </a:schemeClr>
              </a:solidFill>
            </a:endParaRPr>
          </a:p>
        </p:txBody>
      </p:sp>
      <p:sp>
        <p:nvSpPr>
          <p:cNvPr id="5" name="Espace réservé du contenu 2"/>
          <p:cNvSpPr txBox="1">
            <a:spLocks/>
          </p:cNvSpPr>
          <p:nvPr/>
        </p:nvSpPr>
        <p:spPr>
          <a:xfrm>
            <a:off x="0" y="1070580"/>
            <a:ext cx="12192000" cy="1838177"/>
          </a:xfrm>
          <a:prstGeom prst="rect">
            <a:avLst/>
          </a:prstGeom>
        </p:spPr>
        <p:txBody>
          <a:bodyPr vert="horz" wrap="square" lIns="72000" tIns="72000" rIns="72000" bIns="72000" rtlCol="0">
            <a:spAutoFit/>
          </a:bodyPr>
          <a:lstStyle/>
          <a:p>
            <a:r>
              <a:rPr lang="en-US" sz="2000" b="1" u="sng" dirty="0"/>
              <a:t>Once TE overcome biophysical barriers and enter tissues and cells:</a:t>
            </a:r>
            <a:r>
              <a:rPr lang="en-US" sz="2000" b="1" dirty="0"/>
              <a:t> </a:t>
            </a:r>
          </a:p>
          <a:p>
            <a:r>
              <a:rPr lang="en-US" sz="2000" dirty="0"/>
              <a:t>Plants initiate several defence mechanisms to nullify and attenuate the adverse effects of TEs:</a:t>
            </a:r>
          </a:p>
          <a:p>
            <a:endParaRPr lang="en-US" sz="1000" dirty="0"/>
          </a:p>
          <a:p>
            <a:r>
              <a:rPr lang="en-US" sz="2000" b="1" dirty="0">
                <a:solidFill>
                  <a:schemeClr val="accent3">
                    <a:lumMod val="75000"/>
                  </a:schemeClr>
                </a:solidFill>
              </a:rPr>
              <a:t>Biosynthesis</a:t>
            </a:r>
            <a:r>
              <a:rPr lang="en-US" sz="2000" dirty="0"/>
              <a:t> of diverse cellular </a:t>
            </a:r>
            <a:r>
              <a:rPr lang="en-US" sz="2000" b="1" dirty="0">
                <a:solidFill>
                  <a:schemeClr val="accent3"/>
                </a:solidFill>
              </a:rPr>
              <a:t>biomolecules</a:t>
            </a:r>
            <a:r>
              <a:rPr lang="en-US" sz="2000" dirty="0"/>
              <a:t> to </a:t>
            </a:r>
            <a:r>
              <a:rPr lang="en-US" sz="2000" b="1" dirty="0">
                <a:solidFill>
                  <a:schemeClr val="accent3"/>
                </a:solidFill>
              </a:rPr>
              <a:t>neutralize metal toxicity</a:t>
            </a:r>
            <a:r>
              <a:rPr lang="en-US" sz="2000" dirty="0"/>
              <a:t>, including: metallochaperones, and </a:t>
            </a:r>
            <a:r>
              <a:rPr lang="en-US" sz="2000" b="1" dirty="0">
                <a:solidFill>
                  <a:schemeClr val="accent6">
                    <a:lumMod val="60000"/>
                    <a:lumOff val="40000"/>
                  </a:schemeClr>
                </a:solidFill>
              </a:rPr>
              <a:t>CHELATORS</a:t>
            </a:r>
            <a:r>
              <a:rPr lang="en-US" sz="2000" dirty="0"/>
              <a:t> such as nicotianamine, spermine, mugineic acids, organic acids, </a:t>
            </a:r>
            <a:r>
              <a:rPr lang="en-US" sz="2000" b="1" dirty="0">
                <a:solidFill>
                  <a:schemeClr val="tx2">
                    <a:lumMod val="60000"/>
                    <a:lumOff val="40000"/>
                  </a:schemeClr>
                </a:solidFill>
              </a:rPr>
              <a:t>glutathione</a:t>
            </a:r>
            <a:r>
              <a:rPr lang="en-US" sz="2000" dirty="0"/>
              <a:t>, </a:t>
            </a:r>
            <a:r>
              <a:rPr lang="en-US" sz="2000" b="1" dirty="0">
                <a:solidFill>
                  <a:schemeClr val="tx2">
                    <a:lumMod val="60000"/>
                    <a:lumOff val="40000"/>
                  </a:schemeClr>
                </a:solidFill>
              </a:rPr>
              <a:t>phytochelatins</a:t>
            </a:r>
            <a:r>
              <a:rPr lang="en-US" sz="2000" dirty="0"/>
              <a:t>, and </a:t>
            </a:r>
            <a:r>
              <a:rPr lang="en-US" sz="2000" b="1" dirty="0">
                <a:solidFill>
                  <a:schemeClr val="tx2">
                    <a:lumMod val="60000"/>
                    <a:lumOff val="40000"/>
                  </a:schemeClr>
                </a:solidFill>
              </a:rPr>
              <a:t>metallothioneins</a:t>
            </a:r>
            <a:r>
              <a:rPr lang="en-US" sz="2000" dirty="0"/>
              <a:t> ….</a:t>
            </a:r>
          </a:p>
        </p:txBody>
      </p:sp>
      <p:sp>
        <p:nvSpPr>
          <p:cNvPr id="6" name="Espace réservé du contenu 2"/>
          <p:cNvSpPr txBox="1">
            <a:spLocks/>
          </p:cNvSpPr>
          <p:nvPr/>
        </p:nvSpPr>
        <p:spPr>
          <a:xfrm>
            <a:off x="0" y="2848155"/>
            <a:ext cx="12192000" cy="699404"/>
          </a:xfrm>
          <a:prstGeom prst="rect">
            <a:avLst/>
          </a:prstGeom>
        </p:spPr>
        <p:txBody>
          <a:bodyPr vert="horz" wrap="square" lIns="72000" tIns="72000" rIns="72000" bIns="72000" rtlCol="0">
            <a:spAutoFit/>
          </a:bodyPr>
          <a:lstStyle/>
          <a:p>
            <a:pPr algn="ctr"/>
            <a:r>
              <a:rPr lang="en-US" sz="3600" b="1" dirty="0">
                <a:solidFill>
                  <a:srgbClr val="FF0000"/>
                </a:solidFill>
              </a:rPr>
              <a:t>However</a:t>
            </a:r>
          </a:p>
        </p:txBody>
      </p:sp>
      <p:sp>
        <p:nvSpPr>
          <p:cNvPr id="7" name="ZoneTexte 15">
            <a:extLst>
              <a:ext uri="{FF2B5EF4-FFF2-40B4-BE49-F238E27FC236}">
                <a16:creationId xmlns:a16="http://schemas.microsoft.com/office/drawing/2014/main" id="{430B59C6-4B86-45BD-B3B1-F6E15784CA2B}"/>
              </a:ext>
            </a:extLst>
          </p:cNvPr>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Defense mechanisms employed by plants against pollutants (T.E. case)</a:t>
            </a:r>
          </a:p>
        </p:txBody>
      </p:sp>
    </p:spTree>
    <p:extLst>
      <p:ext uri="{BB962C8B-B14F-4D97-AF65-F5344CB8AC3E}">
        <p14:creationId xmlns:p14="http://schemas.microsoft.com/office/powerpoint/2010/main" val="298463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CEF47-7412-4BB5-876B-472ED1E30DFF}" type="slidenum">
              <a:rPr lang="en-US" smtClean="0">
                <a:solidFill>
                  <a:prstClr val="black">
                    <a:tint val="75000"/>
                  </a:prstClr>
                </a:solidFill>
              </a:rPr>
              <a:pPr/>
              <a:t>27</a:t>
            </a:fld>
            <a:endParaRPr lang="en-US" dirty="0">
              <a:solidFill>
                <a:prstClr val="black">
                  <a:tint val="75000"/>
                </a:prstClr>
              </a:solidFill>
            </a:endParaRPr>
          </a:p>
        </p:txBody>
      </p:sp>
      <p:sp>
        <p:nvSpPr>
          <p:cNvPr id="8" name="Espace réservé du contenu 2"/>
          <p:cNvSpPr txBox="1">
            <a:spLocks/>
          </p:cNvSpPr>
          <p:nvPr/>
        </p:nvSpPr>
        <p:spPr>
          <a:xfrm>
            <a:off x="0" y="978408"/>
            <a:ext cx="12192000" cy="3838725"/>
          </a:xfrm>
          <a:prstGeom prst="rect">
            <a:avLst/>
          </a:prstGeom>
        </p:spPr>
        <p:txBody>
          <a:bodyPr vert="horz" wrap="square" lIns="72000" tIns="72000" rIns="72000" bIns="72000" rtlCol="0">
            <a:spAutoFit/>
          </a:bodyPr>
          <a:lstStyle/>
          <a:p>
            <a:r>
              <a:rPr lang="en-US" sz="2000" b="1" u="sng" dirty="0"/>
              <a:t>Mechanisms of detoxification by different antioxidant enzymes: </a:t>
            </a:r>
          </a:p>
          <a:p>
            <a:pPr marL="342900" indent="-342900">
              <a:buFont typeface="Wingdings" panose="05000000000000000000" pitchFamily="2" charset="2"/>
              <a:buChar char="§"/>
            </a:pPr>
            <a:r>
              <a:rPr lang="en-US" sz="2000" dirty="0"/>
              <a:t>Abiotic stresses  (</a:t>
            </a:r>
            <a:r>
              <a:rPr lang="en-US" sz="2000" b="1" dirty="0">
                <a:solidFill>
                  <a:srgbClr val="FF0000"/>
                </a:solidFill>
              </a:rPr>
              <a:t>TEs in our case</a:t>
            </a:r>
            <a:r>
              <a:rPr lang="en-US" sz="2000" dirty="0"/>
              <a:t>) generate reactive oxygen species/</a:t>
            </a:r>
            <a:r>
              <a:rPr lang="en-US" sz="2000" b="1" dirty="0">
                <a:solidFill>
                  <a:srgbClr val="FF0000"/>
                </a:solidFill>
              </a:rPr>
              <a:t>ROS</a:t>
            </a:r>
            <a:r>
              <a:rPr lang="en-US" altLang="fr-FR" sz="2000" dirty="0"/>
              <a:t>.</a:t>
            </a:r>
            <a:endParaRPr lang="en-US" sz="2000" dirty="0">
              <a:solidFill>
                <a:srgbClr val="000000"/>
              </a:solidFill>
            </a:endParaRPr>
          </a:p>
          <a:p>
            <a:pPr marL="342900" indent="-342900">
              <a:buFont typeface="Wingdings" panose="05000000000000000000" pitchFamily="2" charset="2"/>
              <a:buChar char="§"/>
            </a:pPr>
            <a:r>
              <a:rPr lang="en-US" sz="2000" dirty="0"/>
              <a:t>SOD (superoxide dismutase); first line of defense in the ROS detoxification process (converts O</a:t>
            </a:r>
            <a:r>
              <a:rPr lang="en-US" sz="2000" baseline="-25000" dirty="0"/>
              <a:t>2</a:t>
            </a:r>
            <a:r>
              <a:rPr lang="en-US" sz="2000" baseline="30000" dirty="0"/>
              <a:t>-</a:t>
            </a:r>
            <a:r>
              <a:rPr lang="en-US" sz="2000" dirty="0"/>
              <a:t> to H</a:t>
            </a:r>
            <a:r>
              <a:rPr lang="en-US" sz="2000" baseline="-25000" dirty="0"/>
              <a:t>2</a:t>
            </a:r>
            <a:r>
              <a:rPr lang="en-US" sz="2000" dirty="0"/>
              <a:t>O</a:t>
            </a:r>
            <a:r>
              <a:rPr lang="en-US" sz="2000" baseline="-25000" dirty="0"/>
              <a:t>2</a:t>
            </a:r>
            <a:r>
              <a:rPr lang="en-US" sz="2000" dirty="0"/>
              <a:t>).</a:t>
            </a:r>
          </a:p>
          <a:p>
            <a:pPr marL="342900" indent="-342900">
              <a:buFont typeface="Wingdings" panose="05000000000000000000" pitchFamily="2" charset="2"/>
              <a:buChar char="§"/>
            </a:pPr>
            <a:r>
              <a:rPr lang="en-US" sz="2000" dirty="0"/>
              <a:t>H</a:t>
            </a:r>
            <a:r>
              <a:rPr lang="en-US" sz="2000" baseline="-25000" dirty="0"/>
              <a:t>2</a:t>
            </a:r>
            <a:r>
              <a:rPr lang="en-US" sz="2000" dirty="0"/>
              <a:t>O</a:t>
            </a:r>
            <a:r>
              <a:rPr lang="en-US" sz="2000" baseline="-25000" dirty="0"/>
              <a:t>2</a:t>
            </a:r>
            <a:r>
              <a:rPr lang="en-US" sz="2000" dirty="0"/>
              <a:t> can be converted to H</a:t>
            </a:r>
            <a:r>
              <a:rPr lang="en-US" sz="2000" baseline="-25000" dirty="0"/>
              <a:t>2</a:t>
            </a:r>
            <a:r>
              <a:rPr lang="en-US" sz="2000" dirty="0"/>
              <a:t>O by CAT activity, or enters the </a:t>
            </a:r>
            <a:r>
              <a:rPr lang="en-US" sz="2000" dirty="0" err="1"/>
              <a:t>AsAGSH</a:t>
            </a:r>
            <a:r>
              <a:rPr lang="en-US" sz="2000" dirty="0"/>
              <a:t> cycle, where APX, converts H</a:t>
            </a:r>
            <a:r>
              <a:rPr lang="en-US" sz="2000" baseline="-25000" dirty="0"/>
              <a:t>2</a:t>
            </a:r>
            <a:r>
              <a:rPr lang="en-US" sz="2000" dirty="0"/>
              <a:t>O</a:t>
            </a:r>
            <a:r>
              <a:rPr lang="en-US" sz="2000" baseline="-25000" dirty="0"/>
              <a:t>2</a:t>
            </a:r>
            <a:r>
              <a:rPr lang="en-US" sz="2000" dirty="0"/>
              <a:t> to H</a:t>
            </a:r>
            <a:r>
              <a:rPr lang="en-US" sz="2000" baseline="-25000" dirty="0"/>
              <a:t>2</a:t>
            </a:r>
            <a:r>
              <a:rPr lang="en-US" sz="2000" dirty="0"/>
              <a:t>O.</a:t>
            </a:r>
          </a:p>
          <a:p>
            <a:pPr marL="342900" indent="-342900">
              <a:buFont typeface="Wingdings" panose="05000000000000000000" pitchFamily="2" charset="2"/>
              <a:buChar char="§"/>
            </a:pPr>
            <a:r>
              <a:rPr lang="en-US" sz="2000" dirty="0"/>
              <a:t>While participating in the ROS detoxification process, </a:t>
            </a:r>
            <a:r>
              <a:rPr lang="en-US" sz="2000" dirty="0" err="1"/>
              <a:t>AsA</a:t>
            </a:r>
            <a:r>
              <a:rPr lang="en-US" sz="2000" dirty="0"/>
              <a:t> is oxidized to DHA (</a:t>
            </a:r>
            <a:r>
              <a:rPr lang="en-US" sz="2000" dirty="0" err="1"/>
              <a:t>dehydroascorbate</a:t>
            </a:r>
            <a:r>
              <a:rPr lang="en-US" sz="2000" dirty="0"/>
              <a:t> reductase). </a:t>
            </a:r>
            <a:r>
              <a:rPr lang="en-US" sz="2000" dirty="0" err="1"/>
              <a:t>AsA</a:t>
            </a:r>
            <a:r>
              <a:rPr lang="en-US" sz="2000" dirty="0"/>
              <a:t> is regenerated through the </a:t>
            </a:r>
            <a:r>
              <a:rPr lang="en-US" sz="2000" dirty="0" err="1"/>
              <a:t>AsA</a:t>
            </a:r>
            <a:r>
              <a:rPr lang="en-US" sz="2000" dirty="0"/>
              <a:t>-GSH cycle enzymes MDHAR and DHAR.</a:t>
            </a:r>
          </a:p>
          <a:p>
            <a:pPr marL="342900" indent="-342900">
              <a:buFont typeface="Wingdings" panose="05000000000000000000" pitchFamily="2" charset="2"/>
              <a:buChar char="§"/>
            </a:pPr>
            <a:r>
              <a:rPr lang="en-US" sz="2000" dirty="0"/>
              <a:t>In the </a:t>
            </a:r>
            <a:r>
              <a:rPr lang="en-US" sz="2000" dirty="0" err="1"/>
              <a:t>AsA</a:t>
            </a:r>
            <a:r>
              <a:rPr lang="en-US" sz="2000" dirty="0"/>
              <a:t>-GSH cycle, GSH takes part in detoxification of ROS (by the activity of enzyme GPX/glutathione peroxidase or GST/ glutathione-S-transferase) or xenobiotics (by the activity of GST).</a:t>
            </a:r>
          </a:p>
          <a:p>
            <a:pPr marL="342900" indent="-342900">
              <a:buFont typeface="Wingdings" panose="05000000000000000000" pitchFamily="2" charset="2"/>
              <a:buChar char="§"/>
            </a:pPr>
            <a:r>
              <a:rPr lang="en-US" sz="2000" dirty="0"/>
              <a:t>GSH is converted into GSSG (glutathione disulfide) during ROS detoxification and this GSSG is recycled again to GSH by the activity of GR.</a:t>
            </a:r>
          </a:p>
          <a:p>
            <a:pPr marL="342900" indent="-342900">
              <a:buFont typeface="Wingdings" panose="05000000000000000000" pitchFamily="2" charset="2"/>
              <a:buChar char="§"/>
            </a:pPr>
            <a:endParaRPr lang="en-US" sz="2000" dirty="0"/>
          </a:p>
          <a:p>
            <a:pPr marL="342900" indent="-342900">
              <a:buFont typeface="Wingdings" panose="05000000000000000000" pitchFamily="2" charset="2"/>
              <a:buChar char="§"/>
            </a:pPr>
            <a:endParaRPr lang="en-US" sz="2000" dirty="0"/>
          </a:p>
        </p:txBody>
      </p:sp>
      <p:pic>
        <p:nvPicPr>
          <p:cNvPr id="9" name="Picture 8" descr="Image result for glutathione in pl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198" y="3876672"/>
            <a:ext cx="5503604" cy="29260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70259" y="5987019"/>
            <a:ext cx="2686698" cy="369332"/>
          </a:xfrm>
          <a:prstGeom prst="rect">
            <a:avLst/>
          </a:prstGeom>
        </p:spPr>
        <p:txBody>
          <a:bodyPr wrap="none">
            <a:spAutoFit/>
          </a:bodyPr>
          <a:lstStyle/>
          <a:p>
            <a:r>
              <a:rPr lang="en-US" dirty="0" err="1"/>
              <a:t>Hasanuzzaman</a:t>
            </a:r>
            <a:r>
              <a:rPr lang="en-US" dirty="0"/>
              <a:t> et al., 2017</a:t>
            </a:r>
          </a:p>
        </p:txBody>
      </p:sp>
      <p:sp>
        <p:nvSpPr>
          <p:cNvPr id="7" name="ZoneTexte 15">
            <a:extLst>
              <a:ext uri="{FF2B5EF4-FFF2-40B4-BE49-F238E27FC236}">
                <a16:creationId xmlns:a16="http://schemas.microsoft.com/office/drawing/2014/main" id="{DAFC7C96-3F3D-4593-AE0F-6A9649CF9176}"/>
              </a:ext>
            </a:extLst>
          </p:cNvPr>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Defense mechanisms employed by plants against pollutants (T.E. case)</a:t>
            </a:r>
          </a:p>
        </p:txBody>
      </p:sp>
    </p:spTree>
    <p:extLst>
      <p:ext uri="{BB962C8B-B14F-4D97-AF65-F5344CB8AC3E}">
        <p14:creationId xmlns:p14="http://schemas.microsoft.com/office/powerpoint/2010/main" val="338014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48EBAC5E-FB2F-4CA4-A88E-88D151DBC090}" type="slidenum">
              <a:rPr lang="fr-FR" altLang="en-US" sz="1200">
                <a:solidFill>
                  <a:srgbClr val="898989"/>
                </a:solidFill>
                <a:latin typeface="Verdana" pitchFamily="34" charset="0"/>
              </a:rPr>
              <a:pPr eaLnBrk="1" hangingPunct="1">
                <a:spcBef>
                  <a:spcPct val="0"/>
                </a:spcBef>
                <a:buFontTx/>
                <a:buNone/>
              </a:pPr>
              <a:t>28</a:t>
            </a:fld>
            <a:endParaRPr lang="fr-FR" altLang="en-US" sz="1200">
              <a:solidFill>
                <a:srgbClr val="898989"/>
              </a:solidFill>
              <a:latin typeface="Verdana" pitchFamily="34" charset="0"/>
            </a:endParaRPr>
          </a:p>
        </p:txBody>
      </p:sp>
      <p:sp>
        <p:nvSpPr>
          <p:cNvPr id="13" name="ZoneTexte 15"/>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Lecture Outline</a:t>
            </a:r>
          </a:p>
        </p:txBody>
      </p:sp>
      <p:sp>
        <p:nvSpPr>
          <p:cNvPr id="21" name="ZoneTexte 3"/>
          <p:cNvSpPr txBox="1"/>
          <p:nvPr/>
        </p:nvSpPr>
        <p:spPr>
          <a:xfrm>
            <a:off x="-1" y="1243787"/>
            <a:ext cx="12192001" cy="5109091"/>
          </a:xfrm>
          <a:prstGeom prst="rect">
            <a:avLst/>
          </a:prstGeom>
          <a:noFill/>
        </p:spPr>
        <p:txBody>
          <a:bodyPr wrap="square" rtlCol="0">
            <a:spAutoFit/>
          </a:bodyPr>
          <a:lstStyle/>
          <a:p>
            <a:pPr>
              <a:lnSpc>
                <a:spcPct val="150000"/>
              </a:lnSpc>
              <a:spcBef>
                <a:spcPts val="1800"/>
              </a:spcBef>
            </a:pPr>
            <a:r>
              <a:rPr lang="en-US" sz="2000" b="1" dirty="0">
                <a:solidFill>
                  <a:prstClr val="black"/>
                </a:solidFill>
                <a:latin typeface="+mj-lt"/>
                <a:cs typeface="Times New Roman" panose="02020603050405020304" pitchFamily="18" charset="0"/>
              </a:rPr>
              <a:t> </a:t>
            </a:r>
            <a:r>
              <a:rPr lang="en-US" sz="2000" b="1" dirty="0">
                <a:solidFill>
                  <a:srgbClr val="FF0000"/>
                </a:solidFill>
                <a:latin typeface="+mj-lt"/>
                <a:cs typeface="Times New Roman" panose="02020603050405020304" pitchFamily="18" charset="0"/>
              </a:rPr>
              <a:t>1. Impact of pollutants on plants</a:t>
            </a:r>
          </a:p>
          <a:p>
            <a:pPr marL="900113" algn="just">
              <a:lnSpc>
                <a:spcPct val="150000"/>
              </a:lnSpc>
              <a:buFont typeface="Wingdings" panose="05000000000000000000" pitchFamily="2" charset="2"/>
              <a:buChar char="Ø"/>
            </a:pPr>
            <a:r>
              <a:rPr lang="en-US" sz="1600" dirty="0">
                <a:solidFill>
                  <a:prstClr val="black"/>
                </a:solidFill>
                <a:latin typeface="+mj-lt"/>
                <a:cs typeface="Times New Roman" panose="02020603050405020304" pitchFamily="18" charset="0"/>
              </a:rPr>
              <a:t> Plant health evaluation </a:t>
            </a:r>
          </a:p>
          <a:p>
            <a:pPr marL="900113" algn="just">
              <a:lnSpc>
                <a:spcPct val="150000"/>
              </a:lnSpc>
              <a:buFont typeface="Wingdings" panose="05000000000000000000" pitchFamily="2" charset="2"/>
              <a:buChar char="Ø"/>
            </a:pPr>
            <a:r>
              <a:rPr lang="en-US" sz="1600" dirty="0">
                <a:latin typeface="+mj-lt"/>
                <a:cs typeface="Times New Roman" panose="02020603050405020304" pitchFamily="18" charset="0"/>
              </a:rPr>
              <a:t> Cadmium (Cd)</a:t>
            </a:r>
          </a:p>
          <a:p>
            <a:pPr marL="900113" algn="just">
              <a:lnSpc>
                <a:spcPct val="150000"/>
              </a:lnSpc>
              <a:buFont typeface="Wingdings" panose="05000000000000000000" pitchFamily="2" charset="2"/>
              <a:buChar char="Ø"/>
            </a:pPr>
            <a:r>
              <a:rPr lang="en-US" sz="1600" dirty="0">
                <a:solidFill>
                  <a:prstClr val="black"/>
                </a:solidFill>
                <a:latin typeface="+mj-lt"/>
                <a:cs typeface="Times New Roman" panose="02020603050405020304" pitchFamily="18" charset="0"/>
              </a:rPr>
              <a:t> Copper (Cu)</a:t>
            </a:r>
          </a:p>
          <a:p>
            <a:pPr marL="900113" algn="just">
              <a:lnSpc>
                <a:spcPct val="150000"/>
              </a:lnSpc>
              <a:buFont typeface="Wingdings" panose="05000000000000000000" pitchFamily="2" charset="2"/>
              <a:buChar char="Ø"/>
            </a:pPr>
            <a:r>
              <a:rPr lang="en-US" sz="1600" dirty="0">
                <a:solidFill>
                  <a:prstClr val="black"/>
                </a:solidFill>
                <a:latin typeface="+mj-lt"/>
                <a:cs typeface="Times New Roman" panose="02020603050405020304" pitchFamily="18" charset="0"/>
              </a:rPr>
              <a:t> Zinc (Zn)</a:t>
            </a:r>
          </a:p>
          <a:p>
            <a:pPr marL="900113" algn="just">
              <a:lnSpc>
                <a:spcPct val="150000"/>
              </a:lnSpc>
              <a:buFont typeface="Wingdings" panose="05000000000000000000" pitchFamily="2" charset="2"/>
              <a:buChar char="Ø"/>
            </a:pPr>
            <a:r>
              <a:rPr lang="en-US" sz="1600" dirty="0">
                <a:solidFill>
                  <a:prstClr val="black"/>
                </a:solidFill>
                <a:latin typeface="+mj-lt"/>
                <a:cs typeface="Times New Roman" panose="02020603050405020304" pitchFamily="18" charset="0"/>
              </a:rPr>
              <a:t> Polycyclic aromatic hydrocarbons (PAHs)</a:t>
            </a:r>
            <a:endParaRPr lang="en-US" sz="1600" dirty="0">
              <a:latin typeface="+mj-lt"/>
            </a:endParaRPr>
          </a:p>
          <a:p>
            <a:pPr algn="just">
              <a:lnSpc>
                <a:spcPct val="200000"/>
              </a:lnSpc>
            </a:pPr>
            <a:r>
              <a:rPr lang="en-US" sz="2000" b="1" dirty="0">
                <a:solidFill>
                  <a:srgbClr val="FF0000"/>
                </a:solidFill>
                <a:latin typeface="+mj-lt"/>
                <a:cs typeface="Times New Roman" panose="02020603050405020304" pitchFamily="18" charset="0"/>
              </a:rPr>
              <a:t> 2. Defense mechanisms employed plants against pollutants (trace elements case)</a:t>
            </a:r>
          </a:p>
          <a:p>
            <a:pPr marL="900113" algn="just">
              <a:lnSpc>
                <a:spcPct val="150000"/>
              </a:lnSpc>
              <a:buFont typeface="Wingdings" panose="05000000000000000000" pitchFamily="2" charset="2"/>
              <a:buChar char="Ø"/>
            </a:pPr>
            <a:r>
              <a:rPr lang="en-US" sz="1600" dirty="0">
                <a:solidFill>
                  <a:prstClr val="black"/>
                </a:solidFill>
                <a:cs typeface="Times New Roman" panose="02020603050405020304" pitchFamily="18" charset="0"/>
              </a:rPr>
              <a:t> Avoidance and physical barriers</a:t>
            </a:r>
          </a:p>
          <a:p>
            <a:pPr marL="900113" algn="just">
              <a:lnSpc>
                <a:spcPct val="150000"/>
              </a:lnSpc>
              <a:buFont typeface="Wingdings" panose="05000000000000000000" pitchFamily="2" charset="2"/>
              <a:buChar char="Ø"/>
            </a:pPr>
            <a:r>
              <a:rPr lang="en-US" sz="1600" i="1" dirty="0">
                <a:solidFill>
                  <a:prstClr val="black"/>
                </a:solidFill>
                <a:cs typeface="Times New Roman" panose="02020603050405020304" pitchFamily="18" charset="0"/>
              </a:rPr>
              <a:t> </a:t>
            </a:r>
            <a:r>
              <a:rPr lang="en-US" sz="1600" dirty="0"/>
              <a:t>Biosynthesis of diverse cellular biomolecules </a:t>
            </a:r>
          </a:p>
          <a:p>
            <a:pPr marL="900113" algn="just">
              <a:lnSpc>
                <a:spcPct val="150000"/>
              </a:lnSpc>
              <a:buFont typeface="Wingdings" panose="05000000000000000000" pitchFamily="2" charset="2"/>
              <a:buChar char="Ø"/>
            </a:pPr>
            <a:r>
              <a:rPr lang="en-US" sz="1600" dirty="0">
                <a:solidFill>
                  <a:prstClr val="black"/>
                </a:solidFill>
                <a:cs typeface="Times New Roman" panose="02020603050405020304" pitchFamily="18" charset="0"/>
              </a:rPr>
              <a:t> Non-enzymatic antioxidants</a:t>
            </a:r>
          </a:p>
          <a:p>
            <a:pPr marL="900113" algn="just">
              <a:lnSpc>
                <a:spcPct val="150000"/>
              </a:lnSpc>
              <a:buFont typeface="Wingdings" panose="05000000000000000000" pitchFamily="2" charset="2"/>
              <a:buChar char="Ø"/>
            </a:pPr>
            <a:r>
              <a:rPr lang="en-US" sz="1600" dirty="0">
                <a:solidFill>
                  <a:prstClr val="black"/>
                </a:solidFill>
                <a:cs typeface="Times New Roman" panose="02020603050405020304" pitchFamily="18" charset="0"/>
              </a:rPr>
              <a:t> Enzymatic antioxidants </a:t>
            </a:r>
          </a:p>
          <a:p>
            <a:pPr marL="900113" indent="-900113" algn="just" defTabSz="95250">
              <a:lnSpc>
                <a:spcPct val="200000"/>
              </a:lnSpc>
            </a:pPr>
            <a:r>
              <a:rPr lang="en-US" sz="2000" b="1" dirty="0">
                <a:solidFill>
                  <a:srgbClr val="FF0000"/>
                </a:solidFill>
                <a:latin typeface="+mj-lt"/>
                <a:cs typeface="Times New Roman" panose="02020603050405020304" pitchFamily="18" charset="0"/>
              </a:rPr>
              <a:t> 3. Summary and assignment </a:t>
            </a:r>
          </a:p>
        </p:txBody>
      </p:sp>
    </p:spTree>
    <p:extLst>
      <p:ext uri="{BB962C8B-B14F-4D97-AF65-F5344CB8AC3E}">
        <p14:creationId xmlns:p14="http://schemas.microsoft.com/office/powerpoint/2010/main" val="803238535"/>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21">
                                            <p:txEl>
                                              <p:pRg st="0" end="0"/>
                                            </p:txEl>
                                          </p:spTgt>
                                        </p:tgtEl>
                                        <p:attrNameLst>
                                          <p:attrName>style.opacity</p:attrName>
                                        </p:attrNameLst>
                                      </p:cBhvr>
                                      <p:to>
                                        <p:strVal val="0.5"/>
                                      </p:to>
                                    </p:set>
                                    <p:animEffect filter="image" prLst="opacity: 0.5">
                                      <p:cBhvr rctx="IE">
                                        <p:cTn id="7" dur="indefinite"/>
                                        <p:tgtEl>
                                          <p:spTgt spid="21">
                                            <p:txEl>
                                              <p:pRg st="0" end="0"/>
                                            </p:txEl>
                                          </p:spTgt>
                                        </p:tgtEl>
                                      </p:cBhvr>
                                    </p:animEffect>
                                  </p:childTnLst>
                                </p:cTn>
                              </p:par>
                              <p:par>
                                <p:cTn id="8" presetID="9" presetClass="emph" presetSubtype="0" nodeType="withEffect">
                                  <p:stCondLst>
                                    <p:cond delay="0"/>
                                  </p:stCondLst>
                                  <p:childTnLst>
                                    <p:set>
                                      <p:cBhvr rctx="PPT">
                                        <p:cTn id="9" dur="indefinite"/>
                                        <p:tgtEl>
                                          <p:spTgt spid="21">
                                            <p:txEl>
                                              <p:pRg st="1" end="1"/>
                                            </p:txEl>
                                          </p:spTgt>
                                        </p:tgtEl>
                                        <p:attrNameLst>
                                          <p:attrName>style.opacity</p:attrName>
                                        </p:attrNameLst>
                                      </p:cBhvr>
                                      <p:to>
                                        <p:strVal val="0.5"/>
                                      </p:to>
                                    </p:set>
                                    <p:animEffect filter="image" prLst="opacity: 0.5">
                                      <p:cBhvr rctx="IE">
                                        <p:cTn id="10" dur="indefinite"/>
                                        <p:tgtEl>
                                          <p:spTgt spid="21">
                                            <p:txEl>
                                              <p:pRg st="1" end="1"/>
                                            </p:txEl>
                                          </p:spTgt>
                                        </p:tgtEl>
                                      </p:cBhvr>
                                    </p:animEffect>
                                  </p:childTnLst>
                                </p:cTn>
                              </p:par>
                              <p:par>
                                <p:cTn id="11" presetID="9" presetClass="emph" presetSubtype="0" nodeType="withEffect">
                                  <p:stCondLst>
                                    <p:cond delay="0"/>
                                  </p:stCondLst>
                                  <p:childTnLst>
                                    <p:set>
                                      <p:cBhvr rctx="PPT">
                                        <p:cTn id="12" dur="indefinite"/>
                                        <p:tgtEl>
                                          <p:spTgt spid="21">
                                            <p:txEl>
                                              <p:pRg st="2" end="2"/>
                                            </p:txEl>
                                          </p:spTgt>
                                        </p:tgtEl>
                                        <p:attrNameLst>
                                          <p:attrName>style.opacity</p:attrName>
                                        </p:attrNameLst>
                                      </p:cBhvr>
                                      <p:to>
                                        <p:strVal val="0.5"/>
                                      </p:to>
                                    </p:set>
                                    <p:animEffect filter="image" prLst="opacity: 0.5">
                                      <p:cBhvr rctx="IE">
                                        <p:cTn id="13" dur="indefinite"/>
                                        <p:tgtEl>
                                          <p:spTgt spid="21">
                                            <p:txEl>
                                              <p:pRg st="2" end="2"/>
                                            </p:txEl>
                                          </p:spTgt>
                                        </p:tgtEl>
                                      </p:cBhvr>
                                    </p:animEffect>
                                  </p:childTnLst>
                                </p:cTn>
                              </p:par>
                              <p:par>
                                <p:cTn id="14" presetID="9" presetClass="emph" presetSubtype="0" nodeType="withEffect">
                                  <p:stCondLst>
                                    <p:cond delay="0"/>
                                  </p:stCondLst>
                                  <p:childTnLst>
                                    <p:set>
                                      <p:cBhvr rctx="PPT">
                                        <p:cTn id="15" dur="indefinite"/>
                                        <p:tgtEl>
                                          <p:spTgt spid="21">
                                            <p:txEl>
                                              <p:pRg st="3" end="3"/>
                                            </p:txEl>
                                          </p:spTgt>
                                        </p:tgtEl>
                                        <p:attrNameLst>
                                          <p:attrName>style.opacity</p:attrName>
                                        </p:attrNameLst>
                                      </p:cBhvr>
                                      <p:to>
                                        <p:strVal val="0.5"/>
                                      </p:to>
                                    </p:set>
                                    <p:animEffect filter="image" prLst="opacity: 0.5">
                                      <p:cBhvr rctx="IE">
                                        <p:cTn id="16" dur="indefinite"/>
                                        <p:tgtEl>
                                          <p:spTgt spid="21">
                                            <p:txEl>
                                              <p:pRg st="3" end="3"/>
                                            </p:txEl>
                                          </p:spTgt>
                                        </p:tgtEl>
                                      </p:cBhvr>
                                    </p:animEffect>
                                  </p:childTnLst>
                                </p:cTn>
                              </p:par>
                              <p:par>
                                <p:cTn id="17" presetID="9" presetClass="emph" presetSubtype="0" nodeType="withEffect">
                                  <p:stCondLst>
                                    <p:cond delay="0"/>
                                  </p:stCondLst>
                                  <p:childTnLst>
                                    <p:set>
                                      <p:cBhvr rctx="PPT">
                                        <p:cTn id="18" dur="indefinite"/>
                                        <p:tgtEl>
                                          <p:spTgt spid="21">
                                            <p:txEl>
                                              <p:pRg st="4" end="4"/>
                                            </p:txEl>
                                          </p:spTgt>
                                        </p:tgtEl>
                                        <p:attrNameLst>
                                          <p:attrName>style.opacity</p:attrName>
                                        </p:attrNameLst>
                                      </p:cBhvr>
                                      <p:to>
                                        <p:strVal val="0.5"/>
                                      </p:to>
                                    </p:set>
                                    <p:animEffect filter="image" prLst="opacity: 0.5">
                                      <p:cBhvr rctx="IE">
                                        <p:cTn id="19" dur="indefinite"/>
                                        <p:tgtEl>
                                          <p:spTgt spid="21">
                                            <p:txEl>
                                              <p:pRg st="4" end="4"/>
                                            </p:txEl>
                                          </p:spTgt>
                                        </p:tgtEl>
                                      </p:cBhvr>
                                    </p:animEffect>
                                  </p:childTnLst>
                                </p:cTn>
                              </p:par>
                              <p:par>
                                <p:cTn id="20" presetID="9" presetClass="emph" presetSubtype="0" nodeType="withEffect">
                                  <p:stCondLst>
                                    <p:cond delay="0"/>
                                  </p:stCondLst>
                                  <p:childTnLst>
                                    <p:set>
                                      <p:cBhvr rctx="PPT">
                                        <p:cTn id="21" dur="indefinite"/>
                                        <p:tgtEl>
                                          <p:spTgt spid="21">
                                            <p:txEl>
                                              <p:pRg st="5" end="5"/>
                                            </p:txEl>
                                          </p:spTgt>
                                        </p:tgtEl>
                                        <p:attrNameLst>
                                          <p:attrName>style.opacity</p:attrName>
                                        </p:attrNameLst>
                                      </p:cBhvr>
                                      <p:to>
                                        <p:strVal val="0.5"/>
                                      </p:to>
                                    </p:set>
                                    <p:animEffect filter="image" prLst="opacity: 0.5">
                                      <p:cBhvr rctx="IE">
                                        <p:cTn id="22" dur="indefinite"/>
                                        <p:tgtEl>
                                          <p:spTgt spid="21">
                                            <p:txEl>
                                              <p:pRg st="5" end="5"/>
                                            </p:txEl>
                                          </p:spTgt>
                                        </p:tgtEl>
                                      </p:cBhvr>
                                    </p:animEffect>
                                  </p:childTnLst>
                                </p:cTn>
                              </p:par>
                              <p:par>
                                <p:cTn id="23" presetID="9" presetClass="emph" presetSubtype="0" nodeType="withEffect">
                                  <p:stCondLst>
                                    <p:cond delay="0"/>
                                  </p:stCondLst>
                                  <p:childTnLst>
                                    <p:set>
                                      <p:cBhvr rctx="PPT">
                                        <p:cTn id="24" dur="indefinite"/>
                                        <p:tgtEl>
                                          <p:spTgt spid="21">
                                            <p:txEl>
                                              <p:pRg st="6" end="6"/>
                                            </p:txEl>
                                          </p:spTgt>
                                        </p:tgtEl>
                                        <p:attrNameLst>
                                          <p:attrName>style.opacity</p:attrName>
                                        </p:attrNameLst>
                                      </p:cBhvr>
                                      <p:to>
                                        <p:strVal val="0.5"/>
                                      </p:to>
                                    </p:set>
                                    <p:animEffect filter="image" prLst="opacity: 0.5">
                                      <p:cBhvr rctx="IE">
                                        <p:cTn id="25" dur="indefinite"/>
                                        <p:tgtEl>
                                          <p:spTgt spid="21">
                                            <p:txEl>
                                              <p:pRg st="6" end="6"/>
                                            </p:txEl>
                                          </p:spTgt>
                                        </p:tgtEl>
                                      </p:cBhvr>
                                    </p:animEffect>
                                  </p:childTnLst>
                                </p:cTn>
                              </p:par>
                              <p:par>
                                <p:cTn id="26" presetID="9" presetClass="emph" presetSubtype="0" nodeType="withEffect">
                                  <p:stCondLst>
                                    <p:cond delay="0"/>
                                  </p:stCondLst>
                                  <p:childTnLst>
                                    <p:set>
                                      <p:cBhvr rctx="PPT">
                                        <p:cTn id="27" dur="indefinite"/>
                                        <p:tgtEl>
                                          <p:spTgt spid="21">
                                            <p:txEl>
                                              <p:pRg st="7" end="7"/>
                                            </p:txEl>
                                          </p:spTgt>
                                        </p:tgtEl>
                                        <p:attrNameLst>
                                          <p:attrName>style.opacity</p:attrName>
                                        </p:attrNameLst>
                                      </p:cBhvr>
                                      <p:to>
                                        <p:strVal val="0.5"/>
                                      </p:to>
                                    </p:set>
                                    <p:animEffect filter="image" prLst="opacity: 0.5">
                                      <p:cBhvr rctx="IE">
                                        <p:cTn id="28" dur="indefinite"/>
                                        <p:tgtEl>
                                          <p:spTgt spid="21">
                                            <p:txEl>
                                              <p:pRg st="7" end="7"/>
                                            </p:txEl>
                                          </p:spTgt>
                                        </p:tgtEl>
                                      </p:cBhvr>
                                    </p:animEffect>
                                  </p:childTnLst>
                                </p:cTn>
                              </p:par>
                              <p:par>
                                <p:cTn id="29" presetID="9" presetClass="emph" presetSubtype="0" nodeType="withEffect">
                                  <p:stCondLst>
                                    <p:cond delay="0"/>
                                  </p:stCondLst>
                                  <p:childTnLst>
                                    <p:set>
                                      <p:cBhvr rctx="PPT">
                                        <p:cTn id="30" dur="indefinite"/>
                                        <p:tgtEl>
                                          <p:spTgt spid="21">
                                            <p:txEl>
                                              <p:pRg st="8" end="8"/>
                                            </p:txEl>
                                          </p:spTgt>
                                        </p:tgtEl>
                                        <p:attrNameLst>
                                          <p:attrName>style.opacity</p:attrName>
                                        </p:attrNameLst>
                                      </p:cBhvr>
                                      <p:to>
                                        <p:strVal val="0.5"/>
                                      </p:to>
                                    </p:set>
                                    <p:animEffect filter="image" prLst="opacity: 0.5">
                                      <p:cBhvr rctx="IE">
                                        <p:cTn id="31" dur="indefinite"/>
                                        <p:tgtEl>
                                          <p:spTgt spid="21">
                                            <p:txEl>
                                              <p:pRg st="8" end="8"/>
                                            </p:txEl>
                                          </p:spTgt>
                                        </p:tgtEl>
                                      </p:cBhvr>
                                    </p:animEffect>
                                  </p:childTnLst>
                                </p:cTn>
                              </p:par>
                              <p:par>
                                <p:cTn id="32" presetID="9" presetClass="emph" presetSubtype="0" nodeType="withEffect">
                                  <p:stCondLst>
                                    <p:cond delay="0"/>
                                  </p:stCondLst>
                                  <p:childTnLst>
                                    <p:set>
                                      <p:cBhvr rctx="PPT">
                                        <p:cTn id="33" dur="indefinite"/>
                                        <p:tgtEl>
                                          <p:spTgt spid="21">
                                            <p:txEl>
                                              <p:pRg st="9" end="9"/>
                                            </p:txEl>
                                          </p:spTgt>
                                        </p:tgtEl>
                                        <p:attrNameLst>
                                          <p:attrName>style.opacity</p:attrName>
                                        </p:attrNameLst>
                                      </p:cBhvr>
                                      <p:to>
                                        <p:strVal val="0.5"/>
                                      </p:to>
                                    </p:set>
                                    <p:animEffect filter="image" prLst="opacity: 0.5">
                                      <p:cBhvr rctx="IE">
                                        <p:cTn id="34" dur="indefinite"/>
                                        <p:tgtEl>
                                          <p:spTgt spid="21">
                                            <p:txEl>
                                              <p:pRg st="9" end="9"/>
                                            </p:txEl>
                                          </p:spTgt>
                                        </p:tgtEl>
                                      </p:cBhvr>
                                    </p:animEffect>
                                  </p:childTnLst>
                                </p:cTn>
                              </p:par>
                              <p:par>
                                <p:cTn id="35" presetID="9" presetClass="emph" presetSubtype="0" nodeType="withEffect">
                                  <p:stCondLst>
                                    <p:cond delay="0"/>
                                  </p:stCondLst>
                                  <p:childTnLst>
                                    <p:set>
                                      <p:cBhvr rctx="PPT">
                                        <p:cTn id="36" dur="indefinite"/>
                                        <p:tgtEl>
                                          <p:spTgt spid="21">
                                            <p:txEl>
                                              <p:pRg st="10" end="10"/>
                                            </p:txEl>
                                          </p:spTgt>
                                        </p:tgtEl>
                                        <p:attrNameLst>
                                          <p:attrName>style.opacity</p:attrName>
                                        </p:attrNameLst>
                                      </p:cBhvr>
                                      <p:to>
                                        <p:strVal val="0.5"/>
                                      </p:to>
                                    </p:set>
                                    <p:animEffect filter="image" prLst="opacity: 0.5">
                                      <p:cBhvr rctx="IE">
                                        <p:cTn id="37" dur="indefinite"/>
                                        <p:tgtEl>
                                          <p:spTgt spid="2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body" idx="1"/>
          </p:nvPr>
        </p:nvSpPr>
        <p:spPr>
          <a:xfrm>
            <a:off x="1692275" y="891630"/>
            <a:ext cx="8904288" cy="4692054"/>
          </a:xfrm>
          <a:extLst/>
        </p:spPr>
        <p:txBody>
          <a:bodyPr wrap="square">
            <a:spAutoFit/>
          </a:bodyPr>
          <a:lstStyle/>
          <a:p>
            <a:pPr>
              <a:lnSpc>
                <a:spcPct val="150000"/>
              </a:lnSpc>
              <a:buFontTx/>
              <a:buChar char="-"/>
            </a:pPr>
            <a:r>
              <a:rPr lang="en-US" altLang="fr-FR" sz="2000" dirty="0"/>
              <a:t>Huge affinity between metals and thiol group (-SH) </a:t>
            </a:r>
          </a:p>
          <a:p>
            <a:pPr marL="0" indent="0">
              <a:lnSpc>
                <a:spcPct val="150000"/>
              </a:lnSpc>
              <a:buNone/>
            </a:pPr>
            <a:r>
              <a:rPr lang="en-US" altLang="fr-FR" sz="2000" dirty="0"/>
              <a:t>→ cysteine, glutathione (GSH), phytochelatins, metallothioneins</a:t>
            </a:r>
          </a:p>
          <a:p>
            <a:pPr>
              <a:lnSpc>
                <a:spcPct val="150000"/>
              </a:lnSpc>
              <a:buFontTx/>
              <a:buChar char="-"/>
            </a:pPr>
            <a:r>
              <a:rPr lang="en-US" altLang="fr-FR" sz="2000" dirty="0"/>
              <a:t>Plants: binding and storage in vacuoles</a:t>
            </a:r>
          </a:p>
          <a:p>
            <a:pPr>
              <a:lnSpc>
                <a:spcPct val="150000"/>
              </a:lnSpc>
              <a:buFontTx/>
              <a:buChar char="-"/>
            </a:pPr>
            <a:endParaRPr lang="en-US" altLang="fr-FR" sz="2000" dirty="0"/>
          </a:p>
          <a:p>
            <a:pPr>
              <a:lnSpc>
                <a:spcPct val="150000"/>
              </a:lnSpc>
              <a:buFontTx/>
              <a:buChar char="-"/>
            </a:pPr>
            <a:endParaRPr lang="en-US" altLang="fr-FR" sz="2000" dirty="0"/>
          </a:p>
          <a:p>
            <a:pPr>
              <a:lnSpc>
                <a:spcPct val="150000"/>
              </a:lnSpc>
              <a:buFontTx/>
              <a:buChar char="-"/>
            </a:pPr>
            <a:endParaRPr lang="en-US" altLang="fr-FR" sz="2000" dirty="0"/>
          </a:p>
          <a:p>
            <a:pPr>
              <a:lnSpc>
                <a:spcPct val="150000"/>
              </a:lnSpc>
              <a:buFontTx/>
              <a:buChar char="-"/>
            </a:pPr>
            <a:endParaRPr lang="en-US" altLang="fr-FR" sz="2000" dirty="0"/>
          </a:p>
          <a:p>
            <a:pPr marL="0" indent="0">
              <a:lnSpc>
                <a:spcPct val="150000"/>
              </a:lnSpc>
              <a:buNone/>
            </a:pPr>
            <a:endParaRPr lang="en-US" altLang="fr-FR" sz="2000" dirty="0"/>
          </a:p>
          <a:p>
            <a:pPr>
              <a:lnSpc>
                <a:spcPct val="150000"/>
              </a:lnSpc>
              <a:buFontTx/>
              <a:buChar char="-"/>
            </a:pPr>
            <a:r>
              <a:rPr lang="en-US" altLang="fr-FR" sz="2000" dirty="0"/>
              <a:t>Tolerance to oxidative stress</a:t>
            </a:r>
          </a:p>
        </p:txBody>
      </p:sp>
      <p:sp>
        <p:nvSpPr>
          <p:cNvPr id="5" name="Espace réservé du numéro de diapositive 3"/>
          <p:cNvSpPr>
            <a:spLocks noGrp="1"/>
          </p:cNvSpPr>
          <p:nvPr>
            <p:ph type="sldNum" sz="quarter" idx="12"/>
          </p:nvPr>
        </p:nvSpPr>
        <p:spPr/>
        <p:txBody>
          <a:bodyPr/>
          <a:lstStyle/>
          <a:p>
            <a:pPr>
              <a:defRPr/>
            </a:pPr>
            <a:fld id="{54027287-76A1-40DD-B2DD-B138E770DFE6}" type="slidenum">
              <a:rPr lang="en-US" smtClean="0"/>
              <a:pPr>
                <a:defRPr/>
              </a:pPr>
              <a:t>29</a:t>
            </a:fld>
            <a:endParaRPr lang="en-US" dirty="0"/>
          </a:p>
        </p:txBody>
      </p:sp>
      <p:sp>
        <p:nvSpPr>
          <p:cNvPr id="2" name="Rectangle 1"/>
          <p:cNvSpPr/>
          <p:nvPr/>
        </p:nvSpPr>
        <p:spPr>
          <a:xfrm>
            <a:off x="3719736" y="3745549"/>
            <a:ext cx="41044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7572069" y="5429795"/>
            <a:ext cx="1808997" cy="307777"/>
          </a:xfrm>
          <a:prstGeom prst="rect">
            <a:avLst/>
          </a:prstGeom>
        </p:spPr>
        <p:txBody>
          <a:bodyPr wrap="square">
            <a:spAutoFit/>
          </a:bodyPr>
          <a:lstStyle/>
          <a:p>
            <a:r>
              <a:rPr lang="en-US" sz="1400" dirty="0"/>
              <a:t>Yang and Chu, 2011. </a:t>
            </a:r>
          </a:p>
        </p:txBody>
      </p:sp>
      <p:pic>
        <p:nvPicPr>
          <p:cNvPr id="22530" name="Picture 2" descr="http://www.intechopen.com/source/html/18398/media/imag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496" y="2367008"/>
            <a:ext cx="5715000" cy="31051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1559496" y="2731313"/>
            <a:ext cx="3722936" cy="2160591"/>
          </a:xfrm>
          <a:prstGeom prst="rect">
            <a:avLst/>
          </a:prstGeom>
          <a:extLst/>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altLang="fr-FR" sz="1400" b="1" dirty="0"/>
              <a:t>ABC: ATP-binding-cassette transporter</a:t>
            </a:r>
          </a:p>
          <a:p>
            <a:pPr marL="0" indent="0">
              <a:lnSpc>
                <a:spcPct val="150000"/>
              </a:lnSpc>
              <a:buNone/>
            </a:pPr>
            <a:r>
              <a:rPr lang="en-US" altLang="fr-FR" sz="1400" b="1" dirty="0"/>
              <a:t>CAX: tonoplast-localized cation/proton exchanger</a:t>
            </a:r>
          </a:p>
          <a:p>
            <a:pPr marL="0" indent="0">
              <a:lnSpc>
                <a:spcPct val="150000"/>
              </a:lnSpc>
              <a:buNone/>
            </a:pPr>
            <a:r>
              <a:rPr lang="en-US" altLang="fr-FR" sz="1400" b="1" dirty="0"/>
              <a:t>MTPs: metal tolerance protein transporter</a:t>
            </a:r>
          </a:p>
          <a:p>
            <a:pPr marL="0" indent="0">
              <a:lnSpc>
                <a:spcPct val="150000"/>
              </a:lnSpc>
              <a:buNone/>
            </a:pPr>
            <a:r>
              <a:rPr lang="en-US" altLang="fr-FR" sz="1400" b="1" dirty="0"/>
              <a:t>NRAMPs: natural resistance associated macrophage protein transporter </a:t>
            </a:r>
          </a:p>
        </p:txBody>
      </p:sp>
      <p:sp>
        <p:nvSpPr>
          <p:cNvPr id="9" name="ZoneTexte 15"/>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Summary</a:t>
            </a:r>
          </a:p>
        </p:txBody>
      </p:sp>
      <p:sp>
        <p:nvSpPr>
          <p:cNvPr id="10" name="ZoneTexte 323"/>
          <p:cNvSpPr txBox="1"/>
          <p:nvPr/>
        </p:nvSpPr>
        <p:spPr>
          <a:xfrm>
            <a:off x="0" y="404664"/>
            <a:ext cx="12192000" cy="533672"/>
          </a:xfrm>
          <a:prstGeom prst="rect">
            <a:avLst/>
          </a:prstGeom>
          <a:noFill/>
        </p:spPr>
        <p:txBody>
          <a:bodyPr wrap="square" rtlCol="0">
            <a:spAutoFit/>
          </a:bodyPr>
          <a:lstStyle/>
          <a:p>
            <a:pPr algn="ctr">
              <a:lnSpc>
                <a:spcPct val="130000"/>
              </a:lnSpc>
              <a:defRPr/>
            </a:pPr>
            <a:r>
              <a:rPr lang="en-US" sz="2400" b="1" dirty="0">
                <a:solidFill>
                  <a:prstClr val="black"/>
                </a:solidFill>
                <a:cs typeface="Calibri" pitchFamily="34" charset="0"/>
              </a:rPr>
              <a:t>TE detoxification specific mechanisms</a:t>
            </a:r>
            <a:endParaRPr lang="en-US" sz="2400" b="1" dirty="0"/>
          </a:p>
        </p:txBody>
      </p:sp>
    </p:spTree>
    <p:extLst>
      <p:ext uri="{BB962C8B-B14F-4D97-AF65-F5344CB8AC3E}">
        <p14:creationId xmlns:p14="http://schemas.microsoft.com/office/powerpoint/2010/main" val="267735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48EBAC5E-FB2F-4CA4-A88E-88D151DBC090}" type="slidenum">
              <a:rPr lang="fr-FR" altLang="en-US" sz="1200">
                <a:solidFill>
                  <a:srgbClr val="898989"/>
                </a:solidFill>
                <a:latin typeface="Verdana" pitchFamily="34" charset="0"/>
              </a:rPr>
              <a:pPr eaLnBrk="1" hangingPunct="1">
                <a:spcBef>
                  <a:spcPct val="0"/>
                </a:spcBef>
                <a:buFontTx/>
                <a:buNone/>
              </a:pPr>
              <a:t>3</a:t>
            </a:fld>
            <a:endParaRPr lang="fr-FR" altLang="en-US" sz="1200">
              <a:solidFill>
                <a:srgbClr val="898989"/>
              </a:solidFill>
              <a:latin typeface="Verdana" pitchFamily="34" charset="0"/>
            </a:endParaRPr>
          </a:p>
        </p:txBody>
      </p:sp>
      <p:sp>
        <p:nvSpPr>
          <p:cNvPr id="13" name="ZoneTexte 15"/>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Lecture Outline</a:t>
            </a:r>
          </a:p>
        </p:txBody>
      </p:sp>
      <p:sp>
        <p:nvSpPr>
          <p:cNvPr id="21" name="ZoneTexte 3"/>
          <p:cNvSpPr txBox="1"/>
          <p:nvPr/>
        </p:nvSpPr>
        <p:spPr>
          <a:xfrm>
            <a:off x="-1" y="1243787"/>
            <a:ext cx="12192001" cy="5109091"/>
          </a:xfrm>
          <a:prstGeom prst="rect">
            <a:avLst/>
          </a:prstGeom>
          <a:noFill/>
        </p:spPr>
        <p:txBody>
          <a:bodyPr wrap="square" rtlCol="0">
            <a:spAutoFit/>
          </a:bodyPr>
          <a:lstStyle/>
          <a:p>
            <a:pPr>
              <a:lnSpc>
                <a:spcPct val="150000"/>
              </a:lnSpc>
              <a:spcBef>
                <a:spcPts val="1800"/>
              </a:spcBef>
            </a:pPr>
            <a:r>
              <a:rPr lang="en-US" sz="2000" b="1" dirty="0">
                <a:solidFill>
                  <a:prstClr val="black"/>
                </a:solidFill>
                <a:latin typeface="+mj-lt"/>
                <a:cs typeface="Times New Roman" panose="02020603050405020304" pitchFamily="18" charset="0"/>
              </a:rPr>
              <a:t> </a:t>
            </a:r>
            <a:r>
              <a:rPr lang="en-US" sz="2000" b="1" dirty="0">
                <a:solidFill>
                  <a:srgbClr val="FF0000"/>
                </a:solidFill>
                <a:latin typeface="+mj-lt"/>
                <a:cs typeface="Times New Roman" panose="02020603050405020304" pitchFamily="18" charset="0"/>
              </a:rPr>
              <a:t>1. Impact of pollutants on plants</a:t>
            </a:r>
          </a:p>
          <a:p>
            <a:pPr marL="900113" algn="just">
              <a:lnSpc>
                <a:spcPct val="150000"/>
              </a:lnSpc>
              <a:buFont typeface="Wingdings" panose="05000000000000000000" pitchFamily="2" charset="2"/>
              <a:buChar char="Ø"/>
            </a:pPr>
            <a:r>
              <a:rPr lang="en-US" sz="1600" dirty="0">
                <a:solidFill>
                  <a:prstClr val="black"/>
                </a:solidFill>
                <a:latin typeface="+mj-lt"/>
                <a:cs typeface="Times New Roman" panose="02020603050405020304" pitchFamily="18" charset="0"/>
              </a:rPr>
              <a:t> Plant health evaluation </a:t>
            </a:r>
          </a:p>
          <a:p>
            <a:pPr marL="900113" algn="just">
              <a:lnSpc>
                <a:spcPct val="150000"/>
              </a:lnSpc>
              <a:buFont typeface="Wingdings" panose="05000000000000000000" pitchFamily="2" charset="2"/>
              <a:buChar char="Ø"/>
            </a:pPr>
            <a:r>
              <a:rPr lang="en-US" sz="1600" dirty="0">
                <a:latin typeface="+mj-lt"/>
                <a:cs typeface="Times New Roman" panose="02020603050405020304" pitchFamily="18" charset="0"/>
              </a:rPr>
              <a:t> Cadmium (Cd)</a:t>
            </a:r>
          </a:p>
          <a:p>
            <a:pPr marL="900113" algn="just">
              <a:lnSpc>
                <a:spcPct val="150000"/>
              </a:lnSpc>
              <a:buFont typeface="Wingdings" panose="05000000000000000000" pitchFamily="2" charset="2"/>
              <a:buChar char="Ø"/>
            </a:pPr>
            <a:r>
              <a:rPr lang="en-US" sz="1600" dirty="0">
                <a:solidFill>
                  <a:prstClr val="black"/>
                </a:solidFill>
                <a:latin typeface="+mj-lt"/>
                <a:cs typeface="Times New Roman" panose="02020603050405020304" pitchFamily="18" charset="0"/>
              </a:rPr>
              <a:t> Copper (Cu)</a:t>
            </a:r>
          </a:p>
          <a:p>
            <a:pPr marL="900113" algn="just">
              <a:lnSpc>
                <a:spcPct val="150000"/>
              </a:lnSpc>
              <a:buFont typeface="Wingdings" panose="05000000000000000000" pitchFamily="2" charset="2"/>
              <a:buChar char="Ø"/>
            </a:pPr>
            <a:r>
              <a:rPr lang="en-US" sz="1600" dirty="0">
                <a:solidFill>
                  <a:prstClr val="black"/>
                </a:solidFill>
                <a:latin typeface="+mj-lt"/>
                <a:cs typeface="Times New Roman" panose="02020603050405020304" pitchFamily="18" charset="0"/>
              </a:rPr>
              <a:t> Zinc (Zn)</a:t>
            </a:r>
          </a:p>
          <a:p>
            <a:pPr marL="900113" algn="just">
              <a:lnSpc>
                <a:spcPct val="150000"/>
              </a:lnSpc>
              <a:buFont typeface="Wingdings" panose="05000000000000000000" pitchFamily="2" charset="2"/>
              <a:buChar char="Ø"/>
            </a:pPr>
            <a:r>
              <a:rPr lang="en-US" sz="1600" dirty="0">
                <a:solidFill>
                  <a:prstClr val="black"/>
                </a:solidFill>
                <a:latin typeface="+mj-lt"/>
                <a:cs typeface="Times New Roman" panose="02020603050405020304" pitchFamily="18" charset="0"/>
              </a:rPr>
              <a:t> Polycyclic aromatic hydrocarbons (PAHs)</a:t>
            </a:r>
            <a:endParaRPr lang="en-US" sz="1600" dirty="0">
              <a:latin typeface="+mj-lt"/>
            </a:endParaRPr>
          </a:p>
          <a:p>
            <a:pPr algn="just">
              <a:lnSpc>
                <a:spcPct val="200000"/>
              </a:lnSpc>
            </a:pPr>
            <a:r>
              <a:rPr lang="en-US" sz="2000" b="1" dirty="0">
                <a:solidFill>
                  <a:prstClr val="black"/>
                </a:solidFill>
                <a:latin typeface="+mj-lt"/>
                <a:cs typeface="Times New Roman" panose="02020603050405020304" pitchFamily="18" charset="0"/>
              </a:rPr>
              <a:t> 2. Defense mechanisms employed by plants against pollutants (trace elements case)</a:t>
            </a:r>
          </a:p>
          <a:p>
            <a:pPr marL="900113" algn="just">
              <a:lnSpc>
                <a:spcPct val="150000"/>
              </a:lnSpc>
              <a:buFont typeface="Wingdings" panose="05000000000000000000" pitchFamily="2" charset="2"/>
              <a:buChar char="Ø"/>
            </a:pPr>
            <a:r>
              <a:rPr lang="en-US" sz="1600" dirty="0">
                <a:solidFill>
                  <a:prstClr val="black"/>
                </a:solidFill>
                <a:cs typeface="Times New Roman" panose="02020603050405020304" pitchFamily="18" charset="0"/>
              </a:rPr>
              <a:t> Avoidance and physical barriers</a:t>
            </a:r>
          </a:p>
          <a:p>
            <a:pPr marL="900113" algn="just">
              <a:lnSpc>
                <a:spcPct val="150000"/>
              </a:lnSpc>
              <a:buFont typeface="Wingdings" panose="05000000000000000000" pitchFamily="2" charset="2"/>
              <a:buChar char="Ø"/>
            </a:pPr>
            <a:r>
              <a:rPr lang="en-US" sz="1600" i="1" dirty="0">
                <a:solidFill>
                  <a:prstClr val="black"/>
                </a:solidFill>
                <a:cs typeface="Times New Roman" panose="02020603050405020304" pitchFamily="18" charset="0"/>
              </a:rPr>
              <a:t> </a:t>
            </a:r>
            <a:r>
              <a:rPr lang="en-US" sz="1600" dirty="0"/>
              <a:t>Biosynthesis of diverse cellular biomolecules </a:t>
            </a:r>
          </a:p>
          <a:p>
            <a:pPr marL="900113" algn="just">
              <a:lnSpc>
                <a:spcPct val="150000"/>
              </a:lnSpc>
              <a:buFont typeface="Wingdings" panose="05000000000000000000" pitchFamily="2" charset="2"/>
              <a:buChar char="Ø"/>
            </a:pPr>
            <a:r>
              <a:rPr lang="en-US" sz="1600" dirty="0">
                <a:solidFill>
                  <a:prstClr val="black"/>
                </a:solidFill>
                <a:cs typeface="Times New Roman" panose="02020603050405020304" pitchFamily="18" charset="0"/>
              </a:rPr>
              <a:t> Non-enzymatic antioxidants</a:t>
            </a:r>
          </a:p>
          <a:p>
            <a:pPr marL="900113" algn="just">
              <a:lnSpc>
                <a:spcPct val="150000"/>
              </a:lnSpc>
              <a:buFont typeface="Wingdings" panose="05000000000000000000" pitchFamily="2" charset="2"/>
              <a:buChar char="Ø"/>
            </a:pPr>
            <a:r>
              <a:rPr lang="en-US" sz="1600" dirty="0">
                <a:solidFill>
                  <a:prstClr val="black"/>
                </a:solidFill>
                <a:cs typeface="Times New Roman" panose="02020603050405020304" pitchFamily="18" charset="0"/>
              </a:rPr>
              <a:t> Enzymatic antioxidants </a:t>
            </a:r>
          </a:p>
          <a:p>
            <a:pPr marL="900113" indent="-900113" algn="just" defTabSz="95250">
              <a:lnSpc>
                <a:spcPct val="200000"/>
              </a:lnSpc>
            </a:pPr>
            <a:r>
              <a:rPr lang="en-US" sz="2000" b="1" dirty="0">
                <a:solidFill>
                  <a:prstClr val="black"/>
                </a:solidFill>
                <a:latin typeface="+mj-lt"/>
                <a:cs typeface="Times New Roman" panose="02020603050405020304" pitchFamily="18" charset="0"/>
              </a:rPr>
              <a:t> 3. Summary and assignment </a:t>
            </a:r>
          </a:p>
        </p:txBody>
      </p:sp>
    </p:spTree>
    <p:extLst>
      <p:ext uri="{BB962C8B-B14F-4D97-AF65-F5344CB8AC3E}">
        <p14:creationId xmlns:p14="http://schemas.microsoft.com/office/powerpoint/2010/main" val="766395703"/>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21">
                                            <p:txEl>
                                              <p:pRg st="0" end="0"/>
                                            </p:txEl>
                                          </p:spTgt>
                                        </p:tgtEl>
                                        <p:attrNameLst>
                                          <p:attrName>fillcolor</p:attrName>
                                        </p:attrNameLst>
                                      </p:cBhvr>
                                      <p:to>
                                        <a:schemeClr val="accent2"/>
                                      </p:to>
                                    </p:animClr>
                                    <p:set>
                                      <p:cBhvr>
                                        <p:cTn id="7" dur="2000" fill="hold"/>
                                        <p:tgtEl>
                                          <p:spTgt spid="21">
                                            <p:txEl>
                                              <p:pRg st="0" end="0"/>
                                            </p:txEl>
                                          </p:spTgt>
                                        </p:tgtEl>
                                        <p:attrNameLst>
                                          <p:attrName>fill.type</p:attrName>
                                        </p:attrNameLst>
                                      </p:cBhvr>
                                      <p:to>
                                        <p:strVal val="solid"/>
                                      </p:to>
                                    </p:set>
                                    <p:set>
                                      <p:cBhvr>
                                        <p:cTn id="8" dur="2000" fill="hold"/>
                                        <p:tgtEl>
                                          <p:spTgt spid="21">
                                            <p:txEl>
                                              <p:pRg st="0" end="0"/>
                                            </p:txEl>
                                          </p:spTgt>
                                        </p:tgtEl>
                                        <p:attrNameLst>
                                          <p:attrName>fill.on</p:attrName>
                                        </p:attrNameLst>
                                      </p:cBhvr>
                                      <p:to>
                                        <p:strVal val="true"/>
                                      </p:to>
                                    </p:set>
                                  </p:childTnLst>
                                </p:cTn>
                              </p:par>
                              <p:par>
                                <p:cTn id="9" presetID="9" presetClass="emph" presetSubtype="0" nodeType="withEffect">
                                  <p:stCondLst>
                                    <p:cond delay="0"/>
                                  </p:stCondLst>
                                  <p:childTnLst>
                                    <p:set>
                                      <p:cBhvr rctx="PPT">
                                        <p:cTn id="10" dur="indefinite"/>
                                        <p:tgtEl>
                                          <p:spTgt spid="21">
                                            <p:txEl>
                                              <p:pRg st="6" end="6"/>
                                            </p:txEl>
                                          </p:spTgt>
                                        </p:tgtEl>
                                        <p:attrNameLst>
                                          <p:attrName>style.opacity</p:attrName>
                                        </p:attrNameLst>
                                      </p:cBhvr>
                                      <p:to>
                                        <p:strVal val="0.5"/>
                                      </p:to>
                                    </p:set>
                                    <p:animEffect filter="image" prLst="opacity: 0.5">
                                      <p:cBhvr rctx="IE">
                                        <p:cTn id="11" dur="indefinite"/>
                                        <p:tgtEl>
                                          <p:spTgt spid="21">
                                            <p:txEl>
                                              <p:pRg st="6" end="6"/>
                                            </p:txEl>
                                          </p:spTgt>
                                        </p:tgtEl>
                                      </p:cBhvr>
                                    </p:animEffect>
                                  </p:childTnLst>
                                </p:cTn>
                              </p:par>
                              <p:par>
                                <p:cTn id="12" presetID="9" presetClass="emph" presetSubtype="0" nodeType="withEffect">
                                  <p:stCondLst>
                                    <p:cond delay="0"/>
                                  </p:stCondLst>
                                  <p:childTnLst>
                                    <p:set>
                                      <p:cBhvr rctx="PPT">
                                        <p:cTn id="13" dur="indefinite"/>
                                        <p:tgtEl>
                                          <p:spTgt spid="21">
                                            <p:txEl>
                                              <p:pRg st="7" end="7"/>
                                            </p:txEl>
                                          </p:spTgt>
                                        </p:tgtEl>
                                        <p:attrNameLst>
                                          <p:attrName>style.opacity</p:attrName>
                                        </p:attrNameLst>
                                      </p:cBhvr>
                                      <p:to>
                                        <p:strVal val="0.5"/>
                                      </p:to>
                                    </p:set>
                                    <p:animEffect filter="image" prLst="opacity: 0.5">
                                      <p:cBhvr rctx="IE">
                                        <p:cTn id="14" dur="indefinite"/>
                                        <p:tgtEl>
                                          <p:spTgt spid="21">
                                            <p:txEl>
                                              <p:pRg st="7" end="7"/>
                                            </p:txEl>
                                          </p:spTgt>
                                        </p:tgtEl>
                                      </p:cBhvr>
                                    </p:animEffect>
                                  </p:childTnLst>
                                </p:cTn>
                              </p:par>
                              <p:par>
                                <p:cTn id="15" presetID="9" presetClass="emph" presetSubtype="0" nodeType="withEffect">
                                  <p:stCondLst>
                                    <p:cond delay="0"/>
                                  </p:stCondLst>
                                  <p:childTnLst>
                                    <p:set>
                                      <p:cBhvr rctx="PPT">
                                        <p:cTn id="16" dur="indefinite"/>
                                        <p:tgtEl>
                                          <p:spTgt spid="21">
                                            <p:txEl>
                                              <p:pRg st="8" end="8"/>
                                            </p:txEl>
                                          </p:spTgt>
                                        </p:tgtEl>
                                        <p:attrNameLst>
                                          <p:attrName>style.opacity</p:attrName>
                                        </p:attrNameLst>
                                      </p:cBhvr>
                                      <p:to>
                                        <p:strVal val="0.5"/>
                                      </p:to>
                                    </p:set>
                                    <p:animEffect filter="image" prLst="opacity: 0.5">
                                      <p:cBhvr rctx="IE">
                                        <p:cTn id="17" dur="indefinite"/>
                                        <p:tgtEl>
                                          <p:spTgt spid="21">
                                            <p:txEl>
                                              <p:pRg st="8" end="8"/>
                                            </p:txEl>
                                          </p:spTgt>
                                        </p:tgtEl>
                                      </p:cBhvr>
                                    </p:animEffect>
                                  </p:childTnLst>
                                </p:cTn>
                              </p:par>
                              <p:par>
                                <p:cTn id="18" presetID="9" presetClass="emph" presetSubtype="0" nodeType="withEffect">
                                  <p:stCondLst>
                                    <p:cond delay="0"/>
                                  </p:stCondLst>
                                  <p:childTnLst>
                                    <p:set>
                                      <p:cBhvr rctx="PPT">
                                        <p:cTn id="19" dur="indefinite"/>
                                        <p:tgtEl>
                                          <p:spTgt spid="21">
                                            <p:txEl>
                                              <p:pRg st="9" end="9"/>
                                            </p:txEl>
                                          </p:spTgt>
                                        </p:tgtEl>
                                        <p:attrNameLst>
                                          <p:attrName>style.opacity</p:attrName>
                                        </p:attrNameLst>
                                      </p:cBhvr>
                                      <p:to>
                                        <p:strVal val="0.5"/>
                                      </p:to>
                                    </p:set>
                                    <p:animEffect filter="image" prLst="opacity: 0.5">
                                      <p:cBhvr rctx="IE">
                                        <p:cTn id="20" dur="indefinite"/>
                                        <p:tgtEl>
                                          <p:spTgt spid="21">
                                            <p:txEl>
                                              <p:pRg st="9" end="9"/>
                                            </p:txEl>
                                          </p:spTgt>
                                        </p:tgtEl>
                                      </p:cBhvr>
                                    </p:animEffect>
                                  </p:childTnLst>
                                </p:cTn>
                              </p:par>
                              <p:par>
                                <p:cTn id="21" presetID="9" presetClass="emph" presetSubtype="0" nodeType="withEffect">
                                  <p:stCondLst>
                                    <p:cond delay="0"/>
                                  </p:stCondLst>
                                  <p:childTnLst>
                                    <p:set>
                                      <p:cBhvr rctx="PPT">
                                        <p:cTn id="22" dur="indefinite"/>
                                        <p:tgtEl>
                                          <p:spTgt spid="21">
                                            <p:txEl>
                                              <p:pRg st="10" end="10"/>
                                            </p:txEl>
                                          </p:spTgt>
                                        </p:tgtEl>
                                        <p:attrNameLst>
                                          <p:attrName>style.opacity</p:attrName>
                                        </p:attrNameLst>
                                      </p:cBhvr>
                                      <p:to>
                                        <p:strVal val="0.5"/>
                                      </p:to>
                                    </p:set>
                                    <p:animEffect filter="image" prLst="opacity: 0.5">
                                      <p:cBhvr rctx="IE">
                                        <p:cTn id="23" dur="indefinite"/>
                                        <p:tgtEl>
                                          <p:spTgt spid="21">
                                            <p:txEl>
                                              <p:pRg st="10" end="10"/>
                                            </p:txEl>
                                          </p:spTgt>
                                        </p:tgtEl>
                                      </p:cBhvr>
                                    </p:animEffect>
                                  </p:childTnLst>
                                </p:cTn>
                              </p:par>
                              <p:par>
                                <p:cTn id="24" presetID="9" presetClass="emph" presetSubtype="0" nodeType="withEffect">
                                  <p:stCondLst>
                                    <p:cond delay="0"/>
                                  </p:stCondLst>
                                  <p:childTnLst>
                                    <p:set>
                                      <p:cBhvr rctx="PPT">
                                        <p:cTn id="25" dur="indefinite"/>
                                        <p:tgtEl>
                                          <p:spTgt spid="21">
                                            <p:txEl>
                                              <p:pRg st="11" end="11"/>
                                            </p:txEl>
                                          </p:spTgt>
                                        </p:tgtEl>
                                        <p:attrNameLst>
                                          <p:attrName>style.opacity</p:attrName>
                                        </p:attrNameLst>
                                      </p:cBhvr>
                                      <p:to>
                                        <p:strVal val="0.5"/>
                                      </p:to>
                                    </p:set>
                                    <p:animEffect filter="image" prLst="opacity: 0.5">
                                      <p:cBhvr rctx="IE">
                                        <p:cTn id="26" dur="indefinite"/>
                                        <p:tgtEl>
                                          <p:spTgt spid="2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CEF47-7412-4BB5-876B-472ED1E30DFF}" type="slidenum">
              <a:rPr lang="en-US" smtClean="0">
                <a:solidFill>
                  <a:prstClr val="black">
                    <a:tint val="75000"/>
                  </a:prstClr>
                </a:solidFill>
              </a:rPr>
              <a:pPr/>
              <a:t>30</a:t>
            </a:fld>
            <a:endParaRPr lang="en-US" dirty="0">
              <a:solidFill>
                <a:prstClr val="black">
                  <a:tint val="75000"/>
                </a:prstClr>
              </a:solidFill>
            </a:endParaRPr>
          </a:p>
        </p:txBody>
      </p:sp>
      <p:sp>
        <p:nvSpPr>
          <p:cNvPr id="3" name="ZoneTexte 15"/>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Summary</a:t>
            </a:r>
          </a:p>
        </p:txBody>
      </p:sp>
      <p:pic>
        <p:nvPicPr>
          <p:cNvPr id="7" name="Picture 6"/>
          <p:cNvPicPr>
            <a:picLocks noChangeAspect="1"/>
          </p:cNvPicPr>
          <p:nvPr/>
        </p:nvPicPr>
        <p:blipFill rotWithShape="1">
          <a:blip r:embed="rId2"/>
          <a:srcRect l="26625" t="29600" r="24775" b="14628"/>
          <a:stretch/>
        </p:blipFill>
        <p:spPr>
          <a:xfrm>
            <a:off x="-67733" y="937092"/>
            <a:ext cx="5925312" cy="3824806"/>
          </a:xfrm>
          <a:prstGeom prst="rect">
            <a:avLst/>
          </a:prstGeom>
        </p:spPr>
      </p:pic>
      <p:sp>
        <p:nvSpPr>
          <p:cNvPr id="10" name="TextBox 9"/>
          <p:cNvSpPr txBox="1"/>
          <p:nvPr/>
        </p:nvSpPr>
        <p:spPr>
          <a:xfrm>
            <a:off x="0" y="4782251"/>
            <a:ext cx="5545666" cy="923330"/>
          </a:xfrm>
          <a:prstGeom prst="rect">
            <a:avLst/>
          </a:prstGeom>
          <a:noFill/>
        </p:spPr>
        <p:txBody>
          <a:bodyPr wrap="square" rtlCol="0">
            <a:spAutoFit/>
          </a:bodyPr>
          <a:lstStyle/>
          <a:p>
            <a:r>
              <a:rPr lang="en-US" dirty="0"/>
              <a:t>Table 1. Cellular antioxidants including low molecular weight antioxidants and enzymes of the ROS-scavenging system. (Yang and Chu, 2011)</a:t>
            </a:r>
          </a:p>
        </p:txBody>
      </p:sp>
      <p:pic>
        <p:nvPicPr>
          <p:cNvPr id="12" name="Picture 11"/>
          <p:cNvPicPr>
            <a:picLocks noChangeAspect="1"/>
          </p:cNvPicPr>
          <p:nvPr/>
        </p:nvPicPr>
        <p:blipFill rotWithShape="1">
          <a:blip r:embed="rId3"/>
          <a:srcRect l="23542" t="56667" r="49167" b="13704"/>
          <a:stretch/>
        </p:blipFill>
        <p:spPr>
          <a:xfrm>
            <a:off x="5643414" y="947006"/>
            <a:ext cx="6438519" cy="3931920"/>
          </a:xfrm>
          <a:prstGeom prst="rect">
            <a:avLst/>
          </a:prstGeom>
        </p:spPr>
      </p:pic>
      <p:sp>
        <p:nvSpPr>
          <p:cNvPr id="13" name="TextBox 12"/>
          <p:cNvSpPr txBox="1"/>
          <p:nvPr/>
        </p:nvSpPr>
        <p:spPr>
          <a:xfrm>
            <a:off x="5710284" y="4700448"/>
            <a:ext cx="6304778" cy="646331"/>
          </a:xfrm>
          <a:prstGeom prst="rect">
            <a:avLst/>
          </a:prstGeom>
          <a:noFill/>
        </p:spPr>
        <p:txBody>
          <a:bodyPr wrap="square" rtlCol="0">
            <a:spAutoFit/>
          </a:bodyPr>
          <a:lstStyle/>
          <a:p>
            <a:r>
              <a:rPr lang="en-US" dirty="0"/>
              <a:t>Table 2. Cellular mechanism for detoxification of metals in plants </a:t>
            </a:r>
          </a:p>
          <a:p>
            <a:r>
              <a:rPr lang="en-US" dirty="0"/>
              <a:t>(</a:t>
            </a:r>
            <a:r>
              <a:rPr lang="en-US" dirty="0" err="1"/>
              <a:t>Kushwaha</a:t>
            </a:r>
            <a:r>
              <a:rPr lang="en-US" dirty="0"/>
              <a:t> et al, 2015)</a:t>
            </a:r>
          </a:p>
        </p:txBody>
      </p:sp>
    </p:spTree>
    <p:extLst>
      <p:ext uri="{BB962C8B-B14F-4D97-AF65-F5344CB8AC3E}">
        <p14:creationId xmlns:p14="http://schemas.microsoft.com/office/powerpoint/2010/main" val="3563676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CEF47-7412-4BB5-876B-472ED1E30DFF}" type="slidenum">
              <a:rPr lang="en-US" smtClean="0">
                <a:solidFill>
                  <a:prstClr val="black">
                    <a:tint val="75000"/>
                  </a:prstClr>
                </a:solidFill>
              </a:rPr>
              <a:pPr/>
              <a:t>31</a:t>
            </a:fld>
            <a:endParaRPr lang="en-US" dirty="0">
              <a:solidFill>
                <a:prstClr val="black">
                  <a:tint val="75000"/>
                </a:prstClr>
              </a:solidFill>
            </a:endParaRPr>
          </a:p>
        </p:txBody>
      </p:sp>
      <p:sp>
        <p:nvSpPr>
          <p:cNvPr id="4" name="ZoneTexte 8"/>
          <p:cNvSpPr txBox="1"/>
          <p:nvPr/>
        </p:nvSpPr>
        <p:spPr>
          <a:xfrm>
            <a:off x="0" y="3167390"/>
            <a:ext cx="12192000" cy="523220"/>
          </a:xfrm>
          <a:prstGeom prst="rect">
            <a:avLst/>
          </a:prstGeom>
          <a:solidFill>
            <a:schemeClr val="bg2">
              <a:lumMod val="75000"/>
            </a:schemeClr>
          </a:solidFill>
        </p:spPr>
        <p:txBody>
          <a:bodyPr wrap="square" rtlCol="0">
            <a:spAutoFit/>
          </a:bodyPr>
          <a:lstStyle/>
          <a:p>
            <a:pPr algn="ctr">
              <a:spcBef>
                <a:spcPts val="600"/>
              </a:spcBef>
            </a:pPr>
            <a:r>
              <a:rPr lang="en-GB" sz="2800" b="1" dirty="0">
                <a:solidFill>
                  <a:prstClr val="black"/>
                </a:solidFill>
              </a:rPr>
              <a:t>Thank you for your attention !!!</a:t>
            </a:r>
          </a:p>
        </p:txBody>
      </p:sp>
    </p:spTree>
    <p:extLst>
      <p:ext uri="{BB962C8B-B14F-4D97-AF65-F5344CB8AC3E}">
        <p14:creationId xmlns:p14="http://schemas.microsoft.com/office/powerpoint/2010/main" val="418365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3"/>
          <p:cNvGrpSpPr>
            <a:grpSpLocks/>
          </p:cNvGrpSpPr>
          <p:nvPr/>
        </p:nvGrpSpPr>
        <p:grpSpPr bwMode="auto">
          <a:xfrm>
            <a:off x="3495675" y="1585006"/>
            <a:ext cx="6192838" cy="4897438"/>
            <a:chOff x="1338" y="572"/>
            <a:chExt cx="3901" cy="3085"/>
          </a:xfrm>
        </p:grpSpPr>
        <p:sp>
          <p:nvSpPr>
            <p:cNvPr id="27" name="Rectangle 4"/>
            <p:cNvSpPr>
              <a:spLocks noChangeArrowheads="1"/>
            </p:cNvSpPr>
            <p:nvPr/>
          </p:nvSpPr>
          <p:spPr bwMode="auto">
            <a:xfrm>
              <a:off x="1338" y="572"/>
              <a:ext cx="3901" cy="308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pic>
          <p:nvPicPr>
            <p:cNvPr id="28" name="Picture 5"/>
            <p:cNvPicPr>
              <a:picLocks noChangeAspect="1" noChangeArrowheads="1"/>
            </p:cNvPicPr>
            <p:nvPr/>
          </p:nvPicPr>
          <p:blipFill>
            <a:blip r:embed="rId3">
              <a:extLst>
                <a:ext uri="{28A0092B-C50C-407E-A947-70E740481C1C}">
                  <a14:useLocalDpi xmlns:a14="http://schemas.microsoft.com/office/drawing/2010/main" val="0"/>
                </a:ext>
              </a:extLst>
            </a:blip>
            <a:srcRect t="5614" b="4796"/>
            <a:stretch>
              <a:fillRect/>
            </a:stretch>
          </p:blipFill>
          <p:spPr bwMode="auto">
            <a:xfrm>
              <a:off x="1339" y="572"/>
              <a:ext cx="3900" cy="306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6"/>
            <p:cNvSpPr>
              <a:spLocks noChangeArrowheads="1"/>
            </p:cNvSpPr>
            <p:nvPr/>
          </p:nvSpPr>
          <p:spPr bwMode="auto">
            <a:xfrm>
              <a:off x="1368" y="593"/>
              <a:ext cx="998" cy="154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0" name="Rectangle 7"/>
            <p:cNvSpPr>
              <a:spLocks noChangeArrowheads="1"/>
            </p:cNvSpPr>
            <p:nvPr/>
          </p:nvSpPr>
          <p:spPr bwMode="auto">
            <a:xfrm>
              <a:off x="3908" y="684"/>
              <a:ext cx="1089" cy="154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1" name="Rectangle 8"/>
            <p:cNvSpPr>
              <a:spLocks noChangeArrowheads="1"/>
            </p:cNvSpPr>
            <p:nvPr/>
          </p:nvSpPr>
          <p:spPr bwMode="auto">
            <a:xfrm>
              <a:off x="3500" y="2408"/>
              <a:ext cx="1724" cy="12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2" name="Rectangle 9"/>
            <p:cNvSpPr>
              <a:spLocks noChangeArrowheads="1"/>
            </p:cNvSpPr>
            <p:nvPr/>
          </p:nvSpPr>
          <p:spPr bwMode="auto">
            <a:xfrm>
              <a:off x="1912" y="2362"/>
              <a:ext cx="635" cy="5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3" name="Rectangle 10"/>
            <p:cNvSpPr>
              <a:spLocks noChangeArrowheads="1"/>
            </p:cNvSpPr>
            <p:nvPr/>
          </p:nvSpPr>
          <p:spPr bwMode="auto">
            <a:xfrm>
              <a:off x="2240" y="1089"/>
              <a:ext cx="272" cy="31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4" name="Rectangle 11"/>
            <p:cNvSpPr>
              <a:spLocks noChangeArrowheads="1"/>
            </p:cNvSpPr>
            <p:nvPr/>
          </p:nvSpPr>
          <p:spPr bwMode="auto">
            <a:xfrm>
              <a:off x="3727" y="593"/>
              <a:ext cx="272" cy="31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5" name="Rectangle 12"/>
            <p:cNvSpPr>
              <a:spLocks noChangeArrowheads="1"/>
            </p:cNvSpPr>
            <p:nvPr/>
          </p:nvSpPr>
          <p:spPr bwMode="auto">
            <a:xfrm>
              <a:off x="3727" y="1183"/>
              <a:ext cx="272" cy="31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6" name="Rectangle 13"/>
            <p:cNvSpPr>
              <a:spLocks noChangeArrowheads="1"/>
            </p:cNvSpPr>
            <p:nvPr/>
          </p:nvSpPr>
          <p:spPr bwMode="auto">
            <a:xfrm>
              <a:off x="2879" y="2474"/>
              <a:ext cx="136" cy="1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7" name="Rectangle 14"/>
            <p:cNvSpPr>
              <a:spLocks noChangeArrowheads="1"/>
            </p:cNvSpPr>
            <p:nvPr/>
          </p:nvSpPr>
          <p:spPr bwMode="auto">
            <a:xfrm>
              <a:off x="3182" y="3269"/>
              <a:ext cx="182" cy="1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8" name="Rectangle 15"/>
            <p:cNvSpPr>
              <a:spLocks noChangeArrowheads="1"/>
            </p:cNvSpPr>
            <p:nvPr/>
          </p:nvSpPr>
          <p:spPr bwMode="auto">
            <a:xfrm>
              <a:off x="3409" y="2952"/>
              <a:ext cx="181" cy="13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9" name="Line 16"/>
            <p:cNvSpPr>
              <a:spLocks noChangeShapeType="1"/>
            </p:cNvSpPr>
            <p:nvPr/>
          </p:nvSpPr>
          <p:spPr bwMode="auto">
            <a:xfrm>
              <a:off x="1641" y="2310"/>
              <a:ext cx="3175" cy="0"/>
            </a:xfrm>
            <a:prstGeom prst="line">
              <a:avLst/>
            </a:prstGeom>
            <a:noFill/>
            <a:ln w="190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40" name="Rectangle 17"/>
            <p:cNvSpPr>
              <a:spLocks noChangeArrowheads="1"/>
            </p:cNvSpPr>
            <p:nvPr/>
          </p:nvSpPr>
          <p:spPr bwMode="auto">
            <a:xfrm>
              <a:off x="2273" y="1062"/>
              <a:ext cx="272" cy="31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41" name="Group 18"/>
          <p:cNvGrpSpPr>
            <a:grpSpLocks/>
          </p:cNvGrpSpPr>
          <p:nvPr/>
        </p:nvGrpSpPr>
        <p:grpSpPr bwMode="auto">
          <a:xfrm>
            <a:off x="3927476" y="4466319"/>
            <a:ext cx="720725" cy="449262"/>
            <a:chOff x="1746" y="2387"/>
            <a:chExt cx="454" cy="283"/>
          </a:xfrm>
        </p:grpSpPr>
        <p:sp>
          <p:nvSpPr>
            <p:cNvPr id="42" name="Oval 19"/>
            <p:cNvSpPr>
              <a:spLocks noChangeAspect="1" noChangeArrowheads="1"/>
            </p:cNvSpPr>
            <p:nvPr/>
          </p:nvSpPr>
          <p:spPr bwMode="auto">
            <a:xfrm>
              <a:off x="1746"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43" name="Oval 20"/>
            <p:cNvSpPr>
              <a:spLocks noChangeAspect="1" noChangeArrowheads="1"/>
            </p:cNvSpPr>
            <p:nvPr/>
          </p:nvSpPr>
          <p:spPr bwMode="auto">
            <a:xfrm>
              <a:off x="2063" y="247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44" name="Oval 21"/>
            <p:cNvSpPr>
              <a:spLocks noChangeAspect="1" noChangeArrowheads="1"/>
            </p:cNvSpPr>
            <p:nvPr/>
          </p:nvSpPr>
          <p:spPr bwMode="auto">
            <a:xfrm>
              <a:off x="1882" y="2432"/>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45" name="Oval 22"/>
            <p:cNvSpPr>
              <a:spLocks noChangeAspect="1" noChangeArrowheads="1"/>
            </p:cNvSpPr>
            <p:nvPr/>
          </p:nvSpPr>
          <p:spPr bwMode="auto">
            <a:xfrm>
              <a:off x="2018"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46" name="Oval 23"/>
            <p:cNvSpPr>
              <a:spLocks noChangeAspect="1" noChangeArrowheads="1"/>
            </p:cNvSpPr>
            <p:nvPr/>
          </p:nvSpPr>
          <p:spPr bwMode="auto">
            <a:xfrm>
              <a:off x="1955"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47" name="Oval 24"/>
            <p:cNvSpPr>
              <a:spLocks noChangeAspect="1" noChangeArrowheads="1"/>
            </p:cNvSpPr>
            <p:nvPr/>
          </p:nvSpPr>
          <p:spPr bwMode="auto">
            <a:xfrm>
              <a:off x="1791"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48" name="Oval 25"/>
            <p:cNvSpPr>
              <a:spLocks noChangeAspect="1" noChangeArrowheads="1"/>
            </p:cNvSpPr>
            <p:nvPr/>
          </p:nvSpPr>
          <p:spPr bwMode="auto">
            <a:xfrm>
              <a:off x="1882"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49" name="Oval 26"/>
            <p:cNvSpPr>
              <a:spLocks noChangeAspect="1" noChangeArrowheads="1"/>
            </p:cNvSpPr>
            <p:nvPr/>
          </p:nvSpPr>
          <p:spPr bwMode="auto">
            <a:xfrm>
              <a:off x="2053"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50" name="Oval 27"/>
            <p:cNvSpPr>
              <a:spLocks noChangeAspect="1" noChangeArrowheads="1"/>
            </p:cNvSpPr>
            <p:nvPr/>
          </p:nvSpPr>
          <p:spPr bwMode="auto">
            <a:xfrm>
              <a:off x="1791"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51" name="Oval 28"/>
            <p:cNvSpPr>
              <a:spLocks noChangeAspect="1" noChangeArrowheads="1"/>
            </p:cNvSpPr>
            <p:nvPr/>
          </p:nvSpPr>
          <p:spPr bwMode="auto">
            <a:xfrm>
              <a:off x="1962"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52" name="Oval 29"/>
            <p:cNvSpPr>
              <a:spLocks noChangeAspect="1" noChangeArrowheads="1"/>
            </p:cNvSpPr>
            <p:nvPr/>
          </p:nvSpPr>
          <p:spPr bwMode="auto">
            <a:xfrm>
              <a:off x="2189"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53" name="Oval 30"/>
            <p:cNvSpPr>
              <a:spLocks noChangeAspect="1" noChangeArrowheads="1"/>
            </p:cNvSpPr>
            <p:nvPr/>
          </p:nvSpPr>
          <p:spPr bwMode="auto">
            <a:xfrm>
              <a:off x="2189" y="256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54" name="Oval 31"/>
            <p:cNvSpPr>
              <a:spLocks noChangeAspect="1" noChangeArrowheads="1"/>
            </p:cNvSpPr>
            <p:nvPr/>
          </p:nvSpPr>
          <p:spPr bwMode="auto">
            <a:xfrm>
              <a:off x="2143"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55" name="Oval 32"/>
            <p:cNvSpPr>
              <a:spLocks noChangeAspect="1" noChangeArrowheads="1"/>
            </p:cNvSpPr>
            <p:nvPr/>
          </p:nvSpPr>
          <p:spPr bwMode="auto">
            <a:xfrm>
              <a:off x="2189" y="2471"/>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56" name="Group 33"/>
          <p:cNvGrpSpPr>
            <a:grpSpLocks/>
          </p:cNvGrpSpPr>
          <p:nvPr/>
        </p:nvGrpSpPr>
        <p:grpSpPr bwMode="auto">
          <a:xfrm>
            <a:off x="4718051" y="4466319"/>
            <a:ext cx="720725" cy="449262"/>
            <a:chOff x="1746" y="2387"/>
            <a:chExt cx="454" cy="283"/>
          </a:xfrm>
        </p:grpSpPr>
        <p:sp>
          <p:nvSpPr>
            <p:cNvPr id="57" name="Oval 34"/>
            <p:cNvSpPr>
              <a:spLocks noChangeAspect="1" noChangeArrowheads="1"/>
            </p:cNvSpPr>
            <p:nvPr/>
          </p:nvSpPr>
          <p:spPr bwMode="auto">
            <a:xfrm>
              <a:off x="1746"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58" name="Oval 35"/>
            <p:cNvSpPr>
              <a:spLocks noChangeAspect="1" noChangeArrowheads="1"/>
            </p:cNvSpPr>
            <p:nvPr/>
          </p:nvSpPr>
          <p:spPr bwMode="auto">
            <a:xfrm>
              <a:off x="2063" y="247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59" name="Oval 36"/>
            <p:cNvSpPr>
              <a:spLocks noChangeAspect="1" noChangeArrowheads="1"/>
            </p:cNvSpPr>
            <p:nvPr/>
          </p:nvSpPr>
          <p:spPr bwMode="auto">
            <a:xfrm>
              <a:off x="1882" y="2432"/>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0" name="Oval 37"/>
            <p:cNvSpPr>
              <a:spLocks noChangeAspect="1" noChangeArrowheads="1"/>
            </p:cNvSpPr>
            <p:nvPr/>
          </p:nvSpPr>
          <p:spPr bwMode="auto">
            <a:xfrm>
              <a:off x="2018"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1" name="Oval 38"/>
            <p:cNvSpPr>
              <a:spLocks noChangeAspect="1" noChangeArrowheads="1"/>
            </p:cNvSpPr>
            <p:nvPr/>
          </p:nvSpPr>
          <p:spPr bwMode="auto">
            <a:xfrm>
              <a:off x="1955"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2" name="Oval 39"/>
            <p:cNvSpPr>
              <a:spLocks noChangeAspect="1" noChangeArrowheads="1"/>
            </p:cNvSpPr>
            <p:nvPr/>
          </p:nvSpPr>
          <p:spPr bwMode="auto">
            <a:xfrm>
              <a:off x="1791"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3" name="Oval 40"/>
            <p:cNvSpPr>
              <a:spLocks noChangeAspect="1" noChangeArrowheads="1"/>
            </p:cNvSpPr>
            <p:nvPr/>
          </p:nvSpPr>
          <p:spPr bwMode="auto">
            <a:xfrm>
              <a:off x="1882"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4" name="Oval 41"/>
            <p:cNvSpPr>
              <a:spLocks noChangeAspect="1" noChangeArrowheads="1"/>
            </p:cNvSpPr>
            <p:nvPr/>
          </p:nvSpPr>
          <p:spPr bwMode="auto">
            <a:xfrm>
              <a:off x="2053"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5" name="Oval 42"/>
            <p:cNvSpPr>
              <a:spLocks noChangeAspect="1" noChangeArrowheads="1"/>
            </p:cNvSpPr>
            <p:nvPr/>
          </p:nvSpPr>
          <p:spPr bwMode="auto">
            <a:xfrm>
              <a:off x="1791"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6" name="Oval 43"/>
            <p:cNvSpPr>
              <a:spLocks noChangeAspect="1" noChangeArrowheads="1"/>
            </p:cNvSpPr>
            <p:nvPr/>
          </p:nvSpPr>
          <p:spPr bwMode="auto">
            <a:xfrm>
              <a:off x="1962"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7" name="Oval 44"/>
            <p:cNvSpPr>
              <a:spLocks noChangeAspect="1" noChangeArrowheads="1"/>
            </p:cNvSpPr>
            <p:nvPr/>
          </p:nvSpPr>
          <p:spPr bwMode="auto">
            <a:xfrm>
              <a:off x="2189"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8" name="Oval 45"/>
            <p:cNvSpPr>
              <a:spLocks noChangeAspect="1" noChangeArrowheads="1"/>
            </p:cNvSpPr>
            <p:nvPr/>
          </p:nvSpPr>
          <p:spPr bwMode="auto">
            <a:xfrm>
              <a:off x="2189" y="256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69" name="Oval 46"/>
            <p:cNvSpPr>
              <a:spLocks noChangeAspect="1" noChangeArrowheads="1"/>
            </p:cNvSpPr>
            <p:nvPr/>
          </p:nvSpPr>
          <p:spPr bwMode="auto">
            <a:xfrm>
              <a:off x="2143"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0" name="Oval 47"/>
            <p:cNvSpPr>
              <a:spLocks noChangeAspect="1" noChangeArrowheads="1"/>
            </p:cNvSpPr>
            <p:nvPr/>
          </p:nvSpPr>
          <p:spPr bwMode="auto">
            <a:xfrm>
              <a:off x="2189" y="2471"/>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71" name="Group 48"/>
          <p:cNvGrpSpPr>
            <a:grpSpLocks/>
          </p:cNvGrpSpPr>
          <p:nvPr/>
        </p:nvGrpSpPr>
        <p:grpSpPr bwMode="auto">
          <a:xfrm>
            <a:off x="3998914" y="5025119"/>
            <a:ext cx="720725" cy="449262"/>
            <a:chOff x="1746" y="2387"/>
            <a:chExt cx="454" cy="283"/>
          </a:xfrm>
        </p:grpSpPr>
        <p:sp>
          <p:nvSpPr>
            <p:cNvPr id="72" name="Oval 49"/>
            <p:cNvSpPr>
              <a:spLocks noChangeAspect="1" noChangeArrowheads="1"/>
            </p:cNvSpPr>
            <p:nvPr/>
          </p:nvSpPr>
          <p:spPr bwMode="auto">
            <a:xfrm>
              <a:off x="1746"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3" name="Oval 50"/>
            <p:cNvSpPr>
              <a:spLocks noChangeAspect="1" noChangeArrowheads="1"/>
            </p:cNvSpPr>
            <p:nvPr/>
          </p:nvSpPr>
          <p:spPr bwMode="auto">
            <a:xfrm>
              <a:off x="2063" y="247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4" name="Oval 51"/>
            <p:cNvSpPr>
              <a:spLocks noChangeAspect="1" noChangeArrowheads="1"/>
            </p:cNvSpPr>
            <p:nvPr/>
          </p:nvSpPr>
          <p:spPr bwMode="auto">
            <a:xfrm>
              <a:off x="1882" y="2432"/>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5" name="Oval 52"/>
            <p:cNvSpPr>
              <a:spLocks noChangeAspect="1" noChangeArrowheads="1"/>
            </p:cNvSpPr>
            <p:nvPr/>
          </p:nvSpPr>
          <p:spPr bwMode="auto">
            <a:xfrm>
              <a:off x="2018"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6" name="Oval 53"/>
            <p:cNvSpPr>
              <a:spLocks noChangeAspect="1" noChangeArrowheads="1"/>
            </p:cNvSpPr>
            <p:nvPr/>
          </p:nvSpPr>
          <p:spPr bwMode="auto">
            <a:xfrm>
              <a:off x="1955"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7" name="Oval 54"/>
            <p:cNvSpPr>
              <a:spLocks noChangeAspect="1" noChangeArrowheads="1"/>
            </p:cNvSpPr>
            <p:nvPr/>
          </p:nvSpPr>
          <p:spPr bwMode="auto">
            <a:xfrm>
              <a:off x="1791"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78" name="Oval 55"/>
            <p:cNvSpPr>
              <a:spLocks noChangeAspect="1" noChangeArrowheads="1"/>
            </p:cNvSpPr>
            <p:nvPr/>
          </p:nvSpPr>
          <p:spPr bwMode="auto">
            <a:xfrm>
              <a:off x="1882"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80" name="Oval 56"/>
            <p:cNvSpPr>
              <a:spLocks noChangeAspect="1" noChangeArrowheads="1"/>
            </p:cNvSpPr>
            <p:nvPr/>
          </p:nvSpPr>
          <p:spPr bwMode="auto">
            <a:xfrm>
              <a:off x="2053"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81" name="Oval 57"/>
            <p:cNvSpPr>
              <a:spLocks noChangeAspect="1" noChangeArrowheads="1"/>
            </p:cNvSpPr>
            <p:nvPr/>
          </p:nvSpPr>
          <p:spPr bwMode="auto">
            <a:xfrm>
              <a:off x="1791"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84" name="Oval 58"/>
            <p:cNvSpPr>
              <a:spLocks noChangeAspect="1" noChangeArrowheads="1"/>
            </p:cNvSpPr>
            <p:nvPr/>
          </p:nvSpPr>
          <p:spPr bwMode="auto">
            <a:xfrm>
              <a:off x="1962"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85" name="Oval 59"/>
            <p:cNvSpPr>
              <a:spLocks noChangeAspect="1" noChangeArrowheads="1"/>
            </p:cNvSpPr>
            <p:nvPr/>
          </p:nvSpPr>
          <p:spPr bwMode="auto">
            <a:xfrm>
              <a:off x="2189"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86" name="Oval 60"/>
            <p:cNvSpPr>
              <a:spLocks noChangeAspect="1" noChangeArrowheads="1"/>
            </p:cNvSpPr>
            <p:nvPr/>
          </p:nvSpPr>
          <p:spPr bwMode="auto">
            <a:xfrm>
              <a:off x="2189" y="256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87" name="Oval 61"/>
            <p:cNvSpPr>
              <a:spLocks noChangeAspect="1" noChangeArrowheads="1"/>
            </p:cNvSpPr>
            <p:nvPr/>
          </p:nvSpPr>
          <p:spPr bwMode="auto">
            <a:xfrm>
              <a:off x="2143"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88" name="Oval 62"/>
            <p:cNvSpPr>
              <a:spLocks noChangeAspect="1" noChangeArrowheads="1"/>
            </p:cNvSpPr>
            <p:nvPr/>
          </p:nvSpPr>
          <p:spPr bwMode="auto">
            <a:xfrm>
              <a:off x="2189" y="2471"/>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89" name="Group 63"/>
          <p:cNvGrpSpPr>
            <a:grpSpLocks/>
          </p:cNvGrpSpPr>
          <p:nvPr/>
        </p:nvGrpSpPr>
        <p:grpSpPr bwMode="auto">
          <a:xfrm>
            <a:off x="4718051" y="4969557"/>
            <a:ext cx="720725" cy="449263"/>
            <a:chOff x="1746" y="2387"/>
            <a:chExt cx="454" cy="283"/>
          </a:xfrm>
        </p:grpSpPr>
        <p:sp>
          <p:nvSpPr>
            <p:cNvPr id="92" name="Oval 64"/>
            <p:cNvSpPr>
              <a:spLocks noChangeAspect="1" noChangeArrowheads="1"/>
            </p:cNvSpPr>
            <p:nvPr/>
          </p:nvSpPr>
          <p:spPr bwMode="auto">
            <a:xfrm>
              <a:off x="1746"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3" name="Oval 65"/>
            <p:cNvSpPr>
              <a:spLocks noChangeAspect="1" noChangeArrowheads="1"/>
            </p:cNvSpPr>
            <p:nvPr/>
          </p:nvSpPr>
          <p:spPr bwMode="auto">
            <a:xfrm>
              <a:off x="2063" y="247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4" name="Oval 66"/>
            <p:cNvSpPr>
              <a:spLocks noChangeAspect="1" noChangeArrowheads="1"/>
            </p:cNvSpPr>
            <p:nvPr/>
          </p:nvSpPr>
          <p:spPr bwMode="auto">
            <a:xfrm>
              <a:off x="1882" y="2432"/>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5" name="Oval 67"/>
            <p:cNvSpPr>
              <a:spLocks noChangeAspect="1" noChangeArrowheads="1"/>
            </p:cNvSpPr>
            <p:nvPr/>
          </p:nvSpPr>
          <p:spPr bwMode="auto">
            <a:xfrm>
              <a:off x="2018"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6" name="Oval 68"/>
            <p:cNvSpPr>
              <a:spLocks noChangeAspect="1" noChangeArrowheads="1"/>
            </p:cNvSpPr>
            <p:nvPr/>
          </p:nvSpPr>
          <p:spPr bwMode="auto">
            <a:xfrm>
              <a:off x="1955"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7" name="Oval 69"/>
            <p:cNvSpPr>
              <a:spLocks noChangeAspect="1" noChangeArrowheads="1"/>
            </p:cNvSpPr>
            <p:nvPr/>
          </p:nvSpPr>
          <p:spPr bwMode="auto">
            <a:xfrm>
              <a:off x="1791"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8" name="Oval 70"/>
            <p:cNvSpPr>
              <a:spLocks noChangeAspect="1" noChangeArrowheads="1"/>
            </p:cNvSpPr>
            <p:nvPr/>
          </p:nvSpPr>
          <p:spPr bwMode="auto">
            <a:xfrm>
              <a:off x="1882"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9" name="Oval 71"/>
            <p:cNvSpPr>
              <a:spLocks noChangeAspect="1" noChangeArrowheads="1"/>
            </p:cNvSpPr>
            <p:nvPr/>
          </p:nvSpPr>
          <p:spPr bwMode="auto">
            <a:xfrm>
              <a:off x="2053"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00" name="Oval 72"/>
            <p:cNvSpPr>
              <a:spLocks noChangeAspect="1" noChangeArrowheads="1"/>
            </p:cNvSpPr>
            <p:nvPr/>
          </p:nvSpPr>
          <p:spPr bwMode="auto">
            <a:xfrm>
              <a:off x="1791"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01" name="Oval 73"/>
            <p:cNvSpPr>
              <a:spLocks noChangeAspect="1" noChangeArrowheads="1"/>
            </p:cNvSpPr>
            <p:nvPr/>
          </p:nvSpPr>
          <p:spPr bwMode="auto">
            <a:xfrm>
              <a:off x="1962"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02" name="Oval 74"/>
            <p:cNvSpPr>
              <a:spLocks noChangeAspect="1" noChangeArrowheads="1"/>
            </p:cNvSpPr>
            <p:nvPr/>
          </p:nvSpPr>
          <p:spPr bwMode="auto">
            <a:xfrm>
              <a:off x="2189"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03" name="Oval 75"/>
            <p:cNvSpPr>
              <a:spLocks noChangeAspect="1" noChangeArrowheads="1"/>
            </p:cNvSpPr>
            <p:nvPr/>
          </p:nvSpPr>
          <p:spPr bwMode="auto">
            <a:xfrm>
              <a:off x="2189" y="256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04" name="Oval 76"/>
            <p:cNvSpPr>
              <a:spLocks noChangeAspect="1" noChangeArrowheads="1"/>
            </p:cNvSpPr>
            <p:nvPr/>
          </p:nvSpPr>
          <p:spPr bwMode="auto">
            <a:xfrm>
              <a:off x="2143"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05" name="Oval 77"/>
            <p:cNvSpPr>
              <a:spLocks noChangeAspect="1" noChangeArrowheads="1"/>
            </p:cNvSpPr>
            <p:nvPr/>
          </p:nvSpPr>
          <p:spPr bwMode="auto">
            <a:xfrm>
              <a:off x="2189" y="2471"/>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06" name="Group 78"/>
          <p:cNvGrpSpPr>
            <a:grpSpLocks/>
          </p:cNvGrpSpPr>
          <p:nvPr/>
        </p:nvGrpSpPr>
        <p:grpSpPr bwMode="auto">
          <a:xfrm>
            <a:off x="4070351" y="5601382"/>
            <a:ext cx="720725" cy="449263"/>
            <a:chOff x="1746" y="2387"/>
            <a:chExt cx="454" cy="283"/>
          </a:xfrm>
        </p:grpSpPr>
        <p:sp>
          <p:nvSpPr>
            <p:cNvPr id="107" name="Oval 79"/>
            <p:cNvSpPr>
              <a:spLocks noChangeAspect="1" noChangeArrowheads="1"/>
            </p:cNvSpPr>
            <p:nvPr/>
          </p:nvSpPr>
          <p:spPr bwMode="auto">
            <a:xfrm>
              <a:off x="1746"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08" name="Oval 80"/>
            <p:cNvSpPr>
              <a:spLocks noChangeAspect="1" noChangeArrowheads="1"/>
            </p:cNvSpPr>
            <p:nvPr/>
          </p:nvSpPr>
          <p:spPr bwMode="auto">
            <a:xfrm>
              <a:off x="2063" y="247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09" name="Oval 81"/>
            <p:cNvSpPr>
              <a:spLocks noChangeAspect="1" noChangeArrowheads="1"/>
            </p:cNvSpPr>
            <p:nvPr/>
          </p:nvSpPr>
          <p:spPr bwMode="auto">
            <a:xfrm>
              <a:off x="1882" y="2432"/>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10" name="Oval 82"/>
            <p:cNvSpPr>
              <a:spLocks noChangeAspect="1" noChangeArrowheads="1"/>
            </p:cNvSpPr>
            <p:nvPr/>
          </p:nvSpPr>
          <p:spPr bwMode="auto">
            <a:xfrm>
              <a:off x="2018"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11" name="Oval 83"/>
            <p:cNvSpPr>
              <a:spLocks noChangeAspect="1" noChangeArrowheads="1"/>
            </p:cNvSpPr>
            <p:nvPr/>
          </p:nvSpPr>
          <p:spPr bwMode="auto">
            <a:xfrm>
              <a:off x="1955"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12" name="Oval 84"/>
            <p:cNvSpPr>
              <a:spLocks noChangeAspect="1" noChangeArrowheads="1"/>
            </p:cNvSpPr>
            <p:nvPr/>
          </p:nvSpPr>
          <p:spPr bwMode="auto">
            <a:xfrm>
              <a:off x="1791"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13" name="Oval 85"/>
            <p:cNvSpPr>
              <a:spLocks noChangeAspect="1" noChangeArrowheads="1"/>
            </p:cNvSpPr>
            <p:nvPr/>
          </p:nvSpPr>
          <p:spPr bwMode="auto">
            <a:xfrm>
              <a:off x="1882"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14" name="Oval 86"/>
            <p:cNvSpPr>
              <a:spLocks noChangeAspect="1" noChangeArrowheads="1"/>
            </p:cNvSpPr>
            <p:nvPr/>
          </p:nvSpPr>
          <p:spPr bwMode="auto">
            <a:xfrm>
              <a:off x="2053"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15" name="Oval 87"/>
            <p:cNvSpPr>
              <a:spLocks noChangeAspect="1" noChangeArrowheads="1"/>
            </p:cNvSpPr>
            <p:nvPr/>
          </p:nvSpPr>
          <p:spPr bwMode="auto">
            <a:xfrm>
              <a:off x="1791"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16" name="Oval 88"/>
            <p:cNvSpPr>
              <a:spLocks noChangeAspect="1" noChangeArrowheads="1"/>
            </p:cNvSpPr>
            <p:nvPr/>
          </p:nvSpPr>
          <p:spPr bwMode="auto">
            <a:xfrm>
              <a:off x="1962"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17" name="Oval 89"/>
            <p:cNvSpPr>
              <a:spLocks noChangeAspect="1" noChangeArrowheads="1"/>
            </p:cNvSpPr>
            <p:nvPr/>
          </p:nvSpPr>
          <p:spPr bwMode="auto">
            <a:xfrm>
              <a:off x="2189"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18" name="Oval 90"/>
            <p:cNvSpPr>
              <a:spLocks noChangeAspect="1" noChangeArrowheads="1"/>
            </p:cNvSpPr>
            <p:nvPr/>
          </p:nvSpPr>
          <p:spPr bwMode="auto">
            <a:xfrm>
              <a:off x="2189" y="256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19" name="Oval 91"/>
            <p:cNvSpPr>
              <a:spLocks noChangeAspect="1" noChangeArrowheads="1"/>
            </p:cNvSpPr>
            <p:nvPr/>
          </p:nvSpPr>
          <p:spPr bwMode="auto">
            <a:xfrm>
              <a:off x="2143"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20" name="Oval 92"/>
            <p:cNvSpPr>
              <a:spLocks noChangeAspect="1" noChangeArrowheads="1"/>
            </p:cNvSpPr>
            <p:nvPr/>
          </p:nvSpPr>
          <p:spPr bwMode="auto">
            <a:xfrm>
              <a:off x="2189" y="2471"/>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21" name="Group 93"/>
          <p:cNvGrpSpPr>
            <a:grpSpLocks/>
          </p:cNvGrpSpPr>
          <p:nvPr/>
        </p:nvGrpSpPr>
        <p:grpSpPr bwMode="auto">
          <a:xfrm>
            <a:off x="4862514" y="5601382"/>
            <a:ext cx="720725" cy="449263"/>
            <a:chOff x="1746" y="2387"/>
            <a:chExt cx="454" cy="283"/>
          </a:xfrm>
        </p:grpSpPr>
        <p:sp>
          <p:nvSpPr>
            <p:cNvPr id="122" name="Oval 94"/>
            <p:cNvSpPr>
              <a:spLocks noChangeAspect="1" noChangeArrowheads="1"/>
            </p:cNvSpPr>
            <p:nvPr/>
          </p:nvSpPr>
          <p:spPr bwMode="auto">
            <a:xfrm>
              <a:off x="1746"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23" name="Oval 95"/>
            <p:cNvSpPr>
              <a:spLocks noChangeAspect="1" noChangeArrowheads="1"/>
            </p:cNvSpPr>
            <p:nvPr/>
          </p:nvSpPr>
          <p:spPr bwMode="auto">
            <a:xfrm>
              <a:off x="2063" y="247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24" name="Oval 96"/>
            <p:cNvSpPr>
              <a:spLocks noChangeAspect="1" noChangeArrowheads="1"/>
            </p:cNvSpPr>
            <p:nvPr/>
          </p:nvSpPr>
          <p:spPr bwMode="auto">
            <a:xfrm>
              <a:off x="1882" y="2432"/>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25" name="Oval 97"/>
            <p:cNvSpPr>
              <a:spLocks noChangeAspect="1" noChangeArrowheads="1"/>
            </p:cNvSpPr>
            <p:nvPr/>
          </p:nvSpPr>
          <p:spPr bwMode="auto">
            <a:xfrm>
              <a:off x="2018"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26" name="Oval 98"/>
            <p:cNvSpPr>
              <a:spLocks noChangeAspect="1" noChangeArrowheads="1"/>
            </p:cNvSpPr>
            <p:nvPr/>
          </p:nvSpPr>
          <p:spPr bwMode="auto">
            <a:xfrm>
              <a:off x="1955"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27" name="Oval 99"/>
            <p:cNvSpPr>
              <a:spLocks noChangeAspect="1" noChangeArrowheads="1"/>
            </p:cNvSpPr>
            <p:nvPr/>
          </p:nvSpPr>
          <p:spPr bwMode="auto">
            <a:xfrm>
              <a:off x="1791"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28" name="Oval 100"/>
            <p:cNvSpPr>
              <a:spLocks noChangeAspect="1" noChangeArrowheads="1"/>
            </p:cNvSpPr>
            <p:nvPr/>
          </p:nvSpPr>
          <p:spPr bwMode="auto">
            <a:xfrm>
              <a:off x="1882"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29" name="Oval 101"/>
            <p:cNvSpPr>
              <a:spLocks noChangeAspect="1" noChangeArrowheads="1"/>
            </p:cNvSpPr>
            <p:nvPr/>
          </p:nvSpPr>
          <p:spPr bwMode="auto">
            <a:xfrm>
              <a:off x="2053"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33" name="Oval 102"/>
            <p:cNvSpPr>
              <a:spLocks noChangeAspect="1" noChangeArrowheads="1"/>
            </p:cNvSpPr>
            <p:nvPr/>
          </p:nvSpPr>
          <p:spPr bwMode="auto">
            <a:xfrm>
              <a:off x="1791"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34" name="Oval 103"/>
            <p:cNvSpPr>
              <a:spLocks noChangeAspect="1" noChangeArrowheads="1"/>
            </p:cNvSpPr>
            <p:nvPr/>
          </p:nvSpPr>
          <p:spPr bwMode="auto">
            <a:xfrm>
              <a:off x="1962"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35" name="Oval 104"/>
            <p:cNvSpPr>
              <a:spLocks noChangeAspect="1" noChangeArrowheads="1"/>
            </p:cNvSpPr>
            <p:nvPr/>
          </p:nvSpPr>
          <p:spPr bwMode="auto">
            <a:xfrm>
              <a:off x="2189"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36" name="Oval 105"/>
            <p:cNvSpPr>
              <a:spLocks noChangeAspect="1" noChangeArrowheads="1"/>
            </p:cNvSpPr>
            <p:nvPr/>
          </p:nvSpPr>
          <p:spPr bwMode="auto">
            <a:xfrm>
              <a:off x="2189" y="256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37" name="Oval 106"/>
            <p:cNvSpPr>
              <a:spLocks noChangeAspect="1" noChangeArrowheads="1"/>
            </p:cNvSpPr>
            <p:nvPr/>
          </p:nvSpPr>
          <p:spPr bwMode="auto">
            <a:xfrm>
              <a:off x="2143"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38" name="Oval 107"/>
            <p:cNvSpPr>
              <a:spLocks noChangeAspect="1" noChangeArrowheads="1"/>
            </p:cNvSpPr>
            <p:nvPr/>
          </p:nvSpPr>
          <p:spPr bwMode="auto">
            <a:xfrm>
              <a:off x="2189" y="2471"/>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39" name="Group 108"/>
          <p:cNvGrpSpPr>
            <a:grpSpLocks/>
          </p:cNvGrpSpPr>
          <p:nvPr/>
        </p:nvGrpSpPr>
        <p:grpSpPr bwMode="auto">
          <a:xfrm>
            <a:off x="5583239" y="4537757"/>
            <a:ext cx="720725" cy="449263"/>
            <a:chOff x="1746" y="2387"/>
            <a:chExt cx="454" cy="283"/>
          </a:xfrm>
        </p:grpSpPr>
        <p:sp>
          <p:nvSpPr>
            <p:cNvPr id="140" name="Oval 109"/>
            <p:cNvSpPr>
              <a:spLocks noChangeAspect="1" noChangeArrowheads="1"/>
            </p:cNvSpPr>
            <p:nvPr/>
          </p:nvSpPr>
          <p:spPr bwMode="auto">
            <a:xfrm>
              <a:off x="1746"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41" name="Oval 110"/>
            <p:cNvSpPr>
              <a:spLocks noChangeAspect="1" noChangeArrowheads="1"/>
            </p:cNvSpPr>
            <p:nvPr/>
          </p:nvSpPr>
          <p:spPr bwMode="auto">
            <a:xfrm>
              <a:off x="2063" y="247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42" name="Oval 111"/>
            <p:cNvSpPr>
              <a:spLocks noChangeAspect="1" noChangeArrowheads="1"/>
            </p:cNvSpPr>
            <p:nvPr/>
          </p:nvSpPr>
          <p:spPr bwMode="auto">
            <a:xfrm>
              <a:off x="1882" y="2432"/>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43" name="Oval 112"/>
            <p:cNvSpPr>
              <a:spLocks noChangeAspect="1" noChangeArrowheads="1"/>
            </p:cNvSpPr>
            <p:nvPr/>
          </p:nvSpPr>
          <p:spPr bwMode="auto">
            <a:xfrm>
              <a:off x="2018"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44" name="Oval 113"/>
            <p:cNvSpPr>
              <a:spLocks noChangeAspect="1" noChangeArrowheads="1"/>
            </p:cNvSpPr>
            <p:nvPr/>
          </p:nvSpPr>
          <p:spPr bwMode="auto">
            <a:xfrm>
              <a:off x="1955"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45" name="Oval 114"/>
            <p:cNvSpPr>
              <a:spLocks noChangeAspect="1" noChangeArrowheads="1"/>
            </p:cNvSpPr>
            <p:nvPr/>
          </p:nvSpPr>
          <p:spPr bwMode="auto">
            <a:xfrm>
              <a:off x="1791"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46" name="Oval 115"/>
            <p:cNvSpPr>
              <a:spLocks noChangeAspect="1" noChangeArrowheads="1"/>
            </p:cNvSpPr>
            <p:nvPr/>
          </p:nvSpPr>
          <p:spPr bwMode="auto">
            <a:xfrm>
              <a:off x="1882"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47" name="Oval 116"/>
            <p:cNvSpPr>
              <a:spLocks noChangeAspect="1" noChangeArrowheads="1"/>
            </p:cNvSpPr>
            <p:nvPr/>
          </p:nvSpPr>
          <p:spPr bwMode="auto">
            <a:xfrm>
              <a:off x="2053"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48" name="Oval 117"/>
            <p:cNvSpPr>
              <a:spLocks noChangeAspect="1" noChangeArrowheads="1"/>
            </p:cNvSpPr>
            <p:nvPr/>
          </p:nvSpPr>
          <p:spPr bwMode="auto">
            <a:xfrm>
              <a:off x="1791"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49" name="Oval 118"/>
            <p:cNvSpPr>
              <a:spLocks noChangeAspect="1" noChangeArrowheads="1"/>
            </p:cNvSpPr>
            <p:nvPr/>
          </p:nvSpPr>
          <p:spPr bwMode="auto">
            <a:xfrm>
              <a:off x="1962"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50" name="Oval 119"/>
            <p:cNvSpPr>
              <a:spLocks noChangeAspect="1" noChangeArrowheads="1"/>
            </p:cNvSpPr>
            <p:nvPr/>
          </p:nvSpPr>
          <p:spPr bwMode="auto">
            <a:xfrm>
              <a:off x="2189"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51" name="Oval 120"/>
            <p:cNvSpPr>
              <a:spLocks noChangeAspect="1" noChangeArrowheads="1"/>
            </p:cNvSpPr>
            <p:nvPr/>
          </p:nvSpPr>
          <p:spPr bwMode="auto">
            <a:xfrm>
              <a:off x="2189" y="256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52" name="Oval 121"/>
            <p:cNvSpPr>
              <a:spLocks noChangeAspect="1" noChangeArrowheads="1"/>
            </p:cNvSpPr>
            <p:nvPr/>
          </p:nvSpPr>
          <p:spPr bwMode="auto">
            <a:xfrm>
              <a:off x="2143"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53" name="Oval 122"/>
            <p:cNvSpPr>
              <a:spLocks noChangeAspect="1" noChangeArrowheads="1"/>
            </p:cNvSpPr>
            <p:nvPr/>
          </p:nvSpPr>
          <p:spPr bwMode="auto">
            <a:xfrm>
              <a:off x="2189" y="2471"/>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54" name="Group 123"/>
          <p:cNvGrpSpPr>
            <a:grpSpLocks/>
          </p:cNvGrpSpPr>
          <p:nvPr/>
        </p:nvGrpSpPr>
        <p:grpSpPr bwMode="auto">
          <a:xfrm>
            <a:off x="6807201" y="4466319"/>
            <a:ext cx="720725" cy="449262"/>
            <a:chOff x="1746" y="2387"/>
            <a:chExt cx="454" cy="283"/>
          </a:xfrm>
        </p:grpSpPr>
        <p:sp>
          <p:nvSpPr>
            <p:cNvPr id="155" name="Oval 124"/>
            <p:cNvSpPr>
              <a:spLocks noChangeAspect="1" noChangeArrowheads="1"/>
            </p:cNvSpPr>
            <p:nvPr/>
          </p:nvSpPr>
          <p:spPr bwMode="auto">
            <a:xfrm>
              <a:off x="1746"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56" name="Oval 125"/>
            <p:cNvSpPr>
              <a:spLocks noChangeAspect="1" noChangeArrowheads="1"/>
            </p:cNvSpPr>
            <p:nvPr/>
          </p:nvSpPr>
          <p:spPr bwMode="auto">
            <a:xfrm>
              <a:off x="2063" y="247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57" name="Oval 126"/>
            <p:cNvSpPr>
              <a:spLocks noChangeAspect="1" noChangeArrowheads="1"/>
            </p:cNvSpPr>
            <p:nvPr/>
          </p:nvSpPr>
          <p:spPr bwMode="auto">
            <a:xfrm>
              <a:off x="1882" y="2432"/>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58" name="Oval 127"/>
            <p:cNvSpPr>
              <a:spLocks noChangeAspect="1" noChangeArrowheads="1"/>
            </p:cNvSpPr>
            <p:nvPr/>
          </p:nvSpPr>
          <p:spPr bwMode="auto">
            <a:xfrm>
              <a:off x="2018"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59" name="Oval 128"/>
            <p:cNvSpPr>
              <a:spLocks noChangeAspect="1" noChangeArrowheads="1"/>
            </p:cNvSpPr>
            <p:nvPr/>
          </p:nvSpPr>
          <p:spPr bwMode="auto">
            <a:xfrm>
              <a:off x="1955"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60" name="Oval 129"/>
            <p:cNvSpPr>
              <a:spLocks noChangeAspect="1" noChangeArrowheads="1"/>
            </p:cNvSpPr>
            <p:nvPr/>
          </p:nvSpPr>
          <p:spPr bwMode="auto">
            <a:xfrm>
              <a:off x="1791"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61" name="Oval 130"/>
            <p:cNvSpPr>
              <a:spLocks noChangeAspect="1" noChangeArrowheads="1"/>
            </p:cNvSpPr>
            <p:nvPr/>
          </p:nvSpPr>
          <p:spPr bwMode="auto">
            <a:xfrm>
              <a:off x="1882"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62" name="Oval 131"/>
            <p:cNvSpPr>
              <a:spLocks noChangeAspect="1" noChangeArrowheads="1"/>
            </p:cNvSpPr>
            <p:nvPr/>
          </p:nvSpPr>
          <p:spPr bwMode="auto">
            <a:xfrm>
              <a:off x="2053"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63" name="Oval 132"/>
            <p:cNvSpPr>
              <a:spLocks noChangeAspect="1" noChangeArrowheads="1"/>
            </p:cNvSpPr>
            <p:nvPr/>
          </p:nvSpPr>
          <p:spPr bwMode="auto">
            <a:xfrm>
              <a:off x="1791"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64" name="Oval 133"/>
            <p:cNvSpPr>
              <a:spLocks noChangeAspect="1" noChangeArrowheads="1"/>
            </p:cNvSpPr>
            <p:nvPr/>
          </p:nvSpPr>
          <p:spPr bwMode="auto">
            <a:xfrm>
              <a:off x="1962"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65" name="Oval 134"/>
            <p:cNvSpPr>
              <a:spLocks noChangeAspect="1" noChangeArrowheads="1"/>
            </p:cNvSpPr>
            <p:nvPr/>
          </p:nvSpPr>
          <p:spPr bwMode="auto">
            <a:xfrm>
              <a:off x="2189"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66" name="Oval 135"/>
            <p:cNvSpPr>
              <a:spLocks noChangeAspect="1" noChangeArrowheads="1"/>
            </p:cNvSpPr>
            <p:nvPr/>
          </p:nvSpPr>
          <p:spPr bwMode="auto">
            <a:xfrm>
              <a:off x="2189" y="256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67" name="Oval 136"/>
            <p:cNvSpPr>
              <a:spLocks noChangeAspect="1" noChangeArrowheads="1"/>
            </p:cNvSpPr>
            <p:nvPr/>
          </p:nvSpPr>
          <p:spPr bwMode="auto">
            <a:xfrm>
              <a:off x="2143"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68" name="Oval 137"/>
            <p:cNvSpPr>
              <a:spLocks noChangeAspect="1" noChangeArrowheads="1"/>
            </p:cNvSpPr>
            <p:nvPr/>
          </p:nvSpPr>
          <p:spPr bwMode="auto">
            <a:xfrm>
              <a:off x="2189" y="2471"/>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69" name="Group 138"/>
          <p:cNvGrpSpPr>
            <a:grpSpLocks/>
          </p:cNvGrpSpPr>
          <p:nvPr/>
        </p:nvGrpSpPr>
        <p:grpSpPr bwMode="auto">
          <a:xfrm>
            <a:off x="7599364" y="4466319"/>
            <a:ext cx="720725" cy="449262"/>
            <a:chOff x="1746" y="2387"/>
            <a:chExt cx="454" cy="283"/>
          </a:xfrm>
        </p:grpSpPr>
        <p:sp>
          <p:nvSpPr>
            <p:cNvPr id="170" name="Oval 139"/>
            <p:cNvSpPr>
              <a:spLocks noChangeAspect="1" noChangeArrowheads="1"/>
            </p:cNvSpPr>
            <p:nvPr/>
          </p:nvSpPr>
          <p:spPr bwMode="auto">
            <a:xfrm>
              <a:off x="1746"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71" name="Oval 140"/>
            <p:cNvSpPr>
              <a:spLocks noChangeAspect="1" noChangeArrowheads="1"/>
            </p:cNvSpPr>
            <p:nvPr/>
          </p:nvSpPr>
          <p:spPr bwMode="auto">
            <a:xfrm>
              <a:off x="2063" y="247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72" name="Oval 141"/>
            <p:cNvSpPr>
              <a:spLocks noChangeAspect="1" noChangeArrowheads="1"/>
            </p:cNvSpPr>
            <p:nvPr/>
          </p:nvSpPr>
          <p:spPr bwMode="auto">
            <a:xfrm>
              <a:off x="1882" y="2432"/>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73" name="Oval 142"/>
            <p:cNvSpPr>
              <a:spLocks noChangeAspect="1" noChangeArrowheads="1"/>
            </p:cNvSpPr>
            <p:nvPr/>
          </p:nvSpPr>
          <p:spPr bwMode="auto">
            <a:xfrm>
              <a:off x="2018"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74" name="Oval 143"/>
            <p:cNvSpPr>
              <a:spLocks noChangeAspect="1" noChangeArrowheads="1"/>
            </p:cNvSpPr>
            <p:nvPr/>
          </p:nvSpPr>
          <p:spPr bwMode="auto">
            <a:xfrm>
              <a:off x="1955"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75" name="Oval 144"/>
            <p:cNvSpPr>
              <a:spLocks noChangeAspect="1" noChangeArrowheads="1"/>
            </p:cNvSpPr>
            <p:nvPr/>
          </p:nvSpPr>
          <p:spPr bwMode="auto">
            <a:xfrm>
              <a:off x="1791"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76" name="Oval 145"/>
            <p:cNvSpPr>
              <a:spLocks noChangeAspect="1" noChangeArrowheads="1"/>
            </p:cNvSpPr>
            <p:nvPr/>
          </p:nvSpPr>
          <p:spPr bwMode="auto">
            <a:xfrm>
              <a:off x="1882"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77" name="Oval 146"/>
            <p:cNvSpPr>
              <a:spLocks noChangeAspect="1" noChangeArrowheads="1"/>
            </p:cNvSpPr>
            <p:nvPr/>
          </p:nvSpPr>
          <p:spPr bwMode="auto">
            <a:xfrm>
              <a:off x="2053"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78" name="Oval 147"/>
            <p:cNvSpPr>
              <a:spLocks noChangeAspect="1" noChangeArrowheads="1"/>
            </p:cNvSpPr>
            <p:nvPr/>
          </p:nvSpPr>
          <p:spPr bwMode="auto">
            <a:xfrm>
              <a:off x="1791"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79" name="Oval 148"/>
            <p:cNvSpPr>
              <a:spLocks noChangeAspect="1" noChangeArrowheads="1"/>
            </p:cNvSpPr>
            <p:nvPr/>
          </p:nvSpPr>
          <p:spPr bwMode="auto">
            <a:xfrm>
              <a:off x="1962"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80" name="Oval 149"/>
            <p:cNvSpPr>
              <a:spLocks noChangeAspect="1" noChangeArrowheads="1"/>
            </p:cNvSpPr>
            <p:nvPr/>
          </p:nvSpPr>
          <p:spPr bwMode="auto">
            <a:xfrm>
              <a:off x="2189"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81" name="Oval 150"/>
            <p:cNvSpPr>
              <a:spLocks noChangeAspect="1" noChangeArrowheads="1"/>
            </p:cNvSpPr>
            <p:nvPr/>
          </p:nvSpPr>
          <p:spPr bwMode="auto">
            <a:xfrm>
              <a:off x="2189" y="256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82" name="Oval 151"/>
            <p:cNvSpPr>
              <a:spLocks noChangeAspect="1" noChangeArrowheads="1"/>
            </p:cNvSpPr>
            <p:nvPr/>
          </p:nvSpPr>
          <p:spPr bwMode="auto">
            <a:xfrm>
              <a:off x="2143"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83" name="Oval 152"/>
            <p:cNvSpPr>
              <a:spLocks noChangeAspect="1" noChangeArrowheads="1"/>
            </p:cNvSpPr>
            <p:nvPr/>
          </p:nvSpPr>
          <p:spPr bwMode="auto">
            <a:xfrm>
              <a:off x="2189" y="2471"/>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84" name="Group 153"/>
          <p:cNvGrpSpPr>
            <a:grpSpLocks/>
          </p:cNvGrpSpPr>
          <p:nvPr/>
        </p:nvGrpSpPr>
        <p:grpSpPr bwMode="auto">
          <a:xfrm>
            <a:off x="8318501" y="4448857"/>
            <a:ext cx="720725" cy="449263"/>
            <a:chOff x="1746" y="2387"/>
            <a:chExt cx="454" cy="283"/>
          </a:xfrm>
        </p:grpSpPr>
        <p:sp>
          <p:nvSpPr>
            <p:cNvPr id="185" name="Oval 154"/>
            <p:cNvSpPr>
              <a:spLocks noChangeAspect="1" noChangeArrowheads="1"/>
            </p:cNvSpPr>
            <p:nvPr/>
          </p:nvSpPr>
          <p:spPr bwMode="auto">
            <a:xfrm>
              <a:off x="1746"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86" name="Oval 155"/>
            <p:cNvSpPr>
              <a:spLocks noChangeAspect="1" noChangeArrowheads="1"/>
            </p:cNvSpPr>
            <p:nvPr/>
          </p:nvSpPr>
          <p:spPr bwMode="auto">
            <a:xfrm>
              <a:off x="2063" y="247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87" name="Oval 156"/>
            <p:cNvSpPr>
              <a:spLocks noChangeAspect="1" noChangeArrowheads="1"/>
            </p:cNvSpPr>
            <p:nvPr/>
          </p:nvSpPr>
          <p:spPr bwMode="auto">
            <a:xfrm>
              <a:off x="1882" y="2432"/>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88" name="Oval 157"/>
            <p:cNvSpPr>
              <a:spLocks noChangeAspect="1" noChangeArrowheads="1"/>
            </p:cNvSpPr>
            <p:nvPr/>
          </p:nvSpPr>
          <p:spPr bwMode="auto">
            <a:xfrm>
              <a:off x="2018"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89" name="Oval 158"/>
            <p:cNvSpPr>
              <a:spLocks noChangeAspect="1" noChangeArrowheads="1"/>
            </p:cNvSpPr>
            <p:nvPr/>
          </p:nvSpPr>
          <p:spPr bwMode="auto">
            <a:xfrm>
              <a:off x="1955"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90" name="Oval 159"/>
            <p:cNvSpPr>
              <a:spLocks noChangeAspect="1" noChangeArrowheads="1"/>
            </p:cNvSpPr>
            <p:nvPr/>
          </p:nvSpPr>
          <p:spPr bwMode="auto">
            <a:xfrm>
              <a:off x="1791"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91" name="Oval 160"/>
            <p:cNvSpPr>
              <a:spLocks noChangeAspect="1" noChangeArrowheads="1"/>
            </p:cNvSpPr>
            <p:nvPr/>
          </p:nvSpPr>
          <p:spPr bwMode="auto">
            <a:xfrm>
              <a:off x="1882"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92" name="Oval 161"/>
            <p:cNvSpPr>
              <a:spLocks noChangeAspect="1" noChangeArrowheads="1"/>
            </p:cNvSpPr>
            <p:nvPr/>
          </p:nvSpPr>
          <p:spPr bwMode="auto">
            <a:xfrm>
              <a:off x="2053"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93" name="Oval 162"/>
            <p:cNvSpPr>
              <a:spLocks noChangeAspect="1" noChangeArrowheads="1"/>
            </p:cNvSpPr>
            <p:nvPr/>
          </p:nvSpPr>
          <p:spPr bwMode="auto">
            <a:xfrm>
              <a:off x="1791"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94" name="Oval 163"/>
            <p:cNvSpPr>
              <a:spLocks noChangeAspect="1" noChangeArrowheads="1"/>
            </p:cNvSpPr>
            <p:nvPr/>
          </p:nvSpPr>
          <p:spPr bwMode="auto">
            <a:xfrm>
              <a:off x="1962"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95" name="Oval 164"/>
            <p:cNvSpPr>
              <a:spLocks noChangeAspect="1" noChangeArrowheads="1"/>
            </p:cNvSpPr>
            <p:nvPr/>
          </p:nvSpPr>
          <p:spPr bwMode="auto">
            <a:xfrm>
              <a:off x="2189"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96" name="Oval 165"/>
            <p:cNvSpPr>
              <a:spLocks noChangeAspect="1" noChangeArrowheads="1"/>
            </p:cNvSpPr>
            <p:nvPr/>
          </p:nvSpPr>
          <p:spPr bwMode="auto">
            <a:xfrm>
              <a:off x="2189" y="256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97" name="Oval 166"/>
            <p:cNvSpPr>
              <a:spLocks noChangeAspect="1" noChangeArrowheads="1"/>
            </p:cNvSpPr>
            <p:nvPr/>
          </p:nvSpPr>
          <p:spPr bwMode="auto">
            <a:xfrm>
              <a:off x="2143"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98" name="Oval 167"/>
            <p:cNvSpPr>
              <a:spLocks noChangeAspect="1" noChangeArrowheads="1"/>
            </p:cNvSpPr>
            <p:nvPr/>
          </p:nvSpPr>
          <p:spPr bwMode="auto">
            <a:xfrm>
              <a:off x="2189" y="2471"/>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199" name="Group 168"/>
          <p:cNvGrpSpPr>
            <a:grpSpLocks/>
          </p:cNvGrpSpPr>
          <p:nvPr/>
        </p:nvGrpSpPr>
        <p:grpSpPr bwMode="auto">
          <a:xfrm>
            <a:off x="8320089" y="4952094"/>
            <a:ext cx="720725" cy="449262"/>
            <a:chOff x="1746" y="2387"/>
            <a:chExt cx="454" cy="283"/>
          </a:xfrm>
        </p:grpSpPr>
        <p:sp>
          <p:nvSpPr>
            <p:cNvPr id="200" name="Oval 169"/>
            <p:cNvSpPr>
              <a:spLocks noChangeAspect="1" noChangeArrowheads="1"/>
            </p:cNvSpPr>
            <p:nvPr/>
          </p:nvSpPr>
          <p:spPr bwMode="auto">
            <a:xfrm>
              <a:off x="1746"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01" name="Oval 170"/>
            <p:cNvSpPr>
              <a:spLocks noChangeAspect="1" noChangeArrowheads="1"/>
            </p:cNvSpPr>
            <p:nvPr/>
          </p:nvSpPr>
          <p:spPr bwMode="auto">
            <a:xfrm>
              <a:off x="2063" y="247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02" name="Oval 171"/>
            <p:cNvSpPr>
              <a:spLocks noChangeAspect="1" noChangeArrowheads="1"/>
            </p:cNvSpPr>
            <p:nvPr/>
          </p:nvSpPr>
          <p:spPr bwMode="auto">
            <a:xfrm>
              <a:off x="1882" y="2432"/>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03" name="Oval 172"/>
            <p:cNvSpPr>
              <a:spLocks noChangeAspect="1" noChangeArrowheads="1"/>
            </p:cNvSpPr>
            <p:nvPr/>
          </p:nvSpPr>
          <p:spPr bwMode="auto">
            <a:xfrm>
              <a:off x="2018"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04" name="Oval 173"/>
            <p:cNvSpPr>
              <a:spLocks noChangeAspect="1" noChangeArrowheads="1"/>
            </p:cNvSpPr>
            <p:nvPr/>
          </p:nvSpPr>
          <p:spPr bwMode="auto">
            <a:xfrm>
              <a:off x="1955"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05" name="Oval 174"/>
            <p:cNvSpPr>
              <a:spLocks noChangeAspect="1" noChangeArrowheads="1"/>
            </p:cNvSpPr>
            <p:nvPr/>
          </p:nvSpPr>
          <p:spPr bwMode="auto">
            <a:xfrm>
              <a:off x="1791"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06" name="Oval 175"/>
            <p:cNvSpPr>
              <a:spLocks noChangeAspect="1" noChangeArrowheads="1"/>
            </p:cNvSpPr>
            <p:nvPr/>
          </p:nvSpPr>
          <p:spPr bwMode="auto">
            <a:xfrm>
              <a:off x="1882"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07" name="Oval 176"/>
            <p:cNvSpPr>
              <a:spLocks noChangeAspect="1" noChangeArrowheads="1"/>
            </p:cNvSpPr>
            <p:nvPr/>
          </p:nvSpPr>
          <p:spPr bwMode="auto">
            <a:xfrm>
              <a:off x="2053"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08" name="Oval 177"/>
            <p:cNvSpPr>
              <a:spLocks noChangeAspect="1" noChangeArrowheads="1"/>
            </p:cNvSpPr>
            <p:nvPr/>
          </p:nvSpPr>
          <p:spPr bwMode="auto">
            <a:xfrm>
              <a:off x="1791"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09" name="Oval 178"/>
            <p:cNvSpPr>
              <a:spLocks noChangeAspect="1" noChangeArrowheads="1"/>
            </p:cNvSpPr>
            <p:nvPr/>
          </p:nvSpPr>
          <p:spPr bwMode="auto">
            <a:xfrm>
              <a:off x="1962"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10" name="Oval 179"/>
            <p:cNvSpPr>
              <a:spLocks noChangeAspect="1" noChangeArrowheads="1"/>
            </p:cNvSpPr>
            <p:nvPr/>
          </p:nvSpPr>
          <p:spPr bwMode="auto">
            <a:xfrm>
              <a:off x="2189"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11" name="Oval 180"/>
            <p:cNvSpPr>
              <a:spLocks noChangeAspect="1" noChangeArrowheads="1"/>
            </p:cNvSpPr>
            <p:nvPr/>
          </p:nvSpPr>
          <p:spPr bwMode="auto">
            <a:xfrm>
              <a:off x="2189" y="256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12" name="Oval 181"/>
            <p:cNvSpPr>
              <a:spLocks noChangeAspect="1" noChangeArrowheads="1"/>
            </p:cNvSpPr>
            <p:nvPr/>
          </p:nvSpPr>
          <p:spPr bwMode="auto">
            <a:xfrm>
              <a:off x="2143"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13" name="Oval 182"/>
            <p:cNvSpPr>
              <a:spLocks noChangeAspect="1" noChangeArrowheads="1"/>
            </p:cNvSpPr>
            <p:nvPr/>
          </p:nvSpPr>
          <p:spPr bwMode="auto">
            <a:xfrm>
              <a:off x="2189" y="2471"/>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214" name="Group 183"/>
          <p:cNvGrpSpPr>
            <a:grpSpLocks/>
          </p:cNvGrpSpPr>
          <p:nvPr/>
        </p:nvGrpSpPr>
        <p:grpSpPr bwMode="auto">
          <a:xfrm>
            <a:off x="7527926" y="4969557"/>
            <a:ext cx="720725" cy="449263"/>
            <a:chOff x="1746" y="2387"/>
            <a:chExt cx="454" cy="283"/>
          </a:xfrm>
        </p:grpSpPr>
        <p:sp>
          <p:nvSpPr>
            <p:cNvPr id="215" name="Oval 184"/>
            <p:cNvSpPr>
              <a:spLocks noChangeAspect="1" noChangeArrowheads="1"/>
            </p:cNvSpPr>
            <p:nvPr/>
          </p:nvSpPr>
          <p:spPr bwMode="auto">
            <a:xfrm>
              <a:off x="1746"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16" name="Oval 185"/>
            <p:cNvSpPr>
              <a:spLocks noChangeAspect="1" noChangeArrowheads="1"/>
            </p:cNvSpPr>
            <p:nvPr/>
          </p:nvSpPr>
          <p:spPr bwMode="auto">
            <a:xfrm>
              <a:off x="2063" y="247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17" name="Oval 186"/>
            <p:cNvSpPr>
              <a:spLocks noChangeAspect="1" noChangeArrowheads="1"/>
            </p:cNvSpPr>
            <p:nvPr/>
          </p:nvSpPr>
          <p:spPr bwMode="auto">
            <a:xfrm>
              <a:off x="1882" y="2432"/>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18" name="Oval 187"/>
            <p:cNvSpPr>
              <a:spLocks noChangeAspect="1" noChangeArrowheads="1"/>
            </p:cNvSpPr>
            <p:nvPr/>
          </p:nvSpPr>
          <p:spPr bwMode="auto">
            <a:xfrm>
              <a:off x="2018"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19" name="Oval 188"/>
            <p:cNvSpPr>
              <a:spLocks noChangeAspect="1" noChangeArrowheads="1"/>
            </p:cNvSpPr>
            <p:nvPr/>
          </p:nvSpPr>
          <p:spPr bwMode="auto">
            <a:xfrm>
              <a:off x="1955"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20" name="Oval 189"/>
            <p:cNvSpPr>
              <a:spLocks noChangeAspect="1" noChangeArrowheads="1"/>
            </p:cNvSpPr>
            <p:nvPr/>
          </p:nvSpPr>
          <p:spPr bwMode="auto">
            <a:xfrm>
              <a:off x="1791"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21" name="Oval 190"/>
            <p:cNvSpPr>
              <a:spLocks noChangeAspect="1" noChangeArrowheads="1"/>
            </p:cNvSpPr>
            <p:nvPr/>
          </p:nvSpPr>
          <p:spPr bwMode="auto">
            <a:xfrm>
              <a:off x="1882"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22" name="Oval 191"/>
            <p:cNvSpPr>
              <a:spLocks noChangeAspect="1" noChangeArrowheads="1"/>
            </p:cNvSpPr>
            <p:nvPr/>
          </p:nvSpPr>
          <p:spPr bwMode="auto">
            <a:xfrm>
              <a:off x="2053"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23" name="Oval 192"/>
            <p:cNvSpPr>
              <a:spLocks noChangeAspect="1" noChangeArrowheads="1"/>
            </p:cNvSpPr>
            <p:nvPr/>
          </p:nvSpPr>
          <p:spPr bwMode="auto">
            <a:xfrm>
              <a:off x="1791"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24" name="Oval 193"/>
            <p:cNvSpPr>
              <a:spLocks noChangeAspect="1" noChangeArrowheads="1"/>
            </p:cNvSpPr>
            <p:nvPr/>
          </p:nvSpPr>
          <p:spPr bwMode="auto">
            <a:xfrm>
              <a:off x="1962"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25" name="Oval 194"/>
            <p:cNvSpPr>
              <a:spLocks noChangeAspect="1" noChangeArrowheads="1"/>
            </p:cNvSpPr>
            <p:nvPr/>
          </p:nvSpPr>
          <p:spPr bwMode="auto">
            <a:xfrm>
              <a:off x="2189"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26" name="Oval 195"/>
            <p:cNvSpPr>
              <a:spLocks noChangeAspect="1" noChangeArrowheads="1"/>
            </p:cNvSpPr>
            <p:nvPr/>
          </p:nvSpPr>
          <p:spPr bwMode="auto">
            <a:xfrm>
              <a:off x="2189" y="256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27" name="Oval 196"/>
            <p:cNvSpPr>
              <a:spLocks noChangeAspect="1" noChangeArrowheads="1"/>
            </p:cNvSpPr>
            <p:nvPr/>
          </p:nvSpPr>
          <p:spPr bwMode="auto">
            <a:xfrm>
              <a:off x="2143"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28" name="Oval 197"/>
            <p:cNvSpPr>
              <a:spLocks noChangeAspect="1" noChangeArrowheads="1"/>
            </p:cNvSpPr>
            <p:nvPr/>
          </p:nvSpPr>
          <p:spPr bwMode="auto">
            <a:xfrm>
              <a:off x="2189" y="2471"/>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229" name="Group 198"/>
          <p:cNvGrpSpPr>
            <a:grpSpLocks/>
          </p:cNvGrpSpPr>
          <p:nvPr/>
        </p:nvGrpSpPr>
        <p:grpSpPr bwMode="auto">
          <a:xfrm>
            <a:off x="6818314" y="4991782"/>
            <a:ext cx="720725" cy="449263"/>
            <a:chOff x="1746" y="2387"/>
            <a:chExt cx="454" cy="283"/>
          </a:xfrm>
        </p:grpSpPr>
        <p:sp>
          <p:nvSpPr>
            <p:cNvPr id="230" name="Oval 199"/>
            <p:cNvSpPr>
              <a:spLocks noChangeAspect="1" noChangeArrowheads="1"/>
            </p:cNvSpPr>
            <p:nvPr/>
          </p:nvSpPr>
          <p:spPr bwMode="auto">
            <a:xfrm>
              <a:off x="1746"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31" name="Oval 200"/>
            <p:cNvSpPr>
              <a:spLocks noChangeAspect="1" noChangeArrowheads="1"/>
            </p:cNvSpPr>
            <p:nvPr/>
          </p:nvSpPr>
          <p:spPr bwMode="auto">
            <a:xfrm>
              <a:off x="2063" y="247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32" name="Oval 201"/>
            <p:cNvSpPr>
              <a:spLocks noChangeAspect="1" noChangeArrowheads="1"/>
            </p:cNvSpPr>
            <p:nvPr/>
          </p:nvSpPr>
          <p:spPr bwMode="auto">
            <a:xfrm>
              <a:off x="1882" y="2432"/>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33" name="Oval 202"/>
            <p:cNvSpPr>
              <a:spLocks noChangeAspect="1" noChangeArrowheads="1"/>
            </p:cNvSpPr>
            <p:nvPr/>
          </p:nvSpPr>
          <p:spPr bwMode="auto">
            <a:xfrm>
              <a:off x="2018"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34" name="Oval 203"/>
            <p:cNvSpPr>
              <a:spLocks noChangeAspect="1" noChangeArrowheads="1"/>
            </p:cNvSpPr>
            <p:nvPr/>
          </p:nvSpPr>
          <p:spPr bwMode="auto">
            <a:xfrm>
              <a:off x="1955"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35" name="Oval 204"/>
            <p:cNvSpPr>
              <a:spLocks noChangeAspect="1" noChangeArrowheads="1"/>
            </p:cNvSpPr>
            <p:nvPr/>
          </p:nvSpPr>
          <p:spPr bwMode="auto">
            <a:xfrm>
              <a:off x="1791"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36" name="Oval 205"/>
            <p:cNvSpPr>
              <a:spLocks noChangeAspect="1" noChangeArrowheads="1"/>
            </p:cNvSpPr>
            <p:nvPr/>
          </p:nvSpPr>
          <p:spPr bwMode="auto">
            <a:xfrm>
              <a:off x="1882"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37" name="Oval 206"/>
            <p:cNvSpPr>
              <a:spLocks noChangeAspect="1" noChangeArrowheads="1"/>
            </p:cNvSpPr>
            <p:nvPr/>
          </p:nvSpPr>
          <p:spPr bwMode="auto">
            <a:xfrm>
              <a:off x="2053"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38" name="Oval 207"/>
            <p:cNvSpPr>
              <a:spLocks noChangeAspect="1" noChangeArrowheads="1"/>
            </p:cNvSpPr>
            <p:nvPr/>
          </p:nvSpPr>
          <p:spPr bwMode="auto">
            <a:xfrm>
              <a:off x="1791"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39" name="Oval 208"/>
            <p:cNvSpPr>
              <a:spLocks noChangeAspect="1" noChangeArrowheads="1"/>
            </p:cNvSpPr>
            <p:nvPr/>
          </p:nvSpPr>
          <p:spPr bwMode="auto">
            <a:xfrm>
              <a:off x="1962"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40" name="Oval 209"/>
            <p:cNvSpPr>
              <a:spLocks noChangeAspect="1" noChangeArrowheads="1"/>
            </p:cNvSpPr>
            <p:nvPr/>
          </p:nvSpPr>
          <p:spPr bwMode="auto">
            <a:xfrm>
              <a:off x="2189"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41" name="Oval 210"/>
            <p:cNvSpPr>
              <a:spLocks noChangeAspect="1" noChangeArrowheads="1"/>
            </p:cNvSpPr>
            <p:nvPr/>
          </p:nvSpPr>
          <p:spPr bwMode="auto">
            <a:xfrm>
              <a:off x="2189" y="256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42" name="Oval 211"/>
            <p:cNvSpPr>
              <a:spLocks noChangeAspect="1" noChangeArrowheads="1"/>
            </p:cNvSpPr>
            <p:nvPr/>
          </p:nvSpPr>
          <p:spPr bwMode="auto">
            <a:xfrm>
              <a:off x="2143"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43" name="Oval 212"/>
            <p:cNvSpPr>
              <a:spLocks noChangeAspect="1" noChangeArrowheads="1"/>
            </p:cNvSpPr>
            <p:nvPr/>
          </p:nvSpPr>
          <p:spPr bwMode="auto">
            <a:xfrm>
              <a:off x="2189" y="2471"/>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244" name="Group 213"/>
          <p:cNvGrpSpPr>
            <a:grpSpLocks/>
          </p:cNvGrpSpPr>
          <p:nvPr/>
        </p:nvGrpSpPr>
        <p:grpSpPr bwMode="auto">
          <a:xfrm>
            <a:off x="8358189" y="5507719"/>
            <a:ext cx="720725" cy="449262"/>
            <a:chOff x="1746" y="2387"/>
            <a:chExt cx="454" cy="283"/>
          </a:xfrm>
        </p:grpSpPr>
        <p:sp>
          <p:nvSpPr>
            <p:cNvPr id="245" name="Oval 214"/>
            <p:cNvSpPr>
              <a:spLocks noChangeAspect="1" noChangeArrowheads="1"/>
            </p:cNvSpPr>
            <p:nvPr/>
          </p:nvSpPr>
          <p:spPr bwMode="auto">
            <a:xfrm>
              <a:off x="1746"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46" name="Oval 215"/>
            <p:cNvSpPr>
              <a:spLocks noChangeAspect="1" noChangeArrowheads="1"/>
            </p:cNvSpPr>
            <p:nvPr/>
          </p:nvSpPr>
          <p:spPr bwMode="auto">
            <a:xfrm>
              <a:off x="2063" y="247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47" name="Oval 216"/>
            <p:cNvSpPr>
              <a:spLocks noChangeAspect="1" noChangeArrowheads="1"/>
            </p:cNvSpPr>
            <p:nvPr/>
          </p:nvSpPr>
          <p:spPr bwMode="auto">
            <a:xfrm>
              <a:off x="1882" y="2432"/>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48" name="Oval 217"/>
            <p:cNvSpPr>
              <a:spLocks noChangeAspect="1" noChangeArrowheads="1"/>
            </p:cNvSpPr>
            <p:nvPr/>
          </p:nvSpPr>
          <p:spPr bwMode="auto">
            <a:xfrm>
              <a:off x="2018"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49" name="Oval 218"/>
            <p:cNvSpPr>
              <a:spLocks noChangeAspect="1" noChangeArrowheads="1"/>
            </p:cNvSpPr>
            <p:nvPr/>
          </p:nvSpPr>
          <p:spPr bwMode="auto">
            <a:xfrm>
              <a:off x="1955"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50" name="Oval 219"/>
            <p:cNvSpPr>
              <a:spLocks noChangeAspect="1" noChangeArrowheads="1"/>
            </p:cNvSpPr>
            <p:nvPr/>
          </p:nvSpPr>
          <p:spPr bwMode="auto">
            <a:xfrm>
              <a:off x="1791"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51" name="Oval 220"/>
            <p:cNvSpPr>
              <a:spLocks noChangeAspect="1" noChangeArrowheads="1"/>
            </p:cNvSpPr>
            <p:nvPr/>
          </p:nvSpPr>
          <p:spPr bwMode="auto">
            <a:xfrm>
              <a:off x="1882"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52" name="Oval 221"/>
            <p:cNvSpPr>
              <a:spLocks noChangeAspect="1" noChangeArrowheads="1"/>
            </p:cNvSpPr>
            <p:nvPr/>
          </p:nvSpPr>
          <p:spPr bwMode="auto">
            <a:xfrm>
              <a:off x="2053"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53" name="Oval 222"/>
            <p:cNvSpPr>
              <a:spLocks noChangeAspect="1" noChangeArrowheads="1"/>
            </p:cNvSpPr>
            <p:nvPr/>
          </p:nvSpPr>
          <p:spPr bwMode="auto">
            <a:xfrm>
              <a:off x="1791"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54" name="Oval 223"/>
            <p:cNvSpPr>
              <a:spLocks noChangeAspect="1" noChangeArrowheads="1"/>
            </p:cNvSpPr>
            <p:nvPr/>
          </p:nvSpPr>
          <p:spPr bwMode="auto">
            <a:xfrm>
              <a:off x="1962"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55" name="Oval 224"/>
            <p:cNvSpPr>
              <a:spLocks noChangeAspect="1" noChangeArrowheads="1"/>
            </p:cNvSpPr>
            <p:nvPr/>
          </p:nvSpPr>
          <p:spPr bwMode="auto">
            <a:xfrm>
              <a:off x="2189"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56" name="Oval 225"/>
            <p:cNvSpPr>
              <a:spLocks noChangeAspect="1" noChangeArrowheads="1"/>
            </p:cNvSpPr>
            <p:nvPr/>
          </p:nvSpPr>
          <p:spPr bwMode="auto">
            <a:xfrm>
              <a:off x="2189" y="256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57" name="Oval 226"/>
            <p:cNvSpPr>
              <a:spLocks noChangeAspect="1" noChangeArrowheads="1"/>
            </p:cNvSpPr>
            <p:nvPr/>
          </p:nvSpPr>
          <p:spPr bwMode="auto">
            <a:xfrm>
              <a:off x="2143"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58" name="Oval 227"/>
            <p:cNvSpPr>
              <a:spLocks noChangeAspect="1" noChangeArrowheads="1"/>
            </p:cNvSpPr>
            <p:nvPr/>
          </p:nvSpPr>
          <p:spPr bwMode="auto">
            <a:xfrm>
              <a:off x="2189" y="2471"/>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259" name="Group 228"/>
          <p:cNvGrpSpPr>
            <a:grpSpLocks/>
          </p:cNvGrpSpPr>
          <p:nvPr/>
        </p:nvGrpSpPr>
        <p:grpSpPr bwMode="auto">
          <a:xfrm>
            <a:off x="7599364" y="5528357"/>
            <a:ext cx="720725" cy="449263"/>
            <a:chOff x="1746" y="2387"/>
            <a:chExt cx="454" cy="283"/>
          </a:xfrm>
        </p:grpSpPr>
        <p:sp>
          <p:nvSpPr>
            <p:cNvPr id="260" name="Oval 229"/>
            <p:cNvSpPr>
              <a:spLocks noChangeAspect="1" noChangeArrowheads="1"/>
            </p:cNvSpPr>
            <p:nvPr/>
          </p:nvSpPr>
          <p:spPr bwMode="auto">
            <a:xfrm>
              <a:off x="1746"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61" name="Oval 230"/>
            <p:cNvSpPr>
              <a:spLocks noChangeAspect="1" noChangeArrowheads="1"/>
            </p:cNvSpPr>
            <p:nvPr/>
          </p:nvSpPr>
          <p:spPr bwMode="auto">
            <a:xfrm>
              <a:off x="2063" y="247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62" name="Oval 231"/>
            <p:cNvSpPr>
              <a:spLocks noChangeAspect="1" noChangeArrowheads="1"/>
            </p:cNvSpPr>
            <p:nvPr/>
          </p:nvSpPr>
          <p:spPr bwMode="auto">
            <a:xfrm>
              <a:off x="1882" y="2432"/>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63" name="Oval 232"/>
            <p:cNvSpPr>
              <a:spLocks noChangeAspect="1" noChangeArrowheads="1"/>
            </p:cNvSpPr>
            <p:nvPr/>
          </p:nvSpPr>
          <p:spPr bwMode="auto">
            <a:xfrm>
              <a:off x="2018"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64" name="Oval 233"/>
            <p:cNvSpPr>
              <a:spLocks noChangeAspect="1" noChangeArrowheads="1"/>
            </p:cNvSpPr>
            <p:nvPr/>
          </p:nvSpPr>
          <p:spPr bwMode="auto">
            <a:xfrm>
              <a:off x="1955"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65" name="Oval 234"/>
            <p:cNvSpPr>
              <a:spLocks noChangeAspect="1" noChangeArrowheads="1"/>
            </p:cNvSpPr>
            <p:nvPr/>
          </p:nvSpPr>
          <p:spPr bwMode="auto">
            <a:xfrm>
              <a:off x="1791"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66" name="Oval 235"/>
            <p:cNvSpPr>
              <a:spLocks noChangeAspect="1" noChangeArrowheads="1"/>
            </p:cNvSpPr>
            <p:nvPr/>
          </p:nvSpPr>
          <p:spPr bwMode="auto">
            <a:xfrm>
              <a:off x="1882"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67" name="Oval 236"/>
            <p:cNvSpPr>
              <a:spLocks noChangeAspect="1" noChangeArrowheads="1"/>
            </p:cNvSpPr>
            <p:nvPr/>
          </p:nvSpPr>
          <p:spPr bwMode="auto">
            <a:xfrm>
              <a:off x="2053"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68" name="Oval 237"/>
            <p:cNvSpPr>
              <a:spLocks noChangeAspect="1" noChangeArrowheads="1"/>
            </p:cNvSpPr>
            <p:nvPr/>
          </p:nvSpPr>
          <p:spPr bwMode="auto">
            <a:xfrm>
              <a:off x="1791"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69" name="Oval 238"/>
            <p:cNvSpPr>
              <a:spLocks noChangeAspect="1" noChangeArrowheads="1"/>
            </p:cNvSpPr>
            <p:nvPr/>
          </p:nvSpPr>
          <p:spPr bwMode="auto">
            <a:xfrm>
              <a:off x="1962"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70" name="Oval 239"/>
            <p:cNvSpPr>
              <a:spLocks noChangeAspect="1" noChangeArrowheads="1"/>
            </p:cNvSpPr>
            <p:nvPr/>
          </p:nvSpPr>
          <p:spPr bwMode="auto">
            <a:xfrm>
              <a:off x="2189"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71" name="Oval 240"/>
            <p:cNvSpPr>
              <a:spLocks noChangeAspect="1" noChangeArrowheads="1"/>
            </p:cNvSpPr>
            <p:nvPr/>
          </p:nvSpPr>
          <p:spPr bwMode="auto">
            <a:xfrm>
              <a:off x="2189" y="256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72" name="Oval 241"/>
            <p:cNvSpPr>
              <a:spLocks noChangeAspect="1" noChangeArrowheads="1"/>
            </p:cNvSpPr>
            <p:nvPr/>
          </p:nvSpPr>
          <p:spPr bwMode="auto">
            <a:xfrm>
              <a:off x="2143"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73" name="Oval 242"/>
            <p:cNvSpPr>
              <a:spLocks noChangeAspect="1" noChangeArrowheads="1"/>
            </p:cNvSpPr>
            <p:nvPr/>
          </p:nvSpPr>
          <p:spPr bwMode="auto">
            <a:xfrm>
              <a:off x="2189" y="2471"/>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grpSp>
        <p:nvGrpSpPr>
          <p:cNvPr id="274" name="Group 243"/>
          <p:cNvGrpSpPr>
            <a:grpSpLocks/>
          </p:cNvGrpSpPr>
          <p:nvPr/>
        </p:nvGrpSpPr>
        <p:grpSpPr bwMode="auto">
          <a:xfrm>
            <a:off x="6818314" y="5572807"/>
            <a:ext cx="720725" cy="449263"/>
            <a:chOff x="1746" y="2387"/>
            <a:chExt cx="454" cy="283"/>
          </a:xfrm>
        </p:grpSpPr>
        <p:sp>
          <p:nvSpPr>
            <p:cNvPr id="275" name="Oval 244"/>
            <p:cNvSpPr>
              <a:spLocks noChangeAspect="1" noChangeArrowheads="1"/>
            </p:cNvSpPr>
            <p:nvPr/>
          </p:nvSpPr>
          <p:spPr bwMode="auto">
            <a:xfrm>
              <a:off x="1746"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76" name="Oval 245"/>
            <p:cNvSpPr>
              <a:spLocks noChangeAspect="1" noChangeArrowheads="1"/>
            </p:cNvSpPr>
            <p:nvPr/>
          </p:nvSpPr>
          <p:spPr bwMode="auto">
            <a:xfrm>
              <a:off x="2063" y="247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77" name="Oval 246"/>
            <p:cNvSpPr>
              <a:spLocks noChangeAspect="1" noChangeArrowheads="1"/>
            </p:cNvSpPr>
            <p:nvPr/>
          </p:nvSpPr>
          <p:spPr bwMode="auto">
            <a:xfrm>
              <a:off x="1882" y="2432"/>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78" name="Oval 247"/>
            <p:cNvSpPr>
              <a:spLocks noChangeAspect="1" noChangeArrowheads="1"/>
            </p:cNvSpPr>
            <p:nvPr/>
          </p:nvSpPr>
          <p:spPr bwMode="auto">
            <a:xfrm>
              <a:off x="2018"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79" name="Oval 248"/>
            <p:cNvSpPr>
              <a:spLocks noChangeAspect="1" noChangeArrowheads="1"/>
            </p:cNvSpPr>
            <p:nvPr/>
          </p:nvSpPr>
          <p:spPr bwMode="auto">
            <a:xfrm>
              <a:off x="1955"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80" name="Oval 249"/>
            <p:cNvSpPr>
              <a:spLocks noChangeAspect="1" noChangeArrowheads="1"/>
            </p:cNvSpPr>
            <p:nvPr/>
          </p:nvSpPr>
          <p:spPr bwMode="auto">
            <a:xfrm>
              <a:off x="1791" y="2523"/>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81" name="Oval 250"/>
            <p:cNvSpPr>
              <a:spLocks noChangeAspect="1" noChangeArrowheads="1"/>
            </p:cNvSpPr>
            <p:nvPr/>
          </p:nvSpPr>
          <p:spPr bwMode="auto">
            <a:xfrm>
              <a:off x="1882"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82" name="Oval 251"/>
            <p:cNvSpPr>
              <a:spLocks noChangeAspect="1" noChangeArrowheads="1"/>
            </p:cNvSpPr>
            <p:nvPr/>
          </p:nvSpPr>
          <p:spPr bwMode="auto">
            <a:xfrm>
              <a:off x="2053" y="2614"/>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83" name="Oval 252"/>
            <p:cNvSpPr>
              <a:spLocks noChangeAspect="1" noChangeArrowheads="1"/>
            </p:cNvSpPr>
            <p:nvPr/>
          </p:nvSpPr>
          <p:spPr bwMode="auto">
            <a:xfrm>
              <a:off x="1791"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84" name="Oval 253"/>
            <p:cNvSpPr>
              <a:spLocks noChangeAspect="1" noChangeArrowheads="1"/>
            </p:cNvSpPr>
            <p:nvPr/>
          </p:nvSpPr>
          <p:spPr bwMode="auto">
            <a:xfrm>
              <a:off x="1962"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85" name="Oval 254"/>
            <p:cNvSpPr>
              <a:spLocks noChangeAspect="1" noChangeArrowheads="1"/>
            </p:cNvSpPr>
            <p:nvPr/>
          </p:nvSpPr>
          <p:spPr bwMode="auto">
            <a:xfrm>
              <a:off x="2189" y="2659"/>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86" name="Oval 255"/>
            <p:cNvSpPr>
              <a:spLocks noChangeAspect="1" noChangeArrowheads="1"/>
            </p:cNvSpPr>
            <p:nvPr/>
          </p:nvSpPr>
          <p:spPr bwMode="auto">
            <a:xfrm>
              <a:off x="2189" y="2568"/>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87" name="Oval 256"/>
            <p:cNvSpPr>
              <a:spLocks noChangeAspect="1" noChangeArrowheads="1"/>
            </p:cNvSpPr>
            <p:nvPr/>
          </p:nvSpPr>
          <p:spPr bwMode="auto">
            <a:xfrm>
              <a:off x="2143" y="2387"/>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88" name="Oval 257"/>
            <p:cNvSpPr>
              <a:spLocks noChangeAspect="1" noChangeArrowheads="1"/>
            </p:cNvSpPr>
            <p:nvPr/>
          </p:nvSpPr>
          <p:spPr bwMode="auto">
            <a:xfrm>
              <a:off x="2189" y="2471"/>
              <a:ext cx="11" cy="11"/>
            </a:xfrm>
            <a:prstGeom prst="ellipse">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grpSp>
      <p:sp>
        <p:nvSpPr>
          <p:cNvPr id="289" name="Oval 258"/>
          <p:cNvSpPr>
            <a:spLocks noChangeArrowheads="1"/>
          </p:cNvSpPr>
          <p:nvPr/>
        </p:nvSpPr>
        <p:spPr bwMode="auto">
          <a:xfrm>
            <a:off x="4430713" y="4537756"/>
            <a:ext cx="144462"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90" name="Oval 259"/>
          <p:cNvSpPr>
            <a:spLocks noChangeArrowheads="1"/>
          </p:cNvSpPr>
          <p:nvPr/>
        </p:nvSpPr>
        <p:spPr bwMode="auto">
          <a:xfrm>
            <a:off x="5294313" y="5006069"/>
            <a:ext cx="144462"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91" name="Oval 260"/>
          <p:cNvSpPr>
            <a:spLocks noChangeArrowheads="1"/>
          </p:cNvSpPr>
          <p:nvPr/>
        </p:nvSpPr>
        <p:spPr bwMode="auto">
          <a:xfrm>
            <a:off x="7094538" y="4682219"/>
            <a:ext cx="144462"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92" name="Oval 261"/>
          <p:cNvSpPr>
            <a:spLocks noChangeArrowheads="1"/>
          </p:cNvSpPr>
          <p:nvPr/>
        </p:nvSpPr>
        <p:spPr bwMode="auto">
          <a:xfrm>
            <a:off x="7670801" y="5150531"/>
            <a:ext cx="144463"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93" name="Oval 262"/>
          <p:cNvSpPr>
            <a:spLocks noChangeArrowheads="1"/>
          </p:cNvSpPr>
          <p:nvPr/>
        </p:nvSpPr>
        <p:spPr bwMode="auto">
          <a:xfrm>
            <a:off x="4646613" y="5653769"/>
            <a:ext cx="144462"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94" name="Oval 263"/>
          <p:cNvSpPr>
            <a:spLocks noChangeArrowheads="1"/>
          </p:cNvSpPr>
          <p:nvPr/>
        </p:nvSpPr>
        <p:spPr bwMode="auto">
          <a:xfrm>
            <a:off x="5870576" y="5798231"/>
            <a:ext cx="144463"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95" name="Oval 264"/>
          <p:cNvSpPr>
            <a:spLocks noChangeArrowheads="1"/>
          </p:cNvSpPr>
          <p:nvPr/>
        </p:nvSpPr>
        <p:spPr bwMode="auto">
          <a:xfrm>
            <a:off x="5870576" y="4466319"/>
            <a:ext cx="144463"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96" name="Oval 265"/>
          <p:cNvSpPr>
            <a:spLocks noChangeArrowheads="1"/>
          </p:cNvSpPr>
          <p:nvPr/>
        </p:nvSpPr>
        <p:spPr bwMode="auto">
          <a:xfrm>
            <a:off x="6159501" y="5114019"/>
            <a:ext cx="144463"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97" name="Oval 266"/>
          <p:cNvSpPr>
            <a:spLocks noChangeArrowheads="1"/>
          </p:cNvSpPr>
          <p:nvPr/>
        </p:nvSpPr>
        <p:spPr bwMode="auto">
          <a:xfrm>
            <a:off x="6951663" y="5077506"/>
            <a:ext cx="144462"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98" name="Oval 267"/>
          <p:cNvSpPr>
            <a:spLocks noChangeArrowheads="1"/>
          </p:cNvSpPr>
          <p:nvPr/>
        </p:nvSpPr>
        <p:spPr bwMode="auto">
          <a:xfrm>
            <a:off x="6662738" y="6014131"/>
            <a:ext cx="144462"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99" name="Oval 268"/>
          <p:cNvSpPr>
            <a:spLocks noChangeArrowheads="1"/>
          </p:cNvSpPr>
          <p:nvPr/>
        </p:nvSpPr>
        <p:spPr bwMode="auto">
          <a:xfrm>
            <a:off x="7454901" y="5510894"/>
            <a:ext cx="144463"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00" name="Oval 269"/>
          <p:cNvSpPr>
            <a:spLocks noChangeArrowheads="1"/>
          </p:cNvSpPr>
          <p:nvPr/>
        </p:nvSpPr>
        <p:spPr bwMode="auto">
          <a:xfrm>
            <a:off x="8175626" y="4682219"/>
            <a:ext cx="144463"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01" name="Oval 270"/>
          <p:cNvSpPr>
            <a:spLocks noChangeArrowheads="1"/>
          </p:cNvSpPr>
          <p:nvPr/>
        </p:nvSpPr>
        <p:spPr bwMode="auto">
          <a:xfrm>
            <a:off x="8104188" y="5942694"/>
            <a:ext cx="144462"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02" name="Oval 271"/>
          <p:cNvSpPr>
            <a:spLocks noChangeArrowheads="1"/>
          </p:cNvSpPr>
          <p:nvPr/>
        </p:nvSpPr>
        <p:spPr bwMode="auto">
          <a:xfrm>
            <a:off x="4287838" y="5114019"/>
            <a:ext cx="144462"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03" name="Oval 272"/>
          <p:cNvSpPr>
            <a:spLocks noChangeArrowheads="1"/>
          </p:cNvSpPr>
          <p:nvPr/>
        </p:nvSpPr>
        <p:spPr bwMode="auto">
          <a:xfrm>
            <a:off x="5799138" y="5401356"/>
            <a:ext cx="144462"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04" name="Oval 264"/>
          <p:cNvSpPr>
            <a:spLocks noChangeArrowheads="1"/>
          </p:cNvSpPr>
          <p:nvPr/>
        </p:nvSpPr>
        <p:spPr bwMode="auto">
          <a:xfrm>
            <a:off x="4430713" y="4537756"/>
            <a:ext cx="144462"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05" name="Oval 266"/>
          <p:cNvSpPr>
            <a:spLocks noChangeArrowheads="1"/>
          </p:cNvSpPr>
          <p:nvPr/>
        </p:nvSpPr>
        <p:spPr bwMode="auto">
          <a:xfrm>
            <a:off x="7094538" y="4682219"/>
            <a:ext cx="144462"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06" name="Oval 270"/>
          <p:cNvSpPr>
            <a:spLocks noChangeArrowheads="1"/>
          </p:cNvSpPr>
          <p:nvPr/>
        </p:nvSpPr>
        <p:spPr bwMode="auto">
          <a:xfrm>
            <a:off x="5870576" y="4466319"/>
            <a:ext cx="144463"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07" name="Oval 275"/>
          <p:cNvSpPr>
            <a:spLocks noChangeArrowheads="1"/>
          </p:cNvSpPr>
          <p:nvPr/>
        </p:nvSpPr>
        <p:spPr bwMode="auto">
          <a:xfrm>
            <a:off x="8192424" y="4673507"/>
            <a:ext cx="144463"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08" name="Oval 333"/>
          <p:cNvSpPr>
            <a:spLocks noChangeArrowheads="1"/>
          </p:cNvSpPr>
          <p:nvPr/>
        </p:nvSpPr>
        <p:spPr bwMode="auto">
          <a:xfrm>
            <a:off x="4069143" y="4424060"/>
            <a:ext cx="144462"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09" name="Oval 334"/>
          <p:cNvSpPr>
            <a:spLocks noChangeArrowheads="1"/>
          </p:cNvSpPr>
          <p:nvPr/>
        </p:nvSpPr>
        <p:spPr bwMode="auto">
          <a:xfrm>
            <a:off x="4716843" y="4497085"/>
            <a:ext cx="144462"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10" name="Oval 335"/>
          <p:cNvSpPr>
            <a:spLocks noChangeArrowheads="1"/>
          </p:cNvSpPr>
          <p:nvPr/>
        </p:nvSpPr>
        <p:spPr bwMode="auto">
          <a:xfrm>
            <a:off x="5077206" y="4639960"/>
            <a:ext cx="144463"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11" name="Oval 336"/>
          <p:cNvSpPr>
            <a:spLocks noChangeArrowheads="1"/>
          </p:cNvSpPr>
          <p:nvPr/>
        </p:nvSpPr>
        <p:spPr bwMode="auto">
          <a:xfrm>
            <a:off x="5475668" y="4519310"/>
            <a:ext cx="144462"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12" name="Oval 338"/>
          <p:cNvSpPr>
            <a:spLocks noChangeArrowheads="1"/>
          </p:cNvSpPr>
          <p:nvPr/>
        </p:nvSpPr>
        <p:spPr bwMode="auto">
          <a:xfrm>
            <a:off x="6229731" y="4497085"/>
            <a:ext cx="144463"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13" name="Oval 339"/>
          <p:cNvSpPr>
            <a:spLocks noChangeArrowheads="1"/>
          </p:cNvSpPr>
          <p:nvPr/>
        </p:nvSpPr>
        <p:spPr bwMode="auto">
          <a:xfrm>
            <a:off x="6877431" y="4568522"/>
            <a:ext cx="144463"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14" name="Oval 340"/>
          <p:cNvSpPr>
            <a:spLocks noChangeArrowheads="1"/>
          </p:cNvSpPr>
          <p:nvPr/>
        </p:nvSpPr>
        <p:spPr bwMode="auto">
          <a:xfrm>
            <a:off x="7309231" y="4497085"/>
            <a:ext cx="144463"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15" name="Oval 341"/>
          <p:cNvSpPr>
            <a:spLocks noChangeArrowheads="1"/>
          </p:cNvSpPr>
          <p:nvPr/>
        </p:nvSpPr>
        <p:spPr bwMode="auto">
          <a:xfrm>
            <a:off x="8533193" y="4532010"/>
            <a:ext cx="144462"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316" name="Oval 343"/>
          <p:cNvSpPr>
            <a:spLocks noChangeArrowheads="1"/>
          </p:cNvSpPr>
          <p:nvPr/>
        </p:nvSpPr>
        <p:spPr bwMode="auto">
          <a:xfrm>
            <a:off x="7814056" y="4568522"/>
            <a:ext cx="144463" cy="1079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pic>
        <p:nvPicPr>
          <p:cNvPr id="317" name="Picture 3" descr="TEST_PHYTOTOX"/>
          <p:cNvPicPr>
            <a:picLocks noChangeAspect="1" noChangeArrowheads="1"/>
          </p:cNvPicPr>
          <p:nvPr/>
        </p:nvPicPr>
        <p:blipFill>
          <a:blip r:embed="rId4">
            <a:extLst>
              <a:ext uri="{28A0092B-C50C-407E-A947-70E740481C1C}">
                <a14:useLocalDpi xmlns:a14="http://schemas.microsoft.com/office/drawing/2010/main" val="0"/>
              </a:ext>
            </a:extLst>
          </a:blip>
          <a:srcRect b="22754"/>
          <a:stretch>
            <a:fillRect/>
          </a:stretch>
        </p:blipFill>
        <p:spPr bwMode="auto">
          <a:xfrm>
            <a:off x="432082" y="1575939"/>
            <a:ext cx="4242109" cy="2560320"/>
          </a:xfrm>
          <a:prstGeom prst="rect">
            <a:avLst/>
          </a:prstGeom>
          <a:noFill/>
          <a:extLst>
            <a:ext uri="{909E8E84-426E-40DD-AFC4-6F175D3DCCD1}">
              <a14:hiddenFill xmlns:a14="http://schemas.microsoft.com/office/drawing/2010/main">
                <a:solidFill>
                  <a:srgbClr val="FFFFFF"/>
                </a:solidFill>
              </a14:hiddenFill>
            </a:ext>
          </a:extLst>
        </p:spPr>
      </p:pic>
      <p:pic>
        <p:nvPicPr>
          <p:cNvPr id="318" name="Picture 2" descr="http://extension.udel.edu/weeklycropupdate/files/2012/08/lope2.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r="48052"/>
          <a:stretch/>
        </p:blipFill>
        <p:spPr bwMode="auto">
          <a:xfrm>
            <a:off x="8819719" y="1536165"/>
            <a:ext cx="2328874" cy="3108960"/>
          </a:xfrm>
          <a:prstGeom prst="rect">
            <a:avLst/>
          </a:prstGeom>
          <a:noFill/>
          <a:extLst>
            <a:ext uri="{909E8E84-426E-40DD-AFC4-6F175D3DCCD1}">
              <a14:hiddenFill xmlns:a14="http://schemas.microsoft.com/office/drawing/2010/main">
                <a:solidFill>
                  <a:srgbClr val="FFFFFF"/>
                </a:solidFill>
              </a14:hiddenFill>
            </a:ext>
          </a:extLst>
        </p:spPr>
      </p:pic>
      <p:sp>
        <p:nvSpPr>
          <p:cNvPr id="324" name="ZoneTexte 323"/>
          <p:cNvSpPr txBox="1"/>
          <p:nvPr/>
        </p:nvSpPr>
        <p:spPr>
          <a:xfrm>
            <a:off x="0" y="404664"/>
            <a:ext cx="12191999" cy="572464"/>
          </a:xfrm>
          <a:prstGeom prst="rect">
            <a:avLst/>
          </a:prstGeom>
          <a:noFill/>
        </p:spPr>
        <p:txBody>
          <a:bodyPr wrap="square" rtlCol="0">
            <a:spAutoFit/>
          </a:bodyPr>
          <a:lstStyle/>
          <a:p>
            <a:pPr algn="ctr">
              <a:lnSpc>
                <a:spcPct val="130000"/>
              </a:lnSpc>
              <a:defRPr/>
            </a:pPr>
            <a:r>
              <a:rPr lang="en-US" sz="2400" b="1" dirty="0">
                <a:solidFill>
                  <a:prstClr val="black"/>
                </a:solidFill>
                <a:cs typeface="Calibri" pitchFamily="34" charset="0"/>
              </a:rPr>
              <a:t>Plant health evaluation ???</a:t>
            </a:r>
            <a:endParaRPr lang="en-US" sz="2400" b="1" dirty="0"/>
          </a:p>
        </p:txBody>
      </p:sp>
      <p:sp>
        <p:nvSpPr>
          <p:cNvPr id="325" name="Espace réservé du contenu 2"/>
          <p:cNvSpPr txBox="1">
            <a:spLocks/>
          </p:cNvSpPr>
          <p:nvPr/>
        </p:nvSpPr>
        <p:spPr>
          <a:xfrm>
            <a:off x="0" y="978408"/>
            <a:ext cx="12192000" cy="559366"/>
          </a:xfrm>
          <a:prstGeom prst="rect">
            <a:avLst/>
          </a:prstGeom>
        </p:spPr>
        <p:txBody>
          <a:bodyPr vert="horz" wrap="square" lIns="72000" tIns="72000" rIns="72000" bIns="72000" rtlCol="0">
            <a:spAutoFit/>
          </a:bodyPr>
          <a:lstStyle/>
          <a:p>
            <a:pPr marL="355600" lvl="2" indent="-342900">
              <a:lnSpc>
                <a:spcPct val="150000"/>
              </a:lnSpc>
              <a:spcBef>
                <a:spcPct val="20000"/>
              </a:spcBef>
              <a:buFont typeface="Wingdings" panose="05000000000000000000" pitchFamily="2" charset="2"/>
              <a:buChar char="§"/>
              <a:defRPr/>
            </a:pPr>
            <a:r>
              <a:rPr lang="en-US" sz="2000" dirty="0"/>
              <a:t>At macroscopic scale: germination, growth, chlorosis…</a:t>
            </a:r>
          </a:p>
        </p:txBody>
      </p:sp>
      <p:sp>
        <p:nvSpPr>
          <p:cNvPr id="2" name="Espace réservé du numéro de diapositive 1"/>
          <p:cNvSpPr>
            <a:spLocks noGrp="1"/>
          </p:cNvSpPr>
          <p:nvPr>
            <p:ph type="sldNum" sz="quarter" idx="12"/>
          </p:nvPr>
        </p:nvSpPr>
        <p:spPr/>
        <p:txBody>
          <a:bodyPr/>
          <a:lstStyle/>
          <a:p>
            <a:fld id="{3FECEF47-7412-4BB5-876B-472ED1E30DFF}" type="slidenum">
              <a:rPr lang="en-US" smtClean="0"/>
              <a:t>4</a:t>
            </a:fld>
            <a:endParaRPr lang="en-US" dirty="0"/>
          </a:p>
        </p:txBody>
      </p:sp>
      <p:sp>
        <p:nvSpPr>
          <p:cNvPr id="319" name="ZoneTexte 15"/>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Impact of pollutants on plants</a:t>
            </a:r>
          </a:p>
        </p:txBody>
      </p:sp>
    </p:spTree>
    <p:extLst>
      <p:ext uri="{BB962C8B-B14F-4D97-AF65-F5344CB8AC3E}">
        <p14:creationId xmlns:p14="http://schemas.microsoft.com/office/powerpoint/2010/main" val="170910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Espace réservé du contenu 2"/>
          <p:cNvSpPr txBox="1">
            <a:spLocks/>
          </p:cNvSpPr>
          <p:nvPr/>
        </p:nvSpPr>
        <p:spPr>
          <a:xfrm>
            <a:off x="0" y="974911"/>
            <a:ext cx="9048328" cy="1992066"/>
          </a:xfrm>
          <a:prstGeom prst="rect">
            <a:avLst/>
          </a:prstGeom>
        </p:spPr>
        <p:txBody>
          <a:bodyPr vert="horz" wrap="square" lIns="72000" tIns="72000" rIns="72000" bIns="72000" rtlCol="0">
            <a:spAutoFit/>
          </a:bodyPr>
          <a:lstStyle/>
          <a:p>
            <a:pPr marL="355600" lvl="2" indent="-342900">
              <a:lnSpc>
                <a:spcPct val="150000"/>
              </a:lnSpc>
              <a:spcBef>
                <a:spcPct val="20000"/>
              </a:spcBef>
              <a:buFont typeface="Wingdings" panose="05000000000000000000" pitchFamily="2" charset="2"/>
              <a:buChar char="§"/>
              <a:defRPr/>
            </a:pPr>
            <a:r>
              <a:rPr lang="en-US" sz="2000" dirty="0"/>
              <a:t>At macroscopic scale: germination, growth, chlorosis… </a:t>
            </a:r>
          </a:p>
          <a:p>
            <a:pPr marL="355600" lvl="2" indent="-342900">
              <a:lnSpc>
                <a:spcPct val="150000"/>
              </a:lnSpc>
              <a:spcBef>
                <a:spcPct val="20000"/>
              </a:spcBef>
              <a:buFont typeface="Wingdings" panose="05000000000000000000" pitchFamily="2" charset="2"/>
              <a:buChar char="§"/>
              <a:defRPr/>
            </a:pPr>
            <a:r>
              <a:rPr lang="en-US" sz="2000" dirty="0"/>
              <a:t>At cellular scale: cell and tissue organizations…</a:t>
            </a:r>
          </a:p>
          <a:p>
            <a:pPr marL="355600" lvl="2" indent="-342900">
              <a:lnSpc>
                <a:spcPct val="130000"/>
              </a:lnSpc>
              <a:spcBef>
                <a:spcPct val="20000"/>
              </a:spcBef>
              <a:buFont typeface="Wingdings" panose="05000000000000000000" pitchFamily="2" charset="2"/>
              <a:buChar char="§"/>
              <a:defRPr/>
            </a:pPr>
            <a:r>
              <a:rPr lang="en-US" sz="2000" dirty="0"/>
              <a:t>At molecular scale: impact on macromolecules, oxidative stress, gene expressions, enzymatic activities…	</a:t>
            </a:r>
          </a:p>
        </p:txBody>
      </p:sp>
      <p:sp>
        <p:nvSpPr>
          <p:cNvPr id="325" name="Flèche vers le haut 324"/>
          <p:cNvSpPr/>
          <p:nvPr/>
        </p:nvSpPr>
        <p:spPr>
          <a:xfrm>
            <a:off x="10210799" y="1343000"/>
            <a:ext cx="360040" cy="129391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 name="ZoneTexte 325"/>
          <p:cNvSpPr txBox="1"/>
          <p:nvPr/>
        </p:nvSpPr>
        <p:spPr>
          <a:xfrm>
            <a:off x="8738667" y="1556792"/>
            <a:ext cx="1581474" cy="1107996"/>
          </a:xfrm>
          <a:prstGeom prst="rect">
            <a:avLst/>
          </a:prstGeom>
          <a:noFill/>
        </p:spPr>
        <p:txBody>
          <a:bodyPr wrap="square" rtlCol="0">
            <a:spAutoFit/>
          </a:bodyPr>
          <a:lstStyle/>
          <a:p>
            <a:pPr algn="ctr"/>
            <a:r>
              <a:rPr lang="en-US" sz="2200" b="1" dirty="0">
                <a:solidFill>
                  <a:srgbClr val="FF0000"/>
                </a:solidFill>
              </a:rPr>
              <a:t>Time </a:t>
            </a:r>
          </a:p>
          <a:p>
            <a:pPr algn="ctr"/>
            <a:r>
              <a:rPr lang="en-US" sz="2200" b="1" dirty="0">
                <a:solidFill>
                  <a:srgbClr val="FF0000"/>
                </a:solidFill>
              </a:rPr>
              <a:t>&amp;</a:t>
            </a:r>
          </a:p>
          <a:p>
            <a:pPr algn="ctr"/>
            <a:r>
              <a:rPr lang="en-US" sz="2200" b="1" dirty="0">
                <a:solidFill>
                  <a:srgbClr val="FF0000"/>
                </a:solidFill>
              </a:rPr>
              <a:t>intensity</a:t>
            </a:r>
          </a:p>
        </p:txBody>
      </p:sp>
      <p:sp>
        <p:nvSpPr>
          <p:cNvPr id="327" name="Rectangle 326"/>
          <p:cNvSpPr/>
          <p:nvPr/>
        </p:nvSpPr>
        <p:spPr>
          <a:xfrm>
            <a:off x="1919537" y="3116873"/>
            <a:ext cx="5542799" cy="400110"/>
          </a:xfrm>
          <a:prstGeom prst="rect">
            <a:avLst/>
          </a:prstGeom>
        </p:spPr>
        <p:txBody>
          <a:bodyPr wrap="none">
            <a:spAutoFit/>
          </a:bodyPr>
          <a:lstStyle/>
          <a:p>
            <a:r>
              <a:rPr lang="en-US" sz="2000" b="1" dirty="0"/>
              <a:t>→ biomarkers: early evaluation of plant sensitivity</a:t>
            </a:r>
            <a:endParaRPr lang="en-US" sz="2000" dirty="0"/>
          </a:p>
        </p:txBody>
      </p:sp>
      <p:grpSp>
        <p:nvGrpSpPr>
          <p:cNvPr id="4" name="Groupe 3"/>
          <p:cNvGrpSpPr/>
          <p:nvPr/>
        </p:nvGrpSpPr>
        <p:grpSpPr>
          <a:xfrm>
            <a:off x="3548869" y="3640250"/>
            <a:ext cx="5094262" cy="2957102"/>
            <a:chOff x="2024869" y="3640250"/>
            <a:chExt cx="5094262" cy="2957102"/>
          </a:xfrm>
        </p:grpSpPr>
        <p:pic>
          <p:nvPicPr>
            <p:cNvPr id="32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24869" y="3640250"/>
              <a:ext cx="5094262" cy="295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8" name="Rectangle 327"/>
            <p:cNvSpPr/>
            <p:nvPr/>
          </p:nvSpPr>
          <p:spPr>
            <a:xfrm>
              <a:off x="3995936" y="5195248"/>
              <a:ext cx="648072"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Oxidative stress</a:t>
              </a:r>
            </a:p>
          </p:txBody>
        </p:sp>
        <p:sp>
          <p:nvSpPr>
            <p:cNvPr id="329" name="Ellipse 328"/>
            <p:cNvSpPr/>
            <p:nvPr/>
          </p:nvSpPr>
          <p:spPr>
            <a:xfrm>
              <a:off x="4211960" y="4288681"/>
              <a:ext cx="720080" cy="4008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Pollutant</a:t>
              </a:r>
            </a:p>
          </p:txBody>
        </p:sp>
      </p:grpSp>
      <p:sp>
        <p:nvSpPr>
          <p:cNvPr id="2" name="Espace réservé du numéro de diapositive 1"/>
          <p:cNvSpPr>
            <a:spLocks noGrp="1"/>
          </p:cNvSpPr>
          <p:nvPr>
            <p:ph type="sldNum" sz="quarter" idx="12"/>
          </p:nvPr>
        </p:nvSpPr>
        <p:spPr/>
        <p:txBody>
          <a:bodyPr/>
          <a:lstStyle/>
          <a:p>
            <a:fld id="{3FECEF47-7412-4BB5-876B-472ED1E30DFF}" type="slidenum">
              <a:rPr lang="en-US" smtClean="0"/>
              <a:t>5</a:t>
            </a:fld>
            <a:endParaRPr lang="en-US" dirty="0"/>
          </a:p>
        </p:txBody>
      </p:sp>
      <p:sp>
        <p:nvSpPr>
          <p:cNvPr id="15" name="ZoneTexte 15"/>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Impact of pollutants on plants</a:t>
            </a:r>
          </a:p>
        </p:txBody>
      </p:sp>
      <p:sp>
        <p:nvSpPr>
          <p:cNvPr id="16" name="ZoneTexte 323"/>
          <p:cNvSpPr txBox="1"/>
          <p:nvPr/>
        </p:nvSpPr>
        <p:spPr>
          <a:xfrm>
            <a:off x="0" y="404664"/>
            <a:ext cx="12191999" cy="533672"/>
          </a:xfrm>
          <a:prstGeom prst="rect">
            <a:avLst/>
          </a:prstGeom>
          <a:noFill/>
        </p:spPr>
        <p:txBody>
          <a:bodyPr wrap="square" rtlCol="0">
            <a:spAutoFit/>
          </a:bodyPr>
          <a:lstStyle/>
          <a:p>
            <a:pPr algn="ctr">
              <a:lnSpc>
                <a:spcPct val="130000"/>
              </a:lnSpc>
              <a:defRPr/>
            </a:pPr>
            <a:r>
              <a:rPr lang="en-US" sz="2400" b="1" dirty="0">
                <a:solidFill>
                  <a:prstClr val="black"/>
                </a:solidFill>
                <a:cs typeface="Calibri" pitchFamily="34" charset="0"/>
              </a:rPr>
              <a:t>Plant health evaluation ???</a:t>
            </a:r>
            <a:endParaRPr lang="en-US" sz="2400" b="1" dirty="0"/>
          </a:p>
        </p:txBody>
      </p:sp>
    </p:spTree>
    <p:extLst>
      <p:ext uri="{BB962C8B-B14F-4D97-AF65-F5344CB8AC3E}">
        <p14:creationId xmlns:p14="http://schemas.microsoft.com/office/powerpoint/2010/main" val="409531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25"/>
                                        </p:tgtEl>
                                        <p:attrNameLst>
                                          <p:attrName>style.visibility</p:attrName>
                                        </p:attrNameLst>
                                      </p:cBhvr>
                                      <p:to>
                                        <p:strVal val="visible"/>
                                      </p:to>
                                    </p:set>
                                    <p:animEffect transition="in" filter="wipe(down)">
                                      <p:cBhvr>
                                        <p:cTn id="13" dur="500"/>
                                        <p:tgtEl>
                                          <p:spTgt spid="32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2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animBg="1"/>
      <p:bldP spid="326" grpId="0"/>
      <p:bldP spid="3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956397" y="887715"/>
            <a:ext cx="1420793" cy="1383232"/>
          </a:xfrm>
          <a:prstGeom prst="ellipse">
            <a:avLst/>
          </a:prstGeom>
          <a:solidFill>
            <a:schemeClr val="accent3">
              <a:lumMod val="50000"/>
              <a:alpha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Oxidative stress</a:t>
            </a:r>
          </a:p>
        </p:txBody>
      </p:sp>
      <p:grpSp>
        <p:nvGrpSpPr>
          <p:cNvPr id="3" name="Grouper 28"/>
          <p:cNvGrpSpPr/>
          <p:nvPr/>
        </p:nvGrpSpPr>
        <p:grpSpPr>
          <a:xfrm>
            <a:off x="4159885" y="887715"/>
            <a:ext cx="1567734" cy="1383232"/>
            <a:chOff x="2921843" y="2238320"/>
            <a:chExt cx="1567734" cy="1383232"/>
          </a:xfrm>
          <a:solidFill>
            <a:schemeClr val="accent1">
              <a:alpha val="48000"/>
            </a:schemeClr>
          </a:solidFill>
        </p:grpSpPr>
        <p:sp>
          <p:nvSpPr>
            <p:cNvPr id="4" name="Ellipse 3"/>
            <p:cNvSpPr/>
            <p:nvPr/>
          </p:nvSpPr>
          <p:spPr>
            <a:xfrm>
              <a:off x="2992463" y="2238320"/>
              <a:ext cx="1420793" cy="1383232"/>
            </a:xfrm>
            <a:prstGeom prst="ellipse">
              <a:avLst/>
            </a:prstGeom>
            <a:grpFill/>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5" name="ZoneTexte 4"/>
            <p:cNvSpPr txBox="1"/>
            <p:nvPr/>
          </p:nvSpPr>
          <p:spPr>
            <a:xfrm>
              <a:off x="2921843" y="2728739"/>
              <a:ext cx="1567734" cy="338554"/>
            </a:xfrm>
            <a:prstGeom prst="rect">
              <a:avLst/>
            </a:prstGeom>
            <a:noFill/>
            <a:ln>
              <a:noFill/>
            </a:ln>
          </p:spPr>
          <p:txBody>
            <a:bodyPr wrap="square" rtlCol="0">
              <a:spAutoFit/>
            </a:bodyPr>
            <a:lstStyle/>
            <a:p>
              <a:pPr algn="ctr"/>
              <a:r>
                <a:rPr lang="en-US" sz="1600" dirty="0">
                  <a:solidFill>
                    <a:schemeClr val="bg1"/>
                  </a:solidFill>
                </a:rPr>
                <a:t>Photosynthesis</a:t>
              </a:r>
            </a:p>
          </p:txBody>
        </p:sp>
      </p:grpSp>
      <p:grpSp>
        <p:nvGrpSpPr>
          <p:cNvPr id="6" name="Grouper 29"/>
          <p:cNvGrpSpPr/>
          <p:nvPr/>
        </p:nvGrpSpPr>
        <p:grpSpPr>
          <a:xfrm>
            <a:off x="2577173" y="4000771"/>
            <a:ext cx="1420793" cy="1383232"/>
            <a:chOff x="4627008" y="2225745"/>
            <a:chExt cx="1420793" cy="1383232"/>
          </a:xfrm>
          <a:solidFill>
            <a:srgbClr val="800080">
              <a:alpha val="48000"/>
            </a:srgbClr>
          </a:solidFill>
        </p:grpSpPr>
        <p:sp>
          <p:nvSpPr>
            <p:cNvPr id="7" name="Ellipse 6"/>
            <p:cNvSpPr/>
            <p:nvPr/>
          </p:nvSpPr>
          <p:spPr>
            <a:xfrm>
              <a:off x="4627008" y="2225745"/>
              <a:ext cx="1420793" cy="1383232"/>
            </a:xfrm>
            <a:prstGeom prst="ellipse">
              <a:avLst/>
            </a:prstGeom>
            <a:grp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 name="ZoneTexte 7"/>
            <p:cNvSpPr txBox="1"/>
            <p:nvPr/>
          </p:nvSpPr>
          <p:spPr>
            <a:xfrm>
              <a:off x="4715019" y="2628676"/>
              <a:ext cx="1232695" cy="584775"/>
            </a:xfrm>
            <a:prstGeom prst="rect">
              <a:avLst/>
            </a:prstGeom>
            <a:noFill/>
            <a:ln>
              <a:noFill/>
            </a:ln>
          </p:spPr>
          <p:txBody>
            <a:bodyPr wrap="square" rtlCol="0">
              <a:spAutoFit/>
            </a:bodyPr>
            <a:lstStyle/>
            <a:p>
              <a:pPr algn="ctr"/>
              <a:r>
                <a:rPr lang="en-US" sz="1600" dirty="0">
                  <a:solidFill>
                    <a:schemeClr val="bg1"/>
                  </a:solidFill>
                </a:rPr>
                <a:t>Secondary metabolism</a:t>
              </a:r>
            </a:p>
          </p:txBody>
        </p:sp>
      </p:grpSp>
      <p:grpSp>
        <p:nvGrpSpPr>
          <p:cNvPr id="9" name="Grouper 37"/>
          <p:cNvGrpSpPr/>
          <p:nvPr/>
        </p:nvGrpSpPr>
        <p:grpSpPr>
          <a:xfrm>
            <a:off x="5385485" y="4000771"/>
            <a:ext cx="1420793" cy="1383232"/>
            <a:chOff x="6563294" y="2238320"/>
            <a:chExt cx="1420793" cy="1383232"/>
          </a:xfrm>
          <a:solidFill>
            <a:srgbClr val="66CCFF">
              <a:alpha val="70000"/>
            </a:srgbClr>
          </a:solidFill>
        </p:grpSpPr>
        <p:sp>
          <p:nvSpPr>
            <p:cNvPr id="10" name="Ellipse 9"/>
            <p:cNvSpPr/>
            <p:nvPr/>
          </p:nvSpPr>
          <p:spPr>
            <a:xfrm>
              <a:off x="6563294" y="2238320"/>
              <a:ext cx="1420793" cy="1383232"/>
            </a:xfrm>
            <a:prstGeom prst="ellipse">
              <a:avLst/>
            </a:prstGeom>
            <a:solidFill>
              <a:schemeClr val="accent1">
                <a:lumMod val="75000"/>
              </a:schemeClr>
            </a:solidFill>
            <a:ln>
              <a:solidFill>
                <a:srgbClr val="008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ZoneTexte 10"/>
            <p:cNvSpPr txBox="1"/>
            <p:nvPr/>
          </p:nvSpPr>
          <p:spPr>
            <a:xfrm>
              <a:off x="6588440" y="2628676"/>
              <a:ext cx="1332778" cy="584775"/>
            </a:xfrm>
            <a:prstGeom prst="rect">
              <a:avLst/>
            </a:prstGeom>
            <a:noFill/>
            <a:ln>
              <a:noFill/>
            </a:ln>
          </p:spPr>
          <p:txBody>
            <a:bodyPr wrap="square" rtlCol="0">
              <a:spAutoFit/>
            </a:bodyPr>
            <a:lstStyle/>
            <a:p>
              <a:pPr algn="ctr"/>
              <a:r>
                <a:rPr lang="en-US" sz="1600" dirty="0">
                  <a:solidFill>
                    <a:schemeClr val="bg1"/>
                  </a:solidFill>
                </a:rPr>
                <a:t>Sugar metabolism</a:t>
              </a:r>
            </a:p>
          </p:txBody>
        </p:sp>
      </p:grpSp>
      <p:sp>
        <p:nvSpPr>
          <p:cNvPr id="12" name="ZoneTexte 11"/>
          <p:cNvSpPr txBox="1"/>
          <p:nvPr/>
        </p:nvSpPr>
        <p:spPr>
          <a:xfrm>
            <a:off x="1586792" y="2334221"/>
            <a:ext cx="2160000" cy="1477328"/>
          </a:xfrm>
          <a:prstGeom prst="rect">
            <a:avLst/>
          </a:prstGeom>
          <a:noFill/>
          <a:ln>
            <a:solidFill>
              <a:srgbClr val="FF6700"/>
            </a:solidFill>
          </a:ln>
        </p:spPr>
        <p:txBody>
          <a:bodyPr wrap="square" lIns="0" tIns="0" rIns="0" bIns="0" rtlCol="0">
            <a:spAutoFit/>
          </a:bodyPr>
          <a:lstStyle/>
          <a:p>
            <a:pPr marL="95250" indent="-95250">
              <a:buClr>
                <a:schemeClr val="accent3"/>
              </a:buClr>
              <a:buFont typeface="Arial" panose="020B0604020202020204" pitchFamily="34" charset="0"/>
              <a:buChar char="•"/>
            </a:pPr>
            <a:r>
              <a:rPr lang="en-US" sz="1600" dirty="0"/>
              <a:t>Antioxidant: GSH/GSSG, ascorbate</a:t>
            </a:r>
          </a:p>
          <a:p>
            <a:pPr marL="95250" indent="-95250">
              <a:buClr>
                <a:schemeClr val="accent3"/>
              </a:buClr>
              <a:buFont typeface="Arial" panose="020B0604020202020204" pitchFamily="34" charset="0"/>
              <a:buChar char="•"/>
            </a:pPr>
            <a:r>
              <a:rPr lang="en-US" sz="1600" dirty="0"/>
              <a:t>Antioxidant enzymatic activities:  SOD, CAT, POX</a:t>
            </a:r>
            <a:endParaRPr lang="en-US" sz="400" dirty="0"/>
          </a:p>
          <a:p>
            <a:pPr marL="95250" indent="-95250">
              <a:buClr>
                <a:schemeClr val="accent3"/>
              </a:buClr>
              <a:buFont typeface="Arial" panose="020B0604020202020204" pitchFamily="34" charset="0"/>
              <a:buChar char="•"/>
              <a:tabLst>
                <a:tab pos="95250" algn="l"/>
              </a:tabLst>
            </a:pPr>
            <a:r>
              <a:rPr lang="en-US" sz="1600" dirty="0"/>
              <a:t>Total antioxidant capacity</a:t>
            </a:r>
          </a:p>
        </p:txBody>
      </p:sp>
      <p:sp>
        <p:nvSpPr>
          <p:cNvPr id="13" name="ZoneTexte 12"/>
          <p:cNvSpPr txBox="1"/>
          <p:nvPr/>
        </p:nvSpPr>
        <p:spPr>
          <a:xfrm>
            <a:off x="3863752" y="2334220"/>
            <a:ext cx="2160000" cy="1569660"/>
          </a:xfrm>
          <a:prstGeom prst="rect">
            <a:avLst/>
          </a:prstGeom>
          <a:noFill/>
          <a:ln>
            <a:solidFill>
              <a:schemeClr val="accent1"/>
            </a:solidFill>
          </a:ln>
        </p:spPr>
        <p:txBody>
          <a:bodyPr wrap="square" rIns="36000" rtlCol="0">
            <a:spAutoFit/>
          </a:bodyPr>
          <a:lstStyle/>
          <a:p>
            <a:pPr marL="177800" indent="-177800">
              <a:buClr>
                <a:schemeClr val="accent1"/>
              </a:buClr>
              <a:buFont typeface="Arial"/>
              <a:buChar char="•"/>
            </a:pPr>
            <a:r>
              <a:rPr lang="en-US" sz="1600" dirty="0"/>
              <a:t>Pigments: Chl a and b, Carotenoids</a:t>
            </a:r>
          </a:p>
          <a:p>
            <a:pPr marL="177800" indent="-177800">
              <a:buClr>
                <a:schemeClr val="accent1"/>
              </a:buClr>
              <a:buFont typeface="Arial"/>
              <a:buChar char="•"/>
            </a:pPr>
            <a:r>
              <a:rPr lang="en-US" sz="1600" dirty="0"/>
              <a:t>Photosynthesis efficiency</a:t>
            </a:r>
          </a:p>
          <a:p>
            <a:pPr marL="177800" indent="-177800">
              <a:buClr>
                <a:schemeClr val="accent1"/>
              </a:buClr>
              <a:buFont typeface="Arial"/>
              <a:buChar char="•"/>
            </a:pPr>
            <a:r>
              <a:rPr lang="en-US" sz="1600" dirty="0"/>
              <a:t>Calvin cycle enzymes: RUBISCO activity</a:t>
            </a:r>
          </a:p>
        </p:txBody>
      </p:sp>
      <p:sp>
        <p:nvSpPr>
          <p:cNvPr id="14" name="ZoneTexte 13"/>
          <p:cNvSpPr txBox="1"/>
          <p:nvPr/>
        </p:nvSpPr>
        <p:spPr>
          <a:xfrm>
            <a:off x="2207568" y="5442891"/>
            <a:ext cx="2160000" cy="1323439"/>
          </a:xfrm>
          <a:prstGeom prst="rect">
            <a:avLst/>
          </a:prstGeom>
          <a:noFill/>
          <a:ln>
            <a:solidFill>
              <a:srgbClr val="800080"/>
            </a:solidFill>
          </a:ln>
        </p:spPr>
        <p:txBody>
          <a:bodyPr wrap="square" lIns="36000" rIns="0" rtlCol="0">
            <a:spAutoFit/>
          </a:bodyPr>
          <a:lstStyle/>
          <a:p>
            <a:pPr marL="285750" indent="-285750">
              <a:buClr>
                <a:srgbClr val="800080"/>
              </a:buClr>
              <a:buFont typeface="Arial"/>
              <a:buChar char="•"/>
            </a:pPr>
            <a:r>
              <a:rPr lang="en-US" sz="1600" dirty="0"/>
              <a:t>Proline</a:t>
            </a:r>
          </a:p>
          <a:p>
            <a:pPr marL="285750" indent="-285750">
              <a:buClr>
                <a:srgbClr val="800080"/>
              </a:buClr>
              <a:buFont typeface="Arial"/>
              <a:buChar char="•"/>
            </a:pPr>
            <a:r>
              <a:rPr lang="en-US" sz="1600" dirty="0"/>
              <a:t>Phenolic compounds</a:t>
            </a:r>
          </a:p>
          <a:p>
            <a:pPr marL="285750" indent="-285750">
              <a:buClr>
                <a:srgbClr val="800080"/>
              </a:buClr>
              <a:buFont typeface="Arial"/>
              <a:buChar char="•"/>
            </a:pPr>
            <a:r>
              <a:rPr lang="en-US" sz="1600" dirty="0"/>
              <a:t>Tannins</a:t>
            </a:r>
          </a:p>
          <a:p>
            <a:pPr marL="285750" indent="-285750">
              <a:buClr>
                <a:srgbClr val="800080"/>
              </a:buClr>
              <a:buFont typeface="Arial"/>
              <a:buChar char="•"/>
            </a:pPr>
            <a:r>
              <a:rPr lang="en-US" sz="1600" dirty="0"/>
              <a:t>Anthocyanins</a:t>
            </a:r>
          </a:p>
          <a:p>
            <a:pPr marL="285750" indent="-285750">
              <a:buClr>
                <a:srgbClr val="800080"/>
              </a:buClr>
              <a:buFont typeface="Arial"/>
              <a:buChar char="•"/>
            </a:pPr>
            <a:r>
              <a:rPr lang="en-US" sz="1600" dirty="0"/>
              <a:t>Flavonoids</a:t>
            </a:r>
          </a:p>
        </p:txBody>
      </p:sp>
      <p:sp>
        <p:nvSpPr>
          <p:cNvPr id="15" name="ZoneTexte 14"/>
          <p:cNvSpPr txBox="1"/>
          <p:nvPr/>
        </p:nvSpPr>
        <p:spPr>
          <a:xfrm>
            <a:off x="5015880" y="5442892"/>
            <a:ext cx="2160000" cy="1323439"/>
          </a:xfrm>
          <a:prstGeom prst="rect">
            <a:avLst/>
          </a:prstGeom>
          <a:noFill/>
          <a:ln>
            <a:solidFill>
              <a:srgbClr val="0080FF"/>
            </a:solidFill>
          </a:ln>
        </p:spPr>
        <p:txBody>
          <a:bodyPr wrap="square" rtlCol="0">
            <a:spAutoFit/>
          </a:bodyPr>
          <a:lstStyle/>
          <a:p>
            <a:pPr marL="285750" indent="-285750">
              <a:buClr>
                <a:srgbClr val="0080FF"/>
              </a:buClr>
              <a:buFont typeface="Arial"/>
              <a:buChar char="•"/>
            </a:pPr>
            <a:r>
              <a:rPr lang="en-US" sz="1600" dirty="0"/>
              <a:t>Sucrose Synthase (</a:t>
            </a:r>
            <a:r>
              <a:rPr lang="en-US" sz="1600" dirty="0" err="1"/>
              <a:t>SuSy</a:t>
            </a:r>
            <a:r>
              <a:rPr lang="en-US" sz="1600" dirty="0"/>
              <a:t>)</a:t>
            </a:r>
          </a:p>
          <a:p>
            <a:pPr marL="285750" indent="-285750">
              <a:buClr>
                <a:srgbClr val="0080FF"/>
              </a:buClr>
              <a:buFont typeface="Arial"/>
              <a:buChar char="•"/>
            </a:pPr>
            <a:r>
              <a:rPr lang="en-US" sz="1600" dirty="0"/>
              <a:t>Sucrose Phosphate Synthase (SPS)</a:t>
            </a:r>
          </a:p>
          <a:p>
            <a:pPr marL="285750" indent="-285750">
              <a:buClr>
                <a:srgbClr val="0080FF"/>
              </a:buClr>
              <a:buFont typeface="Arial"/>
              <a:buChar char="•"/>
            </a:pPr>
            <a:r>
              <a:rPr lang="en-US" sz="1600" dirty="0"/>
              <a:t>Invertase</a:t>
            </a:r>
          </a:p>
        </p:txBody>
      </p:sp>
      <p:grpSp>
        <p:nvGrpSpPr>
          <p:cNvPr id="18" name="Grouper 28"/>
          <p:cNvGrpSpPr/>
          <p:nvPr/>
        </p:nvGrpSpPr>
        <p:grpSpPr>
          <a:xfrm>
            <a:off x="8710037" y="887715"/>
            <a:ext cx="1567734" cy="1383232"/>
            <a:chOff x="2921843" y="2238320"/>
            <a:chExt cx="1567734" cy="1383232"/>
          </a:xfrm>
          <a:solidFill>
            <a:schemeClr val="accent1">
              <a:alpha val="48000"/>
            </a:schemeClr>
          </a:solidFill>
        </p:grpSpPr>
        <p:sp>
          <p:nvSpPr>
            <p:cNvPr id="19" name="Ellipse 18"/>
            <p:cNvSpPr/>
            <p:nvPr/>
          </p:nvSpPr>
          <p:spPr>
            <a:xfrm>
              <a:off x="2992463" y="2238320"/>
              <a:ext cx="1420793" cy="1383232"/>
            </a:xfrm>
            <a:prstGeom prst="ellipse">
              <a:avLst/>
            </a:prstGeom>
            <a:solidFill>
              <a:schemeClr val="bg2">
                <a:lumMod val="50000"/>
              </a:schemeClr>
            </a:solidFill>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solidFill>
                  <a:schemeClr val="bg1"/>
                </a:solidFill>
              </a:endParaRPr>
            </a:p>
          </p:txBody>
        </p:sp>
        <p:sp>
          <p:nvSpPr>
            <p:cNvPr id="20" name="ZoneTexte 19"/>
            <p:cNvSpPr txBox="1"/>
            <p:nvPr/>
          </p:nvSpPr>
          <p:spPr>
            <a:xfrm>
              <a:off x="2921843" y="2634143"/>
              <a:ext cx="1567734" cy="584775"/>
            </a:xfrm>
            <a:prstGeom prst="rect">
              <a:avLst/>
            </a:prstGeom>
            <a:noFill/>
            <a:ln>
              <a:noFill/>
            </a:ln>
          </p:spPr>
          <p:txBody>
            <a:bodyPr wrap="square" rtlCol="0">
              <a:spAutoFit/>
            </a:bodyPr>
            <a:lstStyle/>
            <a:p>
              <a:pPr algn="ctr"/>
              <a:r>
                <a:rPr lang="en-US" sz="1600" dirty="0">
                  <a:solidFill>
                    <a:schemeClr val="bg1"/>
                  </a:solidFill>
                </a:rPr>
                <a:t>Defense mechanism</a:t>
              </a:r>
            </a:p>
          </p:txBody>
        </p:sp>
      </p:grpSp>
      <p:grpSp>
        <p:nvGrpSpPr>
          <p:cNvPr id="21" name="Grouper 29"/>
          <p:cNvGrpSpPr/>
          <p:nvPr/>
        </p:nvGrpSpPr>
        <p:grpSpPr>
          <a:xfrm>
            <a:off x="8135437" y="4000771"/>
            <a:ext cx="1420793" cy="1383232"/>
            <a:chOff x="4627008" y="2225745"/>
            <a:chExt cx="1420793" cy="1383232"/>
          </a:xfrm>
          <a:solidFill>
            <a:schemeClr val="tx2">
              <a:lumMod val="75000"/>
              <a:alpha val="48000"/>
            </a:schemeClr>
          </a:solidFill>
        </p:grpSpPr>
        <p:sp>
          <p:nvSpPr>
            <p:cNvPr id="22" name="Ellipse 21"/>
            <p:cNvSpPr/>
            <p:nvPr/>
          </p:nvSpPr>
          <p:spPr>
            <a:xfrm>
              <a:off x="4627008" y="2225745"/>
              <a:ext cx="1420793" cy="1383232"/>
            </a:xfrm>
            <a:prstGeom prst="ellipse">
              <a:avLst/>
            </a:prstGeom>
            <a:grp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23" name="ZoneTexte 22"/>
            <p:cNvSpPr txBox="1"/>
            <p:nvPr/>
          </p:nvSpPr>
          <p:spPr>
            <a:xfrm>
              <a:off x="4715019" y="2750601"/>
              <a:ext cx="1232695" cy="338554"/>
            </a:xfrm>
            <a:prstGeom prst="rect">
              <a:avLst/>
            </a:prstGeom>
            <a:noFill/>
            <a:ln>
              <a:noFill/>
            </a:ln>
          </p:spPr>
          <p:txBody>
            <a:bodyPr wrap="square" rtlCol="0">
              <a:spAutoFit/>
            </a:bodyPr>
            <a:lstStyle/>
            <a:p>
              <a:pPr algn="ctr"/>
              <a:r>
                <a:rPr lang="en-US" sz="1600" dirty="0">
                  <a:solidFill>
                    <a:schemeClr val="bg1"/>
                  </a:solidFill>
                </a:rPr>
                <a:t>Energy</a:t>
              </a:r>
            </a:p>
          </p:txBody>
        </p:sp>
      </p:grpSp>
      <p:sp>
        <p:nvSpPr>
          <p:cNvPr id="24" name="ZoneTexte 23"/>
          <p:cNvSpPr txBox="1"/>
          <p:nvPr/>
        </p:nvSpPr>
        <p:spPr>
          <a:xfrm>
            <a:off x="6123296" y="2334220"/>
            <a:ext cx="2160000" cy="1569660"/>
          </a:xfrm>
          <a:prstGeom prst="rect">
            <a:avLst/>
          </a:prstGeom>
          <a:noFill/>
          <a:ln>
            <a:solidFill>
              <a:srgbClr val="FF6700"/>
            </a:solidFill>
          </a:ln>
        </p:spPr>
        <p:txBody>
          <a:bodyPr wrap="square" lIns="90000" rIns="90000" rtlCol="0">
            <a:spAutoFit/>
          </a:bodyPr>
          <a:lstStyle/>
          <a:p>
            <a:pPr marL="177800" indent="-177800">
              <a:buClr>
                <a:schemeClr val="accent3"/>
              </a:buClr>
              <a:buFont typeface="Arial"/>
              <a:buChar char="•"/>
            </a:pPr>
            <a:r>
              <a:rPr lang="en-US" sz="1600" dirty="0" err="1"/>
              <a:t>Lipidomic</a:t>
            </a:r>
            <a:r>
              <a:rPr lang="en-US" sz="1600" dirty="0"/>
              <a:t> </a:t>
            </a:r>
          </a:p>
          <a:p>
            <a:pPr marL="177800" indent="-177800">
              <a:buClr>
                <a:schemeClr val="accent3"/>
              </a:buClr>
              <a:buFont typeface="Arial"/>
              <a:buChar char="•"/>
            </a:pPr>
            <a:r>
              <a:rPr lang="en-US" sz="1600" dirty="0"/>
              <a:t>Lipid alterations</a:t>
            </a:r>
          </a:p>
          <a:p>
            <a:pPr marL="177800" indent="-177800">
              <a:buClr>
                <a:schemeClr val="accent3"/>
              </a:buClr>
              <a:buFont typeface="Arial" panose="020B0604020202020204" pitchFamily="34" charset="0"/>
              <a:buChar char="•"/>
            </a:pPr>
            <a:r>
              <a:rPr lang="en-US" sz="1600" dirty="0"/>
              <a:t>Proteomic </a:t>
            </a:r>
          </a:p>
          <a:p>
            <a:pPr marL="177800" indent="-177800">
              <a:buClr>
                <a:schemeClr val="accent3"/>
              </a:buClr>
              <a:buFont typeface="Arial" panose="020B0604020202020204" pitchFamily="34" charset="0"/>
              <a:buChar char="•"/>
            </a:pPr>
            <a:r>
              <a:rPr lang="en-US" sz="1600" dirty="0"/>
              <a:t>Protein alterations </a:t>
            </a:r>
          </a:p>
          <a:p>
            <a:pPr marL="177800" indent="-177800">
              <a:buClr>
                <a:schemeClr val="accent3"/>
              </a:buClr>
              <a:buFont typeface="Arial"/>
              <a:buChar char="•"/>
            </a:pPr>
            <a:r>
              <a:rPr lang="en-US" sz="1600" dirty="0"/>
              <a:t>Genomic</a:t>
            </a:r>
          </a:p>
          <a:p>
            <a:pPr marL="177800" indent="-177800">
              <a:buClr>
                <a:schemeClr val="accent3"/>
              </a:buClr>
              <a:buFont typeface="Arial"/>
              <a:buChar char="•"/>
            </a:pPr>
            <a:r>
              <a:rPr lang="en-US" sz="1600" dirty="0"/>
              <a:t>DNA/RNA alterations</a:t>
            </a:r>
          </a:p>
        </p:txBody>
      </p:sp>
      <p:sp>
        <p:nvSpPr>
          <p:cNvPr id="25" name="ZoneTexte 24"/>
          <p:cNvSpPr txBox="1"/>
          <p:nvPr/>
        </p:nvSpPr>
        <p:spPr>
          <a:xfrm>
            <a:off x="8413904" y="2334221"/>
            <a:ext cx="2160000" cy="1323439"/>
          </a:xfrm>
          <a:prstGeom prst="rect">
            <a:avLst/>
          </a:prstGeom>
          <a:noFill/>
          <a:ln>
            <a:solidFill>
              <a:schemeClr val="accent1"/>
            </a:solidFill>
          </a:ln>
        </p:spPr>
        <p:txBody>
          <a:bodyPr wrap="square" rtlCol="0">
            <a:spAutoFit/>
          </a:bodyPr>
          <a:lstStyle/>
          <a:p>
            <a:pPr marL="177800" indent="-177800">
              <a:buClr>
                <a:schemeClr val="accent1"/>
              </a:buClr>
              <a:buFont typeface="Arial"/>
              <a:buChar char="•"/>
            </a:pPr>
            <a:r>
              <a:rPr lang="en-US" sz="1600" dirty="0"/>
              <a:t>Cysteine</a:t>
            </a:r>
          </a:p>
          <a:p>
            <a:pPr marL="177800" indent="-177800">
              <a:buClr>
                <a:schemeClr val="accent1"/>
              </a:buClr>
              <a:buFont typeface="Arial"/>
              <a:buChar char="•"/>
            </a:pPr>
            <a:r>
              <a:rPr lang="en-US" sz="1600" dirty="0"/>
              <a:t>GSH</a:t>
            </a:r>
          </a:p>
          <a:p>
            <a:pPr marL="177800" indent="-177800">
              <a:buClr>
                <a:schemeClr val="accent1"/>
              </a:buClr>
              <a:buFont typeface="Arial"/>
              <a:buChar char="•"/>
            </a:pPr>
            <a:r>
              <a:rPr lang="en-US" sz="1600" dirty="0"/>
              <a:t>Phytochelatins</a:t>
            </a:r>
          </a:p>
          <a:p>
            <a:pPr marL="177800" indent="-177800">
              <a:buClr>
                <a:schemeClr val="accent1"/>
              </a:buClr>
              <a:buFont typeface="Arial"/>
              <a:buChar char="•"/>
            </a:pPr>
            <a:r>
              <a:rPr lang="en-US" sz="1600" dirty="0"/>
              <a:t>Metallothioneins</a:t>
            </a:r>
          </a:p>
          <a:p>
            <a:pPr marL="177800" indent="-177800">
              <a:buClr>
                <a:schemeClr val="accent1"/>
              </a:buClr>
              <a:buFont typeface="Arial"/>
              <a:buChar char="•"/>
            </a:pPr>
            <a:r>
              <a:rPr lang="en-US" sz="1600" dirty="0"/>
              <a:t>Organic acids…</a:t>
            </a:r>
          </a:p>
        </p:txBody>
      </p:sp>
      <p:sp>
        <p:nvSpPr>
          <p:cNvPr id="26" name="ZoneTexte 25"/>
          <p:cNvSpPr txBox="1"/>
          <p:nvPr/>
        </p:nvSpPr>
        <p:spPr>
          <a:xfrm>
            <a:off x="7834312" y="5442892"/>
            <a:ext cx="2160000" cy="830997"/>
          </a:xfrm>
          <a:prstGeom prst="rect">
            <a:avLst/>
          </a:prstGeom>
          <a:noFill/>
          <a:ln>
            <a:solidFill>
              <a:srgbClr val="800080"/>
            </a:solidFill>
          </a:ln>
        </p:spPr>
        <p:txBody>
          <a:bodyPr wrap="square" rtlCol="0">
            <a:spAutoFit/>
          </a:bodyPr>
          <a:lstStyle/>
          <a:p>
            <a:pPr marL="285750" indent="-285750">
              <a:buClr>
                <a:srgbClr val="800080"/>
              </a:buClr>
              <a:buFont typeface="Arial"/>
              <a:buChar char="•"/>
            </a:pPr>
            <a:r>
              <a:rPr lang="en-US" sz="1600" dirty="0"/>
              <a:t>ATP</a:t>
            </a:r>
          </a:p>
          <a:p>
            <a:pPr marL="285750" indent="-285750">
              <a:buClr>
                <a:srgbClr val="800080"/>
              </a:buClr>
              <a:buFont typeface="Arial"/>
              <a:buChar char="•"/>
            </a:pPr>
            <a:r>
              <a:rPr lang="en-US" sz="1600" dirty="0"/>
              <a:t>NAD</a:t>
            </a:r>
          </a:p>
          <a:p>
            <a:pPr marL="285750" indent="-285750">
              <a:buClr>
                <a:srgbClr val="800080"/>
              </a:buClr>
              <a:buFont typeface="Arial"/>
              <a:buChar char="•"/>
            </a:pPr>
            <a:r>
              <a:rPr lang="en-US" sz="1600" dirty="0"/>
              <a:t>NADP</a:t>
            </a:r>
          </a:p>
        </p:txBody>
      </p:sp>
      <p:grpSp>
        <p:nvGrpSpPr>
          <p:cNvPr id="29" name="Groupe 28"/>
          <p:cNvGrpSpPr/>
          <p:nvPr/>
        </p:nvGrpSpPr>
        <p:grpSpPr>
          <a:xfrm>
            <a:off x="6417890" y="887715"/>
            <a:ext cx="1567734" cy="1383232"/>
            <a:chOff x="4893890" y="573390"/>
            <a:chExt cx="1567734" cy="1383232"/>
          </a:xfrm>
        </p:grpSpPr>
        <p:sp>
          <p:nvSpPr>
            <p:cNvPr id="17" name="Ellipse 16"/>
            <p:cNvSpPr/>
            <p:nvPr/>
          </p:nvSpPr>
          <p:spPr>
            <a:xfrm>
              <a:off x="4968900" y="573390"/>
              <a:ext cx="1420793" cy="1383232"/>
            </a:xfrm>
            <a:prstGeom prst="ellipse">
              <a:avLst/>
            </a:prstGeom>
            <a:solidFill>
              <a:schemeClr val="accent2">
                <a:alpha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27" name="ZoneTexte 26"/>
            <p:cNvSpPr txBox="1"/>
            <p:nvPr/>
          </p:nvSpPr>
          <p:spPr>
            <a:xfrm>
              <a:off x="4893890" y="1091105"/>
              <a:ext cx="1567734" cy="338554"/>
            </a:xfrm>
            <a:prstGeom prst="rect">
              <a:avLst/>
            </a:prstGeom>
            <a:noFill/>
            <a:ln>
              <a:noFill/>
            </a:ln>
          </p:spPr>
          <p:txBody>
            <a:bodyPr wrap="square" rtlCol="0">
              <a:spAutoFit/>
            </a:bodyPr>
            <a:lstStyle/>
            <a:p>
              <a:pPr algn="ctr"/>
              <a:r>
                <a:rPr lang="en-US" sz="1600" dirty="0">
                  <a:solidFill>
                    <a:schemeClr val="bg1"/>
                  </a:solidFill>
                </a:rPr>
                <a:t>Macromolecules</a:t>
              </a:r>
            </a:p>
          </p:txBody>
        </p:sp>
      </p:grpSp>
      <p:sp>
        <p:nvSpPr>
          <p:cNvPr id="28" name="Espace réservé du numéro de diapositive 27"/>
          <p:cNvSpPr>
            <a:spLocks noGrp="1"/>
          </p:cNvSpPr>
          <p:nvPr>
            <p:ph type="sldNum" sz="quarter" idx="12"/>
          </p:nvPr>
        </p:nvSpPr>
        <p:spPr/>
        <p:txBody>
          <a:bodyPr/>
          <a:lstStyle/>
          <a:p>
            <a:fld id="{3FECEF47-7412-4BB5-876B-472ED1E30DFF}" type="slidenum">
              <a:rPr lang="en-US" smtClean="0"/>
              <a:t>6</a:t>
            </a:fld>
            <a:endParaRPr lang="en-US" dirty="0"/>
          </a:p>
        </p:txBody>
      </p:sp>
      <p:sp>
        <p:nvSpPr>
          <p:cNvPr id="32" name="ZoneTexte 15"/>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Impact of pollutants on plants</a:t>
            </a:r>
          </a:p>
        </p:txBody>
      </p:sp>
      <p:sp>
        <p:nvSpPr>
          <p:cNvPr id="33" name="ZoneTexte 323"/>
          <p:cNvSpPr txBox="1"/>
          <p:nvPr/>
        </p:nvSpPr>
        <p:spPr>
          <a:xfrm>
            <a:off x="0" y="404664"/>
            <a:ext cx="12191999" cy="572464"/>
          </a:xfrm>
          <a:prstGeom prst="rect">
            <a:avLst/>
          </a:prstGeom>
          <a:noFill/>
        </p:spPr>
        <p:txBody>
          <a:bodyPr wrap="square" rtlCol="0">
            <a:spAutoFit/>
          </a:bodyPr>
          <a:lstStyle/>
          <a:p>
            <a:pPr algn="ctr">
              <a:lnSpc>
                <a:spcPct val="130000"/>
              </a:lnSpc>
              <a:defRPr/>
            </a:pPr>
            <a:r>
              <a:rPr lang="en-US" sz="2400" b="1" dirty="0">
                <a:solidFill>
                  <a:prstClr val="black"/>
                </a:solidFill>
                <a:cs typeface="Calibri" pitchFamily="34" charset="0"/>
              </a:rPr>
              <a:t>Plant health evaluation ???</a:t>
            </a:r>
            <a:endParaRPr lang="en-US" sz="2400" b="1" dirty="0"/>
          </a:p>
        </p:txBody>
      </p:sp>
    </p:spTree>
    <p:extLst>
      <p:ext uri="{BB962C8B-B14F-4D97-AF65-F5344CB8AC3E}">
        <p14:creationId xmlns:p14="http://schemas.microsoft.com/office/powerpoint/2010/main" val="254291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4"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CEF47-7412-4BB5-876B-472ED1E30DFF}" type="slidenum">
              <a:rPr lang="en-US" smtClean="0">
                <a:solidFill>
                  <a:prstClr val="black">
                    <a:tint val="75000"/>
                  </a:prstClr>
                </a:solidFill>
              </a:rPr>
              <a:pPr/>
              <a:t>7</a:t>
            </a:fld>
            <a:endParaRPr lang="en-US" dirty="0">
              <a:solidFill>
                <a:prstClr val="black">
                  <a:tint val="75000"/>
                </a:prstClr>
              </a:solidFill>
            </a:endParaRPr>
          </a:p>
        </p:txBody>
      </p:sp>
      <p:sp>
        <p:nvSpPr>
          <p:cNvPr id="4" name="ZoneTexte 15"/>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Impact of pollutants on plants</a:t>
            </a:r>
          </a:p>
        </p:txBody>
      </p:sp>
      <p:sp>
        <p:nvSpPr>
          <p:cNvPr id="3" name="TextBox 2"/>
          <p:cNvSpPr txBox="1"/>
          <p:nvPr/>
        </p:nvSpPr>
        <p:spPr>
          <a:xfrm>
            <a:off x="4966716" y="768096"/>
            <a:ext cx="2258568" cy="461665"/>
          </a:xfrm>
          <a:prstGeom prst="rect">
            <a:avLst/>
          </a:prstGeom>
          <a:solidFill>
            <a:schemeClr val="bg2">
              <a:lumMod val="9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t>Heavy Metals</a:t>
            </a:r>
          </a:p>
        </p:txBody>
      </p:sp>
      <p:sp>
        <p:nvSpPr>
          <p:cNvPr id="6" name="Down Arrow 5"/>
          <p:cNvSpPr/>
          <p:nvPr/>
        </p:nvSpPr>
        <p:spPr>
          <a:xfrm>
            <a:off x="5922264" y="1225296"/>
            <a:ext cx="347472" cy="722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4048" y="2020824"/>
            <a:ext cx="11423904" cy="461665"/>
          </a:xfrm>
          <a:prstGeom prst="rect">
            <a:avLst/>
          </a:prstGeom>
          <a:solidFill>
            <a:schemeClr val="bg2">
              <a:lumMod val="9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t>Metals having atomic weight greater than sodium (23) and specific gravity (&gt; 5gm.cm</a:t>
            </a:r>
            <a:r>
              <a:rPr lang="en-US" sz="2400" b="1" baseline="30000" dirty="0"/>
              <a:t>-3</a:t>
            </a:r>
            <a:r>
              <a:rPr lang="en-US" sz="2400" b="1" dirty="0"/>
              <a:t>)</a:t>
            </a:r>
          </a:p>
        </p:txBody>
      </p:sp>
      <p:sp>
        <p:nvSpPr>
          <p:cNvPr id="10" name="Down Arrow 9"/>
          <p:cNvSpPr/>
          <p:nvPr/>
        </p:nvSpPr>
        <p:spPr>
          <a:xfrm>
            <a:off x="5922264" y="2474976"/>
            <a:ext cx="347472" cy="722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157984" y="3291683"/>
            <a:ext cx="7434072" cy="461665"/>
          </a:xfrm>
          <a:prstGeom prst="rect">
            <a:avLst/>
          </a:prstGeom>
          <a:solidFill>
            <a:schemeClr val="bg2">
              <a:lumMod val="9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t>On health effects basis</a:t>
            </a:r>
          </a:p>
        </p:txBody>
      </p:sp>
      <p:sp>
        <p:nvSpPr>
          <p:cNvPr id="12" name="Down Arrow 11"/>
          <p:cNvSpPr/>
          <p:nvPr/>
        </p:nvSpPr>
        <p:spPr>
          <a:xfrm>
            <a:off x="2069592" y="3749040"/>
            <a:ext cx="347472" cy="722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9342120" y="3749040"/>
            <a:ext cx="347472" cy="722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6918960" y="3752088"/>
            <a:ext cx="347472" cy="722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4498848" y="3752072"/>
            <a:ext cx="347472" cy="722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114044" y="4541520"/>
            <a:ext cx="2258568" cy="1200329"/>
          </a:xfrm>
          <a:prstGeom prst="rect">
            <a:avLst/>
          </a:prstGeom>
          <a:solidFill>
            <a:schemeClr val="bg2">
              <a:lumMod val="9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t>Essential</a:t>
            </a:r>
          </a:p>
          <a:p>
            <a:pPr algn="ctr"/>
            <a:r>
              <a:rPr lang="en-US" sz="2400" b="1" dirty="0"/>
              <a:t>Cu, Zn, Co, </a:t>
            </a:r>
          </a:p>
          <a:p>
            <a:pPr algn="ctr"/>
            <a:r>
              <a:rPr lang="en-US" sz="2400" b="1" dirty="0"/>
              <a:t>Cr, </a:t>
            </a:r>
            <a:r>
              <a:rPr lang="en-US" sz="2400" b="1" dirty="0" err="1"/>
              <a:t>Mn</a:t>
            </a:r>
            <a:r>
              <a:rPr lang="en-US" sz="2400" b="1" dirty="0"/>
              <a:t>, Fe</a:t>
            </a:r>
          </a:p>
        </p:txBody>
      </p:sp>
      <p:sp>
        <p:nvSpPr>
          <p:cNvPr id="21" name="TextBox 20"/>
          <p:cNvSpPr txBox="1"/>
          <p:nvPr/>
        </p:nvSpPr>
        <p:spPr>
          <a:xfrm>
            <a:off x="3543300" y="4547616"/>
            <a:ext cx="2258568" cy="830997"/>
          </a:xfrm>
          <a:prstGeom prst="rect">
            <a:avLst/>
          </a:prstGeom>
          <a:solidFill>
            <a:schemeClr val="bg2">
              <a:lumMod val="9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t>Non-essential</a:t>
            </a:r>
          </a:p>
          <a:p>
            <a:pPr algn="ctr"/>
            <a:r>
              <a:rPr lang="en-US" sz="2400" b="1" dirty="0"/>
              <a:t>Ba, Li, </a:t>
            </a:r>
            <a:r>
              <a:rPr lang="en-US" sz="2400" b="1" dirty="0" err="1"/>
              <a:t>Zr</a:t>
            </a:r>
            <a:endParaRPr lang="en-US" sz="2400" b="1" dirty="0"/>
          </a:p>
        </p:txBody>
      </p:sp>
      <p:sp>
        <p:nvSpPr>
          <p:cNvPr id="22" name="TextBox 21"/>
          <p:cNvSpPr txBox="1"/>
          <p:nvPr/>
        </p:nvSpPr>
        <p:spPr>
          <a:xfrm>
            <a:off x="5963412" y="4544568"/>
            <a:ext cx="2258568" cy="830997"/>
          </a:xfrm>
          <a:prstGeom prst="rect">
            <a:avLst/>
          </a:prstGeom>
          <a:solidFill>
            <a:schemeClr val="bg2">
              <a:lumMod val="9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t>Less toxic</a:t>
            </a:r>
          </a:p>
          <a:p>
            <a:pPr algn="ctr"/>
            <a:r>
              <a:rPr lang="en-US" sz="2400" b="1" dirty="0"/>
              <a:t>Sn, Al</a:t>
            </a:r>
          </a:p>
        </p:txBody>
      </p:sp>
      <p:sp>
        <p:nvSpPr>
          <p:cNvPr id="23" name="TextBox 22"/>
          <p:cNvSpPr txBox="1"/>
          <p:nvPr/>
        </p:nvSpPr>
        <p:spPr>
          <a:xfrm>
            <a:off x="8386572" y="4544568"/>
            <a:ext cx="2258568" cy="830997"/>
          </a:xfrm>
          <a:prstGeom prst="rect">
            <a:avLst/>
          </a:prstGeom>
          <a:solidFill>
            <a:schemeClr val="bg2">
              <a:lumMod val="9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t>Highly toxic</a:t>
            </a:r>
          </a:p>
          <a:p>
            <a:pPr algn="ctr"/>
            <a:r>
              <a:rPr lang="en-US" sz="2400" b="1" dirty="0" err="1"/>
              <a:t>Pb</a:t>
            </a:r>
            <a:r>
              <a:rPr lang="en-US" sz="2400" b="1" dirty="0"/>
              <a:t>, Hg, Cd</a:t>
            </a:r>
          </a:p>
        </p:txBody>
      </p:sp>
      <p:sp>
        <p:nvSpPr>
          <p:cNvPr id="24" name="TextBox 23">
            <a:extLst>
              <a:ext uri="{FF2B5EF4-FFF2-40B4-BE49-F238E27FC236}">
                <a16:creationId xmlns:a16="http://schemas.microsoft.com/office/drawing/2014/main" id="{D68D5CDE-F7DD-4AF7-B2E7-E24A7642E4AC}"/>
              </a:ext>
            </a:extLst>
          </p:cNvPr>
          <p:cNvSpPr txBox="1"/>
          <p:nvPr/>
        </p:nvSpPr>
        <p:spPr>
          <a:xfrm>
            <a:off x="0" y="523220"/>
            <a:ext cx="12192000" cy="6334780"/>
          </a:xfrm>
          <a:prstGeom prst="rect">
            <a:avLst/>
          </a:prstGeom>
          <a:solidFill>
            <a:schemeClr val="bg1">
              <a:lumMod val="75000"/>
              <a:alpha val="80000"/>
            </a:schemeClr>
          </a:solidFill>
        </p:spPr>
        <p:txBody>
          <a:bodyPr wrap="square" rtlCol="0">
            <a:spAutoFit/>
          </a:bodyPr>
          <a:lstStyle/>
          <a:p>
            <a:endParaRPr lang="en-US" dirty="0"/>
          </a:p>
        </p:txBody>
      </p:sp>
      <p:graphicFrame>
        <p:nvGraphicFramePr>
          <p:cNvPr id="25" name="Table 24">
            <a:extLst>
              <a:ext uri="{FF2B5EF4-FFF2-40B4-BE49-F238E27FC236}">
                <a16:creationId xmlns:a16="http://schemas.microsoft.com/office/drawing/2014/main" id="{EAD42FDE-6CB4-4734-B6A6-66E475B1B471}"/>
              </a:ext>
            </a:extLst>
          </p:cNvPr>
          <p:cNvGraphicFramePr>
            <a:graphicFrameLocks noGrp="1"/>
          </p:cNvGraphicFramePr>
          <p:nvPr>
            <p:extLst>
              <p:ext uri="{D42A27DB-BD31-4B8C-83A1-F6EECF244321}">
                <p14:modId xmlns:p14="http://schemas.microsoft.com/office/powerpoint/2010/main" val="2909520355"/>
              </p:ext>
            </p:extLst>
          </p:nvPr>
        </p:nvGraphicFramePr>
        <p:xfrm>
          <a:off x="2032000" y="1432898"/>
          <a:ext cx="8128000" cy="395097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0">
                <a:tc>
                  <a:txBody>
                    <a:bodyPr/>
                    <a:lstStyle/>
                    <a:p>
                      <a:pPr algn="ctr">
                        <a:lnSpc>
                          <a:spcPct val="150000"/>
                        </a:lnSpc>
                      </a:pPr>
                      <a:r>
                        <a:rPr lang="en-US" dirty="0">
                          <a:solidFill>
                            <a:schemeClr val="tx1"/>
                          </a:solidFill>
                        </a:rPr>
                        <a:t>T.E.</a:t>
                      </a:r>
                    </a:p>
                  </a:txBody>
                  <a:tcPr anchor="ctr"/>
                </a:tc>
                <a:tc>
                  <a:txBody>
                    <a:bodyPr/>
                    <a:lstStyle/>
                    <a:p>
                      <a:pPr algn="ctr"/>
                      <a:r>
                        <a:rPr lang="en-US" b="1" dirty="0">
                          <a:solidFill>
                            <a:schemeClr val="tx1"/>
                          </a:solidFill>
                          <a:latin typeface="+mj-lt"/>
                        </a:rPr>
                        <a:t>Range in plant (</a:t>
                      </a:r>
                      <a:r>
                        <a:rPr lang="en-US" b="1" i="0" u="none" strike="noStrike" baseline="0" dirty="0">
                          <a:solidFill>
                            <a:schemeClr val="tx1"/>
                          </a:solidFill>
                          <a:latin typeface="+mj-lt"/>
                        </a:rPr>
                        <a:t>μg.g</a:t>
                      </a:r>
                      <a:r>
                        <a:rPr lang="en-US" b="1" i="0" u="none" strike="noStrike" baseline="30000" dirty="0">
                          <a:solidFill>
                            <a:schemeClr val="tx1"/>
                          </a:solidFill>
                          <a:latin typeface="+mj-lt"/>
                        </a:rPr>
                        <a:t>-1</a:t>
                      </a:r>
                      <a:r>
                        <a:rPr lang="en-US" b="1" i="0" u="none" strike="noStrike" baseline="0" dirty="0">
                          <a:solidFill>
                            <a:schemeClr val="tx1"/>
                          </a:solidFill>
                          <a:latin typeface="+mj-lt"/>
                        </a:rPr>
                        <a:t> </a:t>
                      </a:r>
                      <a:r>
                        <a:rPr lang="en-US" b="1" i="0" u="none" strike="noStrike" baseline="0" dirty="0" err="1">
                          <a:solidFill>
                            <a:schemeClr val="tx1"/>
                          </a:solidFill>
                          <a:latin typeface="+mj-lt"/>
                        </a:rPr>
                        <a:t>dw</a:t>
                      </a:r>
                      <a:r>
                        <a:rPr lang="en-US" b="1" i="0" u="none" strike="noStrike" baseline="0" dirty="0">
                          <a:solidFill>
                            <a:schemeClr val="tx1"/>
                          </a:solidFill>
                          <a:latin typeface="+mj-lt"/>
                        </a:rPr>
                        <a:t>)</a:t>
                      </a:r>
                      <a:endParaRPr lang="en-US" b="1" dirty="0">
                        <a:solidFill>
                          <a:schemeClr val="tx1"/>
                        </a:solidFill>
                        <a:latin typeface="+mj-lt"/>
                      </a:endParaRPr>
                    </a:p>
                  </a:txBody>
                  <a:tcPr/>
                </a:tc>
                <a:tc>
                  <a:txBody>
                    <a:bodyPr/>
                    <a:lstStyle/>
                    <a:p>
                      <a:pPr algn="ctr">
                        <a:lnSpc>
                          <a:spcPct val="150000"/>
                        </a:lnSpc>
                      </a:pPr>
                      <a:r>
                        <a:rPr lang="en-US" dirty="0">
                          <a:solidFill>
                            <a:schemeClr val="tx1"/>
                          </a:solidFill>
                        </a:rPr>
                        <a:t>T.E.</a:t>
                      </a:r>
                    </a:p>
                  </a:txBody>
                  <a:tcPr/>
                </a:tc>
                <a:tc>
                  <a:txBody>
                    <a:bodyPr/>
                    <a:lstStyle/>
                    <a:p>
                      <a:pPr algn="ctr"/>
                      <a:r>
                        <a:rPr lang="en-US" b="1" dirty="0">
                          <a:solidFill>
                            <a:schemeClr val="tx1"/>
                          </a:solidFill>
                          <a:latin typeface="+mj-lt"/>
                        </a:rPr>
                        <a:t>Range in plant (</a:t>
                      </a:r>
                      <a:r>
                        <a:rPr lang="en-US" b="1" i="0" u="none" strike="noStrike" baseline="0" dirty="0">
                          <a:solidFill>
                            <a:schemeClr val="tx1"/>
                          </a:solidFill>
                          <a:latin typeface="+mj-lt"/>
                        </a:rPr>
                        <a:t>μg.g</a:t>
                      </a:r>
                      <a:r>
                        <a:rPr lang="en-US" b="1" i="0" u="none" strike="noStrike" baseline="30000" dirty="0">
                          <a:solidFill>
                            <a:schemeClr val="tx1"/>
                          </a:solidFill>
                          <a:latin typeface="+mj-lt"/>
                        </a:rPr>
                        <a:t>-1</a:t>
                      </a:r>
                      <a:r>
                        <a:rPr lang="en-US" b="1" i="0" u="none" strike="noStrike" baseline="0" dirty="0">
                          <a:solidFill>
                            <a:schemeClr val="tx1"/>
                          </a:solidFill>
                          <a:latin typeface="+mj-lt"/>
                        </a:rPr>
                        <a:t> </a:t>
                      </a:r>
                      <a:r>
                        <a:rPr lang="en-US" b="1" i="0" u="none" strike="noStrike" baseline="0" dirty="0" err="1">
                          <a:solidFill>
                            <a:schemeClr val="tx1"/>
                          </a:solidFill>
                          <a:latin typeface="+mj-lt"/>
                        </a:rPr>
                        <a:t>dw</a:t>
                      </a:r>
                      <a:r>
                        <a:rPr lang="en-US" b="1" i="0" u="none" strike="noStrike" baseline="0" dirty="0">
                          <a:solidFill>
                            <a:schemeClr val="tx1"/>
                          </a:solidFill>
                          <a:latin typeface="+mj-lt"/>
                        </a:rPr>
                        <a:t>)</a:t>
                      </a:r>
                      <a:endParaRPr lang="en-US" b="1" dirty="0">
                        <a:solidFill>
                          <a:schemeClr val="tx1"/>
                        </a:solidFill>
                        <a:latin typeface="+mj-lt"/>
                      </a:endParaRPr>
                    </a:p>
                  </a:txBody>
                  <a:tcPr/>
                </a:tc>
                <a:extLst>
                  <a:ext uri="{0D108BD9-81ED-4DB2-BD59-A6C34878D82A}">
                    <a16:rowId xmlns:a16="http://schemas.microsoft.com/office/drawing/2014/main" val="10000"/>
                  </a:ext>
                </a:extLst>
              </a:tr>
              <a:tr h="548640">
                <a:tc>
                  <a:txBody>
                    <a:bodyPr/>
                    <a:lstStyle/>
                    <a:p>
                      <a:pPr algn="ctr">
                        <a:lnSpc>
                          <a:spcPct val="150000"/>
                        </a:lnSpc>
                      </a:pPr>
                      <a:r>
                        <a:rPr lang="en-US" dirty="0">
                          <a:solidFill>
                            <a:schemeClr val="tx1"/>
                          </a:solidFill>
                        </a:rPr>
                        <a:t>As</a:t>
                      </a:r>
                    </a:p>
                  </a:txBody>
                  <a:tcPr anchor="ctr"/>
                </a:tc>
                <a:tc>
                  <a:txBody>
                    <a:bodyPr/>
                    <a:lstStyle/>
                    <a:p>
                      <a:pPr algn="ctr"/>
                      <a:r>
                        <a:rPr lang="en-US" b="1" dirty="0">
                          <a:solidFill>
                            <a:schemeClr val="tx1"/>
                          </a:solidFill>
                          <a:latin typeface="+mj-lt"/>
                        </a:rPr>
                        <a:t>0.02-7</a:t>
                      </a:r>
                    </a:p>
                  </a:txBody>
                  <a:tcPr anchor="ctr"/>
                </a:tc>
                <a:tc>
                  <a:txBody>
                    <a:bodyPr/>
                    <a:lstStyle/>
                    <a:p>
                      <a:pPr algn="ctr">
                        <a:lnSpc>
                          <a:spcPct val="150000"/>
                        </a:lnSpc>
                      </a:pPr>
                      <a:r>
                        <a:rPr lang="en-US" dirty="0">
                          <a:solidFill>
                            <a:schemeClr val="tx1"/>
                          </a:solidFill>
                        </a:rPr>
                        <a:t>Cd</a:t>
                      </a:r>
                    </a:p>
                  </a:txBody>
                  <a:tcPr anchor="ctr"/>
                </a:tc>
                <a:tc>
                  <a:txBody>
                    <a:bodyPr/>
                    <a:lstStyle/>
                    <a:p>
                      <a:pPr algn="ctr"/>
                      <a:r>
                        <a:rPr lang="en-US" b="1" dirty="0">
                          <a:solidFill>
                            <a:schemeClr val="tx1"/>
                          </a:solidFill>
                          <a:latin typeface="+mj-lt"/>
                        </a:rPr>
                        <a:t>0.1-2.4</a:t>
                      </a:r>
                    </a:p>
                  </a:txBody>
                  <a:tcPr anchor="ctr"/>
                </a:tc>
                <a:extLst>
                  <a:ext uri="{0D108BD9-81ED-4DB2-BD59-A6C34878D82A}">
                    <a16:rowId xmlns:a16="http://schemas.microsoft.com/office/drawing/2014/main" val="10001"/>
                  </a:ext>
                </a:extLst>
              </a:tr>
              <a:tr h="457200">
                <a:tc>
                  <a:txBody>
                    <a:bodyPr/>
                    <a:lstStyle/>
                    <a:p>
                      <a:pPr algn="ctr">
                        <a:lnSpc>
                          <a:spcPct val="150000"/>
                        </a:lnSpc>
                      </a:pPr>
                      <a:r>
                        <a:rPr lang="en-US" dirty="0">
                          <a:solidFill>
                            <a:schemeClr val="tx1"/>
                          </a:solidFill>
                        </a:rPr>
                        <a:t>Hg</a:t>
                      </a:r>
                    </a:p>
                  </a:txBody>
                  <a:tcPr anchor="ctr"/>
                </a:tc>
                <a:tc>
                  <a:txBody>
                    <a:bodyPr/>
                    <a:lstStyle/>
                    <a:p>
                      <a:pPr algn="ctr"/>
                      <a:r>
                        <a:rPr lang="en-US" b="1" dirty="0">
                          <a:solidFill>
                            <a:schemeClr val="tx1"/>
                          </a:solidFill>
                          <a:latin typeface="+mj-lt"/>
                        </a:rPr>
                        <a:t>0.005-0.02</a:t>
                      </a:r>
                    </a:p>
                  </a:txBody>
                  <a:tcPr anchor="ctr"/>
                </a:tc>
                <a:tc>
                  <a:txBody>
                    <a:bodyPr/>
                    <a:lstStyle/>
                    <a:p>
                      <a:pPr algn="ctr">
                        <a:lnSpc>
                          <a:spcPct val="150000"/>
                        </a:lnSpc>
                      </a:pPr>
                      <a:r>
                        <a:rPr lang="en-US" dirty="0" err="1">
                          <a:solidFill>
                            <a:schemeClr val="tx1"/>
                          </a:solidFill>
                        </a:rPr>
                        <a:t>Pb</a:t>
                      </a:r>
                      <a:endParaRPr lang="en-US" dirty="0">
                        <a:solidFill>
                          <a:schemeClr val="tx1"/>
                        </a:solidFill>
                      </a:endParaRPr>
                    </a:p>
                  </a:txBody>
                  <a:tcPr anchor="ctr"/>
                </a:tc>
                <a:tc>
                  <a:txBody>
                    <a:bodyPr/>
                    <a:lstStyle/>
                    <a:p>
                      <a:pPr algn="ctr"/>
                      <a:r>
                        <a:rPr lang="en-US" b="1" dirty="0">
                          <a:solidFill>
                            <a:schemeClr val="tx1"/>
                          </a:solidFill>
                          <a:latin typeface="+mj-lt"/>
                        </a:rPr>
                        <a:t>1-13</a:t>
                      </a:r>
                    </a:p>
                  </a:txBody>
                  <a:tcPr anchor="ctr"/>
                </a:tc>
                <a:extLst>
                  <a:ext uri="{0D108BD9-81ED-4DB2-BD59-A6C34878D82A}">
                    <a16:rowId xmlns:a16="http://schemas.microsoft.com/office/drawing/2014/main" val="10002"/>
                  </a:ext>
                </a:extLst>
              </a:tr>
              <a:tr h="365760">
                <a:tc>
                  <a:txBody>
                    <a:bodyPr/>
                    <a:lstStyle/>
                    <a:p>
                      <a:pPr algn="ctr">
                        <a:lnSpc>
                          <a:spcPct val="150000"/>
                        </a:lnSpc>
                      </a:pPr>
                      <a:r>
                        <a:rPr lang="en-US" dirty="0">
                          <a:solidFill>
                            <a:schemeClr val="tx1"/>
                          </a:solidFill>
                        </a:rPr>
                        <a:t>Sb</a:t>
                      </a:r>
                    </a:p>
                  </a:txBody>
                  <a:tcPr anchor="ctr"/>
                </a:tc>
                <a:tc>
                  <a:txBody>
                    <a:bodyPr/>
                    <a:lstStyle/>
                    <a:p>
                      <a:pPr algn="ctr"/>
                      <a:r>
                        <a:rPr lang="en-US" b="1" dirty="0">
                          <a:solidFill>
                            <a:schemeClr val="tx1"/>
                          </a:solidFill>
                          <a:latin typeface="+mj-lt"/>
                        </a:rPr>
                        <a:t>0.02-0.06</a:t>
                      </a:r>
                    </a:p>
                  </a:txBody>
                  <a:tcPr anchor="ctr"/>
                </a:tc>
                <a:tc>
                  <a:txBody>
                    <a:bodyPr/>
                    <a:lstStyle/>
                    <a:p>
                      <a:pPr algn="ctr">
                        <a:lnSpc>
                          <a:spcPct val="150000"/>
                        </a:lnSpc>
                      </a:pPr>
                      <a:r>
                        <a:rPr lang="en-US" dirty="0">
                          <a:solidFill>
                            <a:schemeClr val="tx1"/>
                          </a:solidFill>
                        </a:rPr>
                        <a:t>Co</a:t>
                      </a:r>
                    </a:p>
                  </a:txBody>
                  <a:tcPr anchor="ctr"/>
                </a:tc>
                <a:tc>
                  <a:txBody>
                    <a:bodyPr/>
                    <a:lstStyle/>
                    <a:p>
                      <a:pPr algn="ctr"/>
                      <a:r>
                        <a:rPr lang="en-US" b="1" dirty="0">
                          <a:solidFill>
                            <a:schemeClr val="tx1"/>
                          </a:solidFill>
                          <a:latin typeface="+mj-lt"/>
                        </a:rPr>
                        <a:t>0.05-0.5</a:t>
                      </a:r>
                    </a:p>
                  </a:txBody>
                  <a:tcPr anchor="ctr"/>
                </a:tc>
                <a:extLst>
                  <a:ext uri="{0D108BD9-81ED-4DB2-BD59-A6C34878D82A}">
                    <a16:rowId xmlns:a16="http://schemas.microsoft.com/office/drawing/2014/main" val="10003"/>
                  </a:ext>
                </a:extLst>
              </a:tr>
              <a:tr h="274320">
                <a:tc>
                  <a:txBody>
                    <a:bodyPr/>
                    <a:lstStyle/>
                    <a:p>
                      <a:pPr algn="ctr">
                        <a:lnSpc>
                          <a:spcPct val="150000"/>
                        </a:lnSpc>
                      </a:pPr>
                      <a:r>
                        <a:rPr lang="en-US" dirty="0">
                          <a:solidFill>
                            <a:schemeClr val="tx1"/>
                          </a:solidFill>
                        </a:rPr>
                        <a:t>Cr</a:t>
                      </a:r>
                    </a:p>
                  </a:txBody>
                  <a:tcPr anchor="ctr"/>
                </a:tc>
                <a:tc>
                  <a:txBody>
                    <a:bodyPr/>
                    <a:lstStyle/>
                    <a:p>
                      <a:pPr algn="ctr"/>
                      <a:r>
                        <a:rPr lang="en-US" b="1" dirty="0">
                          <a:solidFill>
                            <a:schemeClr val="tx1"/>
                          </a:solidFill>
                          <a:latin typeface="+mj-lt"/>
                        </a:rPr>
                        <a:t>0.2-1</a:t>
                      </a:r>
                    </a:p>
                  </a:txBody>
                  <a:tcPr anchor="ctr"/>
                </a:tc>
                <a:tc>
                  <a:txBody>
                    <a:bodyPr/>
                    <a:lstStyle/>
                    <a:p>
                      <a:pPr algn="ctr">
                        <a:lnSpc>
                          <a:spcPct val="150000"/>
                        </a:lnSpc>
                      </a:pPr>
                      <a:r>
                        <a:rPr lang="en-US" dirty="0">
                          <a:solidFill>
                            <a:schemeClr val="tx1"/>
                          </a:solidFill>
                        </a:rPr>
                        <a:t>Cu</a:t>
                      </a:r>
                    </a:p>
                  </a:txBody>
                  <a:tcPr anchor="ctr"/>
                </a:tc>
                <a:tc>
                  <a:txBody>
                    <a:bodyPr/>
                    <a:lstStyle/>
                    <a:p>
                      <a:pPr algn="ctr"/>
                      <a:r>
                        <a:rPr lang="en-US" b="1" dirty="0">
                          <a:solidFill>
                            <a:schemeClr val="tx1"/>
                          </a:solidFill>
                          <a:latin typeface="+mj-lt"/>
                        </a:rPr>
                        <a:t>4-15</a:t>
                      </a:r>
                    </a:p>
                  </a:txBody>
                  <a:tcPr anchor="ctr"/>
                </a:tc>
                <a:extLst>
                  <a:ext uri="{0D108BD9-81ED-4DB2-BD59-A6C34878D82A}">
                    <a16:rowId xmlns:a16="http://schemas.microsoft.com/office/drawing/2014/main" val="10004"/>
                  </a:ext>
                </a:extLst>
              </a:tr>
              <a:tr h="182880">
                <a:tc>
                  <a:txBody>
                    <a:bodyPr/>
                    <a:lstStyle/>
                    <a:p>
                      <a:pPr algn="ctr">
                        <a:lnSpc>
                          <a:spcPct val="150000"/>
                        </a:lnSpc>
                      </a:pPr>
                      <a:r>
                        <a:rPr lang="en-US" dirty="0">
                          <a:solidFill>
                            <a:schemeClr val="tx1"/>
                          </a:solidFill>
                        </a:rPr>
                        <a:t>Fe</a:t>
                      </a:r>
                    </a:p>
                  </a:txBody>
                  <a:tcPr anchor="ctr"/>
                </a:tc>
                <a:tc>
                  <a:txBody>
                    <a:bodyPr/>
                    <a:lstStyle/>
                    <a:p>
                      <a:pPr algn="ctr"/>
                      <a:r>
                        <a:rPr lang="en-US" b="1" dirty="0">
                          <a:solidFill>
                            <a:schemeClr val="tx1"/>
                          </a:solidFill>
                          <a:latin typeface="+mj-lt"/>
                        </a:rPr>
                        <a:t>140</a:t>
                      </a:r>
                    </a:p>
                  </a:txBody>
                  <a:tcPr anchor="ctr"/>
                </a:tc>
                <a:tc>
                  <a:txBody>
                    <a:bodyPr/>
                    <a:lstStyle/>
                    <a:p>
                      <a:pPr algn="ctr">
                        <a:lnSpc>
                          <a:spcPct val="150000"/>
                        </a:lnSpc>
                      </a:pPr>
                      <a:r>
                        <a:rPr lang="en-US" dirty="0" err="1">
                          <a:solidFill>
                            <a:schemeClr val="tx1"/>
                          </a:solidFill>
                        </a:rPr>
                        <a:t>Mn</a:t>
                      </a:r>
                      <a:endParaRPr lang="en-US" dirty="0">
                        <a:solidFill>
                          <a:schemeClr val="tx1"/>
                        </a:solidFill>
                      </a:endParaRPr>
                    </a:p>
                  </a:txBody>
                  <a:tcPr anchor="ctr"/>
                </a:tc>
                <a:tc>
                  <a:txBody>
                    <a:bodyPr/>
                    <a:lstStyle/>
                    <a:p>
                      <a:pPr algn="ctr"/>
                      <a:r>
                        <a:rPr lang="en-US" b="1" dirty="0">
                          <a:solidFill>
                            <a:schemeClr val="tx1"/>
                          </a:solidFill>
                          <a:latin typeface="+mj-lt"/>
                        </a:rPr>
                        <a:t>15-100</a:t>
                      </a:r>
                    </a:p>
                  </a:txBody>
                  <a:tcPr anchor="ctr"/>
                </a:tc>
                <a:extLst>
                  <a:ext uri="{0D108BD9-81ED-4DB2-BD59-A6C34878D82A}">
                    <a16:rowId xmlns:a16="http://schemas.microsoft.com/office/drawing/2014/main" val="10005"/>
                  </a:ext>
                </a:extLst>
              </a:tr>
              <a:tr h="251460">
                <a:tc>
                  <a:txBody>
                    <a:bodyPr/>
                    <a:lstStyle/>
                    <a:p>
                      <a:pPr algn="ctr">
                        <a:lnSpc>
                          <a:spcPct val="150000"/>
                        </a:lnSpc>
                      </a:pPr>
                      <a:r>
                        <a:rPr lang="en-US" dirty="0">
                          <a:solidFill>
                            <a:schemeClr val="tx1"/>
                          </a:solidFill>
                        </a:rPr>
                        <a:t>Mo</a:t>
                      </a:r>
                    </a:p>
                  </a:txBody>
                  <a:tcPr anchor="ctr"/>
                </a:tc>
                <a:tc>
                  <a:txBody>
                    <a:bodyPr/>
                    <a:lstStyle/>
                    <a:p>
                      <a:pPr algn="ctr"/>
                      <a:r>
                        <a:rPr lang="en-US" b="1" dirty="0">
                          <a:solidFill>
                            <a:schemeClr val="tx1"/>
                          </a:solidFill>
                          <a:latin typeface="+mj-lt"/>
                        </a:rPr>
                        <a:t>1-10</a:t>
                      </a:r>
                    </a:p>
                  </a:txBody>
                  <a:tcPr anchor="ctr"/>
                </a:tc>
                <a:tc>
                  <a:txBody>
                    <a:bodyPr/>
                    <a:lstStyle/>
                    <a:p>
                      <a:pPr algn="ctr">
                        <a:lnSpc>
                          <a:spcPct val="150000"/>
                        </a:lnSpc>
                      </a:pPr>
                      <a:r>
                        <a:rPr lang="en-US" dirty="0">
                          <a:solidFill>
                            <a:schemeClr val="tx1"/>
                          </a:solidFill>
                        </a:rPr>
                        <a:t>Ni</a:t>
                      </a:r>
                    </a:p>
                  </a:txBody>
                  <a:tcPr anchor="ctr"/>
                </a:tc>
                <a:tc>
                  <a:txBody>
                    <a:bodyPr/>
                    <a:lstStyle/>
                    <a:p>
                      <a:pPr algn="ctr"/>
                      <a:r>
                        <a:rPr lang="en-US" b="1" dirty="0">
                          <a:solidFill>
                            <a:schemeClr val="tx1"/>
                          </a:solidFill>
                          <a:latin typeface="+mj-lt"/>
                        </a:rPr>
                        <a:t>1</a:t>
                      </a:r>
                    </a:p>
                  </a:txBody>
                  <a:tcPr anchor="ctr"/>
                </a:tc>
                <a:extLst>
                  <a:ext uri="{0D108BD9-81ED-4DB2-BD59-A6C34878D82A}">
                    <a16:rowId xmlns:a16="http://schemas.microsoft.com/office/drawing/2014/main" val="10006"/>
                  </a:ext>
                </a:extLst>
              </a:tr>
              <a:tr h="251460">
                <a:tc>
                  <a:txBody>
                    <a:bodyPr/>
                    <a:lstStyle/>
                    <a:p>
                      <a:pPr algn="ctr">
                        <a:lnSpc>
                          <a:spcPct val="150000"/>
                        </a:lnSpc>
                      </a:pPr>
                      <a:r>
                        <a:rPr lang="en-US" dirty="0" err="1">
                          <a:solidFill>
                            <a:schemeClr val="tx1"/>
                          </a:solidFill>
                        </a:rPr>
                        <a:t>Sr</a:t>
                      </a:r>
                      <a:endParaRPr lang="en-US" dirty="0">
                        <a:solidFill>
                          <a:schemeClr val="tx1"/>
                        </a:solidFill>
                      </a:endParaRPr>
                    </a:p>
                  </a:txBody>
                  <a:tcPr anchor="ctr"/>
                </a:tc>
                <a:tc>
                  <a:txBody>
                    <a:bodyPr/>
                    <a:lstStyle/>
                    <a:p>
                      <a:pPr algn="ctr"/>
                      <a:r>
                        <a:rPr lang="en-US" b="1" dirty="0">
                          <a:solidFill>
                            <a:schemeClr val="tx1"/>
                          </a:solidFill>
                          <a:latin typeface="+mj-lt"/>
                        </a:rPr>
                        <a:t>0.3</a:t>
                      </a:r>
                    </a:p>
                  </a:txBody>
                  <a:tcPr anchor="ctr"/>
                </a:tc>
                <a:tc>
                  <a:txBody>
                    <a:bodyPr/>
                    <a:lstStyle/>
                    <a:p>
                      <a:pPr algn="ctr">
                        <a:lnSpc>
                          <a:spcPct val="150000"/>
                        </a:lnSpc>
                      </a:pPr>
                      <a:r>
                        <a:rPr lang="en-US" dirty="0">
                          <a:solidFill>
                            <a:schemeClr val="tx1"/>
                          </a:solidFill>
                        </a:rPr>
                        <a:t>Zn</a:t>
                      </a:r>
                    </a:p>
                  </a:txBody>
                  <a:tcPr anchor="ctr"/>
                </a:tc>
                <a:tc>
                  <a:txBody>
                    <a:bodyPr/>
                    <a:lstStyle/>
                    <a:p>
                      <a:pPr algn="ctr"/>
                      <a:r>
                        <a:rPr lang="en-US" b="1" dirty="0">
                          <a:solidFill>
                            <a:schemeClr val="tx1"/>
                          </a:solidFill>
                          <a:latin typeface="+mj-lt"/>
                        </a:rPr>
                        <a:t>8-100</a:t>
                      </a:r>
                    </a:p>
                  </a:txBody>
                  <a:tcPr anchor="ctr"/>
                </a:tc>
                <a:extLst>
                  <a:ext uri="{0D108BD9-81ED-4DB2-BD59-A6C34878D82A}">
                    <a16:rowId xmlns:a16="http://schemas.microsoft.com/office/drawing/2014/main" val="10007"/>
                  </a:ext>
                </a:extLst>
              </a:tr>
            </a:tbl>
          </a:graphicData>
        </a:graphic>
      </p:graphicFrame>
      <p:sp>
        <p:nvSpPr>
          <p:cNvPr id="26" name="Rectangle 25">
            <a:extLst>
              <a:ext uri="{FF2B5EF4-FFF2-40B4-BE49-F238E27FC236}">
                <a16:creationId xmlns:a16="http://schemas.microsoft.com/office/drawing/2014/main" id="{236B2E32-2A5F-428E-9546-247BB1D78B9B}"/>
              </a:ext>
            </a:extLst>
          </p:cNvPr>
          <p:cNvSpPr/>
          <p:nvPr/>
        </p:nvSpPr>
        <p:spPr>
          <a:xfrm>
            <a:off x="2442972" y="1039291"/>
            <a:ext cx="7306056" cy="369332"/>
          </a:xfrm>
          <a:prstGeom prst="rect">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solidFill>
                  <a:srgbClr val="000000"/>
                </a:solidFill>
                <a:latin typeface="Arial" panose="020B0604020202020204" pitchFamily="34" charset="0"/>
              </a:rPr>
              <a:t>Range of a few important trace elements in plants like :(μg.g</a:t>
            </a:r>
            <a:r>
              <a:rPr lang="en-US" baseline="30000" dirty="0">
                <a:solidFill>
                  <a:srgbClr val="000000"/>
                </a:solidFill>
                <a:latin typeface="Arial" panose="020B0604020202020204" pitchFamily="34" charset="0"/>
              </a:rPr>
              <a:t>-1</a:t>
            </a:r>
            <a:r>
              <a:rPr lang="en-US" dirty="0">
                <a:solidFill>
                  <a:srgbClr val="000000"/>
                </a:solidFill>
                <a:latin typeface="Arial" panose="020B0604020202020204" pitchFamily="34" charset="0"/>
              </a:rPr>
              <a:t> dry wt.)</a:t>
            </a:r>
          </a:p>
        </p:txBody>
      </p:sp>
    </p:spTree>
    <p:extLst>
      <p:ext uri="{BB962C8B-B14F-4D97-AF65-F5344CB8AC3E}">
        <p14:creationId xmlns:p14="http://schemas.microsoft.com/office/powerpoint/2010/main" val="353975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P spid="14" grpId="0" animBg="1"/>
      <p:bldP spid="15" grpId="0" animBg="1"/>
      <p:bldP spid="16" grpId="0" animBg="1"/>
      <p:bldP spid="20" grpId="0" animBg="1"/>
      <p:bldP spid="21" grpId="0" animBg="1"/>
      <p:bldP spid="22" grpId="0" animBg="1"/>
      <p:bldP spid="23" grpId="0" animBg="1"/>
      <p:bldP spid="24"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CEF47-7412-4BB5-876B-472ED1E30DFF}" type="slidenum">
              <a:rPr lang="en-US" smtClean="0">
                <a:solidFill>
                  <a:prstClr val="black">
                    <a:tint val="75000"/>
                  </a:prstClr>
                </a:solidFill>
              </a:rPr>
              <a:pPr/>
              <a:t>8</a:t>
            </a:fld>
            <a:endParaRPr lang="en-US" dirty="0">
              <a:solidFill>
                <a:prstClr val="black">
                  <a:tint val="75000"/>
                </a:prstClr>
              </a:solidFill>
            </a:endParaRPr>
          </a:p>
        </p:txBody>
      </p:sp>
      <p:sp>
        <p:nvSpPr>
          <p:cNvPr id="3" name="ZoneTexte 15"/>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Impact of pollutants on plants</a:t>
            </a:r>
          </a:p>
        </p:txBody>
      </p:sp>
      <p:sp>
        <p:nvSpPr>
          <p:cNvPr id="4" name="ZoneTexte 323"/>
          <p:cNvSpPr txBox="1"/>
          <p:nvPr/>
        </p:nvSpPr>
        <p:spPr>
          <a:xfrm>
            <a:off x="0" y="404664"/>
            <a:ext cx="12192000" cy="572464"/>
          </a:xfrm>
          <a:prstGeom prst="rect">
            <a:avLst/>
          </a:prstGeom>
          <a:noFill/>
        </p:spPr>
        <p:txBody>
          <a:bodyPr wrap="square" rtlCol="0">
            <a:spAutoFit/>
          </a:bodyPr>
          <a:lstStyle/>
          <a:p>
            <a:pPr algn="ctr">
              <a:lnSpc>
                <a:spcPct val="130000"/>
              </a:lnSpc>
              <a:defRPr/>
            </a:pPr>
            <a:r>
              <a:rPr lang="en-US" sz="2400" b="1" dirty="0">
                <a:solidFill>
                  <a:prstClr val="black"/>
                </a:solidFill>
                <a:cs typeface="Calibri" pitchFamily="34" charset="0"/>
              </a:rPr>
              <a:t>Factors influencing metal uptake by plants (availability)</a:t>
            </a:r>
            <a:endParaRPr lang="en-US" sz="2400" b="1" dirty="0"/>
          </a:p>
        </p:txBody>
      </p:sp>
      <p:sp>
        <p:nvSpPr>
          <p:cNvPr id="5" name="Espace réservé du contenu 2"/>
          <p:cNvSpPr txBox="1">
            <a:spLocks/>
          </p:cNvSpPr>
          <p:nvPr/>
        </p:nvSpPr>
        <p:spPr>
          <a:xfrm>
            <a:off x="0" y="978408"/>
            <a:ext cx="12192000" cy="1684289"/>
          </a:xfrm>
          <a:prstGeom prst="rect">
            <a:avLst/>
          </a:prstGeom>
        </p:spPr>
        <p:txBody>
          <a:bodyPr vert="horz" wrap="square" lIns="72000" tIns="72000" rIns="72000" bIns="72000" rtlCol="0">
            <a:spAutoFit/>
          </a:bodyPr>
          <a:lstStyle/>
          <a:p>
            <a:r>
              <a:rPr lang="en-US" sz="2000" b="1" u="sng" dirty="0"/>
              <a:t>Definition: </a:t>
            </a:r>
          </a:p>
          <a:p>
            <a:pPr marL="342900" indent="-342900">
              <a:buFont typeface="Wingdings" panose="05000000000000000000" pitchFamily="2" charset="2"/>
              <a:buChar char="§"/>
            </a:pPr>
            <a:r>
              <a:rPr lang="en-US" sz="2000" dirty="0"/>
              <a:t>The fraction of the total element in the soil solution that is available to the receptor organism. </a:t>
            </a:r>
          </a:p>
          <a:p>
            <a:endParaRPr lang="en-US" sz="2000" b="1" u="sng" dirty="0"/>
          </a:p>
          <a:p>
            <a:r>
              <a:rPr lang="en-US" sz="2000" b="1" u="sng" dirty="0"/>
              <a:t>Factors affecting metal bioavailability:</a:t>
            </a:r>
          </a:p>
          <a:p>
            <a:pPr marL="457200" indent="-457200">
              <a:buFont typeface="+mj-lt"/>
              <a:buAutoNum type="arabicPeriod"/>
            </a:pPr>
            <a:r>
              <a:rPr lang="en-US" sz="2000" dirty="0"/>
              <a:t>pH: In general, the mobility and bioavailability of metals decreases in alkaline soils (pH &gt; 7.5).</a:t>
            </a:r>
          </a:p>
        </p:txBody>
      </p:sp>
      <p:grpSp>
        <p:nvGrpSpPr>
          <p:cNvPr id="10" name="Group 9"/>
          <p:cNvGrpSpPr/>
          <p:nvPr/>
        </p:nvGrpSpPr>
        <p:grpSpPr>
          <a:xfrm>
            <a:off x="3974592" y="2819881"/>
            <a:ext cx="4242816" cy="4059936"/>
            <a:chOff x="3974592" y="2874745"/>
            <a:chExt cx="4242816" cy="4059936"/>
          </a:xfrm>
        </p:grpSpPr>
        <p:pic>
          <p:nvPicPr>
            <p:cNvPr id="6" name="Picture 5"/>
            <p:cNvPicPr>
              <a:picLocks noChangeAspect="1"/>
            </p:cNvPicPr>
            <p:nvPr/>
          </p:nvPicPr>
          <p:blipFill rotWithShape="1">
            <a:blip r:embed="rId2"/>
            <a:srcRect l="11849" t="24533" r="55976" b="19734"/>
            <a:stretch/>
          </p:blipFill>
          <p:spPr>
            <a:xfrm>
              <a:off x="4312920" y="2874745"/>
              <a:ext cx="3566161" cy="3474720"/>
            </a:xfrm>
            <a:prstGeom prst="rect">
              <a:avLst/>
            </a:prstGeom>
          </p:spPr>
        </p:pic>
        <p:sp>
          <p:nvSpPr>
            <p:cNvPr id="8" name="TextBox 7"/>
            <p:cNvSpPr txBox="1"/>
            <p:nvPr/>
          </p:nvSpPr>
          <p:spPr>
            <a:xfrm>
              <a:off x="3974592" y="6288350"/>
              <a:ext cx="4242816" cy="646331"/>
            </a:xfrm>
            <a:prstGeom prst="rect">
              <a:avLst/>
            </a:prstGeom>
            <a:noFill/>
          </p:spPr>
          <p:txBody>
            <a:bodyPr wrap="square" rtlCol="0">
              <a:spAutoFit/>
            </a:bodyPr>
            <a:lstStyle/>
            <a:p>
              <a:r>
                <a:rPr lang="en-US" dirty="0"/>
                <a:t>Soil nutrient availability at various pH levels (</a:t>
              </a:r>
              <a:r>
                <a:rPr lang="en-US" b="1" dirty="0"/>
                <a:t>T.S </a:t>
              </a:r>
              <a:r>
                <a:rPr lang="en-US" b="1" dirty="0" err="1"/>
                <a:t>Tollefson</a:t>
              </a:r>
              <a:r>
                <a:rPr lang="en-US" b="1" dirty="0"/>
                <a:t>, University of Saskatchewan)</a:t>
              </a:r>
            </a:p>
          </p:txBody>
        </p:sp>
      </p:grpSp>
    </p:spTree>
    <p:extLst>
      <p:ext uri="{BB962C8B-B14F-4D97-AF65-F5344CB8AC3E}">
        <p14:creationId xmlns:p14="http://schemas.microsoft.com/office/powerpoint/2010/main" val="156473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ECEF47-7412-4BB5-876B-472ED1E30DFF}" type="slidenum">
              <a:rPr lang="en-US" smtClean="0">
                <a:solidFill>
                  <a:prstClr val="black">
                    <a:tint val="75000"/>
                  </a:prstClr>
                </a:solidFill>
              </a:rPr>
              <a:pPr/>
              <a:t>9</a:t>
            </a:fld>
            <a:endParaRPr lang="en-US" dirty="0">
              <a:solidFill>
                <a:prstClr val="black">
                  <a:tint val="75000"/>
                </a:prstClr>
              </a:solidFill>
            </a:endParaRPr>
          </a:p>
        </p:txBody>
      </p:sp>
      <p:sp>
        <p:nvSpPr>
          <p:cNvPr id="3" name="ZoneTexte 15"/>
          <p:cNvSpPr txBox="1"/>
          <p:nvPr/>
        </p:nvSpPr>
        <p:spPr>
          <a:xfrm>
            <a:off x="0" y="0"/>
            <a:ext cx="12191999" cy="523220"/>
          </a:xfrm>
          <a:prstGeom prst="rect">
            <a:avLst/>
          </a:prstGeom>
          <a:solidFill>
            <a:schemeClr val="accent1">
              <a:lumMod val="40000"/>
              <a:lumOff val="60000"/>
            </a:schemeClr>
          </a:solidFill>
        </p:spPr>
        <p:txBody>
          <a:bodyPr wrap="square" rtlCol="0">
            <a:spAutoFit/>
          </a:bodyPr>
          <a:lstStyle/>
          <a:p>
            <a:pPr algn="ctr"/>
            <a:r>
              <a:rPr lang="en-US" sz="2800" b="1" dirty="0">
                <a:cs typeface="Times New Roman" panose="02020603050405020304" pitchFamily="18" charset="0"/>
              </a:rPr>
              <a:t>Impact of pollutants on plants</a:t>
            </a:r>
          </a:p>
        </p:txBody>
      </p:sp>
      <p:sp>
        <p:nvSpPr>
          <p:cNvPr id="4" name="ZoneTexte 323"/>
          <p:cNvSpPr txBox="1"/>
          <p:nvPr/>
        </p:nvSpPr>
        <p:spPr>
          <a:xfrm>
            <a:off x="0" y="404664"/>
            <a:ext cx="12192000" cy="572464"/>
          </a:xfrm>
          <a:prstGeom prst="rect">
            <a:avLst/>
          </a:prstGeom>
          <a:noFill/>
        </p:spPr>
        <p:txBody>
          <a:bodyPr wrap="square" rtlCol="0">
            <a:spAutoFit/>
          </a:bodyPr>
          <a:lstStyle/>
          <a:p>
            <a:pPr algn="ctr">
              <a:lnSpc>
                <a:spcPct val="130000"/>
              </a:lnSpc>
              <a:defRPr/>
            </a:pPr>
            <a:r>
              <a:rPr lang="en-US" sz="2400" b="1" dirty="0">
                <a:solidFill>
                  <a:prstClr val="black"/>
                </a:solidFill>
                <a:cs typeface="Calibri" pitchFamily="34" charset="0"/>
              </a:rPr>
              <a:t>Factors influencing metal uptake by plants (availability)</a:t>
            </a:r>
            <a:endParaRPr lang="en-US" sz="2400" b="1" dirty="0"/>
          </a:p>
        </p:txBody>
      </p:sp>
      <p:sp>
        <p:nvSpPr>
          <p:cNvPr id="5" name="Espace réservé du contenu 2"/>
          <p:cNvSpPr txBox="1">
            <a:spLocks/>
          </p:cNvSpPr>
          <p:nvPr/>
        </p:nvSpPr>
        <p:spPr>
          <a:xfrm>
            <a:off x="0" y="978408"/>
            <a:ext cx="12192000" cy="2915395"/>
          </a:xfrm>
          <a:prstGeom prst="rect">
            <a:avLst/>
          </a:prstGeom>
        </p:spPr>
        <p:txBody>
          <a:bodyPr vert="horz" wrap="square" lIns="72000" tIns="72000" rIns="72000" bIns="72000" rtlCol="0">
            <a:spAutoFit/>
          </a:bodyPr>
          <a:lstStyle/>
          <a:p>
            <a:r>
              <a:rPr lang="en-US" sz="2000" b="1" u="sng" dirty="0"/>
              <a:t>Definition: </a:t>
            </a:r>
          </a:p>
          <a:p>
            <a:pPr marL="342900" indent="-342900">
              <a:buFont typeface="Wingdings" panose="05000000000000000000" pitchFamily="2" charset="2"/>
              <a:buChar char="§"/>
            </a:pPr>
            <a:r>
              <a:rPr lang="en-US" sz="2000" dirty="0"/>
              <a:t>The fraction of the total element in the soil solution that is available to the receptor organism. </a:t>
            </a:r>
          </a:p>
          <a:p>
            <a:endParaRPr lang="en-US" sz="2000" b="1" u="sng" dirty="0"/>
          </a:p>
          <a:p>
            <a:r>
              <a:rPr lang="en-US" sz="2000" b="1" u="sng" dirty="0"/>
              <a:t>Factors affecting metal bioavailability:</a:t>
            </a:r>
          </a:p>
          <a:p>
            <a:pPr marL="457200" indent="-457200">
              <a:spcAft>
                <a:spcPts val="1200"/>
              </a:spcAft>
              <a:buFont typeface="+mj-lt"/>
              <a:buAutoNum type="arabicPeriod"/>
            </a:pPr>
            <a:r>
              <a:rPr lang="en-US" sz="2000" dirty="0"/>
              <a:t>pH: In general, the mobility and bioavailability of metals decreases in alkaline soils (pH &gt; 7.5).</a:t>
            </a:r>
          </a:p>
          <a:p>
            <a:pPr marL="457200" indent="-457200">
              <a:spcAft>
                <a:spcPts val="1200"/>
              </a:spcAft>
              <a:buFont typeface="+mj-lt"/>
              <a:buAutoNum type="arabicPeriod"/>
            </a:pPr>
            <a:r>
              <a:rPr lang="en-US" sz="2000" dirty="0"/>
              <a:t>Organic matter: OM strongly retains the metals in soils and reduce its availability.</a:t>
            </a:r>
          </a:p>
          <a:p>
            <a:pPr marL="457200" indent="-457200">
              <a:buFont typeface="+mj-lt"/>
              <a:buAutoNum type="arabicPeriod"/>
            </a:pPr>
            <a:r>
              <a:rPr lang="en-US" sz="2000" dirty="0"/>
              <a:t>Plant-bacteria and HM-bacteria interaction: Soil microbes play crucial roles in the recycling of plant nutrients, maintenance of soil structure, plant growth and detoxification of noxious elements (chelating substances).</a:t>
            </a:r>
          </a:p>
        </p:txBody>
      </p:sp>
    </p:spTree>
    <p:extLst>
      <p:ext uri="{BB962C8B-B14F-4D97-AF65-F5344CB8AC3E}">
        <p14:creationId xmlns:p14="http://schemas.microsoft.com/office/powerpoint/2010/main" val="351892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5031</TotalTime>
  <Words>3535</Words>
  <Application>Microsoft Office PowerPoint</Application>
  <PresentationFormat>Widescreen</PresentationFormat>
  <Paragraphs>438</Paragraphs>
  <Slides>31</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msgothic</vt:lpstr>
      <vt:lpstr>Times New Roman</vt:lpstr>
      <vt:lpstr>Verdana</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karim al souki</dc:creator>
  <cp:lastModifiedBy>karim al souki</cp:lastModifiedBy>
  <cp:revision>96</cp:revision>
  <dcterms:created xsi:type="dcterms:W3CDTF">2019-02-27T13:16:55Z</dcterms:created>
  <dcterms:modified xsi:type="dcterms:W3CDTF">2022-06-15T13:01:04Z</dcterms:modified>
</cp:coreProperties>
</file>