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8"/>
  </p:notesMasterIdLst>
  <p:sldIdLst>
    <p:sldId id="297" r:id="rId5"/>
    <p:sldId id="302" r:id="rId6"/>
    <p:sldId id="298" r:id="rId7"/>
    <p:sldId id="299" r:id="rId8"/>
    <p:sldId id="300" r:id="rId9"/>
    <p:sldId id="301" r:id="rId10"/>
    <p:sldId id="303" r:id="rId11"/>
    <p:sldId id="304" r:id="rId12"/>
    <p:sldId id="305" r:id="rId13"/>
    <p:sldId id="306" r:id="rId14"/>
    <p:sldId id="256" r:id="rId15"/>
    <p:sldId id="312" r:id="rId16"/>
    <p:sldId id="261" r:id="rId17"/>
    <p:sldId id="284" r:id="rId18"/>
    <p:sldId id="273" r:id="rId19"/>
    <p:sldId id="274" r:id="rId20"/>
    <p:sldId id="279" r:id="rId21"/>
    <p:sldId id="262" r:id="rId22"/>
    <p:sldId id="281" r:id="rId23"/>
    <p:sldId id="282" r:id="rId24"/>
    <p:sldId id="278" r:id="rId25"/>
    <p:sldId id="290" r:id="rId26"/>
    <p:sldId id="287" r:id="rId27"/>
    <p:sldId id="288" r:id="rId28"/>
    <p:sldId id="289" r:id="rId29"/>
    <p:sldId id="292" r:id="rId30"/>
    <p:sldId id="293" r:id="rId31"/>
    <p:sldId id="294" r:id="rId32"/>
    <p:sldId id="308" r:id="rId33"/>
    <p:sldId id="310" r:id="rId34"/>
    <p:sldId id="307" r:id="rId35"/>
    <p:sldId id="311" r:id="rId36"/>
    <p:sldId id="313" r:id="rId37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B82D6628-9F6E-4D28-8603-FA5331ABF308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D4AD5F7F-5270-4DC1-B344-B3AD6BB14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93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D8B9C-8BEA-444F-9A1E-76E7B694B81E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6790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D5F7F-5270-4DC1-B344-B3AD6BB145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11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D5F7F-5270-4DC1-B344-B3AD6BB145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76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D5F7F-5270-4DC1-B344-B3AD6BB145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0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D5F7F-5270-4DC1-B344-B3AD6BB145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44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D5F7F-5270-4DC1-B344-B3AD6BB145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94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CAB4E-5284-47F6-8766-3941353773B8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68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A5C63-F761-4D99-AAF2-3DED793472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86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26AA7A-9075-4E6F-A924-46F6D7BEAFD2}" type="slidenum">
              <a:rPr lang="it-IT" altLang="it-IT" smtClean="0"/>
              <a:pPr/>
              <a:t>31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832809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D5F7F-5270-4DC1-B344-B3AD6BB145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90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D5F7F-5270-4DC1-B344-B3AD6BB1450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7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3A17-1D4D-4E3A-B7E5-58A9D40FE05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485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D3A17-1D4D-4E3A-B7E5-58A9D40FE05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68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D5F7F-5270-4DC1-B344-B3AD6BB145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18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D5F7F-5270-4DC1-B344-B3AD6BB145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09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D5F7F-5270-4DC1-B344-B3AD6BB145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51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D5F7F-5270-4DC1-B344-B3AD6BB145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88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D5F7F-5270-4DC1-B344-B3AD6BB145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19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D5F7F-5270-4DC1-B344-B3AD6BB145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16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B44C-30DE-418E-B1ED-A9EF8E3BA1C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C099-CEC0-4A52-AE38-F8427393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6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B44C-30DE-418E-B1ED-A9EF8E3BA1C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C099-CEC0-4A52-AE38-F8427393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B44C-30DE-418E-B1ED-A9EF8E3BA1C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C099-CEC0-4A52-AE38-F8427393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24D5D-D6DF-411A-8F5B-DDF3C0F55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F53236-3B75-49DF-A282-8E0A47C46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5279-C8D1-4F59-942E-5522D825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BADCB-254A-457B-9391-967436995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6DE98-1DBD-4B5E-BF65-38D9771F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62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E041-7E1D-446A-9A68-68FBDB830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E8352-ECCF-425F-9A6D-8BAC54DBE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F9A9D-F259-438C-AAB6-F68C3C51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FE5A-6124-4F91-878D-C24048656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92CBA-F942-40C7-A232-641122CE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32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DD36D-2F1E-46E2-9354-1FB88747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7808D-CF07-4534-AD3E-8DB1D1323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45CBA-A2D7-45D7-BB78-0CAAEA483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092F2-9167-498B-920D-D02E3371E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51C28-8B4A-40D2-8EF0-6CEADF0D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31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3D1A7-BD8D-495A-885A-6F3C713FF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43323-9BFC-4008-95BD-E9878ABCE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9842B-A7E1-4205-BBE5-DDFD77034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B6D82-3937-4F1F-A38B-FCECD7D48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D70C8-A7E8-4D4B-B1EC-E05B4580E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97E6C-3A42-4345-A31E-11B48ED8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93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92FEB-B9A0-4019-BD8C-BED58C9A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4D60A-2CAE-4D11-9AF2-B9F6B9159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7498E-14F2-445C-BC2F-AC62605A8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F19A4-7C22-4B9C-8B1C-AE66A9944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CEA48F-38EE-4921-A78C-B84A23A14C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68176-ED6E-498F-83C0-0E3E85319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D75054-21A5-4108-8ACA-BDBD1256A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F94258-F1A2-495D-816F-A814A52A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602C4-6678-4F4E-9061-80DD5FDE7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45261-F9A8-4EDA-9C8E-8CFE01FF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54D6B-9C6E-4376-B611-235509DA4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1E576-FC34-4D7E-9843-229C008D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F20DF7-EEEF-41F8-824D-1338376DC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775ADF-4B75-4AE7-A580-54B468BAC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88039-0C94-483A-A100-7AFFC522C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16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D959-C29A-4071-941C-FBADDAEE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2523D-D1DB-4696-A813-F784E6E1B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C5ECD-406E-4A7B-990D-AE9F7DCF0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BDBFB-4506-442F-8C85-A053FA15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6613D-31E9-45E8-AEC5-40DB97BE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66B5E-1610-4838-BB2F-627CE2B2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06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B44C-30DE-418E-B1ED-A9EF8E3BA1C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C099-CEC0-4A52-AE38-F8427393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3941-E9E4-45DB-80FC-B67E1DD2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6741B-D293-4E72-928D-67A160D05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3E1E5-4ECA-460F-98B3-C0040FFB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8BD27-D1A1-448E-A21E-0652BA11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3EE6D-A1C8-4B5F-9867-DCB5F8D8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8A2FA-458F-4DF1-83E8-D1F7C25B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2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E7783-2908-41A0-B54E-3777796C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993CB-FC72-47CE-B885-C0BBFB91A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0DE57-E043-4D35-9B76-FB3C6342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973E4-372E-4855-8C49-A6407997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0BA56-1492-45CC-9D91-F9504121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707070-A1D8-4344-B6EC-72375E19B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C0682-E1F9-43FA-A09D-77296FA36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A884-C955-4E79-A6A9-30D1D5FD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FECAE-AE72-4E71-BC9F-2FE35F046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4E60D-BB5B-4A1B-92E8-68AF3F31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1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FD8D1-4EF5-4A6E-A741-1E919897AC9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DD27C-AE6B-4119-BC19-7E68FAE353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FD8D1-4EF5-4A6E-A741-1E919897AC9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DD27C-AE6B-4119-BC19-7E68FAE353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7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FD8D1-4EF5-4A6E-A741-1E919897AC9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DD27C-AE6B-4119-BC19-7E68FAE353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63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FD8D1-4EF5-4A6E-A741-1E919897AC9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DD27C-AE6B-4119-BC19-7E68FAE353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61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FD8D1-4EF5-4A6E-A741-1E919897AC9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DD27C-AE6B-4119-BC19-7E68FAE353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8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FD8D1-4EF5-4A6E-A741-1E919897AC9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DD27C-AE6B-4119-BC19-7E68FAE353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1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FD8D1-4EF5-4A6E-A741-1E919897AC9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DD27C-AE6B-4119-BC19-7E68FAE353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63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B44C-30DE-418E-B1ED-A9EF8E3BA1C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C099-CEC0-4A52-AE38-F8427393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FD8D1-4EF5-4A6E-A741-1E919897AC9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DD27C-AE6B-4119-BC19-7E68FAE353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9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FD8D1-4EF5-4A6E-A741-1E919897AC9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DD27C-AE6B-4119-BC19-7E68FAE353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1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FD8D1-4EF5-4A6E-A741-1E919897AC9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DD27C-AE6B-4119-BC19-7E68FAE353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FD8D1-4EF5-4A6E-A741-1E919897AC9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DD27C-AE6B-4119-BC19-7E68FAE353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24D5D-D6DF-411A-8F5B-DDF3C0F55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F53236-3B75-49DF-A282-8E0A47C46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5279-C8D1-4F59-942E-5522D825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BADCB-254A-457B-9391-967436995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6DE98-1DBD-4B5E-BF65-38D9771F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E041-7E1D-446A-9A68-68FBDB830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E8352-ECCF-425F-9A6D-8BAC54DBE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F9A9D-F259-438C-AAB6-F68C3C51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FE5A-6124-4F91-878D-C24048656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92CBA-F942-40C7-A232-641122CE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26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DD36D-2F1E-46E2-9354-1FB88747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7808D-CF07-4534-AD3E-8DB1D1323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45CBA-A2D7-45D7-BB78-0CAAEA483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092F2-9167-498B-920D-D02E3371E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51C28-8B4A-40D2-8EF0-6CEADF0D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1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3D1A7-BD8D-495A-885A-6F3C713FF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43323-9BFC-4008-95BD-E9878ABCE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9842B-A7E1-4205-BBE5-DDFD77034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B6D82-3937-4F1F-A38B-FCECD7D48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D70C8-A7E8-4D4B-B1EC-E05B4580E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97E6C-3A42-4345-A31E-11B48ED8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36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92FEB-B9A0-4019-BD8C-BED58C9A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4D60A-2CAE-4D11-9AF2-B9F6B9159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7498E-14F2-445C-BC2F-AC62605A8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F19A4-7C22-4B9C-8B1C-AE66A9944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CEA48F-38EE-4921-A78C-B84A23A14C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68176-ED6E-498F-83C0-0E3E85319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D75054-21A5-4108-8ACA-BDBD1256A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F94258-F1A2-495D-816F-A814A52A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6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602C4-6678-4F4E-9061-80DD5FDE7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45261-F9A8-4EDA-9C8E-8CFE01FF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54D6B-9C6E-4376-B611-235509DA4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1E576-FC34-4D7E-9843-229C008D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9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B44C-30DE-418E-B1ED-A9EF8E3BA1C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C099-CEC0-4A52-AE38-F8427393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F20DF7-EEEF-41F8-824D-1338376DC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775ADF-4B75-4AE7-A580-54B468BAC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88039-0C94-483A-A100-7AFFC522C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D959-C29A-4071-941C-FBADDAEE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2523D-D1DB-4696-A813-F784E6E1B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C5ECD-406E-4A7B-990D-AE9F7DCF0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BDBFB-4506-442F-8C85-A053FA15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6613D-31E9-45E8-AEC5-40DB97BE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66B5E-1610-4838-BB2F-627CE2B2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13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3941-E9E4-45DB-80FC-B67E1DD2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6741B-D293-4E72-928D-67A160D05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3E1E5-4ECA-460F-98B3-C0040FFB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8BD27-D1A1-448E-A21E-0652BA11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3EE6D-A1C8-4B5F-9867-DCB5F8D8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8A2FA-458F-4DF1-83E8-D1F7C25B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6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E7783-2908-41A0-B54E-3777796C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993CB-FC72-47CE-B885-C0BBFB91A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0DE57-E043-4D35-9B76-FB3C6342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973E4-372E-4855-8C49-A6407997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0BA56-1492-45CC-9D91-F9504121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90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707070-A1D8-4344-B6EC-72375E19B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C0682-E1F9-43FA-A09D-77296FA36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A884-C955-4E79-A6A9-30D1D5FD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FECAE-AE72-4E71-BC9F-2FE35F046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4E60D-BB5B-4A1B-92E8-68AF3F31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1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B44C-30DE-418E-B1ED-A9EF8E3BA1C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C099-CEC0-4A52-AE38-F8427393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B44C-30DE-418E-B1ED-A9EF8E3BA1C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C099-CEC0-4A52-AE38-F8427393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8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B44C-30DE-418E-B1ED-A9EF8E3BA1C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C099-CEC0-4A52-AE38-F8427393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B44C-30DE-418E-B1ED-A9EF8E3BA1C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C099-CEC0-4A52-AE38-F8427393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B44C-30DE-418E-B1ED-A9EF8E3BA1C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6C099-CEC0-4A52-AE38-F8427393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3B44C-30DE-418E-B1ED-A9EF8E3BA1C5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6C099-CEC0-4A52-AE38-F8427393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5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160146-016E-4AFF-B749-324275C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BCA0E-247E-426E-A493-E2630E6FA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73A13-FE3B-4CA6-A6A9-7E9DF0726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9807A-9ACE-4245-8DF0-B34A2D06F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BC177-C6D1-4EB9-9B6C-E5D35153E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62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FD8D1-4EF5-4A6E-A741-1E919897AC9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07.06.2022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DD27C-AE6B-4119-BC19-7E68FAE3537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44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160146-016E-4AFF-B749-324275C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BCA0E-247E-426E-A493-E2630E6FA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73A13-FE3B-4CA6-A6A9-7E9DF0726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2824-FD6B-47DD-8869-27B65C913EF9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2022-06-07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9807A-9ACE-4245-8DF0-B34A2D06F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BC177-C6D1-4EB9-9B6C-E5D35153E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E6367-BB03-451B-A51A-0D1C180C6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17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43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1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12" Type="http://schemas.openxmlformats.org/officeDocument/2006/relationships/image" Target="../media/image8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emf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3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8.e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14D0-27AC-410E-93E8-D82D87B4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29" y="498143"/>
            <a:ext cx="11523374" cy="1278902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2800" b="1" dirty="0" smtClean="0">
                <a:latin typeface="+mn-lt"/>
              </a:rPr>
              <a:t>Multiyear </a:t>
            </a:r>
            <a:r>
              <a:rPr lang="en-US" sz="2800" b="1" dirty="0">
                <a:latin typeface="+mn-lt"/>
              </a:rPr>
              <a:t>field-based research on Miscanthus </a:t>
            </a:r>
            <a:r>
              <a:rPr lang="en-US" sz="2800" b="1" dirty="0" err="1" smtClean="0">
                <a:latin typeface="+mn-lt"/>
              </a:rPr>
              <a:t>Phytotechnologies</a:t>
            </a:r>
            <a:r>
              <a:rPr lang="en-US" sz="2800" b="1" dirty="0" smtClean="0">
                <a:latin typeface="+mn-lt"/>
              </a:rPr>
              <a:t>: </a:t>
            </a:r>
            <a:br>
              <a:rPr lang="en-US" sz="2800" b="1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case of </a:t>
            </a:r>
            <a:r>
              <a:rPr lang="en-US" sz="2800" b="1" dirty="0" err="1" smtClean="0">
                <a:latin typeface="+mn-lt"/>
              </a:rPr>
              <a:t>Dolyna</a:t>
            </a:r>
            <a:r>
              <a:rPr lang="en-US" sz="2800" b="1" dirty="0" smtClean="0">
                <a:latin typeface="+mn-lt"/>
              </a:rPr>
              <a:t> (Ukraine) and </a:t>
            </a:r>
            <a:r>
              <a:rPr lang="en-US" sz="2800" b="1" dirty="0" err="1" smtClean="0">
                <a:latin typeface="+mn-lt"/>
              </a:rPr>
              <a:t>Ft.Riley</a:t>
            </a:r>
            <a:r>
              <a:rPr lang="en-US" sz="2800" b="1" dirty="0" smtClean="0">
                <a:latin typeface="+mn-lt"/>
              </a:rPr>
              <a:t> (U.S.A.) </a:t>
            </a:r>
            <a:r>
              <a:rPr lang="en-CA" dirty="0" smtClean="0">
                <a:solidFill>
                  <a:schemeClr val="bg1"/>
                </a:solidFill>
              </a:rPr>
              <a:t>Fields Based Research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8" name="Content Placeholder 27"/>
          <p:cNvSpPr txBox="1">
            <a:spLocks noGrp="1"/>
          </p:cNvSpPr>
          <p:nvPr>
            <p:ph idx="1"/>
          </p:nvPr>
        </p:nvSpPr>
        <p:spPr>
          <a:xfrm>
            <a:off x="1391510" y="1402272"/>
            <a:ext cx="16257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Military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sites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9" name="Picture 6" descr="Kansa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7" y="2852852"/>
            <a:ext cx="1765298" cy="265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6333" y="2483477"/>
            <a:ext cx="1398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Fort Riley, USA</a:t>
            </a:r>
            <a:endParaRPr lang="en-CA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08225" y="5571489"/>
            <a:ext cx="1799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Former shooting </a:t>
            </a:r>
            <a:r>
              <a:rPr lang="en-US" sz="1600" dirty="0" smtClean="0"/>
              <a:t>place, US </a:t>
            </a:r>
            <a:r>
              <a:rPr lang="en-US" sz="1600" dirty="0"/>
              <a:t>Army </a:t>
            </a:r>
            <a:r>
              <a:rPr lang="en-US" sz="1600" dirty="0" smtClean="0"/>
              <a:t>airport, </a:t>
            </a:r>
            <a:r>
              <a:rPr lang="en-US" sz="1600" dirty="0" err="1" smtClean="0"/>
              <a:t>Pb</a:t>
            </a:r>
            <a:r>
              <a:rPr lang="en-US" sz="1600" dirty="0" smtClean="0"/>
              <a:t> contaminated   </a:t>
            </a:r>
            <a:endParaRPr lang="en-US" sz="1600" dirty="0"/>
          </a:p>
        </p:txBody>
      </p:sp>
      <p:pic>
        <p:nvPicPr>
          <p:cNvPr id="30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7603" y="3246745"/>
            <a:ext cx="2651944" cy="17819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45286" y="2469323"/>
            <a:ext cx="1509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Dolyna</a:t>
            </a:r>
            <a:r>
              <a:rPr lang="en-US" sz="1600" dirty="0" smtClean="0"/>
              <a:t>, Ukraine</a:t>
            </a:r>
            <a:endParaRPr lang="en-CA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416152" y="5555112"/>
            <a:ext cx="1781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Former tank training place,</a:t>
            </a:r>
          </a:p>
          <a:p>
            <a:r>
              <a:rPr lang="en-US" sz="1600" dirty="0" smtClean="0"/>
              <a:t>contaminated </a:t>
            </a:r>
            <a:r>
              <a:rPr lang="en-US" sz="1600" dirty="0"/>
              <a:t>by </a:t>
            </a:r>
            <a:r>
              <a:rPr lang="en-US" sz="1600" dirty="0" smtClean="0"/>
              <a:t>metals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622956" y="1863872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b="1" kern="0" dirty="0" smtClean="0">
                <a:solidFill>
                  <a:sysClr val="windowText" lastClr="000000"/>
                </a:solidFill>
              </a:rPr>
              <a:t>Research </a:t>
            </a:r>
            <a:r>
              <a:rPr lang="en-US" sz="2000" b="1" kern="0" dirty="0">
                <a:solidFill>
                  <a:sysClr val="windowText" lastClr="000000"/>
                </a:solidFill>
              </a:rPr>
              <a:t>sites </a:t>
            </a:r>
            <a:endParaRPr lang="ru-RU" sz="20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32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71" y="2869520"/>
            <a:ext cx="1704325" cy="26660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99406" y="2289958"/>
            <a:ext cx="1091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Tokarivka</a:t>
            </a:r>
            <a:r>
              <a:rPr lang="en-US" sz="1600" dirty="0"/>
              <a:t>, </a:t>
            </a:r>
          </a:p>
          <a:p>
            <a:r>
              <a:rPr lang="en-US" sz="1600" dirty="0"/>
              <a:t>Ukraine </a:t>
            </a:r>
            <a:endParaRPr lang="ru-RU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4996943" y="5603948"/>
            <a:ext cx="1326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Marginal </a:t>
            </a:r>
            <a:r>
              <a:rPr lang="en-US" sz="1600" dirty="0" smtClean="0"/>
              <a:t>land</a:t>
            </a:r>
            <a:endParaRPr lang="ru-RU" sz="1600" dirty="0"/>
          </a:p>
        </p:txBody>
      </p:sp>
      <p:pic>
        <p:nvPicPr>
          <p:cNvPr id="34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89" y="2832304"/>
            <a:ext cx="1546665" cy="26660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769665" y="2361697"/>
            <a:ext cx="1520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NULES</a:t>
            </a:r>
            <a:r>
              <a:rPr lang="en-US" sz="1600" dirty="0" smtClean="0"/>
              <a:t>, Ukraine </a:t>
            </a:r>
            <a:endParaRPr lang="ru-RU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6765609" y="5612181"/>
            <a:ext cx="1421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Pb</a:t>
            </a:r>
            <a:r>
              <a:rPr lang="en-US" sz="1600" dirty="0" smtClean="0"/>
              <a:t> contaminated  </a:t>
            </a:r>
            <a:r>
              <a:rPr lang="en-US" sz="1600" dirty="0"/>
              <a:t>urban </a:t>
            </a:r>
            <a:r>
              <a:rPr lang="en-US" sz="1600" dirty="0" smtClean="0"/>
              <a:t>land</a:t>
            </a:r>
            <a:endParaRPr lang="ru-RU" sz="1600" dirty="0"/>
          </a:p>
        </p:txBody>
      </p:sp>
      <p:pic>
        <p:nvPicPr>
          <p:cNvPr id="37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0243" y="2856048"/>
            <a:ext cx="1550352" cy="265194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078308" y="2462928"/>
            <a:ext cx="1803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Ivanivka</a:t>
            </a:r>
            <a:r>
              <a:rPr lang="en-US" sz="1600" dirty="0" smtClean="0"/>
              <a:t>, Ukraine </a:t>
            </a:r>
            <a:endParaRPr lang="ru-RU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8752999" y="5556825"/>
            <a:ext cx="1550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Oil-contaminated </a:t>
            </a:r>
            <a:r>
              <a:rPr lang="en-US" sz="1600" dirty="0" smtClean="0"/>
              <a:t>land</a:t>
            </a:r>
            <a:endParaRPr lang="ru-RU" sz="1600" dirty="0"/>
          </a:p>
        </p:txBody>
      </p:sp>
      <p:pic>
        <p:nvPicPr>
          <p:cNvPr id="40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13" y="2863127"/>
            <a:ext cx="1549399" cy="265194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755415" y="2455849"/>
            <a:ext cx="1446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Zagreb, Croatia</a:t>
            </a:r>
            <a:endParaRPr lang="ru-RU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10662947" y="5586428"/>
            <a:ext cx="1168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Deposit </a:t>
            </a:r>
            <a:r>
              <a:rPr lang="en-US" sz="1600" dirty="0" smtClean="0"/>
              <a:t>site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4741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88666C-91AE-4C23-8CFD-D18FE7592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08" y="1841436"/>
            <a:ext cx="3433156" cy="349256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Dry Biomass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710478" y="1028700"/>
          <a:ext cx="4347557" cy="215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r:id="rId3" imgW="4175568" imgH="3199718" progId="Origin50.Graph">
                  <p:embed/>
                </p:oleObj>
              </mc:Choice>
              <mc:Fallback>
                <p:oleObj r:id="rId3" imgW="4175568" imgH="3199718" progId="Origin50.Graph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306" t="9525" r="14156" b="8928"/>
                      <a:stretch>
                        <a:fillRect/>
                      </a:stretch>
                    </p:blipFill>
                    <p:spPr bwMode="auto">
                      <a:xfrm>
                        <a:off x="3710478" y="1028700"/>
                        <a:ext cx="4347557" cy="215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322122C-0EBE-4ACC-86C7-F8DE7A744802}"/>
              </a:ext>
            </a:extLst>
          </p:cNvPr>
          <p:cNvSpPr txBox="1"/>
          <p:nvPr/>
        </p:nvSpPr>
        <p:spPr>
          <a:xfrm>
            <a:off x="3210502" y="118914"/>
            <a:ext cx="54619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Weight of </a:t>
            </a:r>
            <a:r>
              <a:rPr lang="en-US" sz="2000" b="1" dirty="0" smtClean="0"/>
              <a:t>Dry Biomass </a:t>
            </a:r>
            <a:r>
              <a:rPr lang="en-US" sz="2000" b="1" dirty="0"/>
              <a:t>(per one stem) </a:t>
            </a:r>
            <a:r>
              <a:rPr lang="en-US" sz="2000" b="1" dirty="0" smtClean="0"/>
              <a:t> Experimental Site </a:t>
            </a:r>
            <a:r>
              <a:rPr lang="en-US" sz="2000" b="1" dirty="0"/>
              <a:t># </a:t>
            </a:r>
            <a:r>
              <a:rPr lang="en-US" sz="2000" b="1" dirty="0" smtClean="0"/>
              <a:t>3</a:t>
            </a:r>
            <a:endParaRPr lang="en-US" sz="2000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009506" y="4016664"/>
          <a:ext cx="4414058" cy="2536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r:id="rId5" imgW="4175568" imgH="3199718" progId="Origin50.Graph">
                  <p:embed/>
                </p:oleObj>
              </mc:Choice>
              <mc:Fallback>
                <p:oleObj r:id="rId5" imgW="4175568" imgH="3199718" progId="Origin50.Graph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850" t="9047" r="14156" b="8917"/>
                      <a:stretch>
                        <a:fillRect/>
                      </a:stretch>
                    </p:blipFill>
                    <p:spPr bwMode="auto">
                      <a:xfrm>
                        <a:off x="4009506" y="4016664"/>
                        <a:ext cx="4414058" cy="2536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19C9191-2A8D-498C-8C34-E0254B39FADA}"/>
              </a:ext>
            </a:extLst>
          </p:cNvPr>
          <p:cNvSpPr txBox="1"/>
          <p:nvPr/>
        </p:nvSpPr>
        <p:spPr>
          <a:xfrm>
            <a:off x="3590617" y="3250548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Dry biomass </a:t>
            </a:r>
            <a:r>
              <a:rPr lang="en-US" sz="2000" b="1" dirty="0" smtClean="0"/>
              <a:t>Productivity </a:t>
            </a:r>
            <a:r>
              <a:rPr lang="en-US" sz="2000" b="1" dirty="0"/>
              <a:t>(per one hectare) E</a:t>
            </a:r>
            <a:r>
              <a:rPr lang="en-US" sz="2000" b="1" dirty="0" smtClean="0"/>
              <a:t>xperimental Site #3</a:t>
            </a:r>
            <a:endParaRPr lang="en-US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4600" y="1613500"/>
            <a:ext cx="4272000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5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133" y="138650"/>
            <a:ext cx="10814180" cy="15104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Using a </a:t>
            </a:r>
            <a:r>
              <a:rPr lang="en-US" sz="32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Miscanthus spp.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for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phytostabilization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of contaminated military lands: a Kansas example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239" b="12641"/>
          <a:stretch/>
        </p:blipFill>
        <p:spPr>
          <a:xfrm>
            <a:off x="9210907" y="3124571"/>
            <a:ext cx="2932772" cy="3699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319" r="9726" b="14749"/>
          <a:stretch/>
        </p:blipFill>
        <p:spPr>
          <a:xfrm>
            <a:off x="0" y="3099170"/>
            <a:ext cx="4505093" cy="3724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31078" y="4587739"/>
            <a:ext cx="4264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Manhattan KS, mid-September, with </a:t>
            </a:r>
            <a:r>
              <a:rPr lang="en-US" sz="2400" dirty="0"/>
              <a:t>K</a:t>
            </a:r>
            <a:r>
              <a:rPr lang="en-US" sz="2400" dirty="0" smtClean="0"/>
              <a:t>ansas </a:t>
            </a:r>
            <a:r>
              <a:rPr lang="en-US" sz="2400" dirty="0" smtClean="0"/>
              <a:t>state flower, </a:t>
            </a:r>
            <a:r>
              <a:rPr lang="en-US" sz="2400" i="1" dirty="0" smtClean="0"/>
              <a:t>Helianthus </a:t>
            </a:r>
            <a:r>
              <a:rPr lang="en-US" sz="2400" i="1" dirty="0" err="1" smtClean="0"/>
              <a:t>annuus</a:t>
            </a:r>
            <a:r>
              <a:rPr lang="en-US" sz="2400" i="1" dirty="0" smtClean="0"/>
              <a:t> </a:t>
            </a:r>
            <a:r>
              <a:rPr lang="en-US" sz="2400" dirty="0" smtClean="0"/>
              <a:t>in its region of origin + decorative grass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843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457" y="0"/>
            <a:ext cx="8064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Potential M. x </a:t>
            </a:r>
            <a:r>
              <a:rPr lang="en-US" sz="3200" b="1" dirty="0" err="1" smtClean="0"/>
              <a:t>giganteus</a:t>
            </a:r>
            <a:r>
              <a:rPr lang="en-US" sz="3200" b="1" dirty="0" smtClean="0"/>
              <a:t> utilization on degraded lands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2038" y="1106447"/>
            <a:ext cx="101476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Perennial, no tillage once established</a:t>
            </a:r>
          </a:p>
          <a:p>
            <a:r>
              <a:rPr lang="en-US" sz="2800" dirty="0" smtClean="0"/>
              <a:t>Non-invasive sterile triploid plant</a:t>
            </a:r>
          </a:p>
          <a:p>
            <a:r>
              <a:rPr lang="en-US" sz="2800" dirty="0" smtClean="0"/>
              <a:t>Little uptake of TEs and metalloids</a:t>
            </a:r>
          </a:p>
          <a:p>
            <a:r>
              <a:rPr lang="en-US" sz="2800" dirty="0" smtClean="0"/>
              <a:t>Low N demand, low ash content in harvest</a:t>
            </a:r>
          </a:p>
          <a:p>
            <a:r>
              <a:rPr lang="en-US" sz="2800" dirty="0"/>
              <a:t>B</a:t>
            </a:r>
            <a:r>
              <a:rPr lang="en-US" sz="2800" dirty="0" smtClean="0"/>
              <a:t>eing commercialized, especially under renewables mandates</a:t>
            </a:r>
          </a:p>
          <a:p>
            <a:r>
              <a:rPr lang="en-US" sz="2800" dirty="0" err="1"/>
              <a:t>P</a:t>
            </a:r>
            <a:r>
              <a:rPr lang="en-US" sz="2800" dirty="0" err="1" smtClean="0"/>
              <a:t>hytostabilization</a:t>
            </a:r>
            <a:r>
              <a:rPr lang="en-US" sz="2800" dirty="0" smtClean="0"/>
              <a:t> can mesh with commercial plans in same region</a:t>
            </a:r>
          </a:p>
          <a:p>
            <a:r>
              <a:rPr lang="en-US" sz="2800" dirty="0" smtClean="0"/>
              <a:t>Aesthetically better than abandoned sites; stabilizes soils</a:t>
            </a:r>
          </a:p>
          <a:p>
            <a:r>
              <a:rPr lang="en-US" sz="2800" dirty="0" smtClean="0"/>
              <a:t>Less costly than contaminant removal at most sites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47" y="0"/>
            <a:ext cx="3737853" cy="2807643"/>
          </a:xfrm>
          <a:prstGeom prst="rect">
            <a:avLst/>
          </a:prstGeom>
        </p:spPr>
      </p:pic>
      <p:pic>
        <p:nvPicPr>
          <p:cNvPr id="9218" name="Picture 2" descr="http://www.bioenergie-promotion.fr/wp-content/uploads/2010/03/recolte_miscanthus_ensilage-e12893000855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9144"/>
            <a:ext cx="2665141" cy="199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5787" y="5005760"/>
            <a:ext cx="112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65835" y="2407936"/>
            <a:ext cx="212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Manhattan, Kansas</a:t>
            </a:r>
            <a:endParaRPr lang="en-US" dirty="0"/>
          </a:p>
        </p:txBody>
      </p:sp>
      <p:pic>
        <p:nvPicPr>
          <p:cNvPr id="9220" name="Picture 4" descr="http://farmanddairy.lyleprintingandp.netdna-cdn.com/wp-content/uploads/2013/09/Miscanthus-people-1024x400.jpg?61813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076" y="4684854"/>
            <a:ext cx="5474384" cy="21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62631" y="4916346"/>
            <a:ext cx="1194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Ohio</a:t>
            </a:r>
            <a:endParaRPr lang="en-US" dirty="0"/>
          </a:p>
        </p:txBody>
      </p:sp>
      <p:pic>
        <p:nvPicPr>
          <p:cNvPr id="9224" name="Picture 8" descr="Miscanthus Grass -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95" y="4118547"/>
            <a:ext cx="3652605" cy="273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16636" y="4500188"/>
            <a:ext cx="153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England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8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0283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i="0" u="none" strike="noStrike" baseline="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0" i="0" u="none" strike="noStrike" baseline="0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015033"/>
              </p:ext>
            </p:extLst>
          </p:nvPr>
        </p:nvGraphicFramePr>
        <p:xfrm>
          <a:off x="180975" y="190322"/>
          <a:ext cx="2867025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4" name="Drawing" r:id="rId4" imgW="2867040" imgH="2038320" progId="Presentations.Drawing.16">
                  <p:embed/>
                </p:oleObj>
              </mc:Choice>
              <mc:Fallback>
                <p:oleObj name="Drawing" r:id="rId4" imgW="2867040" imgH="2038320" progId="Presentations.Drawing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0975" y="190322"/>
                        <a:ext cx="2867025" cy="203835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7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00400" y="286167"/>
            <a:ext cx="86793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Climatic adaptation of </a:t>
            </a:r>
            <a:r>
              <a:rPr lang="en-US" i="1" dirty="0" smtClean="0"/>
              <a:t>M. x </a:t>
            </a:r>
            <a:r>
              <a:rPr lang="en-US" i="1" dirty="0" err="1" smtClean="0"/>
              <a:t>giganteus</a:t>
            </a:r>
            <a:r>
              <a:rPr lang="en-US" i="1" dirty="0" smtClean="0"/>
              <a:t>  </a:t>
            </a:r>
            <a:r>
              <a:rPr lang="en-US" dirty="0" smtClean="0"/>
              <a:t>in the U.S. is water-limited. Winter minimum temperatures restrict growth in northern climates, but if foliage remains as insulation, survival is better.</a:t>
            </a:r>
          </a:p>
          <a:p>
            <a:endParaRPr lang="en-US" dirty="0"/>
          </a:p>
          <a:p>
            <a:r>
              <a:rPr lang="en-US" dirty="0" smtClean="0"/>
              <a:t>Although a C-4 grass</a:t>
            </a:r>
            <a:r>
              <a:rPr lang="en-US" i="1" dirty="0" smtClean="0"/>
              <a:t>, M. x </a:t>
            </a:r>
            <a:r>
              <a:rPr lang="en-US" i="1" dirty="0" err="1" smtClean="0"/>
              <a:t>giganteus</a:t>
            </a:r>
            <a:r>
              <a:rPr lang="en-US" i="1" dirty="0" smtClean="0"/>
              <a:t> </a:t>
            </a:r>
            <a:r>
              <a:rPr lang="en-US" dirty="0" smtClean="0"/>
              <a:t>maintains functional photosynthesis at lower temperatures than maize and grain sorghum. It requires no exponential growth phase to establish a closed canopy in spring, unlike seed planted annuals.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180499"/>
              </p:ext>
            </p:extLst>
          </p:nvPr>
        </p:nvGraphicFramePr>
        <p:xfrm>
          <a:off x="10061419" y="1955233"/>
          <a:ext cx="1780014" cy="2670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5" name="Drawing" r:id="rId6" imgW="2400480" imgH="3600360" progId="Presentations.Drawing.16">
                  <p:embed/>
                </p:oleObj>
              </mc:Choice>
              <mc:Fallback>
                <p:oleObj name="Drawing" r:id="rId6" imgW="2400480" imgH="3600360" progId="Presentations.Drawing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61419" y="1955233"/>
                        <a:ext cx="1780014" cy="2670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34332"/>
              </p:ext>
            </p:extLst>
          </p:nvPr>
        </p:nvGraphicFramePr>
        <p:xfrm>
          <a:off x="6531478" y="2320204"/>
          <a:ext cx="3076575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" name="Drawing" r:id="rId8" imgW="3076560" imgH="2305080" progId="Presentations.Drawing.16">
                  <p:embed/>
                </p:oleObj>
              </mc:Choice>
              <mc:Fallback>
                <p:oleObj name="Drawing" r:id="rId8" imgW="3076560" imgH="2305080" progId="Presentations.Drawing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31478" y="2320204"/>
                        <a:ext cx="3076575" cy="230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736070"/>
              </p:ext>
            </p:extLst>
          </p:nvPr>
        </p:nvGraphicFramePr>
        <p:xfrm>
          <a:off x="835644" y="2303710"/>
          <a:ext cx="5242468" cy="2321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7" name="Drawing" r:id="rId10" imgW="5915160" imgH="2619360" progId="Presentations.Drawing.16">
                  <p:embed/>
                </p:oleObj>
              </mc:Choice>
              <mc:Fallback>
                <p:oleObj name="Drawing" r:id="rId10" imgW="5915160" imgH="2619360" progId="Presentations.Drawing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5644" y="2303710"/>
                        <a:ext cx="5242468" cy="2321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3678" y="5526927"/>
            <a:ext cx="72148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more humid climates on good soils, </a:t>
            </a:r>
            <a:r>
              <a:rPr lang="en-US" sz="2800" i="1" dirty="0" smtClean="0"/>
              <a:t>M. x </a:t>
            </a:r>
            <a:r>
              <a:rPr lang="en-US" sz="2800" i="1" dirty="0" err="1" smtClean="0"/>
              <a:t>giganteus</a:t>
            </a:r>
            <a:r>
              <a:rPr lang="en-US" sz="2800" i="1" dirty="0" smtClean="0"/>
              <a:t> </a:t>
            </a:r>
            <a:r>
              <a:rPr lang="en-US" sz="2800" dirty="0" smtClean="0"/>
              <a:t>produces larger plants, greater biomass. </a:t>
            </a:r>
            <a:endParaRPr lang="en-US" sz="28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169791"/>
              </p:ext>
            </p:extLst>
          </p:nvPr>
        </p:nvGraphicFramePr>
        <p:xfrm>
          <a:off x="8355981" y="4881823"/>
          <a:ext cx="3523785" cy="1976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8" name="Drawing" r:id="rId12" imgW="4229280" imgH="2371680" progId="Presentations.Drawing.16">
                  <p:embed/>
                </p:oleObj>
              </mc:Choice>
              <mc:Fallback>
                <p:oleObj name="Drawing" r:id="rId12" imgW="4229280" imgH="2371680" progId="Presentations.Drawing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355981" y="4881823"/>
                        <a:ext cx="3523785" cy="1976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0" y="4832152"/>
            <a:ext cx="4427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Representative European crops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930268" y="4904965"/>
            <a:ext cx="291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Netherlands, November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25472" y="2463012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28516" y="2172291"/>
            <a:ext cx="113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Germany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86452" y="2581092"/>
            <a:ext cx="158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Romania</a:t>
            </a:r>
            <a:endParaRPr lang="en-US" dirty="0"/>
          </a:p>
        </p:txBody>
      </p:sp>
      <p:sp>
        <p:nvSpPr>
          <p:cNvPr id="5" name="5-Point Star 4"/>
          <p:cNvSpPr/>
          <p:nvPr/>
        </p:nvSpPr>
        <p:spPr>
          <a:xfrm>
            <a:off x="1483112" y="1028343"/>
            <a:ext cx="334536" cy="25647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15483" y="68865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Manhattan, KS</a:t>
            </a:r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 flipH="1">
            <a:off x="1543886" y="376234"/>
            <a:ext cx="212987" cy="590146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FF0000"/>
            </a:gs>
            <a:gs pos="50000">
              <a:schemeClr val="accent1">
                <a:lumMod val="20000"/>
                <a:lumOff val="80000"/>
                <a:alpha val="26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2208" y="233866"/>
            <a:ext cx="98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Lead as a problem in </a:t>
            </a:r>
            <a:r>
              <a:rPr lang="en-US" sz="4000" dirty="0" smtClean="0"/>
              <a:t>U.S.A. </a:t>
            </a:r>
            <a:r>
              <a:rPr lang="en-US" sz="4000" dirty="0" smtClean="0"/>
              <a:t>soils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56203" y="1343037"/>
            <a:ext cx="10563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Treece</a:t>
            </a:r>
            <a:r>
              <a:rPr lang="en-US" sz="2800" dirty="0" smtClean="0"/>
              <a:t>, </a:t>
            </a:r>
            <a:r>
              <a:rPr lang="en-US" sz="2800" dirty="0" smtClean="0"/>
              <a:t>Kansas and </a:t>
            </a:r>
            <a:r>
              <a:rPr lang="en-US" sz="2800" dirty="0" smtClean="0"/>
              <a:t>Picher, </a:t>
            </a:r>
            <a:r>
              <a:rPr lang="en-US" sz="2800" dirty="0" smtClean="0"/>
              <a:t>Oklahoma were </a:t>
            </a:r>
            <a:r>
              <a:rPr lang="en-US" sz="2800" dirty="0" smtClean="0"/>
              <a:t>completely bought out by government; soil </a:t>
            </a:r>
            <a:r>
              <a:rPr lang="en-US" sz="2800" dirty="0" err="1" smtClean="0"/>
              <a:t>Pb</a:t>
            </a:r>
            <a:r>
              <a:rPr lang="en-US" sz="2800" dirty="0" smtClean="0"/>
              <a:t> levels ranged very widely, up to 50,000 mg/kg in spots, from mining wastes and smelter fumes. Median levels may be ~500 </a:t>
            </a:r>
            <a:r>
              <a:rPr lang="en-US" sz="2800" dirty="0" smtClean="0"/>
              <a:t>mg/kg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76752" y="3160453"/>
            <a:ext cx="10672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West </a:t>
            </a:r>
            <a:r>
              <a:rPr lang="en-US" sz="2800" dirty="0" smtClean="0"/>
              <a:t>Calumet, </a:t>
            </a:r>
            <a:r>
              <a:rPr lang="en-US" sz="2800" dirty="0" err="1" smtClean="0"/>
              <a:t>Illinoise</a:t>
            </a:r>
            <a:r>
              <a:rPr lang="en-US" sz="2800" dirty="0" smtClean="0"/>
              <a:t> plans </a:t>
            </a:r>
            <a:r>
              <a:rPr lang="en-US" sz="2800" dirty="0" smtClean="0"/>
              <a:t>to relocate 1100 residents from a </a:t>
            </a:r>
            <a:r>
              <a:rPr lang="en-US" sz="2800" dirty="0" err="1" smtClean="0"/>
              <a:t>Pb</a:t>
            </a:r>
            <a:r>
              <a:rPr lang="en-US" sz="2800" dirty="0" smtClean="0"/>
              <a:t> smelter- contaminated area; surface soil </a:t>
            </a:r>
            <a:r>
              <a:rPr lang="en-US" sz="2800" dirty="0" err="1" smtClean="0"/>
              <a:t>Pb</a:t>
            </a:r>
            <a:r>
              <a:rPr lang="en-US" sz="2800" dirty="0" smtClean="0"/>
              <a:t> exceeds 1200 mg/kg, the EPA action level. Deeper soils much worse, to 91,000 mg/kg.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76750" y="4700467"/>
            <a:ext cx="108226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Ft. Riley study </a:t>
            </a:r>
            <a:r>
              <a:rPr lang="en-US" sz="2800" dirty="0" smtClean="0"/>
              <a:t>area was </a:t>
            </a:r>
            <a:r>
              <a:rPr lang="en-US" sz="2800" dirty="0"/>
              <a:t>a</a:t>
            </a:r>
            <a:r>
              <a:rPr lang="en-US" sz="2800" dirty="0" smtClean="0"/>
              <a:t> recreational “skeet shooting” range with </a:t>
            </a:r>
            <a:r>
              <a:rPr lang="en-US" sz="2800" dirty="0" err="1" smtClean="0"/>
              <a:t>Pb</a:t>
            </a:r>
            <a:r>
              <a:rPr lang="en-US" sz="2800" dirty="0" smtClean="0"/>
              <a:t> pellets. Only traces of those massive quantities (metric </a:t>
            </a:r>
            <a:r>
              <a:rPr lang="en-US" sz="2800" dirty="0" err="1" smtClean="0"/>
              <a:t>tonnes</a:t>
            </a:r>
            <a:r>
              <a:rPr lang="en-US" sz="2800" dirty="0" smtClean="0"/>
              <a:t>?) remain giving &lt; 1000 mg/kg over the area to ~30 cm or more depth, but with higher values to 1400 mg/kg in places. This limits future legal site uses.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03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192" y="-38448"/>
            <a:ext cx="857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Preliminary studies at Ft Riley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771193" y="842616"/>
            <a:ext cx="932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Lab tests: ~ 30 mg/kg </a:t>
            </a:r>
            <a:r>
              <a:rPr lang="en-US" sz="2800" dirty="0" err="1" smtClean="0"/>
              <a:t>Pb</a:t>
            </a:r>
            <a:r>
              <a:rPr lang="en-US" sz="2800" dirty="0" smtClean="0"/>
              <a:t> in plants from ~1000 /mg/kg </a:t>
            </a:r>
            <a:r>
              <a:rPr lang="en-US" sz="2800" dirty="0" err="1" smtClean="0"/>
              <a:t>Pb</a:t>
            </a:r>
            <a:r>
              <a:rPr lang="en-US" sz="2800" dirty="0" smtClean="0"/>
              <a:t> in soil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71193" y="1329422"/>
            <a:ext cx="9420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Plants successfully established (no-till) in 2015 using several propagation methods. Best results obtained with larger rhizomes rather than lab-grown smaller branched plants. Rhizomes were successfully stored at 4 C for up to two years before planting. With watering, actively growing plants can be transplanted (in gardens) even during summer months.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513" y="4107802"/>
            <a:ext cx="36576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582" y="4114800"/>
            <a:ext cx="3666931" cy="2750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4801"/>
            <a:ext cx="4883582" cy="2743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2654" y="4770816"/>
            <a:ext cx="1586204" cy="3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8, 2015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97193" y="5010539"/>
            <a:ext cx="142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 11, 2015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834102" y="4454947"/>
            <a:ext cx="186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Nov 12, 2015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28"/>
            <a:ext cx="2332654" cy="41435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5266" y="2006591"/>
            <a:ext cx="133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1, 2015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739802" y="5006643"/>
            <a:ext cx="2903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Stems &lt; 10 mg/kg </a:t>
            </a:r>
            <a:r>
              <a:rPr lang="en-US" sz="2400" dirty="0" err="1" smtClean="0">
                <a:solidFill>
                  <a:srgbClr val="FFFF00"/>
                </a:solidFill>
              </a:rPr>
              <a:t>Pb</a:t>
            </a:r>
            <a:r>
              <a:rPr lang="en-US" sz="2400" dirty="0" smtClean="0">
                <a:solidFill>
                  <a:srgbClr val="FFFF00"/>
                </a:solidFill>
              </a:rPr>
              <a:t>; soil &gt; 1200 mg/kg </a:t>
            </a:r>
            <a:r>
              <a:rPr lang="en-US" sz="2400" dirty="0" err="1" smtClean="0">
                <a:solidFill>
                  <a:srgbClr val="FFFF00"/>
                </a:solidFill>
              </a:rPr>
              <a:t>Pb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06" y="1496886"/>
            <a:ext cx="225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~Soil ~1000 mg/kg </a:t>
            </a:r>
            <a:r>
              <a:rPr lang="en-US" dirty="0" err="1" smtClean="0">
                <a:solidFill>
                  <a:srgbClr val="FFFF00"/>
                </a:solidFill>
              </a:rPr>
              <a:t>Pb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023" y="3315548"/>
            <a:ext cx="210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Native vegetation        20-25 mg/kg </a:t>
            </a:r>
            <a:r>
              <a:rPr lang="en-US" dirty="0" err="1" smtClean="0">
                <a:solidFill>
                  <a:srgbClr val="FFFF00"/>
                </a:solidFill>
              </a:rPr>
              <a:t>Pb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71" y="1636640"/>
            <a:ext cx="6263478" cy="5036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604" y="354563"/>
            <a:ext cx="11457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Research field studies at Ft. Riley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6551227" y="1589739"/>
            <a:ext cx="54920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2016: the Ft. Riley studies was extended to a fully randomized complete block design with 4 replications of 4 treatments including </a:t>
            </a:r>
            <a:r>
              <a:rPr lang="en-US" sz="2400" dirty="0" err="1" smtClean="0"/>
              <a:t>biosolids</a:t>
            </a:r>
            <a:r>
              <a:rPr lang="en-US" sz="2400" dirty="0" smtClean="0"/>
              <a:t> and P fertilizer, no-till vs tilled planting,  with 16 blocks of 16 plants at 45 cm spacing </a:t>
            </a:r>
            <a:r>
              <a:rPr lang="en-US" sz="2400" dirty="0">
                <a:solidFill>
                  <a:prstClr val="black"/>
                </a:solidFill>
              </a:rPr>
              <a:t>+</a:t>
            </a:r>
            <a:r>
              <a:rPr lang="en-US" sz="2400" dirty="0" smtClean="0">
                <a:solidFill>
                  <a:prstClr val="black"/>
                </a:solidFill>
              </a:rPr>
              <a:t> 4 blocks untreated </a:t>
            </a:r>
            <a:r>
              <a:rPr lang="en-US" sz="2400" dirty="0">
                <a:solidFill>
                  <a:prstClr val="black"/>
                </a:solidFill>
              </a:rPr>
              <a:t>natural </a:t>
            </a:r>
            <a:r>
              <a:rPr lang="en-US" sz="2400" dirty="0" smtClean="0">
                <a:solidFill>
                  <a:prstClr val="black"/>
                </a:solidFill>
              </a:rPr>
              <a:t>vegetation. Area ~ </a:t>
            </a:r>
            <a:r>
              <a:rPr lang="en-US" sz="2400" dirty="0">
                <a:solidFill>
                  <a:prstClr val="black"/>
                </a:solidFill>
              </a:rPr>
              <a:t>9</a:t>
            </a:r>
            <a:r>
              <a:rPr lang="en-US" sz="2400" dirty="0" smtClean="0">
                <a:solidFill>
                  <a:prstClr val="black"/>
                </a:solidFill>
              </a:rPr>
              <a:t>  x 12 m, east of original plot with ~1000 mg/kg total </a:t>
            </a:r>
            <a:r>
              <a:rPr lang="en-US" sz="2400" dirty="0" err="1" smtClean="0">
                <a:solidFill>
                  <a:prstClr val="black"/>
                </a:solidFill>
              </a:rPr>
              <a:t>Pb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289610" y="2843562"/>
            <a:ext cx="2653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 a.m. April 7, 2016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88166" y="3851896"/>
            <a:ext cx="1594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2015 plot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6741" y="5590834"/>
            <a:ext cx="1906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2016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158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02" y="167267"/>
            <a:ext cx="5309060" cy="6556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96" y="0"/>
            <a:ext cx="639429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Layout of randomized complete    block design for 2016 plots</a:t>
            </a:r>
            <a:r>
              <a:rPr lang="en-US" sz="3600" dirty="0" smtClean="0"/>
              <a:t> </a:t>
            </a:r>
            <a:endParaRPr lang="en-US" sz="2800" dirty="0"/>
          </a:p>
          <a:p>
            <a:r>
              <a:rPr lang="en-US" sz="2800" dirty="0" smtClean="0"/>
              <a:t>Plastic borders used </a:t>
            </a:r>
            <a:r>
              <a:rPr lang="en-US" sz="2800" dirty="0"/>
              <a:t>to prevent erosion </a:t>
            </a:r>
            <a:r>
              <a:rPr lang="en-US" sz="2800" dirty="0" smtClean="0"/>
              <a:t>on plots with  added P fertilizer (3/5 of </a:t>
            </a:r>
            <a:r>
              <a:rPr lang="en-US" sz="2800" dirty="0" err="1" smtClean="0"/>
              <a:t>Pb</a:t>
            </a:r>
            <a:r>
              <a:rPr lang="en-US" sz="2800" dirty="0" smtClean="0"/>
              <a:t> mass per top 20 cm) or </a:t>
            </a:r>
            <a:r>
              <a:rPr lang="en-US" sz="2800" dirty="0" err="1" smtClean="0"/>
              <a:t>biosolids</a:t>
            </a:r>
            <a:r>
              <a:rPr lang="en-US" sz="2800" dirty="0" smtClean="0"/>
              <a:t> (45 </a:t>
            </a:r>
            <a:r>
              <a:rPr lang="en-US" sz="2800" dirty="0" err="1" smtClean="0"/>
              <a:t>tonnes</a:t>
            </a:r>
            <a:r>
              <a:rPr lang="en-US" sz="2800" dirty="0" smtClean="0"/>
              <a:t>/ha). View is east to west</a:t>
            </a:r>
            <a:r>
              <a:rPr lang="en-US" sz="2800" dirty="0"/>
              <a:t> </a:t>
            </a:r>
            <a:r>
              <a:rPr lang="en-US" sz="2800" dirty="0" smtClean="0"/>
              <a:t>with </a:t>
            </a:r>
            <a:r>
              <a:rPr lang="en-US" sz="2800" dirty="0" err="1"/>
              <a:t>m</a:t>
            </a:r>
            <a:r>
              <a:rPr lang="en-US" sz="2800" dirty="0" err="1" smtClean="0"/>
              <a:t>iscanthus</a:t>
            </a:r>
            <a:r>
              <a:rPr lang="en-US" sz="2800" dirty="0" smtClean="0"/>
              <a:t> just emerging from dormancy in 2015 plot. Green plots are untilled natural vegetation. All other plots tilled or untilled, were treated with glyphosate </a:t>
            </a:r>
            <a:r>
              <a:rPr lang="en-US" sz="2800" dirty="0"/>
              <a:t>herbicide 4 weeks previously. P</a:t>
            </a:r>
            <a:r>
              <a:rPr lang="en-US" sz="2800" dirty="0" smtClean="0"/>
              <a:t>hoto taken right after planting rhizomes, covering each with 5-10 cm soil, May 6, 2016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135103" y="926972"/>
            <a:ext cx="277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2015 plot area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9489688" y="1448771"/>
            <a:ext cx="200722" cy="15955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24546" y="5254048"/>
            <a:ext cx="4772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Early season natural vegetation after previous autumn mowing (annual brome, alfalfa, weeds)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4425" y="1188582"/>
            <a:ext cx="1060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Rain Gauge</a:t>
            </a:r>
            <a:endParaRPr lang="en-US" sz="2400" dirty="0"/>
          </a:p>
        </p:txBody>
      </p:sp>
      <p:sp>
        <p:nvSpPr>
          <p:cNvPr id="10" name="Down Arrow 9"/>
          <p:cNvSpPr/>
          <p:nvPr/>
        </p:nvSpPr>
        <p:spPr>
          <a:xfrm>
            <a:off x="8946352" y="1711803"/>
            <a:ext cx="188751" cy="11389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588" y="120929"/>
            <a:ext cx="8274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Previously noted agronomic challenges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30097" y="814066"/>
            <a:ext cx="11457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baseline="0" dirty="0" smtClean="0"/>
              <a:t>Establishment</a:t>
            </a:r>
            <a:r>
              <a:rPr lang="en-US" sz="2800" b="0" i="0" u="none" strike="noStrike" dirty="0" smtClean="0"/>
              <a:t> is</a:t>
            </a:r>
            <a:r>
              <a:rPr lang="en-US" sz="2800" b="0" i="0" u="none" strike="noStrike" baseline="0" dirty="0" smtClean="0"/>
              <a:t> more like tree</a:t>
            </a:r>
            <a:r>
              <a:rPr lang="en-US" sz="2800" b="0" i="0" u="none" strike="noStrike" dirty="0" smtClean="0"/>
              <a:t> planting</a:t>
            </a:r>
            <a:r>
              <a:rPr lang="en-US" sz="2800" b="0" i="0" u="none" strike="noStrike" baseline="0" dirty="0" smtClean="0"/>
              <a:t> than row crops. </a:t>
            </a:r>
          </a:p>
          <a:p>
            <a:r>
              <a:rPr lang="en-US" sz="2800" b="0" i="0" u="none" strike="noStrike" baseline="0" dirty="0" smtClean="0"/>
              <a:t>High </a:t>
            </a:r>
            <a:r>
              <a:rPr lang="en-US" sz="2800" dirty="0" smtClean="0"/>
              <a:t>rhizome </a:t>
            </a:r>
            <a:r>
              <a:rPr lang="en-US" sz="2800" b="0" i="0" u="none" strike="noStrike" baseline="0" dirty="0" smtClean="0"/>
              <a:t>costs</a:t>
            </a:r>
            <a:r>
              <a:rPr lang="en-US" sz="2800" b="0" i="0" u="none" strike="noStrike" dirty="0" smtClean="0"/>
              <a:t> may mandate </a:t>
            </a:r>
            <a:r>
              <a:rPr lang="en-US" sz="2800" b="0" i="0" u="none" strike="noStrike" baseline="0" dirty="0" smtClean="0"/>
              <a:t>wide spacing (~1 m x 1 m)</a:t>
            </a:r>
          </a:p>
          <a:p>
            <a:r>
              <a:rPr lang="en-US" sz="2800" dirty="0" smtClean="0"/>
              <a:t>Water is critical for initial establishment, until roots go deep</a:t>
            </a:r>
          </a:p>
          <a:p>
            <a:r>
              <a:rPr lang="en-US" sz="2800" dirty="0" smtClean="0"/>
              <a:t>Minimum </a:t>
            </a:r>
            <a:r>
              <a:rPr lang="en-US" sz="2800" b="0" i="0" u="none" strike="noStrike" baseline="0" dirty="0" smtClean="0"/>
              <a:t>2 </a:t>
            </a:r>
            <a:r>
              <a:rPr lang="en-US" sz="2800" b="0" i="0" u="none" strike="noStrike" baseline="0" dirty="0" smtClean="0"/>
              <a:t>year </a:t>
            </a:r>
            <a:r>
              <a:rPr lang="en-US" sz="2800" b="0" i="0" u="none" strike="noStrike" baseline="0" dirty="0" smtClean="0"/>
              <a:t>to useful yield, as clump</a:t>
            </a:r>
            <a:r>
              <a:rPr lang="en-US" sz="2800" b="0" i="0" u="none" strike="noStrike" dirty="0" smtClean="0"/>
              <a:t> radius increases</a:t>
            </a:r>
            <a:r>
              <a:rPr lang="en-US" sz="2800" b="0" i="0" u="none" strike="noStrike" baseline="0" dirty="0" smtClean="0"/>
              <a:t> ~ 1/2</a:t>
            </a:r>
            <a:r>
              <a:rPr lang="en-US" sz="2800" b="0" i="0" u="none" strike="noStrike" dirty="0" smtClean="0"/>
              <a:t> m</a:t>
            </a:r>
            <a:r>
              <a:rPr lang="en-US" sz="2800" b="0" i="0" u="none" strike="noStrike" baseline="0" dirty="0" smtClean="0"/>
              <a:t>/</a:t>
            </a:r>
            <a:r>
              <a:rPr lang="en-US" sz="2800" b="0" i="0" u="none" strike="noStrike" baseline="0" dirty="0" err="1" smtClean="0"/>
              <a:t>yr</a:t>
            </a:r>
            <a:r>
              <a:rPr lang="en-US" sz="2800" b="0" i="0" u="none" strike="noStrike" baseline="0" dirty="0" smtClean="0"/>
              <a:t> </a:t>
            </a:r>
          </a:p>
          <a:p>
            <a:r>
              <a:rPr lang="en-US" sz="2800" b="0" i="0" u="none" strike="noStrike" baseline="0" dirty="0" smtClean="0"/>
              <a:t>Weed	competition problems until canopy closure (1-2 </a:t>
            </a:r>
            <a:r>
              <a:rPr lang="en-US" sz="2800" b="0" i="0" u="none" strike="noStrike" baseline="0" dirty="0" smtClean="0"/>
              <a:t>year</a:t>
            </a:r>
            <a:r>
              <a:rPr lang="en-US" sz="2800" b="0" i="0" u="none" strike="noStrike" baseline="0" dirty="0" smtClean="0"/>
              <a:t>)</a:t>
            </a:r>
          </a:p>
          <a:p>
            <a:r>
              <a:rPr lang="en-US" sz="2800" dirty="0" smtClean="0"/>
              <a:t>Atrazine controls dicots, grass control </a:t>
            </a:r>
            <a:r>
              <a:rPr lang="en-US" sz="2800" dirty="0" smtClean="0"/>
              <a:t>difficult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7" y="3958697"/>
            <a:ext cx="3583259" cy="2687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27" y="3958697"/>
            <a:ext cx="3579814" cy="2673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61" y="3958697"/>
            <a:ext cx="3717073" cy="2787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8371" y="3579555"/>
            <a:ext cx="4951141" cy="37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 Planting day, Muscatine County, eastern Iowa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77561" y="3579555"/>
            <a:ext cx="2594517" cy="37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 21 stand established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1570" y="0"/>
            <a:ext cx="3240430" cy="182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8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5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955" y="224791"/>
            <a:ext cx="22451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dirty="0" smtClean="0"/>
              <a:t>fter shoot emergence, early June 3, 2016, 18 cm rain, mid-May to June 3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973551" y="1700561"/>
            <a:ext cx="3657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Natural vegetation</a:t>
            </a:r>
            <a:endParaRPr lang="en-US" sz="2400" dirty="0"/>
          </a:p>
        </p:txBody>
      </p:sp>
      <p:sp>
        <p:nvSpPr>
          <p:cNvPr id="5" name="Down Arrow 4"/>
          <p:cNvSpPr/>
          <p:nvPr/>
        </p:nvSpPr>
        <p:spPr>
          <a:xfrm>
            <a:off x="6055112" y="2157761"/>
            <a:ext cx="178419" cy="13465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6519746" y="1929161"/>
            <a:ext cx="791737" cy="111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51181" y="4114800"/>
            <a:ext cx="228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4 x 4plant treatment plot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5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logo fs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72264" y="1"/>
            <a:ext cx="2160240" cy="991133"/>
          </a:xfrm>
          <a:prstGeom prst="rect">
            <a:avLst/>
          </a:prstGeom>
        </p:spPr>
      </p:pic>
      <p:sp>
        <p:nvSpPr>
          <p:cNvPr id="7" name="Nadpis 2"/>
          <p:cNvSpPr>
            <a:spLocks noGrp="1"/>
          </p:cNvSpPr>
          <p:nvPr>
            <p:ph type="title"/>
          </p:nvPr>
        </p:nvSpPr>
        <p:spPr>
          <a:xfrm>
            <a:off x="3216275" y="620689"/>
            <a:ext cx="5759450" cy="928687"/>
          </a:xfrm>
        </p:spPr>
        <p:txBody>
          <a:bodyPr/>
          <a:lstStyle/>
          <a:p>
            <a:r>
              <a:rPr lang="cs-CZ" dirty="0" err="1" smtClean="0"/>
              <a:t>Experimental</a:t>
            </a:r>
            <a:r>
              <a:rPr lang="cs-CZ" dirty="0" smtClean="0"/>
              <a:t> </a:t>
            </a:r>
            <a:r>
              <a:rPr lang="cs-CZ" dirty="0" err="1" smtClean="0"/>
              <a:t>fields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04" y="1"/>
            <a:ext cx="9243751" cy="47741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1"/>
          <a:stretch/>
        </p:blipFill>
        <p:spPr>
          <a:xfrm>
            <a:off x="1524000" y="4701380"/>
            <a:ext cx="2987824" cy="178989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7" b="39266"/>
          <a:stretch/>
        </p:blipFill>
        <p:spPr>
          <a:xfrm>
            <a:off x="4476328" y="4722606"/>
            <a:ext cx="2987824" cy="187304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4"/>
          <a:stretch/>
        </p:blipFill>
        <p:spPr>
          <a:xfrm>
            <a:off x="7464152" y="4150467"/>
            <a:ext cx="3178796" cy="23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11773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62332" y="200722"/>
            <a:ext cx="221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2016 plots</a:t>
            </a:r>
            <a:endParaRPr lang="en-US" sz="2800" dirty="0"/>
          </a:p>
        </p:txBody>
      </p:sp>
      <p:sp>
        <p:nvSpPr>
          <p:cNvPr id="4" name="Down Arrow 3"/>
          <p:cNvSpPr/>
          <p:nvPr/>
        </p:nvSpPr>
        <p:spPr>
          <a:xfrm>
            <a:off x="9233210" y="723942"/>
            <a:ext cx="529237" cy="17962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03649" y="462332"/>
            <a:ext cx="179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2015 plot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761571" y="1226634"/>
            <a:ext cx="434897" cy="12935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13306" y="4920157"/>
            <a:ext cx="6055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Natural vegetation, mowed once in July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873" y="200722"/>
            <a:ext cx="290458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View of plots on Aug 2, 2016. The 2015 plot has a taller closed canopy with &gt;90 % survival of plants over winter and strong growth this year. No added fertilizers. The 2016 plots have very high survival, a closed canopy at season’s end.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508703" y="3589361"/>
            <a:ext cx="5107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~17 cm rainfall from June 3- Aug 2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02" y="214659"/>
            <a:ext cx="8523249" cy="6392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595" y="457200"/>
            <a:ext cx="2553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2016 plots at Ft. Riley site Aug 19, 2016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12595" y="3989223"/>
            <a:ext cx="26428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Plastic borders around  plots with P fertilizer or </a:t>
            </a:r>
            <a:r>
              <a:rPr lang="en-US" sz="2400" dirty="0" err="1" smtClean="0"/>
              <a:t>biosolids</a:t>
            </a:r>
            <a:r>
              <a:rPr lang="en-US" sz="2400" dirty="0" smtClean="0"/>
              <a:t> added prevent erosion; alleyways visible between plots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12594" y="2210549"/>
            <a:ext cx="2642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Weeds controlled by hand and hoe, no herbicides used</a:t>
            </a:r>
            <a:endParaRPr lang="en-US" sz="2400" dirty="0"/>
          </a:p>
        </p:txBody>
      </p:sp>
      <p:sp>
        <p:nvSpPr>
          <p:cNvPr id="8" name="Right Arrow 7"/>
          <p:cNvSpPr/>
          <p:nvPr/>
        </p:nvSpPr>
        <p:spPr>
          <a:xfrm rot="20685165">
            <a:off x="2644748" y="5626494"/>
            <a:ext cx="5318812" cy="2249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470586">
            <a:off x="2654122" y="4726956"/>
            <a:ext cx="2274849" cy="2305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1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9886" y="631371"/>
            <a:ext cx="341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Nov 11, 2017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1049000" y="1807029"/>
            <a:ext cx="1055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2016 plots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0" y="2884247"/>
            <a:ext cx="1986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2015 plot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43" y="428178"/>
            <a:ext cx="300445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Samples were harvested Nov 11, 2017 after a hard frost</a:t>
            </a:r>
            <a:r>
              <a:rPr lang="en-US" sz="3200" dirty="0"/>
              <a:t>,</a:t>
            </a:r>
            <a:r>
              <a:rPr lang="en-US" sz="3200" dirty="0" smtClean="0"/>
              <a:t> This gave material with ~2/3 dry matter but no  wet weather leaching of the minerals and little loss of foliage fraction.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779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8283" y="546410"/>
            <a:ext cx="10593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Aboveground biomass yield, November 2016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1583473" y="1418636"/>
            <a:ext cx="81738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Control </a:t>
            </a:r>
            <a:r>
              <a:rPr lang="en-US" sz="3200" dirty="0" smtClean="0"/>
              <a:t> vegetation     	3.6</a:t>
            </a:r>
            <a:r>
              <a:rPr lang="en-US" sz="3200" dirty="0"/>
              <a:t>± </a:t>
            </a:r>
            <a:r>
              <a:rPr lang="en-US" sz="3200" dirty="0" smtClean="0"/>
              <a:t>0.5* </a:t>
            </a:r>
            <a:r>
              <a:rPr lang="en-US" sz="3200" dirty="0" err="1" smtClean="0"/>
              <a:t>tonnes</a:t>
            </a:r>
            <a:r>
              <a:rPr lang="en-US" sz="3200" dirty="0" smtClean="0"/>
              <a:t>/ha</a:t>
            </a:r>
          </a:p>
          <a:p>
            <a:r>
              <a:rPr lang="en-US" sz="3200" dirty="0" smtClean="0"/>
              <a:t>M x g No-till		7.0</a:t>
            </a:r>
            <a:r>
              <a:rPr lang="en-US" sz="3200" dirty="0"/>
              <a:t>± </a:t>
            </a:r>
            <a:r>
              <a:rPr lang="en-US" sz="3200" dirty="0" smtClean="0"/>
              <a:t>1.4</a:t>
            </a:r>
            <a:endParaRPr lang="en-US" sz="3200" dirty="0"/>
          </a:p>
          <a:p>
            <a:r>
              <a:rPr lang="en-US" sz="3200" dirty="0" smtClean="0"/>
              <a:t>M x g Till 			9.6</a:t>
            </a:r>
            <a:r>
              <a:rPr lang="en-US" sz="3200" dirty="0"/>
              <a:t>± </a:t>
            </a:r>
            <a:r>
              <a:rPr lang="en-US" sz="3200" dirty="0" smtClean="0"/>
              <a:t>1.0</a:t>
            </a:r>
            <a:endParaRPr lang="en-US" sz="3200" dirty="0"/>
          </a:p>
          <a:p>
            <a:r>
              <a:rPr lang="en-US" sz="3200" dirty="0" smtClean="0"/>
              <a:t>M x g </a:t>
            </a:r>
            <a:r>
              <a:rPr lang="en-US" sz="3200" dirty="0"/>
              <a:t>Till </a:t>
            </a:r>
            <a:r>
              <a:rPr lang="en-US" sz="3200" dirty="0" smtClean="0"/>
              <a:t>+ TSP	 	8.4</a:t>
            </a:r>
            <a:r>
              <a:rPr lang="en-US" sz="3200" dirty="0"/>
              <a:t>± </a:t>
            </a:r>
            <a:r>
              <a:rPr lang="en-US" sz="3200" dirty="0" smtClean="0"/>
              <a:t>0.7</a:t>
            </a:r>
            <a:endParaRPr lang="en-US" sz="3200" dirty="0"/>
          </a:p>
          <a:p>
            <a:r>
              <a:rPr lang="en-US" sz="3200" dirty="0" smtClean="0"/>
              <a:t>M x g </a:t>
            </a:r>
            <a:r>
              <a:rPr lang="en-US" sz="3200" dirty="0"/>
              <a:t>Till </a:t>
            </a:r>
            <a:r>
              <a:rPr lang="en-US" sz="3200" dirty="0" smtClean="0"/>
              <a:t>+ </a:t>
            </a:r>
            <a:r>
              <a:rPr lang="en-US" sz="3200" dirty="0" err="1" smtClean="0"/>
              <a:t>Biosolids</a:t>
            </a:r>
            <a:r>
              <a:rPr lang="en-US" sz="3200" dirty="0" smtClean="0"/>
              <a:t>  13.5± </a:t>
            </a:r>
            <a:r>
              <a:rPr lang="en-US" sz="3200" dirty="0"/>
              <a:t>1.0 </a:t>
            </a:r>
            <a:endParaRPr lang="en-US" sz="3200" dirty="0" smtClean="0"/>
          </a:p>
          <a:p>
            <a:r>
              <a:rPr lang="en-US" sz="3200" dirty="0" smtClean="0"/>
              <a:t>_________________________________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583473" y="4465624"/>
            <a:ext cx="507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Mean +/- SEM, 4 replicates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7493" y="5397190"/>
            <a:ext cx="9344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 smtClean="0"/>
              <a:t>015 plot, 8.0 +/- 1.9 </a:t>
            </a:r>
            <a:r>
              <a:rPr lang="en-US" sz="4000" dirty="0" err="1" smtClean="0"/>
              <a:t>tonnes</a:t>
            </a:r>
            <a:r>
              <a:rPr lang="en-US" sz="4000" dirty="0" smtClean="0"/>
              <a:t>/ha (3 samples)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43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03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8586" y="200722"/>
            <a:ext cx="270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May 2, 2017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096430" y="4415882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2015 plot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995424" y="3813717"/>
            <a:ext cx="2352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2016 plots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685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7841" cy="6761313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299830" y="4488804"/>
            <a:ext cx="11474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Zafer</a:t>
            </a:r>
            <a:r>
              <a:rPr lang="en-US" sz="3600" dirty="0" smtClean="0"/>
              <a:t> </a:t>
            </a:r>
            <a:r>
              <a:rPr lang="en-US" sz="3600" dirty="0" err="1" smtClean="0"/>
              <a:t>Almasary</a:t>
            </a:r>
            <a:r>
              <a:rPr lang="en-US" sz="3600" dirty="0" smtClean="0"/>
              <a:t> establishing a 6 x 6 plant test plot May 2, 2017, two weeks after herbicide treatment, then removal of woody vegetation. Aim: to confirm good establishment for a 3</a:t>
            </a:r>
            <a:r>
              <a:rPr lang="en-US" sz="3600" baseline="30000" dirty="0" smtClean="0"/>
              <a:t>rd</a:t>
            </a:r>
            <a:r>
              <a:rPr lang="en-US" sz="3600" dirty="0" smtClean="0"/>
              <a:t> year with minimum tillage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890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56" y="488157"/>
            <a:ext cx="1673810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952" y="491331"/>
            <a:ext cx="2784480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3451225" y="2584451"/>
            <a:ext cx="2859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Treating with glyphosate herbicide,   April 7, 2016</a:t>
            </a: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1724026" y="2395539"/>
            <a:ext cx="34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6067109" y="2699767"/>
            <a:ext cx="2882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Tilling in supplements,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May 5, 2016</a:t>
            </a:r>
          </a:p>
        </p:txBody>
      </p:sp>
      <p:pic>
        <p:nvPicPr>
          <p:cNvPr id="28680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657" y="460376"/>
            <a:ext cx="2976000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9"/>
          <p:cNvSpPr txBox="1">
            <a:spLocks noChangeArrowheads="1"/>
          </p:cNvSpPr>
          <p:nvPr/>
        </p:nvSpPr>
        <p:spPr bwMode="auto">
          <a:xfrm>
            <a:off x="7979057" y="2687699"/>
            <a:ext cx="3347864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Marking plots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May 6, 2016</a:t>
            </a:r>
          </a:p>
        </p:txBody>
      </p:sp>
      <p:pic>
        <p:nvPicPr>
          <p:cNvPr id="2868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84" y="492618"/>
            <a:ext cx="2681163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TextBox 7"/>
          <p:cNvSpPr txBox="1">
            <a:spLocks noChangeArrowheads="1"/>
          </p:cNvSpPr>
          <p:nvPr/>
        </p:nvSpPr>
        <p:spPr bwMode="auto">
          <a:xfrm>
            <a:off x="683819" y="2637025"/>
            <a:ext cx="13735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Propagation 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597"/>
            <a:ext cx="8985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Field Based Research: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Ft.Riley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, Kansas, USA: Impact of Soil Amendments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aphicFrame>
        <p:nvGraphicFramePr>
          <p:cNvPr id="13" name="Table 9"/>
          <p:cNvGraphicFramePr>
            <a:graphicFrameLocks noGrp="1"/>
          </p:cNvGraphicFramePr>
          <p:nvPr>
            <p:extLst/>
          </p:nvPr>
        </p:nvGraphicFramePr>
        <p:xfrm>
          <a:off x="292100" y="3352801"/>
          <a:ext cx="11899900" cy="3424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2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24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78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Treatments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8590" marR="6859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1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Control 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Leave existing vegetation in place with no amendments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5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</a:rPr>
                        <a:t>Miscanthus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 No-till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Kill existing vegetation, plant </a:t>
                      </a:r>
                      <a:r>
                        <a:rPr lang="en-US" sz="1600" dirty="0" err="1">
                          <a:effectLst/>
                          <a:latin typeface="+mn-lt"/>
                        </a:rPr>
                        <a:t>miscanthus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 directly into undisturbed soil, no amendments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5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3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Miscanthus Till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Kill existing vegetation, till to depth of 3 to 4 inches before planting </a:t>
                      </a:r>
                      <a:r>
                        <a:rPr lang="en-US" sz="1600" dirty="0" err="1">
                          <a:effectLst/>
                          <a:latin typeface="+mn-lt"/>
                        </a:rPr>
                        <a:t>miscanthus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, no amendments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Miscanthus Till + TSP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Kill existing vegetation, incorporate P fertilizer to depth of 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10 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to 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15 cm to 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influence lead chemistry in surface soil before planting </a:t>
                      </a:r>
                      <a:r>
                        <a:rPr lang="en-US" sz="1600" dirty="0" err="1" smtClean="0">
                          <a:effectLst/>
                          <a:latin typeface="+mn-lt"/>
                        </a:rPr>
                        <a:t>miscanthus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 (5:3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aseline="0" dirty="0" err="1" smtClean="0">
                          <a:effectLst/>
                          <a:latin typeface="+mn-lt"/>
                        </a:rPr>
                        <a:t>Pb:P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 molar ratio)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7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5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</a:rPr>
                        <a:t>Miscanthus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 Till + </a:t>
                      </a:r>
                      <a:r>
                        <a:rPr lang="en-US" sz="1600" dirty="0" err="1">
                          <a:effectLst/>
                          <a:latin typeface="+mn-lt"/>
                        </a:rPr>
                        <a:t>Biosolids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Kill existing vegetation, incorporate Compost to depth of 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10 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to 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15 cm to 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influence lead chemistry in surface soil before planting </a:t>
                      </a:r>
                      <a:r>
                        <a:rPr lang="en-US" sz="1600" dirty="0" err="1" smtClean="0">
                          <a:effectLst/>
                          <a:latin typeface="+mn-lt"/>
                        </a:rPr>
                        <a:t>miscanthus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 (45 Mg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 ha</a:t>
                      </a:r>
                      <a:r>
                        <a:rPr lang="en-US" sz="1600" baseline="30000" dirty="0" smtClean="0">
                          <a:effectLst/>
                          <a:latin typeface="+mn-lt"/>
                        </a:rPr>
                        <a:t>-1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60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495720"/>
            <a:ext cx="5519748" cy="38909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9358" y="542041"/>
            <a:ext cx="3061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Fort Riley, Kansas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78" y="134717"/>
            <a:ext cx="5116022" cy="302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6687144" y="3158836"/>
            <a:ext cx="4474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Dry matter yield in first (2016) and second year (2017) 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78" y="3525451"/>
            <a:ext cx="5141422" cy="265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59978" y="6230286"/>
            <a:ext cx="572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organic carbon (OC) concentration in soils after first (2016) and second (2017) harvests of </a:t>
            </a:r>
            <a:r>
              <a:rPr kumimoji="0" lang="en-US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Miscanthus 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577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84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" b="4571"/>
          <a:stretch/>
        </p:blipFill>
        <p:spPr bwMode="auto">
          <a:xfrm>
            <a:off x="1245406" y="1429638"/>
            <a:ext cx="5936691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7250" y="236451"/>
            <a:ext cx="108140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Uptake and concentration of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in the above ground plant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tissue,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Ft.Riley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*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0" y="6285468"/>
            <a:ext cx="559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en-US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Alasmari</a:t>
            </a: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Z., 2020. PhD thesis, Kansas State University, </a:t>
            </a:r>
            <a:r>
              <a:rPr kumimoji="0" lang="en-US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Mankhattan</a:t>
            </a: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Kansas,  USA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6925" y="5613400"/>
            <a:ext cx="499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 concentration of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the soil- 1000 mg/kg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63" y="2146300"/>
            <a:ext cx="232007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9569-96DC-48E4-8CFB-FB6BF0C8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Miscanthus biomass</a:t>
            </a:r>
            <a:br>
              <a:rPr lang="en-US" sz="3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alternative energy production</a:t>
            </a:r>
            <a:endParaRPr lang="en-US" sz="3200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CF62A8-991C-4501-AA59-6ED0C62F2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657" y="126929"/>
            <a:ext cx="5820697" cy="63747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F38611-36E3-4AD2-BEF5-00402859F297}"/>
              </a:ext>
            </a:extLst>
          </p:cNvPr>
          <p:cNvSpPr txBox="1"/>
          <p:nvPr/>
        </p:nvSpPr>
        <p:spPr>
          <a:xfrm>
            <a:off x="8819535" y="6571809"/>
            <a:ext cx="32544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Modified from </a:t>
            </a:r>
            <a:r>
              <a:rPr lang="en-US" sz="1100" dirty="0" err="1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Damartzis</a:t>
            </a:r>
            <a:r>
              <a:rPr lang="en-US" sz="1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en-US" sz="1100" dirty="0" err="1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Zabaniotou</a:t>
            </a:r>
            <a:r>
              <a:rPr lang="en-US" sz="11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(2011).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F66C7D1-1F3A-495A-930D-582A321F2C8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5943" y="3152719"/>
          <a:ext cx="4926264" cy="1417858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774731">
                  <a:extLst>
                    <a:ext uri="{9D8B030D-6E8A-4147-A177-3AD203B41FA5}">
                      <a16:colId xmlns:a16="http://schemas.microsoft.com/office/drawing/2014/main" val="2690918914"/>
                    </a:ext>
                  </a:extLst>
                </a:gridCol>
                <a:gridCol w="1321366">
                  <a:extLst>
                    <a:ext uri="{9D8B030D-6E8A-4147-A177-3AD203B41FA5}">
                      <a16:colId xmlns:a16="http://schemas.microsoft.com/office/drawing/2014/main" val="1512320117"/>
                    </a:ext>
                  </a:extLst>
                </a:gridCol>
                <a:gridCol w="1830167">
                  <a:extLst>
                    <a:ext uri="{9D8B030D-6E8A-4147-A177-3AD203B41FA5}">
                      <a16:colId xmlns:a16="http://schemas.microsoft.com/office/drawing/2014/main" val="1380309222"/>
                    </a:ext>
                  </a:extLst>
                </a:gridCol>
              </a:tblGrid>
              <a:tr h="6564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 dirty="0">
                          <a:effectLst/>
                          <a:latin typeface="Palatino Linotype" panose="02040502050505030304" pitchFamily="18" charset="0"/>
                        </a:rPr>
                        <a:t>Plant species</a:t>
                      </a:r>
                      <a:endParaRPr lang="en-US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 dirty="0">
                          <a:effectLst/>
                          <a:latin typeface="Palatino Linotype" panose="02040502050505030304" pitchFamily="18" charset="0"/>
                        </a:rPr>
                        <a:t>Biomass yield, tons × ha</a:t>
                      </a:r>
                      <a:r>
                        <a:rPr lang="en-CA" sz="1200" baseline="30000" dirty="0">
                          <a:effectLst/>
                          <a:latin typeface="Palatino Linotype" panose="02040502050505030304" pitchFamily="18" charset="0"/>
                        </a:rPr>
                        <a:t>-1</a:t>
                      </a:r>
                      <a:endParaRPr lang="en-US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 dirty="0">
                          <a:effectLst/>
                          <a:latin typeface="Palatino Linotype" panose="02040502050505030304" pitchFamily="18" charset="0"/>
                        </a:rPr>
                        <a:t>Heating value</a:t>
                      </a:r>
                      <a:endParaRPr lang="en-US" sz="1200" dirty="0">
                        <a:effectLst/>
                        <a:latin typeface="Palatino Linotype" panose="0204050205050503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 dirty="0">
                          <a:effectLst/>
                          <a:latin typeface="Palatino Linotype" panose="02040502050505030304" pitchFamily="18" charset="0"/>
                        </a:rPr>
                        <a:t>MJ × kg</a:t>
                      </a:r>
                      <a:r>
                        <a:rPr lang="en-CA" sz="1200" baseline="30000" dirty="0">
                          <a:effectLst/>
                          <a:latin typeface="Palatino Linotype" panose="02040502050505030304" pitchFamily="18" charset="0"/>
                        </a:rPr>
                        <a:t>-1</a:t>
                      </a:r>
                      <a:endParaRPr lang="en-US" sz="1200" dirty="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8129864"/>
                  </a:ext>
                </a:extLst>
              </a:tr>
              <a:tr h="253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>
                          <a:effectLst/>
                          <a:latin typeface="Palatino Linotype" panose="02040502050505030304" pitchFamily="18" charset="0"/>
                        </a:rPr>
                        <a:t>Tall wheatgrass</a:t>
                      </a:r>
                      <a:endParaRPr lang="en-US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>
                          <a:effectLst/>
                          <a:latin typeface="Palatino Linotype" panose="02040502050505030304" pitchFamily="18" charset="0"/>
                        </a:rPr>
                        <a:t>6.6-10.4</a:t>
                      </a:r>
                      <a:endParaRPr lang="en-US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>
                          <a:effectLst/>
                          <a:latin typeface="Palatino Linotype" panose="02040502050505030304" pitchFamily="18" charset="0"/>
                        </a:rPr>
                        <a:t>17.89 </a:t>
                      </a:r>
                      <a:endParaRPr lang="en-US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6679082"/>
                  </a:ext>
                </a:extLst>
              </a:tr>
              <a:tr h="253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>
                          <a:effectLst/>
                          <a:latin typeface="Palatino Linotype" panose="02040502050505030304" pitchFamily="18" charset="0"/>
                        </a:rPr>
                        <a:t>Tall oatgrass</a:t>
                      </a:r>
                      <a:endParaRPr lang="en-US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>
                          <a:effectLst/>
                          <a:latin typeface="Palatino Linotype" panose="02040502050505030304" pitchFamily="18" charset="0"/>
                        </a:rPr>
                        <a:t>7.5-12.4</a:t>
                      </a:r>
                      <a:endParaRPr lang="en-US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>
                          <a:effectLst/>
                          <a:latin typeface="Palatino Linotype" panose="02040502050505030304" pitchFamily="18" charset="0"/>
                        </a:rPr>
                        <a:t>18.29 </a:t>
                      </a:r>
                      <a:endParaRPr lang="en-US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9900921"/>
                  </a:ext>
                </a:extLst>
              </a:tr>
              <a:tr h="253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>
                          <a:effectLst/>
                          <a:latin typeface="Palatino Linotype" panose="02040502050505030304" pitchFamily="18" charset="0"/>
                        </a:rPr>
                        <a:t>Miscanthus </a:t>
                      </a:r>
                      <a:endParaRPr lang="en-US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>
                          <a:effectLst/>
                          <a:latin typeface="Palatino Linotype" panose="02040502050505030304" pitchFamily="18" charset="0"/>
                        </a:rPr>
                        <a:t>12.2-21.6</a:t>
                      </a:r>
                      <a:endParaRPr lang="en-US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 dirty="0">
                          <a:effectLst/>
                          <a:latin typeface="Palatino Linotype" panose="02040502050505030304" pitchFamily="18" charset="0"/>
                        </a:rPr>
                        <a:t>18.56 </a:t>
                      </a:r>
                      <a:endParaRPr lang="en-US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140104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B96E1D0-B7F2-41F0-8690-92CC0BD33778}"/>
              </a:ext>
            </a:extLst>
          </p:cNvPr>
          <p:cNvSpPr txBox="1"/>
          <p:nvPr/>
        </p:nvSpPr>
        <p:spPr>
          <a:xfrm>
            <a:off x="805943" y="2357165"/>
            <a:ext cx="492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Biomass yield from grass crops and calorific value (modified from </a:t>
            </a:r>
            <a:r>
              <a:rPr lang="en-US" sz="1400" dirty="0" err="1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Danielewicz</a:t>
            </a:r>
            <a:r>
              <a:rPr lang="en-US" sz="1400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et al. (2015)).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5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-76200" y="72767"/>
            <a:ext cx="12191999" cy="485571"/>
          </a:xfrm>
        </p:spPr>
        <p:txBody>
          <a:bodyPr anchor="t">
            <a:noAutofit/>
          </a:bodyPr>
          <a:lstStyle/>
          <a:p>
            <a:pPr algn="ctr" eaLnBrk="1" hangingPunct="1"/>
            <a:r>
              <a:rPr lang="en-US" altLang="en-US" sz="2800" b="1" dirty="0">
                <a:cs typeface="Calibri" panose="020F0502020204030204" pitchFamily="34" charset="0"/>
              </a:rPr>
              <a:t>F</a:t>
            </a:r>
            <a:r>
              <a:rPr lang="en-GB" altLang="en-US" sz="2800" b="1" dirty="0" err="1">
                <a:cs typeface="Calibri" panose="020F0502020204030204" pitchFamily="34" charset="0"/>
              </a:rPr>
              <a:t>ield</a:t>
            </a:r>
            <a:r>
              <a:rPr lang="en-GB" altLang="en-US" sz="2800" b="1" dirty="0">
                <a:cs typeface="Calibri" panose="020F0502020204030204" pitchFamily="34" charset="0"/>
              </a:rPr>
              <a:t> </a:t>
            </a:r>
            <a:r>
              <a:rPr lang="en-GB" altLang="en-US" sz="2800" b="1" dirty="0" smtClean="0">
                <a:cs typeface="Calibri" panose="020F0502020204030204" pitchFamily="34" charset="0"/>
              </a:rPr>
              <a:t>Based Research, </a:t>
            </a:r>
            <a:r>
              <a:rPr lang="en-GB" altLang="en-US" sz="2800" b="1" dirty="0" err="1" smtClean="0">
                <a:cs typeface="Calibri" panose="020F0502020204030204" pitchFamily="34" charset="0"/>
              </a:rPr>
              <a:t>Tokarivka</a:t>
            </a:r>
            <a:r>
              <a:rPr lang="en-GB" altLang="en-US" sz="2800" b="1" dirty="0">
                <a:cs typeface="Calibri" panose="020F0502020204030204" pitchFamily="34" charset="0"/>
              </a:rPr>
              <a:t>, Ukraine: </a:t>
            </a:r>
            <a:r>
              <a:rPr lang="en-US" altLang="en-US" sz="2800" b="1" dirty="0">
                <a:cs typeface="Calibri" panose="020F0502020204030204" pitchFamily="34" charset="0"/>
              </a:rPr>
              <a:t>I</a:t>
            </a:r>
            <a:r>
              <a:rPr lang="en-US" altLang="ru-RU" sz="2800" b="1" dirty="0" smtClean="0">
                <a:cs typeface="Calibri" panose="020F0502020204030204" pitchFamily="34" charset="0"/>
              </a:rPr>
              <a:t>mpact </a:t>
            </a:r>
            <a:r>
              <a:rPr lang="en-US" altLang="ru-RU" sz="2800" b="1" dirty="0">
                <a:cs typeface="Calibri" panose="020F0502020204030204" pitchFamily="34" charset="0"/>
              </a:rPr>
              <a:t>of PGRs to </a:t>
            </a:r>
            <a:r>
              <a:rPr lang="en-US" altLang="ru-RU" sz="2800" b="1" dirty="0" smtClean="0">
                <a:cs typeface="Calibri" panose="020F0502020204030204" pitchFamily="34" charset="0"/>
              </a:rPr>
              <a:t>Biomass Parameters</a:t>
            </a:r>
            <a:r>
              <a:rPr lang="ru-RU" altLang="ru-RU" sz="2800" b="1" dirty="0">
                <a:cs typeface="Calibri" panose="020F0502020204030204" pitchFamily="34" charset="0"/>
              </a:rPr>
              <a:t/>
            </a:r>
            <a:br>
              <a:rPr lang="ru-RU" altLang="ru-RU" sz="2800" b="1" dirty="0">
                <a:cs typeface="Calibri" panose="020F0502020204030204" pitchFamily="34" charset="0"/>
              </a:rPr>
            </a:br>
            <a:endParaRPr lang="ru-RU" altLang="ru-RU" sz="2800" b="1" dirty="0">
              <a:cs typeface="Calibri" panose="020F0502020204030204" pitchFamily="34" charset="0"/>
            </a:endParaRPr>
          </a:p>
        </p:txBody>
      </p:sp>
      <p:sp>
        <p:nvSpPr>
          <p:cNvPr id="36867" name="Текст 2"/>
          <p:cNvSpPr>
            <a:spLocks noGrp="1"/>
          </p:cNvSpPr>
          <p:nvPr>
            <p:ph type="body" idx="1"/>
          </p:nvPr>
        </p:nvSpPr>
        <p:spPr>
          <a:xfrm>
            <a:off x="6046338" y="313597"/>
            <a:ext cx="4046538" cy="863600"/>
          </a:xfrm>
        </p:spPr>
        <p:txBody>
          <a:bodyPr/>
          <a:lstStyle/>
          <a:p>
            <a:pPr eaLnBrk="1" hangingPunct="1"/>
            <a:r>
              <a:rPr lang="en-US" altLang="ru-RU" sz="1400" dirty="0"/>
              <a:t> </a:t>
            </a:r>
            <a:r>
              <a:rPr lang="en-US" altLang="ru-RU" sz="1700" dirty="0"/>
              <a:t>PGR </a:t>
            </a:r>
            <a:r>
              <a:rPr lang="en-US" altLang="ru-RU" sz="1700" dirty="0" err="1"/>
              <a:t>Charkor</a:t>
            </a:r>
            <a:r>
              <a:rPr lang="en-US" altLang="ru-RU" sz="1600" dirty="0"/>
              <a:t>** </a:t>
            </a:r>
          </a:p>
          <a:p>
            <a:pPr eaLnBrk="1" hangingPunct="1"/>
            <a:r>
              <a:rPr lang="en-US" altLang="ru-RU" sz="2100" dirty="0"/>
              <a:t> </a:t>
            </a:r>
            <a:endParaRPr lang="ru-RU" altLang="ru-RU" sz="2100" dirty="0"/>
          </a:p>
        </p:txBody>
      </p:sp>
      <p:pic>
        <p:nvPicPr>
          <p:cNvPr id="36868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4534" y="1313351"/>
            <a:ext cx="2687638" cy="2016125"/>
          </a:xfrm>
        </p:spPr>
      </p:pic>
      <p:sp>
        <p:nvSpPr>
          <p:cNvPr id="36869" name="Текст 4"/>
          <p:cNvSpPr>
            <a:spLocks noGrp="1"/>
          </p:cNvSpPr>
          <p:nvPr>
            <p:ph type="body" sz="quarter" idx="3"/>
          </p:nvPr>
        </p:nvSpPr>
        <p:spPr>
          <a:xfrm>
            <a:off x="279553" y="464250"/>
            <a:ext cx="3060233" cy="639762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ru-RU" sz="1800" dirty="0"/>
              <a:t>PGR </a:t>
            </a:r>
            <a:r>
              <a:rPr lang="en-US" altLang="ru-RU" sz="1800" dirty="0" err="1"/>
              <a:t>Stimpo</a:t>
            </a:r>
            <a:r>
              <a:rPr lang="en-US" altLang="ru-RU" sz="1800" dirty="0"/>
              <a:t>* </a:t>
            </a:r>
          </a:p>
          <a:p>
            <a:pPr eaLnBrk="1" hangingPunct="1"/>
            <a:r>
              <a:rPr lang="en-US" altLang="ru-RU" sz="2100" dirty="0"/>
              <a:t> </a:t>
            </a:r>
            <a:endParaRPr lang="ru-RU" altLang="ru-RU" sz="2100" dirty="0"/>
          </a:p>
        </p:txBody>
      </p:sp>
      <p:pic>
        <p:nvPicPr>
          <p:cNvPr id="36870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623" y="1277145"/>
            <a:ext cx="2534607" cy="2016000"/>
          </a:xfrm>
        </p:spPr>
      </p:pic>
      <p:sp>
        <p:nvSpPr>
          <p:cNvPr id="36871" name="TextBox 10"/>
          <p:cNvSpPr txBox="1">
            <a:spLocks noChangeArrowheads="1"/>
          </p:cNvSpPr>
          <p:nvPr/>
        </p:nvSpPr>
        <p:spPr bwMode="auto">
          <a:xfrm>
            <a:off x="267236" y="842696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with PGR</a:t>
            </a:r>
            <a:endParaRPr lang="ru-RU" altLang="ru-RU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72" name="TextBox 11"/>
          <p:cNvSpPr txBox="1">
            <a:spLocks noChangeArrowheads="1"/>
          </p:cNvSpPr>
          <p:nvPr/>
        </p:nvSpPr>
        <p:spPr bwMode="auto">
          <a:xfrm>
            <a:off x="1749185" y="855396"/>
            <a:ext cx="1190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without PGR</a:t>
            </a:r>
            <a:endParaRPr lang="ru-RU" altLang="ru-RU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095058" y="1294385"/>
            <a:ext cx="593725" cy="3349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4" name="TextBox 16"/>
          <p:cNvSpPr txBox="1">
            <a:spLocks noChangeArrowheads="1"/>
          </p:cNvSpPr>
          <p:nvPr/>
        </p:nvSpPr>
        <p:spPr bwMode="auto">
          <a:xfrm>
            <a:off x="7065946" y="722261"/>
            <a:ext cx="1190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without PGR</a:t>
            </a:r>
            <a:endParaRPr lang="ru-RU" altLang="ru-RU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75" name="TextBox 17"/>
          <p:cNvSpPr txBox="1">
            <a:spLocks noChangeArrowheads="1"/>
          </p:cNvSpPr>
          <p:nvPr/>
        </p:nvSpPr>
        <p:spPr bwMode="auto">
          <a:xfrm>
            <a:off x="5496653" y="717575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chemeClr val="tx1"/>
                </a:solidFill>
                <a:latin typeface="Arial" panose="020B0604020202020204" pitchFamily="34" charset="0"/>
              </a:rPr>
              <a:t>with PGR</a:t>
            </a:r>
            <a:endParaRPr lang="ru-RU" altLang="ru-RU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76" name="TextBox 1"/>
          <p:cNvSpPr txBox="1">
            <a:spLocks noChangeArrowheads="1"/>
          </p:cNvSpPr>
          <p:nvPr/>
        </p:nvSpPr>
        <p:spPr bwMode="auto">
          <a:xfrm>
            <a:off x="3464735" y="1793701"/>
            <a:ext cx="13143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solidFill>
                  <a:schemeClr val="tx1"/>
                </a:solidFill>
                <a:latin typeface="+mn-lt"/>
              </a:rPr>
              <a:t>August 7, 2018 </a:t>
            </a:r>
            <a:endParaRPr lang="ru-RU" altLang="ru-RU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877" name="TextBox 1"/>
          <p:cNvSpPr txBox="1">
            <a:spLocks noChangeArrowheads="1"/>
          </p:cNvSpPr>
          <p:nvPr/>
        </p:nvSpPr>
        <p:spPr bwMode="auto">
          <a:xfrm>
            <a:off x="241836" y="6325969"/>
            <a:ext cx="90471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*</a:t>
            </a:r>
            <a:r>
              <a:rPr lang="en-US" alt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Pidlisnyuk</a:t>
            </a:r>
            <a:r>
              <a:rPr lang="en-US" alt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V., </a:t>
            </a:r>
            <a:r>
              <a:rPr lang="en-US" alt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Stefanovska</a:t>
            </a:r>
            <a:r>
              <a:rPr lang="en-US" alt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T., 2018.Methods for growing </a:t>
            </a:r>
            <a:r>
              <a:rPr lang="en-US" alt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M.xgiganteus</a:t>
            </a:r>
            <a:r>
              <a:rPr lang="en-US" alt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the abandoned land,  Patent of Ukraine #127487, 10.08.2018</a:t>
            </a:r>
          </a:p>
          <a:p>
            <a:endParaRPr lang="ru-RU" alt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746660" y="1332697"/>
            <a:ext cx="593725" cy="3349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194958" y="1177197"/>
            <a:ext cx="593725" cy="3349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6636317" y="1180996"/>
            <a:ext cx="997470" cy="11787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67236" y="3564148"/>
          <a:ext cx="9250837" cy="2804188"/>
        </p:xfrm>
        <a:graphic>
          <a:graphicData uri="http://schemas.openxmlformats.org/drawingml/2006/table">
            <a:tbl>
              <a:tblPr firstRow="1" firstCol="1" bandRow="1"/>
              <a:tblGrid>
                <a:gridCol w="1091178">
                  <a:extLst>
                    <a:ext uri="{9D8B030D-6E8A-4147-A177-3AD203B41FA5}">
                      <a16:colId xmlns:a16="http://schemas.microsoft.com/office/drawing/2014/main" val="1311636672"/>
                    </a:ext>
                  </a:extLst>
                </a:gridCol>
                <a:gridCol w="1546765">
                  <a:extLst>
                    <a:ext uri="{9D8B030D-6E8A-4147-A177-3AD203B41FA5}">
                      <a16:colId xmlns:a16="http://schemas.microsoft.com/office/drawing/2014/main" val="2401320852"/>
                    </a:ext>
                  </a:extLst>
                </a:gridCol>
                <a:gridCol w="824434">
                  <a:extLst>
                    <a:ext uri="{9D8B030D-6E8A-4147-A177-3AD203B41FA5}">
                      <a16:colId xmlns:a16="http://schemas.microsoft.com/office/drawing/2014/main" val="2899355800"/>
                    </a:ext>
                  </a:extLst>
                </a:gridCol>
                <a:gridCol w="758332">
                  <a:extLst>
                    <a:ext uri="{9D8B030D-6E8A-4147-A177-3AD203B41FA5}">
                      <a16:colId xmlns:a16="http://schemas.microsoft.com/office/drawing/2014/main" val="1987894807"/>
                    </a:ext>
                  </a:extLst>
                </a:gridCol>
                <a:gridCol w="789327">
                  <a:extLst>
                    <a:ext uri="{9D8B030D-6E8A-4147-A177-3AD203B41FA5}">
                      <a16:colId xmlns:a16="http://schemas.microsoft.com/office/drawing/2014/main" val="1459312830"/>
                    </a:ext>
                  </a:extLst>
                </a:gridCol>
                <a:gridCol w="831742">
                  <a:extLst>
                    <a:ext uri="{9D8B030D-6E8A-4147-A177-3AD203B41FA5}">
                      <a16:colId xmlns:a16="http://schemas.microsoft.com/office/drawing/2014/main" val="4248713268"/>
                    </a:ext>
                  </a:extLst>
                </a:gridCol>
                <a:gridCol w="1323508">
                  <a:extLst>
                    <a:ext uri="{9D8B030D-6E8A-4147-A177-3AD203B41FA5}">
                      <a16:colId xmlns:a16="http://schemas.microsoft.com/office/drawing/2014/main" val="3522522306"/>
                    </a:ext>
                  </a:extLst>
                </a:gridCol>
                <a:gridCol w="1323508">
                  <a:extLst>
                    <a:ext uri="{9D8B030D-6E8A-4147-A177-3AD203B41FA5}">
                      <a16:colId xmlns:a16="http://schemas.microsoft.com/office/drawing/2014/main" val="1825296656"/>
                    </a:ext>
                  </a:extLst>
                </a:gridCol>
                <a:gridCol w="762043">
                  <a:extLst>
                    <a:ext uri="{9D8B030D-6E8A-4147-A177-3AD203B41FA5}">
                      <a16:colId xmlns:a16="http://schemas.microsoft.com/office/drawing/2014/main" val="3871091800"/>
                    </a:ext>
                  </a:extLst>
                </a:gridCol>
              </a:tblGrid>
              <a:tr h="18034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Mass of the plant, g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Structure of the harvest,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Drying,%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Dry biomass,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Biometric and energy parameters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223337"/>
                  </a:ext>
                </a:extLst>
              </a:tr>
              <a:tr h="464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Harvest,  dry biomass, g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Yield of solid biofuel, t/ha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Energy capacity, GJ/ha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360689"/>
                  </a:ext>
                </a:extLst>
              </a:tr>
              <a:tr h="3096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397</a:t>
                      </a: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Leaves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229,0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122,06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315507"/>
                  </a:ext>
                </a:extLst>
              </a:tr>
              <a:tr h="180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Stem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908978"/>
                  </a:ext>
                </a:extLst>
              </a:tr>
              <a:tr h="3096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Stimpo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476</a:t>
                      </a: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Leaves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274,6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(120%)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8,61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146,35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966146"/>
                  </a:ext>
                </a:extLst>
              </a:tr>
              <a:tr h="180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Stem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793932"/>
                  </a:ext>
                </a:extLst>
              </a:tr>
              <a:tr h="309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Charkor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840</a:t>
                      </a: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Leaves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( 128%)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154,63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518684"/>
                  </a:ext>
                </a:extLst>
              </a:tr>
              <a:tr h="180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Stem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161949"/>
                  </a:ext>
                </a:extLst>
              </a:tr>
              <a:tr h="3096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Charkor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847</a:t>
                      </a: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Leaves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292,6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(128%)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155,92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019466"/>
                  </a:ext>
                </a:extLst>
              </a:tr>
              <a:tr h="180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Stem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85" marR="683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876078"/>
                  </a:ext>
                </a:extLst>
              </a:tr>
            </a:tbl>
          </a:graphicData>
        </a:graphic>
      </p:graphicFrame>
      <p:pic>
        <p:nvPicPr>
          <p:cNvPr id="19" name="Содержимое 31" descr="Ukrain-physical-map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486" y="548984"/>
            <a:ext cx="3655329" cy="25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09584" y="6454975"/>
            <a:ext cx="1214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 New Roman" panose="02020603050405020304" pitchFamily="18" charset="0"/>
              </a:rPr>
              <a:t>October, 2020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1022" y="933609"/>
            <a:ext cx="105882" cy="432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528" y="3469507"/>
            <a:ext cx="2268000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9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9569-96DC-48E4-8CFB-FB6BF0C87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74580" cy="12522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Miscanthus biomass</a:t>
            </a:r>
            <a:br>
              <a:rPr lang="en-US" sz="20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alternative energy production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38611-36E3-4AD2-BEF5-00402859F297}"/>
              </a:ext>
            </a:extLst>
          </p:cNvPr>
          <p:cNvSpPr txBox="1"/>
          <p:nvPr/>
        </p:nvSpPr>
        <p:spPr>
          <a:xfrm>
            <a:off x="7089058" y="1447320"/>
            <a:ext cx="4621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Combustion heats of </a:t>
            </a:r>
            <a:r>
              <a:rPr lang="en-US" sz="1400" i="1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M. × giganteus </a:t>
            </a:r>
            <a:r>
              <a:rPr lang="en-US" sz="1400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biomass produced at the military (Mimon, Czech Republic) and control soils (modified from Nebeska et al. (2019))</a:t>
            </a:r>
            <a:endParaRPr lang="en-US" sz="11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A598A-4A78-495E-A3A6-F22F01B6043B}"/>
              </a:ext>
            </a:extLst>
          </p:cNvPr>
          <p:cNvSpPr txBox="1"/>
          <p:nvPr/>
        </p:nvSpPr>
        <p:spPr>
          <a:xfrm>
            <a:off x="223170" y="2201578"/>
            <a:ext cx="6600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The calorific value of Miscanthus biomass while produced in the regular agricultural soil (modified from Nebeska et al. (2019))</a:t>
            </a:r>
            <a:endParaRPr lang="en-US" sz="11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5D4139-A911-4497-BCD6-7749DF7254E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3169" y="3088892"/>
          <a:ext cx="6600418" cy="3316347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588480">
                  <a:extLst>
                    <a:ext uri="{9D8B030D-6E8A-4147-A177-3AD203B41FA5}">
                      <a16:colId xmlns:a16="http://schemas.microsoft.com/office/drawing/2014/main" val="1715475562"/>
                    </a:ext>
                  </a:extLst>
                </a:gridCol>
                <a:gridCol w="1829329">
                  <a:extLst>
                    <a:ext uri="{9D8B030D-6E8A-4147-A177-3AD203B41FA5}">
                      <a16:colId xmlns:a16="http://schemas.microsoft.com/office/drawing/2014/main" val="3956402131"/>
                    </a:ext>
                  </a:extLst>
                </a:gridCol>
                <a:gridCol w="1594836">
                  <a:extLst>
                    <a:ext uri="{9D8B030D-6E8A-4147-A177-3AD203B41FA5}">
                      <a16:colId xmlns:a16="http://schemas.microsoft.com/office/drawing/2014/main" val="403345519"/>
                    </a:ext>
                  </a:extLst>
                </a:gridCol>
                <a:gridCol w="1587773">
                  <a:extLst>
                    <a:ext uri="{9D8B030D-6E8A-4147-A177-3AD203B41FA5}">
                      <a16:colId xmlns:a16="http://schemas.microsoft.com/office/drawing/2014/main" val="4147721881"/>
                    </a:ext>
                  </a:extLst>
                </a:gridCol>
              </a:tblGrid>
              <a:tr h="4288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Location of the Miscanthus plantation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Harvesting time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HHV, MJ kg</a:t>
                      </a:r>
                      <a:r>
                        <a:rPr lang="en-US" sz="1100" baseline="30000">
                          <a:effectLst/>
                          <a:latin typeface="Palatino Linotype" panose="02040502050505030304" pitchFamily="18" charset="0"/>
                        </a:rPr>
                        <a:t>-1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Reference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2083890"/>
                  </a:ext>
                </a:extLst>
              </a:tr>
              <a:tr h="2887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Croatia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Autumn &amp; winter &amp; spring 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18.19 ± 0.27</a:t>
                      </a:r>
                      <a:r>
                        <a:rPr lang="en-CA" sz="1100" baseline="30000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(Bilandzija et al., 2017)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1788459"/>
                  </a:ext>
                </a:extLst>
              </a:tr>
              <a:tr h="2887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France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n/d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17.80</a:t>
                      </a:r>
                      <a:r>
                        <a:rPr lang="en-CA" sz="1100" baseline="30000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(Jeguirim et al., 2010)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2440566"/>
                  </a:ext>
                </a:extLst>
              </a:tr>
              <a:tr h="2887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Germany 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March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17.74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(Michel et al., 2006)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9658658"/>
                  </a:ext>
                </a:extLst>
              </a:tr>
              <a:tr h="2887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Poland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July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19.04</a:t>
                      </a:r>
                      <a:r>
                        <a:rPr lang="en-CA" sz="1100" baseline="30000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(Dukiewicz et al., 2014)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1452848"/>
                  </a:ext>
                </a:extLst>
              </a:tr>
              <a:tr h="2887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Spain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n/d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18.07 ± 0.16</a:t>
                      </a:r>
                      <a:r>
                        <a:rPr lang="en-CA" sz="1100" baseline="30000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(García et al., 2012)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2972726"/>
                  </a:ext>
                </a:extLst>
              </a:tr>
              <a:tr h="2887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United Kingdom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October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17.5 4± 0.13</a:t>
                      </a:r>
                      <a:r>
                        <a:rPr lang="en-CA" sz="1100" baseline="30000">
                          <a:effectLst/>
                          <a:latin typeface="Palatino Linotype" panose="02040502050505030304" pitchFamily="18" charset="0"/>
                        </a:rPr>
                        <a:t>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dirty="0">
                          <a:effectLst/>
                          <a:latin typeface="Palatino Linotype" panose="02040502050505030304" pitchFamily="18" charset="0"/>
                        </a:rPr>
                        <a:t>(Jensen et al., 2017)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2031761"/>
                  </a:ext>
                </a:extLst>
              </a:tr>
              <a:tr h="2887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United Kingdom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February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17.58 ± 0.05</a:t>
                      </a:r>
                      <a:r>
                        <a:rPr lang="en-CA" sz="1100" baseline="30000">
                          <a:effectLst/>
                          <a:latin typeface="Palatino Linotype" panose="02040502050505030304" pitchFamily="18" charset="0"/>
                        </a:rPr>
                        <a:t>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dirty="0">
                          <a:effectLst/>
                          <a:latin typeface="Palatino Linotype" panose="02040502050505030304" pitchFamily="18" charset="0"/>
                        </a:rPr>
                        <a:t>(Jensen et al., 2017)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2428050"/>
                  </a:ext>
                </a:extLst>
              </a:tr>
              <a:tr h="2887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United Kingdom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September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18.20</a:t>
                      </a:r>
                      <a:r>
                        <a:rPr lang="en-CA" sz="1100" baseline="30000">
                          <a:effectLst/>
                          <a:latin typeface="Palatino Linotype" panose="02040502050505030304" pitchFamily="18" charset="0"/>
                        </a:rPr>
                        <a:t>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dirty="0">
                          <a:effectLst/>
                          <a:latin typeface="Palatino Linotype" panose="02040502050505030304" pitchFamily="18" charset="0"/>
                        </a:rPr>
                        <a:t>(Mos et al., 2013)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0421369"/>
                  </a:ext>
                </a:extLst>
              </a:tr>
              <a:tr h="2887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United Kingdom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February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>
                          <a:effectLst/>
                          <a:latin typeface="Palatino Linotype" panose="02040502050505030304" pitchFamily="18" charset="0"/>
                        </a:rPr>
                        <a:t>18.80</a:t>
                      </a:r>
                      <a:r>
                        <a:rPr lang="en-CA" sz="1100" baseline="30000">
                          <a:effectLst/>
                          <a:latin typeface="Palatino Linotype" panose="02040502050505030304" pitchFamily="18" charset="0"/>
                        </a:rPr>
                        <a:t>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(Mos et al., 2013)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724959"/>
                  </a:ext>
                </a:extLst>
              </a:tr>
              <a:tr h="2887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United Kingdom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February 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dirty="0">
                          <a:effectLst/>
                          <a:latin typeface="Palatino Linotype" panose="02040502050505030304" pitchFamily="18" charset="0"/>
                        </a:rPr>
                        <a:t>19.19 ± 0.30</a:t>
                      </a:r>
                      <a:r>
                        <a:rPr lang="en-CA" sz="1100" baseline="30000" dirty="0">
                          <a:effectLst/>
                          <a:latin typeface="Palatino Linotype" panose="02040502050505030304" pitchFamily="18" charset="0"/>
                        </a:rPr>
                        <a:t>a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CA" sz="1100" dirty="0">
                          <a:effectLst/>
                          <a:latin typeface="Palatino Linotype" panose="02040502050505030304" pitchFamily="18" charset="0"/>
                        </a:rPr>
                        <a:t>(Baxter et al., 2014)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731198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66A6AC5-CA89-4535-A024-76C6042D7C4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89058" y="2336747"/>
          <a:ext cx="4621161" cy="4078521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708827">
                  <a:extLst>
                    <a:ext uri="{9D8B030D-6E8A-4147-A177-3AD203B41FA5}">
                      <a16:colId xmlns:a16="http://schemas.microsoft.com/office/drawing/2014/main" val="3724162005"/>
                    </a:ext>
                  </a:extLst>
                </a:gridCol>
                <a:gridCol w="1912334">
                  <a:extLst>
                    <a:ext uri="{9D8B030D-6E8A-4147-A177-3AD203B41FA5}">
                      <a16:colId xmlns:a16="http://schemas.microsoft.com/office/drawing/2014/main" val="1560311265"/>
                    </a:ext>
                  </a:extLst>
                </a:gridCol>
              </a:tblGrid>
              <a:tr h="3077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HHV, MJ kg</a:t>
                      </a:r>
                      <a:r>
                        <a:rPr lang="en-US" sz="1100" baseline="30000">
                          <a:effectLst/>
                          <a:latin typeface="Palatino Linotype" panose="02040502050505030304" pitchFamily="18" charset="0"/>
                        </a:rPr>
                        <a:t>-1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6351881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Biomass from control soil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17.30 ± 0.2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7157827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Biomass from Mimon soil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17.10 ± 0.2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8551937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u="none" dirty="0">
                          <a:effectLst/>
                          <a:latin typeface="Palatino Linotype" panose="02040502050505030304" pitchFamily="18" charset="0"/>
                        </a:rPr>
                        <a:t>Other fuels</a:t>
                      </a:r>
                      <a:endParaRPr lang="en-US" sz="1400" u="none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 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5055001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Dry wood (20%)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16.0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8448437"/>
                  </a:ext>
                </a:extLst>
              </a:tr>
              <a:tr h="33265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Brown coal (Most, Czech Republic)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11.7-17.2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5510179"/>
                  </a:ext>
                </a:extLst>
              </a:tr>
              <a:tr h="3605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Black coal (Ostrava, Czech Republic)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22.8-29.2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0112074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Coke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27.5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8193273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Mineral oil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40.6-42.3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2868811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Wheat straw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15.5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8872887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Paper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Palatino Linotype" panose="02040502050505030304" pitchFamily="18" charset="0"/>
                        </a:rPr>
                        <a:t>14,1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9941933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Palatino Linotype" panose="02040502050505030304" pitchFamily="18" charset="0"/>
                        </a:rPr>
                        <a:t>Waste plastics (separated)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Palatino Linotype" panose="02040502050505030304" pitchFamily="18" charset="0"/>
                        </a:rPr>
                        <a:t>23.0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4466296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err="1">
                          <a:effectLst/>
                          <a:latin typeface="Palatino Linotype" panose="02040502050505030304" pitchFamily="18" charset="0"/>
                        </a:rPr>
                        <a:t>Waste</a:t>
                      </a:r>
                      <a:r>
                        <a:rPr lang="ru-RU" sz="1100" dirty="0">
                          <a:effectLst/>
                          <a:latin typeface="Palatino Linotype" panose="02040502050505030304" pitchFamily="18" charset="0"/>
                        </a:rPr>
                        <a:t> t</a:t>
                      </a:r>
                      <a:r>
                        <a:rPr lang="en-US" sz="1100" dirty="0">
                          <a:effectLst/>
                          <a:latin typeface="Palatino Linotype" panose="02040502050505030304" pitchFamily="18" charset="0"/>
                        </a:rPr>
                        <a:t>i</a:t>
                      </a:r>
                      <a:r>
                        <a:rPr lang="ru-RU" sz="1100" dirty="0" err="1">
                          <a:effectLst/>
                          <a:latin typeface="Palatino Linotype" panose="02040502050505030304" pitchFamily="18" charset="0"/>
                        </a:rPr>
                        <a:t>res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Palatino Linotype" panose="02040502050505030304" pitchFamily="18" charset="0"/>
                        </a:rPr>
                        <a:t>25.0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1042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8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xfrm>
            <a:off x="8712200" y="62674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7B97C3-BCDE-41FC-817D-4CABE473557A}" type="slidenum">
              <a:rPr lang="fr-FR" altLang="en-US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fr-FR" altLang="en-US" dirty="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sp>
        <p:nvSpPr>
          <p:cNvPr id="15363" name="ZoneTexte 1"/>
          <p:cNvSpPr txBox="1">
            <a:spLocks noChangeArrowheads="1"/>
          </p:cNvSpPr>
          <p:nvPr/>
        </p:nvSpPr>
        <p:spPr bwMode="auto">
          <a:xfrm>
            <a:off x="601999" y="863422"/>
            <a:ext cx="4536671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Perennial grass:  growth up to 25 years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Stem height: 3 - 4 </a:t>
            </a:r>
            <a:r>
              <a:rPr lang="fr-FR" altLang="en-US" dirty="0" smtClean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m 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 smtClean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Harvested biomass: 10-30 t/ha </a:t>
            </a:r>
            <a:endParaRPr lang="fr-FR" altLang="en-US" dirty="0">
              <a:solidFill>
                <a:srgbClr val="000000"/>
              </a:solidFill>
              <a:latin typeface="Calibri" panose="020F0502020204030204" pitchFamily="34" charset="0"/>
              <a:ea typeface="Adobe Heiti Std R"/>
              <a:cs typeface="Calibri" panose="020F0502020204030204" pitchFamily="34" charset="0"/>
            </a:endParaRP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High shoot productivity: 15 - 30 t DW ha</a:t>
            </a:r>
            <a:r>
              <a:rPr lang="fr-FR" altLang="en-US" baseline="30000" dirty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-1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Low production inputs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Soil stabilization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C0</a:t>
            </a:r>
            <a:r>
              <a:rPr lang="fr-FR" altLang="en-US" baseline="-25000" dirty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2</a:t>
            </a:r>
            <a:r>
              <a:rPr lang="fr-FR" altLang="en-US" dirty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 sequestration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 smtClean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Non-invasive species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 smtClean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Good growth in metals polluted soils </a:t>
            </a:r>
          </a:p>
          <a:p>
            <a:pPr>
              <a:spcBef>
                <a:spcPts val="575"/>
              </a:spcBef>
              <a:buClr>
                <a:srgbClr val="4F81BD"/>
              </a:buClr>
              <a:buSzPct val="85000"/>
              <a:buFont typeface="Arial" panose="020B0604020202020204" pitchFamily="34" charset="0"/>
              <a:buChar char="•"/>
            </a:pPr>
            <a:r>
              <a:rPr lang="fr-FR" altLang="en-US" dirty="0" smtClean="0">
                <a:solidFill>
                  <a:srgbClr val="000000"/>
                </a:solidFill>
                <a:latin typeface="Calibri" panose="020F0502020204030204" pitchFamily="34" charset="0"/>
                <a:ea typeface="Adobe Heiti Std R"/>
                <a:cs typeface="Calibri" panose="020F0502020204030204" pitchFamily="34" charset="0"/>
              </a:rPr>
              <a:t>Good growth in marginal soils</a:t>
            </a:r>
            <a:endParaRPr lang="fr-FR" altLang="en-US" dirty="0">
              <a:solidFill>
                <a:srgbClr val="000000"/>
              </a:solidFill>
              <a:latin typeface="Calibri" panose="020F0502020204030204" pitchFamily="34" charset="0"/>
              <a:ea typeface="Adobe Heiti Std R"/>
              <a:cs typeface="Calibri" panose="020F0502020204030204" pitchFamily="34" charset="0"/>
            </a:endParaRPr>
          </a:p>
        </p:txBody>
      </p:sp>
      <p:sp>
        <p:nvSpPr>
          <p:cNvPr id="28" name="ZoneTexte 27"/>
          <p:cNvSpPr txBox="1">
            <a:spLocks noChangeArrowheads="1"/>
          </p:cNvSpPr>
          <p:nvPr/>
        </p:nvSpPr>
        <p:spPr bwMode="auto">
          <a:xfrm>
            <a:off x="5184776" y="4044950"/>
            <a:ext cx="30956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2000" b="1">
                <a:solidFill>
                  <a:srgbClr val="000000"/>
                </a:solidFill>
                <a:latin typeface="Calibri" panose="020F0502020204030204" pitchFamily="34" charset="0"/>
              </a:rPr>
              <a:t>Biomass with multiple uses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55" y="907466"/>
            <a:ext cx="159861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52" y="2310999"/>
            <a:ext cx="3486459" cy="14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ZoneTexte 5"/>
          <p:cNvSpPr txBox="1">
            <a:spLocks noChangeArrowheads="1"/>
          </p:cNvSpPr>
          <p:nvPr/>
        </p:nvSpPr>
        <p:spPr bwMode="auto">
          <a:xfrm>
            <a:off x="6929703" y="2396822"/>
            <a:ext cx="134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Cadoux </a:t>
            </a:r>
            <a:r>
              <a:rPr lang="fr-FR" altLang="en-US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et al</a:t>
            </a:r>
            <a:r>
              <a:rPr lang="fr-FR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, 2013</a:t>
            </a:r>
          </a:p>
        </p:txBody>
      </p:sp>
      <p:grpSp>
        <p:nvGrpSpPr>
          <p:cNvPr id="11" name="Groupe 10"/>
          <p:cNvGrpSpPr>
            <a:grpSpLocks/>
          </p:cNvGrpSpPr>
          <p:nvPr/>
        </p:nvGrpSpPr>
        <p:grpSpPr bwMode="auto">
          <a:xfrm>
            <a:off x="1193530" y="4643944"/>
            <a:ext cx="5897586" cy="1937972"/>
            <a:chOff x="214955" y="4569934"/>
            <a:chExt cx="5896937" cy="1937920"/>
          </a:xfrm>
        </p:grpSpPr>
        <p:grpSp>
          <p:nvGrpSpPr>
            <p:cNvPr id="15377" name="Groupe 4"/>
            <p:cNvGrpSpPr>
              <a:grpSpLocks/>
            </p:cNvGrpSpPr>
            <p:nvPr/>
          </p:nvGrpSpPr>
          <p:grpSpPr bwMode="auto">
            <a:xfrm>
              <a:off x="214955" y="4569934"/>
              <a:ext cx="5769458" cy="1937920"/>
              <a:chOff x="214955" y="4623070"/>
              <a:chExt cx="5769458" cy="1937920"/>
            </a:xfrm>
          </p:grpSpPr>
          <p:grpSp>
            <p:nvGrpSpPr>
              <p:cNvPr id="15380" name="Groupe 3"/>
              <p:cNvGrpSpPr>
                <a:grpSpLocks/>
              </p:cNvGrpSpPr>
              <p:nvPr/>
            </p:nvGrpSpPr>
            <p:grpSpPr bwMode="auto">
              <a:xfrm>
                <a:off x="214955" y="4623070"/>
                <a:ext cx="4601754" cy="1937920"/>
                <a:chOff x="289772" y="4472799"/>
                <a:chExt cx="4601754" cy="1937920"/>
              </a:xfrm>
            </p:grpSpPr>
            <p:grpSp>
              <p:nvGrpSpPr>
                <p:cNvPr id="15382" name="Groupe 6"/>
                <p:cNvGrpSpPr>
                  <a:grpSpLocks/>
                </p:cNvGrpSpPr>
                <p:nvPr/>
              </p:nvGrpSpPr>
              <p:grpSpPr bwMode="auto">
                <a:xfrm>
                  <a:off x="1929717" y="4472799"/>
                  <a:ext cx="2961809" cy="1937920"/>
                  <a:chOff x="2166939" y="4341078"/>
                  <a:chExt cx="2961809" cy="1937920"/>
                </a:xfrm>
              </p:grpSpPr>
              <p:grpSp>
                <p:nvGrpSpPr>
                  <p:cNvPr id="15384" name="Groupe 15"/>
                  <p:cNvGrpSpPr>
                    <a:grpSpLocks/>
                  </p:cNvGrpSpPr>
                  <p:nvPr/>
                </p:nvGrpSpPr>
                <p:grpSpPr bwMode="auto">
                  <a:xfrm>
                    <a:off x="2166939" y="4341078"/>
                    <a:ext cx="1743623" cy="1937920"/>
                    <a:chOff x="3304020" y="939564"/>
                    <a:chExt cx="2774104" cy="2106840"/>
                  </a:xfrm>
                </p:grpSpPr>
                <p:grpSp>
                  <p:nvGrpSpPr>
                    <p:cNvPr id="15388" name="Groupe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04020" y="939564"/>
                      <a:ext cx="2774104" cy="1656820"/>
                      <a:chOff x="1216718" y="1241110"/>
                      <a:chExt cx="2774104" cy="1656820"/>
                    </a:xfrm>
                  </p:grpSpPr>
                  <p:pic>
                    <p:nvPicPr>
                      <p:cNvPr id="15390" name="Picture 9" descr="https://encrypted-tbn3.gstatic.com/images?q=tbn:ANd9GcQlvxPGNUbm24G_MCAYqdkwlWPI0SdaUQlc1qL0EhqlxqXYz6uAH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718" y="1332484"/>
                        <a:ext cx="1839891" cy="1565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5391" name="Picture 2" descr="http://www.o-communication.com/wp-content/uploads/Biocarburant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2187" y="1241110"/>
                        <a:ext cx="1328635" cy="939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5389" name="ZoneTexte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93245" y="2644879"/>
                      <a:ext cx="1534459" cy="40152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00B050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fr-FR" altLang="en-US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biofuel</a:t>
                      </a:r>
                    </a:p>
                  </p:txBody>
                </p:sp>
              </p:grpSp>
              <p:grpSp>
                <p:nvGrpSpPr>
                  <p:cNvPr id="15385" name="Groupe 20"/>
                  <p:cNvGrpSpPr>
                    <a:grpSpLocks/>
                  </p:cNvGrpSpPr>
                  <p:nvPr/>
                </p:nvGrpSpPr>
                <p:grpSpPr bwMode="auto">
                  <a:xfrm>
                    <a:off x="3567578" y="4405304"/>
                    <a:ext cx="1561170" cy="1869284"/>
                    <a:chOff x="2380403" y="3527693"/>
                    <a:chExt cx="1831375" cy="2697286"/>
                  </a:xfrm>
                </p:grpSpPr>
                <p:pic>
                  <p:nvPicPr>
                    <p:cNvPr id="15386" name="Picture 11" descr="miscanthus_mulch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380403" y="3527693"/>
                      <a:ext cx="1831375" cy="15583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5387" name="ZoneTexte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529246" y="5692075"/>
                      <a:ext cx="1113458" cy="53290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00B050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Char char="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fr-FR" altLang="en-US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mulch</a:t>
                      </a:r>
                    </a:p>
                  </p:txBody>
                </p:sp>
              </p:grpSp>
            </p:grpSp>
            <p:pic>
              <p:nvPicPr>
                <p:cNvPr id="15383" name="Picture 2" descr="Miscantus-Pellets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9772" y="4549325"/>
                  <a:ext cx="1563354" cy="11519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5381" name="Picture 8" descr="http://www.colehay.co.uk/images/miscanthusbedding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2753" y="4699596"/>
                <a:ext cx="1141660" cy="1331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378" name="ZoneTexte 8"/>
            <p:cNvSpPr txBox="1">
              <a:spLocks noChangeArrowheads="1"/>
            </p:cNvSpPr>
            <p:nvPr/>
          </p:nvSpPr>
          <p:spPr bwMode="auto">
            <a:xfrm>
              <a:off x="4449257" y="6125916"/>
              <a:ext cx="1662635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animal bedding</a:t>
              </a:r>
            </a:p>
          </p:txBody>
        </p:sp>
        <p:sp>
          <p:nvSpPr>
            <p:cNvPr id="15379" name="ZoneTexte 9"/>
            <p:cNvSpPr txBox="1">
              <a:spLocks noChangeArrowheads="1"/>
            </p:cNvSpPr>
            <p:nvPr/>
          </p:nvSpPr>
          <p:spPr bwMode="auto">
            <a:xfrm>
              <a:off x="658096" y="6081260"/>
              <a:ext cx="615361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en-US" b="1">
                  <a:solidFill>
                    <a:srgbClr val="000000"/>
                  </a:solidFill>
                  <a:latin typeface="Calibri" panose="020F0502020204030204" pitchFamily="34" charset="0"/>
                </a:rPr>
                <a:t>heat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1539875" y="115888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3050" indent="-273050" algn="ctr">
              <a:spcBef>
                <a:spcPts val="575"/>
              </a:spcBef>
              <a:buClr>
                <a:srgbClr val="4F81BD"/>
              </a:buClr>
              <a:buSzPct val="85000"/>
              <a:defRPr/>
            </a:pPr>
            <a:r>
              <a:rPr lang="en-US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Adobe Heiti Std R" pitchFamily="34" charset="-128"/>
                <a:cs typeface="Calibri" pitchFamily="34" charset="0"/>
              </a:rPr>
              <a:t>Conclusions: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Adobe Heiti Std R" pitchFamily="34" charset="-128"/>
                <a:cs typeface="Calibri" pitchFamily="34" charset="0"/>
              </a:rPr>
              <a:t>Miscanthus</a:t>
            </a:r>
            <a:r>
              <a:rPr lang="en-US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Adobe Heiti Std R" pitchFamily="34" charset="-128"/>
                <a:cs typeface="Calibri" pitchFamily="34" charset="0"/>
              </a:rPr>
              <a:t> </a:t>
            </a:r>
            <a: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Adobe Heiti Std R" pitchFamily="34" charset="-128"/>
                <a:cs typeface="Calibri" pitchFamily="34" charset="0"/>
              </a:rPr>
              <a:t>x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Adobe Heiti Std R" pitchFamily="34" charset="-128"/>
                <a:cs typeface="Calibri" pitchFamily="34" charset="0"/>
              </a:rPr>
              <a:t>Giganteus</a:t>
            </a:r>
            <a:r>
              <a:rPr lang="en-US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Adobe Heiti Std R" pitchFamily="34" charset="-128"/>
                <a:cs typeface="Calibri" pitchFamily="34" charset="0"/>
              </a:rPr>
              <a:t> to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Adobe Heiti Std R" pitchFamily="34" charset="-128"/>
                <a:cs typeface="Calibri" pitchFamily="34" charset="0"/>
              </a:rPr>
              <a:t>bioproducts</a:t>
            </a:r>
            <a:endParaRPr lang="en-US" sz="2800" b="1" i="1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ea typeface="Adobe Heiti Std R" pitchFamily="34" charset="-128"/>
              <a:cs typeface="Calibri" pitchFamily="34" charset="0"/>
            </a:endParaRPr>
          </a:p>
        </p:txBody>
      </p:sp>
      <p:pic>
        <p:nvPicPr>
          <p:cNvPr id="15372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60000">
            <a:off x="10263276" y="4963198"/>
            <a:ext cx="13493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77" y="4710275"/>
            <a:ext cx="10541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ZoneTexte 8"/>
          <p:cNvSpPr txBox="1">
            <a:spLocks noChangeArrowheads="1"/>
          </p:cNvSpPr>
          <p:nvPr/>
        </p:nvSpPr>
        <p:spPr bwMode="auto">
          <a:xfrm>
            <a:off x="7661344" y="6185035"/>
            <a:ext cx="1952625" cy="368300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building materials </a:t>
            </a:r>
          </a:p>
        </p:txBody>
      </p:sp>
      <p:sp>
        <p:nvSpPr>
          <p:cNvPr id="15375" name="ZoneTexte 22"/>
          <p:cNvSpPr txBox="1">
            <a:spLocks noChangeArrowheads="1"/>
          </p:cNvSpPr>
          <p:nvPr/>
        </p:nvSpPr>
        <p:spPr bwMode="auto">
          <a:xfrm>
            <a:off x="10311590" y="6169904"/>
            <a:ext cx="1181100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Packaging paper </a:t>
            </a:r>
            <a:endParaRPr lang="fr-FR" altLang="en-US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648" y="853026"/>
            <a:ext cx="2324644" cy="30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414" y="4739466"/>
            <a:ext cx="136800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9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7525" y="0"/>
            <a:ext cx="7800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Thanks to the following co-authors: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63970" y="853297"/>
            <a:ext cx="11828030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 </a:t>
            </a:r>
            <a:r>
              <a:rPr lang="sv-SE" sz="2400" b="1" dirty="0"/>
              <a:t>Zafer Almasary </a:t>
            </a:r>
            <a:r>
              <a:rPr lang="sv-SE" sz="2400" b="1" baseline="30000" dirty="0"/>
              <a:t>1C  </a:t>
            </a:r>
            <a:r>
              <a:rPr lang="sv-SE" sz="2400" b="1" dirty="0" smtClean="0"/>
              <a:t>  </a:t>
            </a:r>
            <a:r>
              <a:rPr lang="en-GB" sz="2400" b="1" dirty="0" smtClean="0"/>
              <a:t>Larry </a:t>
            </a:r>
            <a:r>
              <a:rPr lang="en-GB" sz="2400" b="1" dirty="0"/>
              <a:t>E. Erickson </a:t>
            </a:r>
            <a:r>
              <a:rPr lang="en-GB" sz="2400" b="1" baseline="30000" dirty="0"/>
              <a:t>1B</a:t>
            </a:r>
            <a:r>
              <a:rPr lang="en-GB" sz="2400" b="1" dirty="0"/>
              <a:t>, Ganga Hettiarachchi</a:t>
            </a:r>
            <a:r>
              <a:rPr lang="en-GB" sz="2400" b="1" baseline="30000" dirty="0"/>
              <a:t>1C</a:t>
            </a:r>
            <a:r>
              <a:rPr lang="en-GB" sz="2400" b="1" dirty="0"/>
              <a:t>, Joni Mengarelli</a:t>
            </a:r>
            <a:r>
              <a:rPr lang="en-GB" sz="2400" b="1" baseline="30000" dirty="0"/>
              <a:t>1A</a:t>
            </a:r>
            <a:r>
              <a:rPr lang="en-GB" sz="2400" b="1" dirty="0" smtClean="0"/>
              <a:t>,</a:t>
            </a:r>
            <a:r>
              <a:rPr lang="sv-SE" sz="2400" b="1" dirty="0" smtClean="0"/>
              <a:t> Kraig Roozeboom</a:t>
            </a:r>
            <a:r>
              <a:rPr lang="sv-SE" sz="2400" b="1" baseline="30000" dirty="0" smtClean="0"/>
              <a:t>1C</a:t>
            </a:r>
            <a:r>
              <a:rPr lang="sv-SE" sz="2400" b="1" dirty="0" smtClean="0"/>
              <a:t>, </a:t>
            </a:r>
            <a:r>
              <a:rPr lang="sv-SE" sz="2400" b="1" dirty="0"/>
              <a:t>Pavlo </a:t>
            </a:r>
            <a:r>
              <a:rPr lang="sv-SE" sz="2400" b="1" dirty="0" smtClean="0"/>
              <a:t>Shapoval</a:t>
            </a:r>
            <a:r>
              <a:rPr lang="sv-SE" sz="2400" b="1" baseline="30000" dirty="0" smtClean="0"/>
              <a:t>2</a:t>
            </a:r>
            <a:r>
              <a:rPr lang="sv-SE" sz="2400" b="1" dirty="0" smtClean="0"/>
              <a:t>, Tetyana </a:t>
            </a:r>
            <a:r>
              <a:rPr lang="sv-SE" sz="2400" b="1" dirty="0"/>
              <a:t>Stefanovska</a:t>
            </a:r>
            <a:r>
              <a:rPr lang="sv-SE" sz="2400" b="1" baseline="30000" dirty="0"/>
              <a:t>3</a:t>
            </a:r>
            <a:r>
              <a:rPr lang="sv-SE" sz="2400" dirty="0"/>
              <a:t> </a:t>
            </a:r>
          </a:p>
          <a:p>
            <a:r>
              <a:rPr lang="sv-SE" sz="2400" b="1" dirty="0" smtClean="0"/>
              <a:t>, </a:t>
            </a:r>
            <a:r>
              <a:rPr lang="en-US" sz="2000" baseline="30000" dirty="0" smtClean="0"/>
              <a:t>1 </a:t>
            </a:r>
            <a:r>
              <a:rPr lang="en-US" sz="2000" dirty="0" err="1"/>
              <a:t>Depts</a:t>
            </a:r>
            <a:r>
              <a:rPr lang="en-US" sz="2000" dirty="0"/>
              <a:t> of: </a:t>
            </a:r>
            <a:r>
              <a:rPr lang="en-US" sz="2000" dirty="0" smtClean="0"/>
              <a:t>1A, Biochemistry; 1B, </a:t>
            </a:r>
            <a:r>
              <a:rPr lang="en-US" sz="2000" dirty="0"/>
              <a:t>Chemical </a:t>
            </a:r>
            <a:r>
              <a:rPr lang="en-US" sz="2000" dirty="0" smtClean="0"/>
              <a:t>Engineering; 1C, Agronomy; </a:t>
            </a:r>
            <a:r>
              <a:rPr lang="en-US" sz="2000" dirty="0"/>
              <a:t>Kansas State University, Manhattan, </a:t>
            </a:r>
            <a:r>
              <a:rPr lang="en-US" sz="2000" dirty="0" smtClean="0"/>
              <a:t>KS</a:t>
            </a:r>
            <a:endParaRPr lang="en-US" sz="2000" dirty="0"/>
          </a:p>
          <a:p>
            <a:r>
              <a:rPr lang="en-GB" sz="2000" baseline="30000" dirty="0" smtClean="0"/>
              <a:t>2 </a:t>
            </a:r>
            <a:r>
              <a:rPr lang="en-GB" sz="3200" baseline="30000" dirty="0" smtClean="0"/>
              <a:t>National University </a:t>
            </a:r>
            <a:r>
              <a:rPr lang="en-GB" sz="3200" baseline="30000" dirty="0" err="1" smtClean="0"/>
              <a:t>Lvivska</a:t>
            </a:r>
            <a:r>
              <a:rPr lang="en-GB" sz="3200" baseline="30000" dirty="0" smtClean="0"/>
              <a:t> </a:t>
            </a:r>
            <a:r>
              <a:rPr lang="en-GB" sz="3200" baseline="30000" dirty="0" err="1" smtClean="0"/>
              <a:t>Polytechnika</a:t>
            </a:r>
            <a:r>
              <a:rPr lang="en-GB" sz="3200" baseline="30000" dirty="0" smtClean="0"/>
              <a:t>, </a:t>
            </a:r>
            <a:r>
              <a:rPr lang="en-GB" sz="3200" baseline="30000" dirty="0" err="1" smtClean="0"/>
              <a:t>Lviv</a:t>
            </a:r>
            <a:r>
              <a:rPr lang="en-GB" sz="3200" baseline="30000" dirty="0" smtClean="0"/>
              <a:t>, Ukraine,</a:t>
            </a:r>
          </a:p>
          <a:p>
            <a:r>
              <a:rPr lang="en-US" sz="1400" dirty="0" smtClean="0"/>
              <a:t>3</a:t>
            </a:r>
            <a:r>
              <a:rPr lang="en-US" sz="2000" dirty="0" smtClean="0"/>
              <a:t> National University of Life and Environmental Science, 13, </a:t>
            </a:r>
            <a:r>
              <a:rPr lang="en-US" sz="2000" dirty="0" err="1" smtClean="0"/>
              <a:t>Gerojv</a:t>
            </a:r>
            <a:r>
              <a:rPr lang="en-US" sz="2000" dirty="0" smtClean="0"/>
              <a:t> </a:t>
            </a:r>
            <a:r>
              <a:rPr lang="en-US" sz="2000" dirty="0" err="1" smtClean="0"/>
              <a:t>Oboronu</a:t>
            </a:r>
            <a:r>
              <a:rPr lang="en-US" sz="2000" dirty="0" smtClean="0"/>
              <a:t>, 03040, Ukraine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1" y="3013143"/>
            <a:ext cx="5007429" cy="3755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7566" y="3971937"/>
            <a:ext cx="5672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Seventh year, study of biomass and bioenergy production with annual and perennial grasses at the K-State Agronomy North Farm, Manhattan, KS. September 21, 2014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575246" y="4362916"/>
            <a:ext cx="622950" cy="2002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28736" y="4067738"/>
            <a:ext cx="128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Miscanthus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718797" y="5315733"/>
            <a:ext cx="78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Maize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77073" y="5230231"/>
            <a:ext cx="141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Switchgrass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76432" y="3641133"/>
            <a:ext cx="205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Sweet sorghum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01767" y="3144927"/>
            <a:ext cx="369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KSU Agronomy North Farm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513675" y="3742767"/>
            <a:ext cx="181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~120 </a:t>
            </a:r>
            <a:r>
              <a:rPr lang="en-US" dirty="0" err="1" smtClean="0"/>
              <a:t>ug</a:t>
            </a:r>
            <a:r>
              <a:rPr lang="en-US" dirty="0" smtClean="0"/>
              <a:t>/kg </a:t>
            </a:r>
            <a:r>
              <a:rPr lang="en-US" dirty="0" err="1" smtClean="0"/>
              <a:t>Pb</a:t>
            </a:r>
            <a:r>
              <a:rPr lang="en-US" dirty="0" smtClean="0"/>
              <a:t> in</a:t>
            </a:r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>
            <a:off x="8999034" y="4177269"/>
            <a:ext cx="112094" cy="3959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214039">
            <a:off x="10032745" y="4004068"/>
            <a:ext cx="497361" cy="110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2306279" flipV="1">
            <a:off x="11319537" y="4816528"/>
            <a:ext cx="173886" cy="625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2062515">
            <a:off x="8570477" y="5106039"/>
            <a:ext cx="746841" cy="143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0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183" y="-83976"/>
            <a:ext cx="12919104" cy="7471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0548" y="0"/>
            <a:ext cx="5542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Potential is there. Can we successfully exploit it given economic challenges?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52036" y="5991618"/>
            <a:ext cx="2988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Photo, University of 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27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1" descr="Ukrain-physical-map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25" y="1665306"/>
            <a:ext cx="3248025" cy="229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6ED932A1-D310-4A17-B5C2-B6EC05975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021" y="0"/>
            <a:ext cx="7201001" cy="43464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F5729-2571-4E4D-AE78-B6433E7259CC}"/>
              </a:ext>
            </a:extLst>
          </p:cNvPr>
          <p:cNvSpPr txBox="1"/>
          <p:nvPr/>
        </p:nvSpPr>
        <p:spPr>
          <a:xfrm>
            <a:off x="4961021" y="4481979"/>
            <a:ext cx="3034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Site #</a:t>
            </a:r>
            <a:r>
              <a:rPr kumimoji="0" lang="uk-U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(2017) and #3 (2018):</a:t>
            </a:r>
            <a:endParaRPr kumimoji="0" lang="uk-U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48°58'05.1"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 23°59'41.6"E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48.968094, 23.994881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D8C9B6-3FC7-4CA8-9745-0755FB685639}"/>
              </a:ext>
            </a:extLst>
          </p:cNvPr>
          <p:cNvSpPr txBox="1"/>
          <p:nvPr/>
        </p:nvSpPr>
        <p:spPr>
          <a:xfrm>
            <a:off x="8316935" y="4489273"/>
            <a:ext cx="3104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Site #</a:t>
            </a:r>
            <a:r>
              <a:rPr lang="uk-UA" dirty="0"/>
              <a:t> 2</a:t>
            </a:r>
            <a:r>
              <a:rPr lang="en-US" dirty="0"/>
              <a:t> (2017):</a:t>
            </a:r>
            <a:endParaRPr lang="uk-UA" dirty="0"/>
          </a:p>
          <a:p>
            <a:endParaRPr lang="uk-UA" dirty="0"/>
          </a:p>
          <a:p>
            <a:r>
              <a:rPr lang="uk-UA" dirty="0"/>
              <a:t>48°58'01.4"</a:t>
            </a:r>
            <a:r>
              <a:rPr lang="en-US" dirty="0"/>
              <a:t>N 23°59'33.3"E</a:t>
            </a:r>
          </a:p>
          <a:p>
            <a:r>
              <a:rPr lang="en-US" dirty="0"/>
              <a:t>48.967066, 23.992574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0399" y="0"/>
            <a:ext cx="3225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Field based research </a:t>
            </a:r>
            <a:r>
              <a:rPr lang="en-US" sz="2800" b="1" dirty="0" err="1" smtClean="0">
                <a:latin typeface="+mj-lt"/>
              </a:rPr>
              <a:t>Dolyna</a:t>
            </a:r>
            <a:r>
              <a:rPr lang="en-US" sz="2800" b="1" dirty="0" smtClean="0">
                <a:latin typeface="+mj-lt"/>
              </a:rPr>
              <a:t>, Ukraine  </a:t>
            </a:r>
            <a:endParaRPr lang="ru-RU" sz="2800" b="1" dirty="0">
              <a:latin typeface="+mj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492" y="2249878"/>
            <a:ext cx="10588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6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E96865-2B86-4027-8E6E-53B493AE1DAD}"/>
              </a:ext>
            </a:extLst>
          </p:cNvPr>
          <p:cNvSpPr txBox="1"/>
          <p:nvPr/>
        </p:nvSpPr>
        <p:spPr>
          <a:xfrm>
            <a:off x="2019300" y="134307"/>
            <a:ext cx="8864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j-lt"/>
              </a:rPr>
              <a:t>Scheme </a:t>
            </a:r>
            <a:r>
              <a:rPr lang="en-US" sz="2800" b="1" dirty="0">
                <a:latin typeface="+mj-lt"/>
              </a:rPr>
              <a:t>of </a:t>
            </a:r>
            <a:r>
              <a:rPr lang="en-US" sz="2800" b="1" dirty="0" smtClean="0">
                <a:latin typeface="+mj-lt"/>
              </a:rPr>
              <a:t>Experimental Site </a:t>
            </a:r>
            <a:r>
              <a:rPr lang="en-US" sz="2800" b="1" dirty="0">
                <a:latin typeface="+mj-lt"/>
              </a:rPr>
              <a:t>#1 and #2 planted in 2017</a:t>
            </a:r>
            <a:endParaRPr lang="uk-UA" sz="2800" b="1" dirty="0">
              <a:latin typeface="+mj-lt"/>
            </a:endParaRPr>
          </a:p>
        </p:txBody>
      </p:sp>
      <p:graphicFrame>
        <p:nvGraphicFramePr>
          <p:cNvPr id="7" name="Таблиця 6">
            <a:extLst>
              <a:ext uri="{FF2B5EF4-FFF2-40B4-BE49-F238E27FC236}">
                <a16:creationId xmlns:a16="http://schemas.microsoft.com/office/drawing/2014/main" id="{C8BFCFD0-0AD1-462F-ABEB-C66245A8BBD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25879" y="916976"/>
          <a:ext cx="5517936" cy="1222328"/>
        </p:xfrm>
        <a:graphic>
          <a:graphicData uri="http://schemas.openxmlformats.org/drawingml/2006/table">
            <a:tbl>
              <a:tblPr firstRow="1" firstCol="1" bandRow="1"/>
              <a:tblGrid>
                <a:gridCol w="664075">
                  <a:extLst>
                    <a:ext uri="{9D8B030D-6E8A-4147-A177-3AD203B41FA5}">
                      <a16:colId xmlns:a16="http://schemas.microsoft.com/office/drawing/2014/main" val="2198658077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821402915"/>
                    </a:ext>
                  </a:extLst>
                </a:gridCol>
                <a:gridCol w="713514">
                  <a:extLst>
                    <a:ext uri="{9D8B030D-6E8A-4147-A177-3AD203B41FA5}">
                      <a16:colId xmlns:a16="http://schemas.microsoft.com/office/drawing/2014/main" val="400995002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679156548"/>
                    </a:ext>
                  </a:extLst>
                </a:gridCol>
                <a:gridCol w="695203">
                  <a:extLst>
                    <a:ext uri="{9D8B030D-6E8A-4147-A177-3AD203B41FA5}">
                      <a16:colId xmlns:a16="http://schemas.microsoft.com/office/drawing/2014/main" val="4042318504"/>
                    </a:ext>
                  </a:extLst>
                </a:gridCol>
                <a:gridCol w="222732">
                  <a:extLst>
                    <a:ext uri="{9D8B030D-6E8A-4147-A177-3AD203B41FA5}">
                      <a16:colId xmlns:a16="http://schemas.microsoft.com/office/drawing/2014/main" val="1410855709"/>
                    </a:ext>
                  </a:extLst>
                </a:gridCol>
                <a:gridCol w="817276">
                  <a:extLst>
                    <a:ext uri="{9D8B030D-6E8A-4147-A177-3AD203B41FA5}">
                      <a16:colId xmlns:a16="http://schemas.microsoft.com/office/drawing/2014/main" val="559009434"/>
                    </a:ext>
                  </a:extLst>
                </a:gridCol>
                <a:gridCol w="222732">
                  <a:extLst>
                    <a:ext uri="{9D8B030D-6E8A-4147-A177-3AD203B41FA5}">
                      <a16:colId xmlns:a16="http://schemas.microsoft.com/office/drawing/2014/main" val="2570566312"/>
                    </a:ext>
                  </a:extLst>
                </a:gridCol>
                <a:gridCol w="817276">
                  <a:extLst>
                    <a:ext uri="{9D8B030D-6E8A-4147-A177-3AD203B41FA5}">
                      <a16:colId xmlns:a16="http://schemas.microsoft.com/office/drawing/2014/main" val="1791956933"/>
                    </a:ext>
                  </a:extLst>
                </a:gridCol>
                <a:gridCol w="222732">
                  <a:extLst>
                    <a:ext uri="{9D8B030D-6E8A-4147-A177-3AD203B41FA5}">
                      <a16:colId xmlns:a16="http://schemas.microsoft.com/office/drawing/2014/main" val="3898553960"/>
                    </a:ext>
                  </a:extLst>
                </a:gridCol>
                <a:gridCol w="817276">
                  <a:extLst>
                    <a:ext uri="{9D8B030D-6E8A-4147-A177-3AD203B41FA5}">
                      <a16:colId xmlns:a16="http://schemas.microsoft.com/office/drawing/2014/main" val="2632630956"/>
                    </a:ext>
                  </a:extLst>
                </a:gridCol>
              </a:tblGrid>
              <a:tr h="464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(A2B1)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(A4B1)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(A2B1)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(A4B1)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(A2B1)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(A4B1)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92273"/>
                  </a:ext>
                </a:extLst>
              </a:tr>
              <a:tr h="157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415116"/>
                  </a:ext>
                </a:extLst>
              </a:tr>
              <a:tr h="5336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(A1B1)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(A3B1)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(A1B1)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(A3B1)</a:t>
                      </a:r>
                      <a:r>
                        <a:rPr lang="en-US" sz="12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(A1B1)</a:t>
                      </a:r>
                      <a:r>
                        <a:rPr lang="en-US" sz="12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(A3B1)</a:t>
                      </a:r>
                      <a:r>
                        <a:rPr lang="en-US" sz="12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54621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4BEDCE2-E6C2-4742-9B2A-CDD8353EB08E}"/>
              </a:ext>
            </a:extLst>
          </p:cNvPr>
          <p:cNvSpPr txBox="1"/>
          <p:nvPr/>
        </p:nvSpPr>
        <p:spPr>
          <a:xfrm>
            <a:off x="3612525" y="549454"/>
            <a:ext cx="5353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Site #1 (contaminated). Total area 161 m</a:t>
            </a:r>
            <a:r>
              <a:rPr lang="en-US" baseline="30000" dirty="0"/>
              <a:t>2</a:t>
            </a:r>
            <a:endParaRPr lang="uk-UA" baseline="30000" dirty="0"/>
          </a:p>
        </p:txBody>
      </p:sp>
      <p:graphicFrame>
        <p:nvGraphicFramePr>
          <p:cNvPr id="11" name="Таблиця 10">
            <a:extLst>
              <a:ext uri="{FF2B5EF4-FFF2-40B4-BE49-F238E27FC236}">
                <a16:creationId xmlns:a16="http://schemas.microsoft.com/office/drawing/2014/main" id="{0089A241-FD4F-4EC6-AB39-407603DE5B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25880" y="2717450"/>
          <a:ext cx="5530625" cy="1213890"/>
        </p:xfrm>
        <a:graphic>
          <a:graphicData uri="http://schemas.openxmlformats.org/drawingml/2006/table">
            <a:tbl>
              <a:tblPr firstRow="1" firstCol="1" bandRow="1"/>
              <a:tblGrid>
                <a:gridCol w="764481">
                  <a:extLst>
                    <a:ext uri="{9D8B030D-6E8A-4147-A177-3AD203B41FA5}">
                      <a16:colId xmlns:a16="http://schemas.microsoft.com/office/drawing/2014/main" val="2586162408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934896904"/>
                    </a:ext>
                  </a:extLst>
                </a:gridCol>
                <a:gridCol w="712601">
                  <a:extLst>
                    <a:ext uri="{9D8B030D-6E8A-4147-A177-3AD203B41FA5}">
                      <a16:colId xmlns:a16="http://schemas.microsoft.com/office/drawing/2014/main" val="868170808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079910389"/>
                    </a:ext>
                  </a:extLst>
                </a:gridCol>
                <a:gridCol w="697692">
                  <a:extLst>
                    <a:ext uri="{9D8B030D-6E8A-4147-A177-3AD203B41FA5}">
                      <a16:colId xmlns:a16="http://schemas.microsoft.com/office/drawing/2014/main" val="1611867080"/>
                    </a:ext>
                  </a:extLst>
                </a:gridCol>
                <a:gridCol w="211773">
                  <a:extLst>
                    <a:ext uri="{9D8B030D-6E8A-4147-A177-3AD203B41FA5}">
                      <a16:colId xmlns:a16="http://schemas.microsoft.com/office/drawing/2014/main" val="2251109029"/>
                    </a:ext>
                  </a:extLst>
                </a:gridCol>
                <a:gridCol w="797874">
                  <a:extLst>
                    <a:ext uri="{9D8B030D-6E8A-4147-A177-3AD203B41FA5}">
                      <a16:colId xmlns:a16="http://schemas.microsoft.com/office/drawing/2014/main" val="3472642194"/>
                    </a:ext>
                  </a:extLst>
                </a:gridCol>
                <a:gridCol w="211773">
                  <a:extLst>
                    <a:ext uri="{9D8B030D-6E8A-4147-A177-3AD203B41FA5}">
                      <a16:colId xmlns:a16="http://schemas.microsoft.com/office/drawing/2014/main" val="3297021632"/>
                    </a:ext>
                  </a:extLst>
                </a:gridCol>
                <a:gridCol w="797279">
                  <a:extLst>
                    <a:ext uri="{9D8B030D-6E8A-4147-A177-3AD203B41FA5}">
                      <a16:colId xmlns:a16="http://schemas.microsoft.com/office/drawing/2014/main" val="1703806683"/>
                    </a:ext>
                  </a:extLst>
                </a:gridCol>
                <a:gridCol w="211773">
                  <a:extLst>
                    <a:ext uri="{9D8B030D-6E8A-4147-A177-3AD203B41FA5}">
                      <a16:colId xmlns:a16="http://schemas.microsoft.com/office/drawing/2014/main" val="3832945347"/>
                    </a:ext>
                  </a:extLst>
                </a:gridCol>
                <a:gridCol w="800259">
                  <a:extLst>
                    <a:ext uri="{9D8B030D-6E8A-4147-A177-3AD203B41FA5}">
                      <a16:colId xmlns:a16="http://schemas.microsoft.com/office/drawing/2014/main" val="1829184307"/>
                    </a:ext>
                  </a:extLst>
                </a:gridCol>
              </a:tblGrid>
              <a:tr h="508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(A2B2)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(A4B2)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(A2B2)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(A4B2)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(A2B2)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(A4B2)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48991"/>
                  </a:ext>
                </a:extLst>
              </a:tr>
              <a:tr h="1531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376166"/>
                  </a:ext>
                </a:extLst>
              </a:tr>
              <a:tr h="5101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(A1B2)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(A3B2)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(A1B2)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(A3B2)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(A1B2)</a:t>
                      </a:r>
                      <a:r>
                        <a:rPr lang="en-US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(A3B2)</a:t>
                      </a:r>
                      <a:r>
                        <a:rPr lang="en-US" sz="12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06989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FF67932-58DE-4438-82D2-3149B73CF077}"/>
              </a:ext>
            </a:extLst>
          </p:cNvPr>
          <p:cNvSpPr txBox="1"/>
          <p:nvPr/>
        </p:nvSpPr>
        <p:spPr>
          <a:xfrm>
            <a:off x="3758835" y="2233818"/>
            <a:ext cx="3836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Site #2 (control). Total area 161 m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15ECE-76C1-4FCA-94F9-2582014C4FF9}"/>
              </a:ext>
            </a:extLst>
          </p:cNvPr>
          <p:cNvSpPr txBox="1"/>
          <p:nvPr/>
        </p:nvSpPr>
        <p:spPr>
          <a:xfrm>
            <a:off x="3058341" y="4002353"/>
            <a:ext cx="8403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/>
              <a:t>Preliminary treatment  before </a:t>
            </a:r>
            <a:r>
              <a:rPr lang="en-US" dirty="0"/>
              <a:t>planting sites #1 and #</a:t>
            </a:r>
            <a:r>
              <a:rPr lang="en-US" dirty="0" smtClean="0"/>
              <a:t>2, 2017</a:t>
            </a:r>
            <a:endParaRPr lang="uk-UA" dirty="0"/>
          </a:p>
        </p:txBody>
      </p:sp>
      <p:graphicFrame>
        <p:nvGraphicFramePr>
          <p:cNvPr id="16" name="Таблиця 15">
            <a:extLst>
              <a:ext uri="{FF2B5EF4-FFF2-40B4-BE49-F238E27FC236}">
                <a16:creationId xmlns:a16="http://schemas.microsoft.com/office/drawing/2014/main" id="{DB540B2F-F5BF-4925-AB9E-959C0E8DAFD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89673" y="4511385"/>
          <a:ext cx="6675490" cy="2051972"/>
        </p:xfrm>
        <a:graphic>
          <a:graphicData uri="http://schemas.openxmlformats.org/drawingml/2006/table">
            <a:tbl>
              <a:tblPr firstRow="1" firstCol="1" bandRow="1"/>
              <a:tblGrid>
                <a:gridCol w="966628">
                  <a:extLst>
                    <a:ext uri="{9D8B030D-6E8A-4147-A177-3AD203B41FA5}">
                      <a16:colId xmlns:a16="http://schemas.microsoft.com/office/drawing/2014/main" val="1591319303"/>
                    </a:ext>
                  </a:extLst>
                </a:gridCol>
                <a:gridCol w="1624857">
                  <a:extLst>
                    <a:ext uri="{9D8B030D-6E8A-4147-A177-3AD203B41FA5}">
                      <a16:colId xmlns:a16="http://schemas.microsoft.com/office/drawing/2014/main" val="2977849880"/>
                    </a:ext>
                  </a:extLst>
                </a:gridCol>
                <a:gridCol w="1398734">
                  <a:extLst>
                    <a:ext uri="{9D8B030D-6E8A-4147-A177-3AD203B41FA5}">
                      <a16:colId xmlns:a16="http://schemas.microsoft.com/office/drawing/2014/main" val="2995174759"/>
                    </a:ext>
                  </a:extLst>
                </a:gridCol>
                <a:gridCol w="1060414">
                  <a:extLst>
                    <a:ext uri="{9D8B030D-6E8A-4147-A177-3AD203B41FA5}">
                      <a16:colId xmlns:a16="http://schemas.microsoft.com/office/drawing/2014/main" val="2899255456"/>
                    </a:ext>
                  </a:extLst>
                </a:gridCol>
                <a:gridCol w="1624857">
                  <a:extLst>
                    <a:ext uri="{9D8B030D-6E8A-4147-A177-3AD203B41FA5}">
                      <a16:colId xmlns:a16="http://schemas.microsoft.com/office/drawing/2014/main" val="473509051"/>
                    </a:ext>
                  </a:extLst>
                </a:gridCol>
              </a:tblGrid>
              <a:tr h="2463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PGRs-name for rhizomes treatment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plots,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size of plot, number of plants per site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Soil treatment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Concentration of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PGRs for rhizomes treatment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616146"/>
                  </a:ext>
                </a:extLst>
              </a:tr>
              <a:tr h="7414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851708"/>
                  </a:ext>
                </a:extLst>
              </a:tr>
              <a:tr h="211207"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Site # 1,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Site #2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squares,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m,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rhizomes on each square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treatment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652286"/>
                  </a:ext>
                </a:extLst>
              </a:tr>
              <a:tr h="21120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Stimpo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 ml/l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736881"/>
                  </a:ext>
                </a:extLst>
              </a:tr>
              <a:tr h="21120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Charkor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ml/l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721045"/>
                  </a:ext>
                </a:extLst>
              </a:tr>
              <a:tr h="43050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Regoplant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ml/l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247873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4" y="3122127"/>
            <a:ext cx="2687248" cy="201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58" y="3045927"/>
            <a:ext cx="2783222" cy="2088000"/>
          </a:xfrm>
          <a:prstGeom prst="rect">
            <a:avLst/>
          </a:prstGeom>
        </p:spPr>
      </p:pic>
      <p:pic>
        <p:nvPicPr>
          <p:cNvPr id="14" name="Рисунок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40" y="935783"/>
            <a:ext cx="2736000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626" y="881901"/>
            <a:ext cx="2738118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0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3356E8-EBB7-40DE-8F88-CB75FEDCFCAC}"/>
              </a:ext>
            </a:extLst>
          </p:cNvPr>
          <p:cNvSpPr txBox="1"/>
          <p:nvPr/>
        </p:nvSpPr>
        <p:spPr>
          <a:xfrm>
            <a:off x="1524000" y="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Survival rate of </a:t>
            </a:r>
            <a:r>
              <a:rPr lang="en-US" sz="2000" b="1" dirty="0" err="1">
                <a:latin typeface="+mj-lt"/>
              </a:rPr>
              <a:t>Miscanthus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rhizomes, experimental </a:t>
            </a:r>
            <a:r>
              <a:rPr lang="en-US" sz="2000" b="1" dirty="0">
                <a:latin typeface="+mj-lt"/>
              </a:rPr>
              <a:t>site # 1 (a) and # 2 (b</a:t>
            </a:r>
            <a:r>
              <a:rPr lang="en-US" sz="2000" b="1" dirty="0" smtClean="0">
                <a:latin typeface="+mj-lt"/>
              </a:rPr>
              <a:t>)</a:t>
            </a:r>
            <a:endParaRPr lang="en-US" sz="2000" b="1" dirty="0">
              <a:latin typeface="+mj-lt"/>
            </a:endParaRPr>
          </a:p>
        </p:txBody>
      </p:sp>
      <p:graphicFrame>
        <p:nvGraphicFramePr>
          <p:cNvPr id="8" name="Об'єкт 7">
            <a:extLst>
              <a:ext uri="{FF2B5EF4-FFF2-40B4-BE49-F238E27FC236}">
                <a16:creationId xmlns:a16="http://schemas.microsoft.com/office/drawing/2014/main" id="{0E653EC3-F16D-4870-B47B-C84E9711D53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317338" y="551873"/>
          <a:ext cx="3400922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8" r:id="rId3" imgW="4175568" imgH="3199718" progId="Origin50.Graph">
                  <p:embed/>
                </p:oleObj>
              </mc:Choice>
              <mc:Fallback>
                <p:oleObj r:id="rId3" imgW="4175568" imgH="3199718" progId="Origin50.Graph">
                  <p:embed/>
                  <p:pic>
                    <p:nvPicPr>
                      <p:cNvPr id="8" name="Об'єкт 7">
                        <a:extLst>
                          <a:ext uri="{FF2B5EF4-FFF2-40B4-BE49-F238E27FC236}">
                            <a16:creationId xmlns:a16="http://schemas.microsoft.com/office/drawing/2014/main" id="{0E653EC3-F16D-4870-B47B-C84E9711D5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392" t="3395" r="11873" b="6488"/>
                      <a:stretch>
                        <a:fillRect/>
                      </a:stretch>
                    </p:blipFill>
                    <p:spPr bwMode="auto">
                      <a:xfrm>
                        <a:off x="1317338" y="551873"/>
                        <a:ext cx="3400922" cy="288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'єкт 10">
            <a:extLst>
              <a:ext uri="{FF2B5EF4-FFF2-40B4-BE49-F238E27FC236}">
                <a16:creationId xmlns:a16="http://schemas.microsoft.com/office/drawing/2014/main" id="{9AADAA00-7CF3-4CE3-AB8D-931A2EBFE09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439189" y="482023"/>
          <a:ext cx="3427874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9" r:id="rId5" imgW="4175568" imgH="3199718" progId="Origin50.Graph">
                  <p:embed/>
                </p:oleObj>
              </mc:Choice>
              <mc:Fallback>
                <p:oleObj r:id="rId5" imgW="4175568" imgH="3199718" progId="Origin50.Graph">
                  <p:embed/>
                  <p:pic>
                    <p:nvPicPr>
                      <p:cNvPr id="11" name="Об'єкт 10">
                        <a:extLst>
                          <a:ext uri="{FF2B5EF4-FFF2-40B4-BE49-F238E27FC236}">
                            <a16:creationId xmlns:a16="http://schemas.microsoft.com/office/drawing/2014/main" id="{9AADAA00-7CF3-4CE3-AB8D-931A2EBFE0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48" t="3209" r="11681" b="6685"/>
                      <a:stretch>
                        <a:fillRect/>
                      </a:stretch>
                    </p:blipFill>
                    <p:spPr bwMode="auto">
                      <a:xfrm>
                        <a:off x="6439189" y="482023"/>
                        <a:ext cx="3427874" cy="288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CDB1DF0-DEF3-4272-A260-C44CB09040AA}"/>
              </a:ext>
            </a:extLst>
          </p:cNvPr>
          <p:cNvSpPr txBox="1"/>
          <p:nvPr/>
        </p:nvSpPr>
        <p:spPr>
          <a:xfrm>
            <a:off x="1397000" y="3391054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+mj-lt"/>
              </a:rPr>
              <a:t>Average plants height (at harvesting</a:t>
            </a:r>
            <a:r>
              <a:rPr lang="en-US" sz="2000" b="1" dirty="0" smtClean="0">
                <a:solidFill>
                  <a:prstClr val="black"/>
                </a:solidFill>
                <a:latin typeface="+mj-lt"/>
              </a:rPr>
              <a:t>),  </a:t>
            </a:r>
            <a:r>
              <a:rPr lang="en-US" sz="2000" b="1" dirty="0">
                <a:solidFill>
                  <a:prstClr val="black"/>
                </a:solidFill>
                <a:latin typeface="+mj-lt"/>
              </a:rPr>
              <a:t>experimental site # 1 (a) and # 2 (b</a:t>
            </a:r>
            <a:r>
              <a:rPr lang="en-US" sz="2000" b="1" dirty="0" smtClean="0">
                <a:solidFill>
                  <a:prstClr val="black"/>
                </a:solidFill>
                <a:latin typeface="+mj-lt"/>
              </a:rPr>
              <a:t>)</a:t>
            </a:r>
            <a:endParaRPr lang="en-US" sz="2000" b="1" dirty="0">
              <a:solidFill>
                <a:prstClr val="black"/>
              </a:solidFill>
              <a:latin typeface="+mj-lt"/>
            </a:endParaRPr>
          </a:p>
        </p:txBody>
      </p:sp>
      <p:graphicFrame>
        <p:nvGraphicFramePr>
          <p:cNvPr id="9" name="Об'єкт 7">
            <a:extLst>
              <a:ext uri="{FF2B5EF4-FFF2-40B4-BE49-F238E27FC236}">
                <a16:creationId xmlns:a16="http://schemas.microsoft.com/office/drawing/2014/main" id="{28259C28-AD8E-4C57-8F19-0F96E8BD0BE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70005" y="3856327"/>
          <a:ext cx="356748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0" r:id="rId7" imgW="4175568" imgH="3199718" progId="Origin50.Graph">
                  <p:embed/>
                </p:oleObj>
              </mc:Choice>
              <mc:Fallback>
                <p:oleObj r:id="rId7" imgW="4175568" imgH="3199718" progId="Origin50.Graph">
                  <p:embed/>
                  <p:pic>
                    <p:nvPicPr>
                      <p:cNvPr id="9" name="Об'єкт 7">
                        <a:extLst>
                          <a:ext uri="{FF2B5EF4-FFF2-40B4-BE49-F238E27FC236}">
                            <a16:creationId xmlns:a16="http://schemas.microsoft.com/office/drawing/2014/main" id="{28259C28-AD8E-4C57-8F19-0F96E8BD0B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621" t="7262" r="13470" b="7133"/>
                      <a:stretch>
                        <a:fillRect/>
                      </a:stretch>
                    </p:blipFill>
                    <p:spPr bwMode="auto">
                      <a:xfrm>
                        <a:off x="1270005" y="3856327"/>
                        <a:ext cx="3567480" cy="288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'єкт 10">
            <a:extLst>
              <a:ext uri="{FF2B5EF4-FFF2-40B4-BE49-F238E27FC236}">
                <a16:creationId xmlns:a16="http://schemas.microsoft.com/office/drawing/2014/main" id="{53E2FBAA-04FC-43E1-8BA5-E9D1F9D92B8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553208" y="3820536"/>
          <a:ext cx="3621868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1" r:id="rId9" imgW="4175568" imgH="3199718" progId="Origin50.Graph">
                  <p:embed/>
                </p:oleObj>
              </mc:Choice>
              <mc:Fallback>
                <p:oleObj r:id="rId9" imgW="4175568" imgH="3199718" progId="Origin50.Graph">
                  <p:embed/>
                  <p:pic>
                    <p:nvPicPr>
                      <p:cNvPr id="10" name="Об'єкт 10">
                        <a:extLst>
                          <a:ext uri="{FF2B5EF4-FFF2-40B4-BE49-F238E27FC236}">
                            <a16:creationId xmlns:a16="http://schemas.microsoft.com/office/drawing/2014/main" id="{53E2FBAA-04FC-43E1-8BA5-E9D1F9D92B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65" t="6845" r="13699" b="6845"/>
                      <a:stretch>
                        <a:fillRect/>
                      </a:stretch>
                    </p:blipFill>
                    <p:spPr bwMode="auto">
                      <a:xfrm>
                        <a:off x="6553208" y="3820536"/>
                        <a:ext cx="3621868" cy="288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47700" y="31750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909300" y="31877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5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8E67E4-67F6-43B3-A2A8-B184676328FB}"/>
              </a:ext>
            </a:extLst>
          </p:cNvPr>
          <p:cNvSpPr txBox="1"/>
          <p:nvPr/>
        </p:nvSpPr>
        <p:spPr>
          <a:xfrm>
            <a:off x="1790700" y="304800"/>
            <a:ext cx="9486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Dry biomass productivity (per </a:t>
            </a:r>
            <a:r>
              <a:rPr lang="en-US" sz="2000" b="1" dirty="0" smtClean="0"/>
              <a:t>one hectare), experimental site # 1 (a) and #2 (b) </a:t>
            </a:r>
            <a:endParaRPr lang="en-US" dirty="0"/>
          </a:p>
        </p:txBody>
      </p:sp>
      <p:graphicFrame>
        <p:nvGraphicFramePr>
          <p:cNvPr id="8" name="Об'єкт 7">
            <a:extLst>
              <a:ext uri="{FF2B5EF4-FFF2-40B4-BE49-F238E27FC236}">
                <a16:creationId xmlns:a16="http://schemas.microsoft.com/office/drawing/2014/main" id="{8DA2AE4C-2711-4999-B16A-6CDEC8250F7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84176" y="1366982"/>
          <a:ext cx="4391025" cy="354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r:id="rId3" imgW="4175568" imgH="3199718" progId="Origin50.Graph">
                  <p:embed/>
                </p:oleObj>
              </mc:Choice>
              <mc:Fallback>
                <p:oleObj r:id="rId3" imgW="4175568" imgH="3199718" progId="Origin50.Graph">
                  <p:embed/>
                  <p:pic>
                    <p:nvPicPr>
                      <p:cNvPr id="8" name="Об'єкт 7">
                        <a:extLst>
                          <a:ext uri="{FF2B5EF4-FFF2-40B4-BE49-F238E27FC236}">
                            <a16:creationId xmlns:a16="http://schemas.microsoft.com/office/drawing/2014/main" id="{8DA2AE4C-2711-4999-B16A-6CDEC8250F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392" t="9047" r="13699" b="7133"/>
                      <a:stretch>
                        <a:fillRect/>
                      </a:stretch>
                    </p:blipFill>
                    <p:spPr bwMode="auto">
                      <a:xfrm>
                        <a:off x="384176" y="1366982"/>
                        <a:ext cx="4391025" cy="354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'єкт 10">
            <a:extLst>
              <a:ext uri="{FF2B5EF4-FFF2-40B4-BE49-F238E27FC236}">
                <a16:creationId xmlns:a16="http://schemas.microsoft.com/office/drawing/2014/main" id="{48E01719-644B-440B-9F52-B2F7B5081D7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845050" y="1236808"/>
          <a:ext cx="4629150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r:id="rId5" imgW="4175568" imgH="3199718" progId="Origin50.Graph">
                  <p:embed/>
                </p:oleObj>
              </mc:Choice>
              <mc:Fallback>
                <p:oleObj r:id="rId5" imgW="4175568" imgH="3199718" progId="Origin50.Graph">
                  <p:embed/>
                  <p:pic>
                    <p:nvPicPr>
                      <p:cNvPr id="11" name="Об'єкт 10">
                        <a:extLst>
                          <a:ext uri="{FF2B5EF4-FFF2-40B4-BE49-F238E27FC236}">
                            <a16:creationId xmlns:a16="http://schemas.microsoft.com/office/drawing/2014/main" id="{48E01719-644B-440B-9F52-B2F7B5081D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708" t="8630" r="13699" b="6845"/>
                      <a:stretch>
                        <a:fillRect/>
                      </a:stretch>
                    </p:blipFill>
                    <p:spPr bwMode="auto">
                      <a:xfrm>
                        <a:off x="4845050" y="1236808"/>
                        <a:ext cx="4629150" cy="372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AA4E3BA-2D15-424A-8097-C3C0C99AE994}"/>
              </a:ext>
            </a:extLst>
          </p:cNvPr>
          <p:cNvSpPr txBox="1"/>
          <p:nvPr/>
        </p:nvSpPr>
        <p:spPr>
          <a:xfrm>
            <a:off x="1809175" y="5192857"/>
            <a:ext cx="8007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(а)   </a:t>
            </a:r>
            <a:r>
              <a:rPr lang="en-US" sz="2000" b="1" dirty="0"/>
              <a:t>					</a:t>
            </a:r>
            <a:r>
              <a:rPr lang="uk-UA" sz="2000" b="1" dirty="0" smtClean="0"/>
              <a:t>(</a:t>
            </a:r>
            <a:r>
              <a:rPr lang="en-US" sz="2000" b="1" dirty="0"/>
              <a:t>b)</a:t>
            </a:r>
            <a:endParaRPr lang="uk-UA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00" y="1488800"/>
            <a:ext cx="2268000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38383CC-01B6-4315-8282-7202C77EF2FF}"/>
              </a:ext>
            </a:extLst>
          </p:cNvPr>
          <p:cNvSpPr txBox="1"/>
          <p:nvPr/>
        </p:nvSpPr>
        <p:spPr>
          <a:xfrm>
            <a:off x="2578100" y="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+mj-lt"/>
              </a:rPr>
              <a:t>Scheme </a:t>
            </a:r>
            <a:r>
              <a:rPr lang="en-US" sz="2800" b="1" dirty="0">
                <a:latin typeface="+mj-lt"/>
              </a:rPr>
              <a:t>of </a:t>
            </a:r>
            <a:r>
              <a:rPr lang="en-US" sz="2800" b="1" dirty="0" smtClean="0">
                <a:latin typeface="+mj-lt"/>
              </a:rPr>
              <a:t>Experimental </a:t>
            </a:r>
            <a:r>
              <a:rPr lang="en-US" sz="2800" b="1" dirty="0">
                <a:latin typeface="+mj-lt"/>
              </a:rPr>
              <a:t>S</a:t>
            </a:r>
            <a:r>
              <a:rPr lang="en-US" sz="2800" b="1" dirty="0" smtClean="0">
                <a:latin typeface="+mj-lt"/>
              </a:rPr>
              <a:t>ite </a:t>
            </a:r>
            <a:r>
              <a:rPr lang="en-US" sz="2800" b="1" dirty="0">
                <a:latin typeface="+mj-lt"/>
              </a:rPr>
              <a:t>#</a:t>
            </a:r>
            <a:r>
              <a:rPr lang="en-US" sz="2800" b="1" dirty="0" smtClean="0">
                <a:latin typeface="+mj-lt"/>
              </a:rPr>
              <a:t>3, </a:t>
            </a:r>
            <a:r>
              <a:rPr lang="en-US" sz="2800" b="1" dirty="0">
                <a:latin typeface="+mj-lt"/>
              </a:rPr>
              <a:t>p</a:t>
            </a:r>
            <a:r>
              <a:rPr lang="en-US" sz="2800" b="1" dirty="0" smtClean="0">
                <a:latin typeface="+mj-lt"/>
              </a:rPr>
              <a:t>lanted </a:t>
            </a:r>
            <a:r>
              <a:rPr lang="en-US" sz="2800" b="1" dirty="0">
                <a:latin typeface="+mj-lt"/>
              </a:rPr>
              <a:t>in 2018*</a:t>
            </a:r>
            <a:endParaRPr lang="uk-UA" sz="2800" b="1" dirty="0">
              <a:latin typeface="+mj-lt"/>
            </a:endParaRPr>
          </a:p>
        </p:txBody>
      </p:sp>
      <p:graphicFrame>
        <p:nvGraphicFramePr>
          <p:cNvPr id="8" name="Таблиця 7">
            <a:extLst>
              <a:ext uri="{FF2B5EF4-FFF2-40B4-BE49-F238E27FC236}">
                <a16:creationId xmlns:a16="http://schemas.microsoft.com/office/drawing/2014/main" id="{2AA747AE-6E37-4289-82CB-BB2389EE229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02252" y="577419"/>
          <a:ext cx="6384170" cy="3046666"/>
        </p:xfrm>
        <a:graphic>
          <a:graphicData uri="http://schemas.openxmlformats.org/drawingml/2006/table">
            <a:tbl>
              <a:tblPr firstRow="1" firstCol="1" bandRow="1"/>
              <a:tblGrid>
                <a:gridCol w="353268">
                  <a:extLst>
                    <a:ext uri="{9D8B030D-6E8A-4147-A177-3AD203B41FA5}">
                      <a16:colId xmlns:a16="http://schemas.microsoft.com/office/drawing/2014/main" val="895823047"/>
                    </a:ext>
                  </a:extLst>
                </a:gridCol>
                <a:gridCol w="342749">
                  <a:extLst>
                    <a:ext uri="{9D8B030D-6E8A-4147-A177-3AD203B41FA5}">
                      <a16:colId xmlns:a16="http://schemas.microsoft.com/office/drawing/2014/main" val="834715538"/>
                    </a:ext>
                  </a:extLst>
                </a:gridCol>
                <a:gridCol w="342749">
                  <a:extLst>
                    <a:ext uri="{9D8B030D-6E8A-4147-A177-3AD203B41FA5}">
                      <a16:colId xmlns:a16="http://schemas.microsoft.com/office/drawing/2014/main" val="1274636948"/>
                    </a:ext>
                  </a:extLst>
                </a:gridCol>
                <a:gridCol w="257990">
                  <a:extLst>
                    <a:ext uri="{9D8B030D-6E8A-4147-A177-3AD203B41FA5}">
                      <a16:colId xmlns:a16="http://schemas.microsoft.com/office/drawing/2014/main" val="1844868572"/>
                    </a:ext>
                  </a:extLst>
                </a:gridCol>
                <a:gridCol w="261702">
                  <a:extLst>
                    <a:ext uri="{9D8B030D-6E8A-4147-A177-3AD203B41FA5}">
                      <a16:colId xmlns:a16="http://schemas.microsoft.com/office/drawing/2014/main" val="2147090402"/>
                    </a:ext>
                  </a:extLst>
                </a:gridCol>
                <a:gridCol w="343987">
                  <a:extLst>
                    <a:ext uri="{9D8B030D-6E8A-4147-A177-3AD203B41FA5}">
                      <a16:colId xmlns:a16="http://schemas.microsoft.com/office/drawing/2014/main" val="1038741611"/>
                    </a:ext>
                  </a:extLst>
                </a:gridCol>
                <a:gridCol w="343987">
                  <a:extLst>
                    <a:ext uri="{9D8B030D-6E8A-4147-A177-3AD203B41FA5}">
                      <a16:colId xmlns:a16="http://schemas.microsoft.com/office/drawing/2014/main" val="1129868219"/>
                    </a:ext>
                  </a:extLst>
                </a:gridCol>
                <a:gridCol w="257990">
                  <a:extLst>
                    <a:ext uri="{9D8B030D-6E8A-4147-A177-3AD203B41FA5}">
                      <a16:colId xmlns:a16="http://schemas.microsoft.com/office/drawing/2014/main" val="3396615950"/>
                    </a:ext>
                  </a:extLst>
                </a:gridCol>
                <a:gridCol w="261702">
                  <a:extLst>
                    <a:ext uri="{9D8B030D-6E8A-4147-A177-3AD203B41FA5}">
                      <a16:colId xmlns:a16="http://schemas.microsoft.com/office/drawing/2014/main" val="1902105986"/>
                    </a:ext>
                  </a:extLst>
                </a:gridCol>
                <a:gridCol w="343987">
                  <a:extLst>
                    <a:ext uri="{9D8B030D-6E8A-4147-A177-3AD203B41FA5}">
                      <a16:colId xmlns:a16="http://schemas.microsoft.com/office/drawing/2014/main" val="702589773"/>
                    </a:ext>
                  </a:extLst>
                </a:gridCol>
                <a:gridCol w="343987">
                  <a:extLst>
                    <a:ext uri="{9D8B030D-6E8A-4147-A177-3AD203B41FA5}">
                      <a16:colId xmlns:a16="http://schemas.microsoft.com/office/drawing/2014/main" val="4067034642"/>
                    </a:ext>
                  </a:extLst>
                </a:gridCol>
                <a:gridCol w="258608">
                  <a:extLst>
                    <a:ext uri="{9D8B030D-6E8A-4147-A177-3AD203B41FA5}">
                      <a16:colId xmlns:a16="http://schemas.microsoft.com/office/drawing/2014/main" val="1837555826"/>
                    </a:ext>
                  </a:extLst>
                </a:gridCol>
                <a:gridCol w="261702">
                  <a:extLst>
                    <a:ext uri="{9D8B030D-6E8A-4147-A177-3AD203B41FA5}">
                      <a16:colId xmlns:a16="http://schemas.microsoft.com/office/drawing/2014/main" val="2660551848"/>
                    </a:ext>
                  </a:extLst>
                </a:gridCol>
                <a:gridCol w="343987">
                  <a:extLst>
                    <a:ext uri="{9D8B030D-6E8A-4147-A177-3AD203B41FA5}">
                      <a16:colId xmlns:a16="http://schemas.microsoft.com/office/drawing/2014/main" val="1009991339"/>
                    </a:ext>
                  </a:extLst>
                </a:gridCol>
                <a:gridCol w="343987">
                  <a:extLst>
                    <a:ext uri="{9D8B030D-6E8A-4147-A177-3AD203B41FA5}">
                      <a16:colId xmlns:a16="http://schemas.microsoft.com/office/drawing/2014/main" val="505262343"/>
                    </a:ext>
                  </a:extLst>
                </a:gridCol>
                <a:gridCol w="258608">
                  <a:extLst>
                    <a:ext uri="{9D8B030D-6E8A-4147-A177-3AD203B41FA5}">
                      <a16:colId xmlns:a16="http://schemas.microsoft.com/office/drawing/2014/main" val="2727273493"/>
                    </a:ext>
                  </a:extLst>
                </a:gridCol>
                <a:gridCol w="261702">
                  <a:extLst>
                    <a:ext uri="{9D8B030D-6E8A-4147-A177-3AD203B41FA5}">
                      <a16:colId xmlns:a16="http://schemas.microsoft.com/office/drawing/2014/main" val="4279321194"/>
                    </a:ext>
                  </a:extLst>
                </a:gridCol>
                <a:gridCol w="343987">
                  <a:extLst>
                    <a:ext uri="{9D8B030D-6E8A-4147-A177-3AD203B41FA5}">
                      <a16:colId xmlns:a16="http://schemas.microsoft.com/office/drawing/2014/main" val="2446487272"/>
                    </a:ext>
                  </a:extLst>
                </a:gridCol>
                <a:gridCol w="343987">
                  <a:extLst>
                    <a:ext uri="{9D8B030D-6E8A-4147-A177-3AD203B41FA5}">
                      <a16:colId xmlns:a16="http://schemas.microsoft.com/office/drawing/2014/main" val="2832502584"/>
                    </a:ext>
                  </a:extLst>
                </a:gridCol>
                <a:gridCol w="258608">
                  <a:extLst>
                    <a:ext uri="{9D8B030D-6E8A-4147-A177-3AD203B41FA5}">
                      <a16:colId xmlns:a16="http://schemas.microsoft.com/office/drawing/2014/main" val="2997342623"/>
                    </a:ext>
                  </a:extLst>
                </a:gridCol>
                <a:gridCol w="254896">
                  <a:extLst>
                    <a:ext uri="{9D8B030D-6E8A-4147-A177-3AD203B41FA5}">
                      <a16:colId xmlns:a16="http://schemas.microsoft.com/office/drawing/2014/main" val="3227808563"/>
                    </a:ext>
                  </a:extLst>
                </a:gridCol>
              </a:tblGrid>
              <a:tr h="243672">
                <a:tc gridSpan="20">
                  <a:txBody>
                    <a:bodyPr/>
                    <a:lstStyle/>
                    <a:p>
                      <a:pPr indent="64262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A1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A2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A3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A4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A5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1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8574185"/>
                  </a:ext>
                </a:extLst>
              </a:tr>
              <a:tr h="243672">
                <a:tc row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864931"/>
                  </a:ext>
                </a:extLst>
              </a:tr>
              <a:tr h="21767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149270"/>
                  </a:ext>
                </a:extLst>
              </a:tr>
              <a:tr h="2600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586638"/>
                  </a:ext>
                </a:extLst>
              </a:tr>
              <a:tr h="24367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069773"/>
                  </a:ext>
                </a:extLst>
              </a:tr>
              <a:tr h="24367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392938"/>
                  </a:ext>
                </a:extLst>
              </a:tr>
              <a:tr h="21767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047980"/>
                  </a:ext>
                </a:extLst>
              </a:tr>
              <a:tr h="2600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109075"/>
                  </a:ext>
                </a:extLst>
              </a:tr>
              <a:tr h="24367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82012"/>
                  </a:ext>
                </a:extLst>
              </a:tr>
              <a:tr h="24367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572978"/>
                  </a:ext>
                </a:extLst>
              </a:tr>
              <a:tr h="21767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697825"/>
                  </a:ext>
                </a:extLst>
              </a:tr>
              <a:tr h="21767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863056"/>
                  </a:ext>
                </a:extLst>
              </a:tr>
              <a:tr h="223366">
                <a:tc gridSpan="20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21702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AA473BF-1AF3-4EB7-9DBD-ADC49EA26002}"/>
              </a:ext>
            </a:extLst>
          </p:cNvPr>
          <p:cNvSpPr txBox="1"/>
          <p:nvPr/>
        </p:nvSpPr>
        <p:spPr>
          <a:xfrm>
            <a:off x="5053954" y="3575487"/>
            <a:ext cx="7823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 smtClean="0"/>
              <a:t>*where</a:t>
            </a:r>
            <a:r>
              <a:rPr lang="pt-BR" sz="1600" dirty="0"/>
              <a:t>: A, F, K – A1; B, G, L – A2; C, H, M – A3; D, I, N – A4; E, J, O – A5</a:t>
            </a:r>
          </a:p>
          <a:p>
            <a:pPr algn="ctr"/>
            <a:r>
              <a:rPr lang="pt-BR" sz="1600" dirty="0"/>
              <a:t>* Total area 493 m</a:t>
            </a:r>
            <a:r>
              <a:rPr lang="pt-BR" sz="1600" baseline="300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76D9CE-2B71-47BB-A166-E9763F3AD145}"/>
              </a:ext>
            </a:extLst>
          </p:cNvPr>
          <p:cNvSpPr txBox="1"/>
          <p:nvPr/>
        </p:nvSpPr>
        <p:spPr>
          <a:xfrm>
            <a:off x="1786591" y="3991902"/>
            <a:ext cx="8513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         </a:t>
            </a:r>
            <a:r>
              <a:rPr lang="en-US" b="1" dirty="0" smtClean="0"/>
              <a:t>Preliminary Treatment before Planting </a:t>
            </a:r>
            <a:r>
              <a:rPr lang="en-US" b="1" dirty="0"/>
              <a:t>of </a:t>
            </a:r>
            <a:r>
              <a:rPr lang="en-US" b="1" dirty="0" smtClean="0"/>
              <a:t>Site #3 </a:t>
            </a:r>
            <a:r>
              <a:rPr lang="en-US" b="1" dirty="0"/>
              <a:t>in 2018</a:t>
            </a:r>
            <a:endParaRPr lang="uk-UA" b="1" dirty="0"/>
          </a:p>
        </p:txBody>
      </p:sp>
      <p:graphicFrame>
        <p:nvGraphicFramePr>
          <p:cNvPr id="14" name="Таблиця 13">
            <a:extLst>
              <a:ext uri="{FF2B5EF4-FFF2-40B4-BE49-F238E27FC236}">
                <a16:creationId xmlns:a16="http://schemas.microsoft.com/office/drawing/2014/main" id="{55DA7EA9-0EDB-4101-8C53-E3047A263C4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40228" y="4393103"/>
          <a:ext cx="7355204" cy="2355273"/>
        </p:xfrm>
        <a:graphic>
          <a:graphicData uri="http://schemas.openxmlformats.org/drawingml/2006/table">
            <a:tbl>
              <a:tblPr firstRow="1" firstCol="1" bandRow="1"/>
              <a:tblGrid>
                <a:gridCol w="635725">
                  <a:extLst>
                    <a:ext uri="{9D8B030D-6E8A-4147-A177-3AD203B41FA5}">
                      <a16:colId xmlns:a16="http://schemas.microsoft.com/office/drawing/2014/main" val="3189828790"/>
                    </a:ext>
                  </a:extLst>
                </a:gridCol>
                <a:gridCol w="1604237">
                  <a:extLst>
                    <a:ext uri="{9D8B030D-6E8A-4147-A177-3AD203B41FA5}">
                      <a16:colId xmlns:a16="http://schemas.microsoft.com/office/drawing/2014/main" val="4060462672"/>
                    </a:ext>
                  </a:extLst>
                </a:gridCol>
                <a:gridCol w="1105988">
                  <a:extLst>
                    <a:ext uri="{9D8B030D-6E8A-4147-A177-3AD203B41FA5}">
                      <a16:colId xmlns:a16="http://schemas.microsoft.com/office/drawing/2014/main" val="1032995324"/>
                    </a:ext>
                  </a:extLst>
                </a:gridCol>
                <a:gridCol w="4009254">
                  <a:extLst>
                    <a:ext uri="{9D8B030D-6E8A-4147-A177-3AD203B41FA5}">
                      <a16:colId xmlns:a16="http://schemas.microsoft.com/office/drawing/2014/main" val="4142119428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Plot number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plots, size of plot, number of rhizomes on each square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Treatment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45769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PGRs-name</a:t>
                      </a:r>
                      <a:endParaRPr lang="uk-UA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Soil fertilizers and their concentration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176833"/>
                  </a:ext>
                </a:extLst>
              </a:tr>
              <a:tr h="3818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А1 </a:t>
                      </a:r>
                      <a:endParaRPr lang="uk-UA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squares, 5×5 m, 56 rhizomes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control, soaking in H</a:t>
                      </a:r>
                      <a:r>
                        <a:rPr lang="en-US" sz="1200" baseline="-25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uk-UA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soil fertilizer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72833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А2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Charkor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ml/l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liming  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Lime-flour –30 g/plant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324502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А3</a:t>
                      </a:r>
                      <a:endParaRPr lang="uk-UA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squares, 5×5 m, 42 rhizomes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organic fertilizer “</a:t>
                      </a:r>
                      <a:r>
                        <a:rPr lang="en-US" sz="12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Agrolife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g/plant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307562"/>
                  </a:ext>
                </a:extLst>
              </a:tr>
              <a:tr h="3026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А4 </a:t>
                      </a:r>
                      <a:endParaRPr lang="uk-UA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mineral fertilizer “</a:t>
                      </a:r>
                      <a:r>
                        <a:rPr lang="en-US" sz="12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Smolokot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g/plant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761902"/>
                  </a:ext>
                </a:extLst>
              </a:tr>
              <a:tr h="4086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А5 </a:t>
                      </a:r>
                      <a:endParaRPr lang="uk-UA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squares, 5*5 m, 56 rhizomes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2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Smolokot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+ “</a:t>
                      </a:r>
                      <a:r>
                        <a:rPr lang="en-US" sz="12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Agrolife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+ liming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g/plant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g/plant + 30 g/plant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64371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6" y="588587"/>
            <a:ext cx="4068000" cy="30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5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9129A7-AA57-4B19-B8D8-8389F4F96943}"/>
              </a:ext>
            </a:extLst>
          </p:cNvPr>
          <p:cNvSpPr txBox="1"/>
          <p:nvPr/>
        </p:nvSpPr>
        <p:spPr>
          <a:xfrm>
            <a:off x="637668" y="186271"/>
            <a:ext cx="4328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Survival </a:t>
            </a:r>
            <a:r>
              <a:rPr lang="en-US" sz="2000" b="1" dirty="0" smtClean="0"/>
              <a:t>Rate </a:t>
            </a:r>
            <a:r>
              <a:rPr lang="en-US" sz="2000" b="1" dirty="0"/>
              <a:t>of </a:t>
            </a:r>
            <a:r>
              <a:rPr lang="en-US" sz="2000" b="1" dirty="0" err="1"/>
              <a:t>Miscanthus</a:t>
            </a:r>
            <a:r>
              <a:rPr lang="en-US" sz="2000" b="1" dirty="0"/>
              <a:t> </a:t>
            </a:r>
            <a:r>
              <a:rPr lang="en-US" sz="2000" b="1" dirty="0" smtClean="0"/>
              <a:t>Rhizomes, experimental </a:t>
            </a:r>
            <a:r>
              <a:rPr lang="en-US" sz="2000" b="1" dirty="0"/>
              <a:t>site </a:t>
            </a:r>
            <a:r>
              <a:rPr lang="en-US" sz="2000" b="1" dirty="0" smtClean="0"/>
              <a:t>#3</a:t>
            </a:r>
            <a:endParaRPr lang="en-US" sz="2000" b="1" dirty="0"/>
          </a:p>
        </p:txBody>
      </p:sp>
      <p:graphicFrame>
        <p:nvGraphicFramePr>
          <p:cNvPr id="16" name="Об'єкт 15">
            <a:extLst>
              <a:ext uri="{FF2B5EF4-FFF2-40B4-BE49-F238E27FC236}">
                <a16:creationId xmlns:a16="http://schemas.microsoft.com/office/drawing/2014/main" id="{53201F1E-8C33-472F-984E-B87EA85F23E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64780" y="894156"/>
          <a:ext cx="3687689" cy="3087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0" r:id="rId4" imgW="4175568" imgH="3199718" progId="Origin50.Graph">
                  <p:embed/>
                </p:oleObj>
              </mc:Choice>
              <mc:Fallback>
                <p:oleObj r:id="rId4" imgW="4175568" imgH="3199718" progId="Origin50.Graph">
                  <p:embed/>
                  <p:pic>
                    <p:nvPicPr>
                      <p:cNvPr id="16" name="Об'єкт 15">
                        <a:extLst>
                          <a:ext uri="{FF2B5EF4-FFF2-40B4-BE49-F238E27FC236}">
                            <a16:creationId xmlns:a16="http://schemas.microsoft.com/office/drawing/2014/main" id="{53201F1E-8C33-472F-984E-B87EA85F23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991" t="8333" r="14383" b="6845"/>
                      <a:stretch>
                        <a:fillRect/>
                      </a:stretch>
                    </p:blipFill>
                    <p:spPr bwMode="auto">
                      <a:xfrm>
                        <a:off x="1064780" y="894156"/>
                        <a:ext cx="3687689" cy="308793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1BACD2-989A-4F70-BA51-A5411930E0FE}"/>
              </a:ext>
            </a:extLst>
          </p:cNvPr>
          <p:cNvSpPr txBox="1"/>
          <p:nvPr/>
        </p:nvSpPr>
        <p:spPr>
          <a:xfrm>
            <a:off x="6254884" y="186270"/>
            <a:ext cx="42734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Average </a:t>
            </a:r>
            <a:r>
              <a:rPr lang="en-US" sz="2000" b="1" dirty="0" smtClean="0"/>
              <a:t>Plants Height </a:t>
            </a:r>
            <a:r>
              <a:rPr lang="en-US" sz="2000" b="1" dirty="0"/>
              <a:t>(at </a:t>
            </a:r>
            <a:r>
              <a:rPr lang="en-US" sz="2000" b="1" dirty="0" smtClean="0"/>
              <a:t>Harvesting), experimental Site #3</a:t>
            </a:r>
            <a:endParaRPr lang="en-US" sz="2000" b="1" dirty="0"/>
          </a:p>
        </p:txBody>
      </p:sp>
      <p:graphicFrame>
        <p:nvGraphicFramePr>
          <p:cNvPr id="19" name="Об'єкт 18">
            <a:extLst>
              <a:ext uri="{FF2B5EF4-FFF2-40B4-BE49-F238E27FC236}">
                <a16:creationId xmlns:a16="http://schemas.microsoft.com/office/drawing/2014/main" id="{DEDA6815-3DCA-4CD7-ACA9-9C7E2FC83F1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521542" y="968972"/>
          <a:ext cx="3769615" cy="2990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r:id="rId6" imgW="4175568" imgH="3199718" progId="Origin50.Graph">
                  <p:embed/>
                </p:oleObj>
              </mc:Choice>
              <mc:Fallback>
                <p:oleObj r:id="rId6" imgW="4175568" imgH="3199718" progId="Origin50.Graph">
                  <p:embed/>
                  <p:pic>
                    <p:nvPicPr>
                      <p:cNvPr id="19" name="Об'єкт 18">
                        <a:extLst>
                          <a:ext uri="{FF2B5EF4-FFF2-40B4-BE49-F238E27FC236}">
                            <a16:creationId xmlns:a16="http://schemas.microsoft.com/office/drawing/2014/main" id="{DEDA6815-3DCA-4CD7-ACA9-9C7E2FC83F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077" t="9644" r="13699" b="8620"/>
                      <a:stretch>
                        <a:fillRect/>
                      </a:stretch>
                    </p:blipFill>
                    <p:spPr bwMode="auto">
                      <a:xfrm>
                        <a:off x="6521542" y="968972"/>
                        <a:ext cx="3769615" cy="29907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Таблиця 13">
            <a:extLst>
              <a:ext uri="{FF2B5EF4-FFF2-40B4-BE49-F238E27FC236}">
                <a16:creationId xmlns:a16="http://schemas.microsoft.com/office/drawing/2014/main" id="{55DA7EA9-0EDB-4101-8C53-E3047A263C4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63288" y="4103716"/>
          <a:ext cx="9376758" cy="2654533"/>
        </p:xfrm>
        <a:graphic>
          <a:graphicData uri="http://schemas.openxmlformats.org/drawingml/2006/table">
            <a:tbl>
              <a:tblPr firstRow="1" firstCol="1" bandRow="1"/>
              <a:tblGrid>
                <a:gridCol w="810452">
                  <a:extLst>
                    <a:ext uri="{9D8B030D-6E8A-4147-A177-3AD203B41FA5}">
                      <a16:colId xmlns:a16="http://schemas.microsoft.com/office/drawing/2014/main" val="3189828790"/>
                    </a:ext>
                  </a:extLst>
                </a:gridCol>
                <a:gridCol w="2045157">
                  <a:extLst>
                    <a:ext uri="{9D8B030D-6E8A-4147-A177-3AD203B41FA5}">
                      <a16:colId xmlns:a16="http://schemas.microsoft.com/office/drawing/2014/main" val="4060462672"/>
                    </a:ext>
                  </a:extLst>
                </a:gridCol>
                <a:gridCol w="1409965">
                  <a:extLst>
                    <a:ext uri="{9D8B030D-6E8A-4147-A177-3AD203B41FA5}">
                      <a16:colId xmlns:a16="http://schemas.microsoft.com/office/drawing/2014/main" val="1032995324"/>
                    </a:ext>
                  </a:extLst>
                </a:gridCol>
                <a:gridCol w="5111184">
                  <a:extLst>
                    <a:ext uri="{9D8B030D-6E8A-4147-A177-3AD203B41FA5}">
                      <a16:colId xmlns:a16="http://schemas.microsoft.com/office/drawing/2014/main" val="4142119428"/>
                    </a:ext>
                  </a:extLst>
                </a:gridCol>
              </a:tblGrid>
              <a:tr h="22057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Plot number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plots, size of plot, number of rhizomes on each square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Treatment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457697"/>
                  </a:ext>
                </a:extLst>
              </a:tr>
              <a:tr h="44114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PGRs-name</a:t>
                      </a:r>
                      <a:endParaRPr lang="uk-UA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Soil fertilizers and their concentration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176833"/>
                  </a:ext>
                </a:extLst>
              </a:tr>
              <a:tr h="4411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А1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squares, 5×5 m, 56 rhizomes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control, soaking in H</a:t>
                      </a:r>
                      <a:r>
                        <a:rPr lang="en-US" sz="1200" baseline="-25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uk-UA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soil fertilizer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728335"/>
                  </a:ext>
                </a:extLst>
              </a:tr>
              <a:tr h="300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А2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Charkor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ml/l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liming  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Lime-flour –30 g/plant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3245026"/>
                  </a:ext>
                </a:extLst>
              </a:tr>
              <a:tr h="354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А3</a:t>
                      </a:r>
                      <a:endParaRPr lang="uk-UA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squares, 5×5 m, 42 rhizomes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organic fertilizer “</a:t>
                      </a:r>
                      <a:r>
                        <a:rPr lang="en-US" sz="12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Agrolife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g/plant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307562"/>
                  </a:ext>
                </a:extLst>
              </a:tr>
              <a:tr h="341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А4 </a:t>
                      </a:r>
                      <a:endParaRPr lang="uk-UA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mineral fertilizer “</a:t>
                      </a:r>
                      <a:r>
                        <a:rPr lang="en-US" sz="12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Smolokot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g/plant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761902"/>
                  </a:ext>
                </a:extLst>
              </a:tr>
              <a:tr h="555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А5 </a:t>
                      </a:r>
                      <a:endParaRPr lang="uk-UA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squares, 5*5 m, 56 rhizomes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2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Smolokot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+ “</a:t>
                      </a:r>
                      <a:r>
                        <a:rPr lang="en-US" sz="12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Agrolife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+ liming 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g/plant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g/plant + 30 g/plant</a:t>
                      </a: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643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4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8864</TotalTime>
  <Words>2677</Words>
  <Application>Microsoft Office PowerPoint</Application>
  <PresentationFormat>Широкоэкранный</PresentationFormat>
  <Paragraphs>658</Paragraphs>
  <Slides>33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6" baseType="lpstr">
      <vt:lpstr>Adobe Heiti Std R</vt:lpstr>
      <vt:lpstr>Arial</vt:lpstr>
      <vt:lpstr>Calibri</vt:lpstr>
      <vt:lpstr>Calibri Light</vt:lpstr>
      <vt:lpstr>Palatino Linotype</vt:lpstr>
      <vt:lpstr>Times New Roman</vt:lpstr>
      <vt:lpstr>Verdana</vt:lpstr>
      <vt:lpstr>Office Theme</vt:lpstr>
      <vt:lpstr>8_Office Theme</vt:lpstr>
      <vt:lpstr>Тема Office</vt:lpstr>
      <vt:lpstr>10_Office Theme</vt:lpstr>
      <vt:lpstr>Origin50.Graph</vt:lpstr>
      <vt:lpstr>Drawing</vt:lpstr>
      <vt:lpstr>Multiyear field-based research on Miscanthus Phytotechnologies:  case of Dolyna (Ukraine) and Ft.Riley (U.S.A.) Fields Based Research</vt:lpstr>
      <vt:lpstr>Experimental fields</vt:lpstr>
      <vt:lpstr>Field Based Research, Tokarivka, Ukraine: Impact of PGRs to Biomass Parameters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Dry Biomass</vt:lpstr>
      <vt:lpstr>Using a Miscanthus spp. for phytostabilization of contaminated military lands: a Kansas example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Miscanthus biomass for alternative energy production</vt:lpstr>
      <vt:lpstr>Miscanthus biomass for alternative energy production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Phytoremediation with Miscanthus Produced for Bioenergy</dc:title>
  <dc:creator>Lawrence Davis</dc:creator>
  <cp:lastModifiedBy>Pidisnyuk</cp:lastModifiedBy>
  <cp:revision>191</cp:revision>
  <cp:lastPrinted>2016-09-14T20:14:42Z</cp:lastPrinted>
  <dcterms:created xsi:type="dcterms:W3CDTF">2014-09-23T17:58:36Z</dcterms:created>
  <dcterms:modified xsi:type="dcterms:W3CDTF">2022-06-07T19:18:51Z</dcterms:modified>
</cp:coreProperties>
</file>