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259" r:id="rId3"/>
    <p:sldId id="260" r:id="rId4"/>
    <p:sldId id="261" r:id="rId5"/>
    <p:sldId id="263" r:id="rId6"/>
    <p:sldId id="264" r:id="rId7"/>
    <p:sldId id="266" r:id="rId8"/>
    <p:sldId id="347" r:id="rId9"/>
    <p:sldId id="268" r:id="rId10"/>
    <p:sldId id="273" r:id="rId11"/>
    <p:sldId id="274" r:id="rId12"/>
    <p:sldId id="275" r:id="rId13"/>
    <p:sldId id="276" r:id="rId14"/>
    <p:sldId id="277" r:id="rId15"/>
    <p:sldId id="337" r:id="rId16"/>
    <p:sldId id="279" r:id="rId17"/>
    <p:sldId id="348" r:id="rId18"/>
    <p:sldId id="280" r:id="rId19"/>
    <p:sldId id="281" r:id="rId20"/>
    <p:sldId id="283" r:id="rId21"/>
    <p:sldId id="336" r:id="rId22"/>
    <p:sldId id="284" r:id="rId23"/>
    <p:sldId id="349" r:id="rId24"/>
    <p:sldId id="329" r:id="rId25"/>
    <p:sldId id="288" r:id="rId26"/>
    <p:sldId id="289" r:id="rId27"/>
    <p:sldId id="326" r:id="rId28"/>
    <p:sldId id="290" r:id="rId29"/>
    <p:sldId id="293" r:id="rId30"/>
    <p:sldId id="339" r:id="rId31"/>
    <p:sldId id="323" r:id="rId32"/>
    <p:sldId id="297" r:id="rId33"/>
    <p:sldId id="298" r:id="rId34"/>
    <p:sldId id="340" r:id="rId35"/>
    <p:sldId id="341" r:id="rId36"/>
    <p:sldId id="342" r:id="rId37"/>
    <p:sldId id="343" r:id="rId38"/>
    <p:sldId id="344" r:id="rId39"/>
    <p:sldId id="345" r:id="rId40"/>
    <p:sldId id="306" r:id="rId41"/>
    <p:sldId id="346" r:id="rId42"/>
    <p:sldId id="294" r:id="rId43"/>
    <p:sldId id="335" r:id="rId44"/>
    <p:sldId id="325" r:id="rId45"/>
    <p:sldId id="327" r:id="rId46"/>
    <p:sldId id="334" r:id="rId47"/>
    <p:sldId id="305" r:id="rId48"/>
    <p:sldId id="350" r:id="rId49"/>
  </p:sldIdLst>
  <p:sldSz cx="9144000" cy="6858000" type="screen4x3"/>
  <p:notesSz cx="7099300" cy="102346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291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4F7FC"/>
    <a:srgbClr val="98F1FA"/>
    <a:srgbClr val="D8FCFA"/>
    <a:srgbClr val="C5F8FB"/>
    <a:srgbClr val="B1F6F9"/>
    <a:srgbClr val="ABF3FB"/>
    <a:srgbClr val="1E17A9"/>
    <a:srgbClr val="7BEDF9"/>
    <a:srgbClr val="5AE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5332" autoAdjust="0"/>
  </p:normalViewPr>
  <p:slideViewPr>
    <p:cSldViewPr snapToGrid="0" showGuides="1">
      <p:cViewPr varScale="1">
        <p:scale>
          <a:sx n="86" d="100"/>
          <a:sy n="86" d="100"/>
        </p:scale>
        <p:origin x="1334" y="72"/>
      </p:cViewPr>
      <p:guideLst>
        <p:guide orient="horz" pos="2228"/>
        <p:guide pos="2914"/>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9420"/>
    </p:cViewPr>
  </p:sorterViewPr>
  <p:notesViewPr>
    <p:cSldViewPr snapToGrid="0">
      <p:cViewPr varScale="1">
        <p:scale>
          <a:sx n="57" d="100"/>
          <a:sy n="57" d="100"/>
        </p:scale>
        <p:origin x="3216"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cs-CZ"/>
          </a:p>
        </p:txBody>
      </p:sp>
      <p:sp>
        <p:nvSpPr>
          <p:cNvPr id="3" name="Zástupný symbol pro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E27DDD1-DA62-4812-9A66-6B53FB899379}" type="datetimeFigureOut">
              <a:rPr lang="cs-CZ" smtClean="0"/>
              <a:t>19.02.2021</a:t>
            </a:fld>
            <a:endParaRPr lang="cs-CZ"/>
          </a:p>
        </p:txBody>
      </p:sp>
      <p:sp>
        <p:nvSpPr>
          <p:cNvPr id="4" name="Zástupný symbol pro obrázek snímku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cs-CZ"/>
          </a:p>
        </p:txBody>
      </p:sp>
      <p:sp>
        <p:nvSpPr>
          <p:cNvPr id="5" name="Zástupný symbol pro poznámky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cs-CZ"/>
          </a:p>
        </p:txBody>
      </p:sp>
      <p:sp>
        <p:nvSpPr>
          <p:cNvPr id="7" name="Zástupný symbol pro číslo snímku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857A20CC-CF8D-43C4-9B87-25026249695E}" type="slidenum">
              <a:rPr lang="cs-CZ" smtClean="0"/>
              <a:t>‹#›</a:t>
            </a:fld>
            <a:endParaRPr lang="cs-CZ"/>
          </a:p>
        </p:txBody>
      </p:sp>
    </p:spTree>
    <p:extLst>
      <p:ext uri="{BB962C8B-B14F-4D97-AF65-F5344CB8AC3E}">
        <p14:creationId xmlns:p14="http://schemas.microsoft.com/office/powerpoint/2010/main" val="2988973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Quantum_harmonic_oscillato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600" b="0" dirty="0"/>
              <a:t>V úvodní přednášce bylo ukázáno,</a:t>
            </a:r>
            <a:r>
              <a:rPr lang="cs-CZ" sz="1600" b="0" baseline="0" dirty="0"/>
              <a:t> že pro jeden typ kontaminantu byly vyvinuty </a:t>
            </a:r>
            <a:r>
              <a:rPr lang="cs-CZ" sz="1600" b="0" baseline="0" dirty="0" err="1"/>
              <a:t>biosenzory</a:t>
            </a:r>
            <a:r>
              <a:rPr lang="cs-CZ" sz="1600" b="0" baseline="0" dirty="0"/>
              <a:t> s různými enzymy i </a:t>
            </a:r>
            <a:r>
              <a:rPr lang="cs-CZ" sz="1600" b="0" baseline="0" dirty="0" err="1"/>
              <a:t>celobuněčné</a:t>
            </a:r>
            <a:r>
              <a:rPr lang="cs-CZ" sz="1600" b="0" baseline="0" dirty="0"/>
              <a:t>. Dále, že řada </a:t>
            </a:r>
            <a:r>
              <a:rPr lang="cs-CZ" sz="1600" b="0" baseline="0" dirty="0" err="1"/>
              <a:t>celobuněčných</a:t>
            </a:r>
            <a:r>
              <a:rPr lang="cs-CZ" sz="1600" b="0" baseline="0" dirty="0"/>
              <a:t> senzorů využívá pH, nebo kyslíkový převodník. A tyto převodníky mohou být elektrické nebo optické. Jako je pH elektroda, </a:t>
            </a:r>
            <a:r>
              <a:rPr lang="cs-CZ" sz="1600" b="0" baseline="0" dirty="0" err="1"/>
              <a:t>Clarkova</a:t>
            </a:r>
            <a:r>
              <a:rPr lang="cs-CZ" sz="1600" b="0" baseline="0" dirty="0"/>
              <a:t> elektroda nebo </a:t>
            </a:r>
            <a:r>
              <a:rPr lang="cs-CZ" sz="1600" b="0" baseline="0" dirty="0" err="1"/>
              <a:t>optody</a:t>
            </a:r>
            <a:r>
              <a:rPr lang="cs-CZ" sz="1600" b="0" baseline="0" dirty="0"/>
              <a:t> pH a kyslíku. Tato přednáška je úvodem k optickým senzorům. Začíná stručným připomenutím základních pojmů v optice. V druhé části pak budou uvedeny základy  vedení světla optickými vlákny .</a:t>
            </a:r>
            <a:endParaRPr lang="cs-CZ" sz="1600" b="0"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a:t>
            </a:fld>
            <a:endParaRPr lang="cs-CZ"/>
          </a:p>
        </p:txBody>
      </p:sp>
    </p:spTree>
    <p:extLst>
      <p:ext uri="{BB962C8B-B14F-4D97-AF65-F5344CB8AC3E}">
        <p14:creationId xmlns:p14="http://schemas.microsoft.com/office/powerpoint/2010/main" val="314423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a:t>
            </a:r>
            <a:r>
              <a:rPr lang="cs-CZ" baseline="0" dirty="0"/>
              <a:t> interakci světla s  hmotou dochází k částečnému odražení paprsku od rozhraní a část paprsku prochází. Procházející paprsek je zeslaben  rozptylem a absorpcí ve hmotě. </a:t>
            </a:r>
            <a:r>
              <a:rPr lang="cs-CZ" baseline="0" dirty="0" err="1"/>
              <a:t>Absopce</a:t>
            </a:r>
            <a:r>
              <a:rPr lang="cs-CZ" baseline="0" dirty="0"/>
              <a:t> je popsána Lambert Beerovým zákonem, který říká že záporný dekadický logaritmus poměru intenzit vstupujícího a vystupujícího světla je roven součinu molárního extinkčního koeficientu, optické dráhy a koncentrace vzorku (absorbující látky).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10</a:t>
            </a:fld>
            <a:endParaRPr lang="cs-CZ"/>
          </a:p>
        </p:txBody>
      </p:sp>
    </p:spTree>
    <p:extLst>
      <p:ext uri="{BB962C8B-B14F-4D97-AF65-F5344CB8AC3E}">
        <p14:creationId xmlns:p14="http://schemas.microsoft.com/office/powerpoint/2010/main" val="107398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odvození vztahu pro Lambert-Beerův zákon se vychází z molekuly aproximované jako neprůhledný disk jehož plocha průřezu </a:t>
            </a:r>
            <a:r>
              <a:rPr lang="el-GR" dirty="0"/>
              <a:t>σ </a:t>
            </a:r>
            <a:r>
              <a:rPr lang="cs-CZ" dirty="0"/>
              <a:t>představuje účinnou plochu  pro foton o frekvenci w. Jestliže frekvence světla je daleko od rezonance plocha se blíží 0 a naopak v blízkosti rezonance je maximální. </a:t>
            </a:r>
          </a:p>
          <a:p>
            <a:r>
              <a:rPr lang="cs-CZ" dirty="0"/>
              <a:t> Neprůhledná plocha ve výřezu </a:t>
            </a:r>
            <a:r>
              <a:rPr lang="cs-CZ" dirty="0" err="1"/>
              <a:t>dz</a:t>
            </a:r>
            <a:r>
              <a:rPr lang="cs-CZ" dirty="0"/>
              <a:t> je popsána součinem průřezu</a:t>
            </a:r>
            <a:r>
              <a:rPr lang="cs-CZ" baseline="0" dirty="0"/>
              <a:t> absorbujících bodů ve výřezu ,počtu molekul na cm krychlový, ploše a </a:t>
            </a:r>
            <a:r>
              <a:rPr lang="cs-CZ" baseline="0" dirty="0" err="1"/>
              <a:t>tlouštce</a:t>
            </a:r>
            <a:r>
              <a:rPr lang="cs-CZ" baseline="0" dirty="0"/>
              <a:t> výřezu . Absorbovaná frakce fotonů ve výřezu </a:t>
            </a:r>
            <a:r>
              <a:rPr lang="cs-CZ" baseline="0" dirty="0" err="1"/>
              <a:t>dz</a:t>
            </a:r>
            <a:r>
              <a:rPr lang="cs-CZ" baseline="0" dirty="0"/>
              <a:t> je </a:t>
            </a:r>
            <a:r>
              <a:rPr lang="cs-CZ" baseline="0" dirty="0" err="1"/>
              <a:t>cI</a:t>
            </a:r>
            <a:r>
              <a:rPr lang="cs-CZ" baseline="0" dirty="0"/>
              <a:t> </a:t>
            </a:r>
            <a:r>
              <a:rPr lang="cs-CZ" baseline="0" dirty="0" err="1"/>
              <a:t>ma</a:t>
            </a:r>
            <a:r>
              <a:rPr lang="cs-CZ" baseline="0" dirty="0"/>
              <a:t> </a:t>
            </a:r>
            <a:r>
              <a:rPr lang="cs-CZ" baseline="0" dirty="0" err="1"/>
              <a:t>dIzo</a:t>
            </a:r>
            <a:r>
              <a:rPr lang="cs-CZ" baseline="0" dirty="0"/>
              <a:t> a po integraci vychází, že rozdíl logaritmů výstupního a </a:t>
            </a:r>
            <a:r>
              <a:rPr lang="cs-CZ" baseline="0" dirty="0" err="1"/>
              <a:t>vstuního</a:t>
            </a:r>
            <a:r>
              <a:rPr lang="cs-CZ" baseline="0" dirty="0"/>
              <a:t> světla je roven součinu  molárního extinkčního koeficientu, světelné dráhy a koncentrace absorbující látky.</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11</a:t>
            </a:fld>
            <a:endParaRPr lang="cs-CZ"/>
          </a:p>
        </p:txBody>
      </p:sp>
    </p:spTree>
    <p:extLst>
      <p:ext uri="{BB962C8B-B14F-4D97-AF65-F5344CB8AC3E}">
        <p14:creationId xmlns:p14="http://schemas.microsoft.com/office/powerpoint/2010/main" val="76643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Typické</a:t>
            </a:r>
            <a:r>
              <a:rPr lang="cs-CZ" baseline="0" dirty="0"/>
              <a:t> průřezy a molární </a:t>
            </a:r>
            <a:r>
              <a:rPr lang="cs-CZ" baseline="0" dirty="0" err="1"/>
              <a:t>absobční</a:t>
            </a:r>
            <a:r>
              <a:rPr lang="cs-CZ" baseline="0" dirty="0"/>
              <a:t> koeficienty atomů jsou 10 na ,minus 12 cm na druhou a molekul 10 na minus16 cm na druhou. Odpovídající molární extinkční koeficienty jsou u atomů řádu 10 na 8 a u molekul 10 na 4.</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12</a:t>
            </a:fld>
            <a:endParaRPr lang="cs-CZ"/>
          </a:p>
        </p:txBody>
      </p:sp>
    </p:spTree>
    <p:extLst>
      <p:ext uri="{BB962C8B-B14F-4D97-AF65-F5344CB8AC3E}">
        <p14:creationId xmlns:p14="http://schemas.microsoft.com/office/powerpoint/2010/main" val="1906186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90DE8-C63B-4E14-881E-326CD99414DF}" type="slidenum">
              <a:rPr lang="cs-CZ" altLang="cs-CZ"/>
              <a:pPr/>
              <a:t>13</a:t>
            </a:fld>
            <a:endParaRPr lang="cs-CZ" altLang="cs-CZ"/>
          </a:p>
        </p:txBody>
      </p:sp>
      <p:sp>
        <p:nvSpPr>
          <p:cNvPr id="86018" name="Rectangle 2"/>
          <p:cNvSpPr>
            <a:spLocks noGrp="1" noRot="1" noChangeAspect="1" noChangeArrowheads="1" noTextEdit="1"/>
          </p:cNvSpPr>
          <p:nvPr>
            <p:ph type="sldImg"/>
          </p:nvPr>
        </p:nvSpPr>
        <p:spPr>
          <a:xfrm>
            <a:off x="811213" y="860425"/>
            <a:ext cx="5726112" cy="4294188"/>
          </a:xfrm>
          <a:ln/>
        </p:spPr>
      </p:sp>
      <p:sp>
        <p:nvSpPr>
          <p:cNvPr id="86019" name="Rectangle 3"/>
          <p:cNvSpPr>
            <a:spLocks noGrp="1" noChangeArrowheads="1"/>
          </p:cNvSpPr>
          <p:nvPr>
            <p:ph type="body" idx="1"/>
          </p:nvPr>
        </p:nvSpPr>
        <p:spPr/>
        <p:txBody>
          <a:bodyPr/>
          <a:lstStyle/>
          <a:p>
            <a:r>
              <a:rPr lang="cs-CZ" altLang="cs-CZ" dirty="0"/>
              <a:t>Odraz - Reflexe je změna směru čela vlny na rozhraní mezi dvěma odlišnými medii, takže se čelo vlny  vrací do media ze kterého přišlo. </a:t>
            </a:r>
            <a:r>
              <a:rPr lang="cs-CZ" altLang="cs-CZ" u="sng" dirty="0"/>
              <a:t> U zrcadlového odrazu platí, že </a:t>
            </a:r>
            <a:r>
              <a:rPr lang="cs-CZ" altLang="cs-CZ" u="none" baseline="0" dirty="0"/>
              <a:t> </a:t>
            </a:r>
            <a:r>
              <a:rPr lang="cs-CZ" altLang="cs-CZ" dirty="0"/>
              <a:t>Úhel dopadu</a:t>
            </a:r>
            <a:r>
              <a:rPr lang="cs-CZ" altLang="cs-CZ" baseline="0" dirty="0"/>
              <a:t> je roven </a:t>
            </a:r>
            <a:r>
              <a:rPr lang="cs-CZ" altLang="cs-CZ" dirty="0"/>
              <a:t>úhel odrazu.</a:t>
            </a:r>
          </a:p>
          <a:p>
            <a:endParaRPr lang="cs-CZ" altLang="cs-CZ" dirty="0"/>
          </a:p>
        </p:txBody>
      </p:sp>
    </p:spTree>
    <p:extLst>
      <p:ext uri="{BB962C8B-B14F-4D97-AF65-F5344CB8AC3E}">
        <p14:creationId xmlns:p14="http://schemas.microsoft.com/office/powerpoint/2010/main" val="57642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0DEB1-D3E3-42C8-822A-1F11A42B227C}" type="slidenum">
              <a:rPr lang="cs-CZ" altLang="cs-CZ"/>
              <a:pPr/>
              <a:t>14</a:t>
            </a:fld>
            <a:endParaRPr lang="cs-CZ" altLang="cs-CZ"/>
          </a:p>
        </p:txBody>
      </p:sp>
      <p:sp>
        <p:nvSpPr>
          <p:cNvPr id="83970" name="Rectangle 2"/>
          <p:cNvSpPr>
            <a:spLocks noGrp="1" noRot="1" noChangeAspect="1" noChangeArrowheads="1" noTextEdit="1"/>
          </p:cNvSpPr>
          <p:nvPr>
            <p:ph type="sldImg"/>
          </p:nvPr>
        </p:nvSpPr>
        <p:spPr>
          <a:xfrm>
            <a:off x="811213" y="860425"/>
            <a:ext cx="5726112" cy="4294188"/>
          </a:xfrm>
          <a:ln/>
        </p:spPr>
      </p:sp>
      <p:sp>
        <p:nvSpPr>
          <p:cNvPr id="83971"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a:t>Rozptyl zahrnuje odrazy, které nelze předpovědět pomocí zákona odrazu a je nazýván difusním odrazem na rozdíl od zrcadlového odrazu.  </a:t>
            </a:r>
          </a:p>
          <a:p>
            <a:r>
              <a:rPr lang="cs-CZ" altLang="cs-CZ" dirty="0"/>
              <a:t>Rozptyl je fyzikální proces kdy některá forma radiace jako je světlo nebo pohybující se částice jsou  odchýleny od přímého směru jednou nebo více lokalizovanými překážkami v mediu kterým se šíří. </a:t>
            </a:r>
          </a:p>
          <a:p>
            <a:r>
              <a:rPr lang="cs-CZ" altLang="cs-CZ" dirty="0"/>
              <a:t>Nehomogenity, které způsobují rozptyl = rozptylová centra  jsou částice, bubliny, kapky, vlákna, fluktuace hustoty a složení, defekty v krystalické mřížce, povrchové nerovnosti, buňky. </a:t>
            </a:r>
          </a:p>
          <a:p>
            <a:r>
              <a:rPr lang="cs-CZ" altLang="cs-CZ" dirty="0"/>
              <a:t>Podle velikosti rozptylových center a jejich poměru k vlnové délce záření byl rozptyl rozdělen na </a:t>
            </a:r>
            <a:r>
              <a:rPr lang="cs-CZ" altLang="cs-CZ" dirty="0" err="1"/>
              <a:t>Raleighův</a:t>
            </a:r>
            <a:r>
              <a:rPr lang="cs-CZ" altLang="cs-CZ" dirty="0"/>
              <a:t>, </a:t>
            </a:r>
            <a:r>
              <a:rPr lang="cs-CZ" altLang="cs-CZ" dirty="0" err="1"/>
              <a:t>Mieův</a:t>
            </a:r>
            <a:r>
              <a:rPr lang="cs-CZ" altLang="cs-CZ" dirty="0"/>
              <a:t> a </a:t>
            </a:r>
            <a:r>
              <a:rPr lang="cs-CZ" altLang="cs-CZ" dirty="0" err="1"/>
              <a:t>Brillouniuv</a:t>
            </a:r>
            <a:r>
              <a:rPr lang="cs-CZ" altLang="cs-CZ" dirty="0"/>
              <a:t>. </a:t>
            </a:r>
          </a:p>
          <a:p>
            <a:r>
              <a:rPr lang="cs-CZ" altLang="cs-CZ" dirty="0"/>
              <a:t>Přičemž </a:t>
            </a:r>
            <a:r>
              <a:rPr lang="cs-CZ" altLang="cs-CZ" dirty="0" err="1"/>
              <a:t>Brilouniuv</a:t>
            </a:r>
            <a:r>
              <a:rPr lang="cs-CZ" altLang="cs-CZ" dirty="0"/>
              <a:t> rozptyl se uplatňuje pouze při vysokých </a:t>
            </a:r>
            <a:r>
              <a:rPr lang="cs-CZ" altLang="cs-CZ" dirty="0" err="1"/>
              <a:t>energiiích</a:t>
            </a:r>
            <a:r>
              <a:rPr lang="cs-CZ" altLang="cs-CZ" baseline="0" dirty="0"/>
              <a:t> </a:t>
            </a:r>
            <a:endParaRPr lang="cs-CZ" altLang="cs-CZ" dirty="0"/>
          </a:p>
        </p:txBody>
      </p:sp>
    </p:spTree>
    <p:extLst>
      <p:ext uri="{BB962C8B-B14F-4D97-AF65-F5344CB8AC3E}">
        <p14:creationId xmlns:p14="http://schemas.microsoft.com/office/powerpoint/2010/main" val="3104071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Raleighův</a:t>
            </a:r>
            <a:r>
              <a:rPr lang="cs-CZ" dirty="0"/>
              <a:t> rozptyl vzniká na částicích, které mají velikost srovnatelnou s vlnovou délkou světla.</a:t>
            </a:r>
            <a:r>
              <a:rPr lang="cs-CZ" baseline="0" dirty="0"/>
              <a:t> Stovky nanometrů až mikron. Světlo je rozptylováno rovnoměrně všemi směry. Intenzita rozptylu je nepřímo úměrná čtvrté mocnině vlnové délky, takže světlo kratších vlnových délek je rozptylováno více. Důsledek tohoto rozptylu můžeme pozorovat například jako červánky za větrného počasí. </a:t>
            </a:r>
          </a:p>
          <a:p>
            <a:r>
              <a:rPr lang="cs-CZ" baseline="0" dirty="0" err="1"/>
              <a:t>Mieův</a:t>
            </a:r>
            <a:r>
              <a:rPr lang="cs-CZ" baseline="0" dirty="0"/>
              <a:t> rozptyl světla způsobují částice o velikosti desetin mm. Větší část světla se rozptyluje směrem dopředu a intenzita </a:t>
            </a:r>
            <a:r>
              <a:rPr lang="cs-CZ" baseline="0" dirty="0" err="1"/>
              <a:t>Mieova</a:t>
            </a:r>
            <a:r>
              <a:rPr lang="cs-CZ" baseline="0" dirty="0"/>
              <a:t> rozptylu není závislá na vlnové délce.</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15</a:t>
            </a:fld>
            <a:endParaRPr lang="cs-CZ"/>
          </a:p>
        </p:txBody>
      </p:sp>
    </p:spTree>
    <p:extLst>
      <p:ext uri="{BB962C8B-B14F-4D97-AF65-F5344CB8AC3E}">
        <p14:creationId xmlns:p14="http://schemas.microsoft.com/office/powerpoint/2010/main" val="340638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r>
                  <a:rPr lang="cs-CZ" baseline="0" dirty="0"/>
                  <a:t>Při interakci světla s fluorescenční látkou dochází opět k odrazu rozptylu a </a:t>
                </a:r>
                <a:r>
                  <a:rPr lang="cs-CZ" baseline="0" dirty="0" err="1"/>
                  <a:t>absorbci</a:t>
                </a:r>
                <a:r>
                  <a:rPr lang="cs-CZ" baseline="0" dirty="0"/>
                  <a:t> ale část absorbovaného světla je vyzářena jako světlo o vyšší vlnové délce.  Elektrony fluorescenční látky jsou excitovány a při přechodu do rovnovážného stavu je vyzařována energie jako světlo o nižší vlnové délce. Fluorescence je formou luminiscence která je způsobena </a:t>
                </a:r>
                <a:r>
                  <a:rPr lang="cs-CZ" baseline="0" dirty="0" err="1"/>
                  <a:t>absopcí</a:t>
                </a:r>
                <a:r>
                  <a:rPr lang="cs-CZ" baseline="0" dirty="0"/>
                  <a:t> světla následovaná</a:t>
                </a:r>
                <a14:m>
                  <m:oMath xmlns:m="http://schemas.openxmlformats.org/officeDocument/2006/math">
                    <m:sSup>
                      <m:sSupPr>
                        <m:ctrlPr>
                          <a:rPr lang="cs-CZ" i="1" baseline="0" smtClean="0">
                            <a:latin typeface="Cambria Math" panose="02040503050406030204" pitchFamily="18" charset="0"/>
                          </a:rPr>
                        </m:ctrlPr>
                      </m:sSupPr>
                      <m:e>
                        <m:r>
                          <a:rPr lang="cs-CZ" i="1" baseline="0" smtClean="0">
                            <a:latin typeface="Cambria Math" panose="02040503050406030204" pitchFamily="18" charset="0"/>
                          </a:rPr>
                          <m:t>𝑒</m:t>
                        </m:r>
                      </m:e>
                      <m:sup>
                        <m:r>
                          <a:rPr lang="cs-CZ" i="1" baseline="0" smtClean="0">
                            <a:latin typeface="Cambria Math" panose="02040503050406030204" pitchFamily="18" charset="0"/>
                          </a:rPr>
                          <m:t>−</m:t>
                        </m:r>
                        <m:r>
                          <a:rPr lang="cs-CZ" i="1" baseline="0" smtClean="0">
                            <a:latin typeface="Cambria Math" panose="02040503050406030204" pitchFamily="18" charset="0"/>
                          </a:rPr>
                          <m:t>𝑖</m:t>
                        </m:r>
                        <m:r>
                          <a:rPr lang="el-GR" i="1" baseline="0" smtClean="0">
                            <a:latin typeface="Cambria Math" panose="02040503050406030204" pitchFamily="18" charset="0"/>
                          </a:rPr>
                          <m:t>𝜔</m:t>
                        </m:r>
                        <m:r>
                          <a:rPr lang="cs-CZ" i="1" baseline="0" smtClean="0">
                            <a:latin typeface="Cambria Math" panose="02040503050406030204" pitchFamily="18" charset="0"/>
                          </a:rPr>
                          <m:t>𝑡</m:t>
                        </m:r>
                      </m:sup>
                    </m:sSup>
                  </m:oMath>
                </a14:m>
                <a:r>
                  <a:rPr lang="cs-CZ" baseline="0" dirty="0"/>
                  <a:t> téměř okamžitým vyzáření světla o </a:t>
                </a:r>
                <a:r>
                  <a:rPr lang="cs-CZ" baseline="0" dirty="0" err="1"/>
                  <a:t>vYšší</a:t>
                </a:r>
                <a:r>
                  <a:rPr lang="cs-CZ" baseline="0" dirty="0"/>
                  <a:t> vlnové délce. Doba života fluorescence Tau odpovídá průměrnému času po který molekula zůstává v excitovaném stavu než dojde k vyzáření fotonu. Fluorescence se obvykle popisuje kinetickou rovnicí prvního řádu kde  S1 je koncentrace molekul v excitovaném stavu v čase t, S10 je počáteční koncentrace. </a:t>
                </a:r>
                <a:r>
                  <a:rPr lang="cs-CZ" baseline="0" dirty="0" err="1"/>
                  <a:t>Stokesův</a:t>
                </a:r>
                <a:r>
                  <a:rPr lang="cs-CZ" baseline="0" dirty="0"/>
                  <a:t> posuv je rozdíl vlnových délek maxima </a:t>
                </a:r>
                <a:r>
                  <a:rPr lang="cs-CZ" baseline="0" dirty="0" err="1"/>
                  <a:t>absorbce</a:t>
                </a:r>
                <a:r>
                  <a:rPr lang="cs-CZ" baseline="0" dirty="0"/>
                  <a:t>  a emise. Kvantový výtěžek luminiscence je nezávislý na excitační vlnové délce. To je pravidlo, které je označováno jako </a:t>
                </a:r>
                <a:r>
                  <a:rPr lang="cs-CZ" baseline="0" dirty="0" err="1"/>
                  <a:t>Kasha-Vavilov</a:t>
                </a:r>
                <a:r>
                  <a:rPr lang="cs-CZ" baseline="0" dirty="0"/>
                  <a:t>. Pro mnoho </a:t>
                </a:r>
                <a:r>
                  <a:rPr lang="cs-CZ" baseline="0" dirty="0" err="1"/>
                  <a:t>fluoroforů</a:t>
                </a:r>
                <a:r>
                  <a:rPr lang="cs-CZ" baseline="0" dirty="0"/>
                  <a:t> platí, že fluorescenční  spektrum je zrcadlovým obrazem spektra absorpčního. </a:t>
                </a:r>
                <a:endParaRPr lang="cs-CZ" dirty="0"/>
              </a:p>
            </p:txBody>
          </p:sp>
        </mc:Choice>
        <mc:Fallback xmlns="">
          <p:sp>
            <p:nvSpPr>
              <p:cNvPr id="3" name="Zástupný symbol pro poznámky 2"/>
              <p:cNvSpPr>
                <a:spLocks noGrp="1"/>
              </p:cNvSpPr>
              <p:nvPr>
                <p:ph type="body" idx="1"/>
              </p:nvPr>
            </p:nvSpPr>
            <p:spPr/>
            <p:txBody>
              <a:bodyPr/>
              <a:lstStyle/>
              <a:p>
                <a:r>
                  <a:rPr lang="cs-CZ" baseline="0" dirty="0" smtClean="0"/>
                  <a:t>Při interakci světla s fluorescenční látkou dochází opět k odrazu rozptylu a </a:t>
                </a:r>
                <a:r>
                  <a:rPr lang="cs-CZ" baseline="0" dirty="0" err="1" smtClean="0"/>
                  <a:t>absorbci</a:t>
                </a:r>
                <a:r>
                  <a:rPr lang="cs-CZ" baseline="0" dirty="0" smtClean="0"/>
                  <a:t> ale část absorbovaného světla je vyzářena jako světlo o vyšší vlnové délce.  Elektrony fluorescenční látky jsou excitovány a při přechodu do rovnovážného stavu je vyzařována energie jako světlo o nižší vlnové délce. Fluorescence je formou luminiscence která je způsobena </a:t>
                </a:r>
                <a:r>
                  <a:rPr lang="cs-CZ" baseline="0" dirty="0" err="1" smtClean="0"/>
                  <a:t>absopcí</a:t>
                </a:r>
                <a:r>
                  <a:rPr lang="cs-CZ" baseline="0" dirty="0" smtClean="0"/>
                  <a:t> světla následovaná</a:t>
                </a:r>
                <a:r>
                  <a:rPr lang="cs-CZ" i="0" baseline="0" smtClean="0">
                    <a:latin typeface="Cambria Math" panose="02040503050406030204" pitchFamily="18" charset="0"/>
                  </a:rPr>
                  <a:t>𝑒^(−𝑖</a:t>
                </a:r>
                <a:r>
                  <a:rPr lang="el-GR" i="0" baseline="0" smtClean="0">
                    <a:latin typeface="Cambria Math" panose="02040503050406030204" pitchFamily="18" charset="0"/>
                  </a:rPr>
                  <a:t>𝜔</a:t>
                </a:r>
                <a:r>
                  <a:rPr lang="cs-CZ" i="0" baseline="0" smtClean="0">
                    <a:latin typeface="Cambria Math" panose="02040503050406030204" pitchFamily="18" charset="0"/>
                  </a:rPr>
                  <a:t>𝑡)</a:t>
                </a:r>
                <a:r>
                  <a:rPr lang="cs-CZ" baseline="0" dirty="0" smtClean="0"/>
                  <a:t> téměř okamžitým vyzáření světla o </a:t>
                </a:r>
                <a:r>
                  <a:rPr lang="cs-CZ" baseline="0" dirty="0" err="1" smtClean="0"/>
                  <a:t>vYšší</a:t>
                </a:r>
                <a:r>
                  <a:rPr lang="cs-CZ" baseline="0" dirty="0" smtClean="0"/>
                  <a:t> vlnové délce. Doba života fluorescence Tau odpovídá průměrnému času po který molekula zůstává v excitovaném stavu než dojde k vyzáření fotonu. Fluorescence se obvykle popisuje kinetickou rovnicí prvního řádu kde  S1 je koncentrace molekul v excitovaném stavu v čase t, S10 je počáteční koncentrace. </a:t>
                </a:r>
                <a:r>
                  <a:rPr lang="cs-CZ" baseline="0" dirty="0" err="1" smtClean="0"/>
                  <a:t>Stokesův</a:t>
                </a:r>
                <a:r>
                  <a:rPr lang="cs-CZ" baseline="0" dirty="0" smtClean="0"/>
                  <a:t> posuv je rozdíl vlnových délek maxima </a:t>
                </a:r>
                <a:r>
                  <a:rPr lang="cs-CZ" baseline="0" dirty="0" err="1" smtClean="0"/>
                  <a:t>absorbce</a:t>
                </a:r>
                <a:r>
                  <a:rPr lang="cs-CZ" baseline="0" dirty="0" smtClean="0"/>
                  <a:t>  a emise. Kvantový výtěžek luminiscence je nezávislý na excitační vlnové délce. To je pravidlo, které je označováno jako </a:t>
                </a:r>
                <a:r>
                  <a:rPr lang="cs-CZ" baseline="0" dirty="0" err="1" smtClean="0"/>
                  <a:t>Kasha-Vavilov</a:t>
                </a:r>
                <a:r>
                  <a:rPr lang="cs-CZ" baseline="0" dirty="0" smtClean="0"/>
                  <a:t>. Pro mnoho </a:t>
                </a:r>
                <a:r>
                  <a:rPr lang="cs-CZ" baseline="0" dirty="0" err="1" smtClean="0"/>
                  <a:t>fluoroforů</a:t>
                </a:r>
                <a:r>
                  <a:rPr lang="cs-CZ" baseline="0" dirty="0" smtClean="0"/>
                  <a:t> platí, že fluorescenční  spektrum je zrcadlovým obrazem spektra </a:t>
                </a:r>
                <a:r>
                  <a:rPr lang="cs-CZ" baseline="0" dirty="0" smtClean="0"/>
                  <a:t>absorpčního. </a:t>
                </a:r>
                <a:endParaRPr lang="cs-CZ" dirty="0"/>
              </a:p>
            </p:txBody>
          </p:sp>
        </mc:Fallback>
      </mc:AlternateContent>
      <p:sp>
        <p:nvSpPr>
          <p:cNvPr id="4" name="Zástupný symbol pro číslo snímku 3"/>
          <p:cNvSpPr>
            <a:spLocks noGrp="1"/>
          </p:cNvSpPr>
          <p:nvPr>
            <p:ph type="sldNum" sz="quarter" idx="10"/>
          </p:nvPr>
        </p:nvSpPr>
        <p:spPr/>
        <p:txBody>
          <a:bodyPr/>
          <a:lstStyle/>
          <a:p>
            <a:fld id="{857A20CC-CF8D-43C4-9B87-25026249695E}" type="slidenum">
              <a:rPr lang="cs-CZ" smtClean="0"/>
              <a:t>16</a:t>
            </a:fld>
            <a:endParaRPr lang="cs-CZ"/>
          </a:p>
        </p:txBody>
      </p:sp>
    </p:spTree>
    <p:extLst>
      <p:ext uri="{BB962C8B-B14F-4D97-AF65-F5344CB8AC3E}">
        <p14:creationId xmlns:p14="http://schemas.microsoft.com/office/powerpoint/2010/main" val="58917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fluorescenci</a:t>
            </a:r>
            <a:r>
              <a:rPr lang="cs-CZ" baseline="0" dirty="0"/>
              <a:t> elektron absorbuje energii fotonu a přechází do excitovaného stavu. </a:t>
            </a:r>
            <a:r>
              <a:rPr lang="cs-CZ" dirty="0"/>
              <a:t>Podle typu elektronového přechodu z excitovaného stavu do základní energetické hladiny často zobrazovaného jako Jablonského diagram rozlišujeme fluorescenci, fosforescenci a zpožděnou fluorescenci.</a:t>
            </a:r>
            <a:r>
              <a:rPr lang="en-US" dirty="0"/>
              <a:t> </a:t>
            </a:r>
            <a:r>
              <a:rPr lang="cs-CZ" dirty="0"/>
              <a:t> </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17</a:t>
            </a:fld>
            <a:endParaRPr lang="cs-CZ"/>
          </a:p>
        </p:txBody>
      </p:sp>
    </p:spTree>
    <p:extLst>
      <p:ext uri="{BB962C8B-B14F-4D97-AF65-F5344CB8AC3E}">
        <p14:creationId xmlns:p14="http://schemas.microsoft.com/office/powerpoint/2010/main" val="151319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Vlivem</a:t>
            </a:r>
            <a:r>
              <a:rPr lang="cs-CZ" baseline="0" dirty="0"/>
              <a:t> přítomnosti další látky v ozařované hmotě může dojít  ke snížení intenzity vyzařovaného světla. Tomuto jevu se říká zhášení fluorescence.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18</a:t>
            </a:fld>
            <a:endParaRPr lang="cs-CZ"/>
          </a:p>
        </p:txBody>
      </p:sp>
    </p:spTree>
    <p:extLst>
      <p:ext uri="{BB962C8B-B14F-4D97-AF65-F5344CB8AC3E}">
        <p14:creationId xmlns:p14="http://schemas.microsoft.com/office/powerpoint/2010/main" val="1238841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Rozlišujeme statické a dynamické zhášení. Statické (chemické) zhášení je důsledkem změn v chemické podstatě fluorescenční látky.  Anilin fluoreskuje při pH  5 -13 . Pod pH 5 je ve formě kationtu a nad pH 13 jako anion, přičemž oba ionty nevykazují fluorescenci. Dynamické zhášení</a:t>
            </a:r>
            <a:r>
              <a:rPr lang="cs-CZ" baseline="0" dirty="0"/>
              <a:t> je</a:t>
            </a:r>
            <a:r>
              <a:rPr lang="cs-CZ" dirty="0"/>
              <a:t> Interakce </a:t>
            </a:r>
            <a:r>
              <a:rPr lang="cs-CZ" dirty="0" err="1"/>
              <a:t>zhašedla</a:t>
            </a:r>
            <a:r>
              <a:rPr lang="cs-CZ" dirty="0"/>
              <a:t> s  excitovaným stavem </a:t>
            </a:r>
            <a:r>
              <a:rPr lang="cs-CZ" dirty="0" err="1"/>
              <a:t>fluoroforu</a:t>
            </a:r>
            <a:r>
              <a:rPr lang="cs-CZ" dirty="0"/>
              <a:t>.  </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19</a:t>
            </a:fld>
            <a:endParaRPr lang="cs-CZ"/>
          </a:p>
        </p:txBody>
      </p:sp>
    </p:spTree>
    <p:extLst>
      <p:ext uri="{BB962C8B-B14F-4D97-AF65-F5344CB8AC3E}">
        <p14:creationId xmlns:p14="http://schemas.microsoft.com/office/powerpoint/2010/main" val="350361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3DC596-4FB6-4678-B1AB-C0C3D2A51A55}" type="slidenum">
              <a:rPr lang="cs-CZ" altLang="cs-CZ"/>
              <a:pPr/>
              <a:t>2</a:t>
            </a:fld>
            <a:endParaRPr lang="cs-CZ" altLang="cs-CZ"/>
          </a:p>
        </p:txBody>
      </p:sp>
      <p:sp>
        <p:nvSpPr>
          <p:cNvPr id="79874" name="Rectangle 2"/>
          <p:cNvSpPr>
            <a:spLocks noGrp="1" noRot="1" noChangeAspect="1" noChangeArrowheads="1" noTextEdit="1"/>
          </p:cNvSpPr>
          <p:nvPr>
            <p:ph type="sldImg"/>
          </p:nvPr>
        </p:nvSpPr>
        <p:spPr>
          <a:xfrm>
            <a:off x="811213" y="860425"/>
            <a:ext cx="5726112" cy="4294188"/>
          </a:xfrm>
          <a:ln/>
        </p:spPr>
      </p:sp>
      <p:sp>
        <p:nvSpPr>
          <p:cNvPr id="79875" name="Rectangle 3"/>
          <p:cNvSpPr>
            <a:spLocks noGrp="1" noChangeArrowheads="1"/>
          </p:cNvSpPr>
          <p:nvPr>
            <p:ph type="body" idx="1"/>
          </p:nvPr>
        </p:nvSpPr>
        <p:spPr/>
        <p:txBody>
          <a:bodyPr/>
          <a:lstStyle/>
          <a:p>
            <a:r>
              <a:rPr lang="cs-CZ" altLang="cs-CZ" dirty="0"/>
              <a:t>Světlo má duální charakter</a:t>
            </a:r>
            <a:r>
              <a:rPr lang="cs-CZ" altLang="cs-CZ" baseline="0" dirty="0"/>
              <a:t> má vlastnosti vlny i částice jeho elementární částice je foton, který zprostředkovává elektromagnetické interakce a je základní složkou všech forem elektromagnetického záření. </a:t>
            </a:r>
          </a:p>
          <a:p>
            <a:r>
              <a:rPr lang="cs-CZ" altLang="cs-CZ" baseline="0" dirty="0"/>
              <a:t>V roce 1900 byl dokončen Maxwellův teoretický model  světla jako oscilujícího elektrického a magnetického pole. Nicméně některá pozorování nemohla být vysvětlena žádným modelem elektromagnetického záření, což vedlo k myšlence, že světelná energie je v kvantech popsaných rovnicí E= h</a:t>
            </a:r>
            <a:r>
              <a:rPr lang="el-GR" altLang="cs-CZ" baseline="0" dirty="0"/>
              <a:t>ν. </a:t>
            </a:r>
            <a:r>
              <a:rPr lang="cs-CZ" altLang="cs-CZ" baseline="0" dirty="0"/>
              <a:t>Později se ukázalo, že tyto světelná kvanta mají moment hybnosti, takže mohou být považovány za částice. </a:t>
            </a:r>
          </a:p>
          <a:p>
            <a:r>
              <a:rPr lang="cs-CZ" altLang="cs-CZ" baseline="0" dirty="0"/>
              <a:t>Foton má nulovou hmotnost a ve vakuu se šíří konečnou rychlostí.</a:t>
            </a:r>
          </a:p>
          <a:p>
            <a:r>
              <a:rPr lang="cs-CZ" altLang="cs-CZ" baseline="0" dirty="0"/>
              <a:t>Při interakci s hmotou může být zpomalen, nebo absorbován a může přenášet energii a hybnost úměrně své frekvenci.</a:t>
            </a:r>
          </a:p>
          <a:p>
            <a:r>
              <a:rPr lang="cs-CZ" altLang="cs-CZ" baseline="0" dirty="0"/>
              <a:t>Částicové vlastnosti elektromagnetického záření se projevují především  při vysokých energiích fotonů, jinak převažují vlnové vlastnosti elektromagnetického záření.</a:t>
            </a:r>
          </a:p>
          <a:p>
            <a:endParaRPr lang="cs-CZ" altLang="cs-CZ" dirty="0"/>
          </a:p>
        </p:txBody>
      </p:sp>
    </p:spTree>
    <p:extLst>
      <p:ext uri="{BB962C8B-B14F-4D97-AF65-F5344CB8AC3E}">
        <p14:creationId xmlns:p14="http://schemas.microsoft.com/office/powerpoint/2010/main" val="3333812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 popisuje</a:t>
            </a:r>
            <a:r>
              <a:rPr lang="cs-CZ" baseline="0" dirty="0"/>
              <a:t> ho Stern-</a:t>
            </a:r>
            <a:r>
              <a:rPr lang="cs-CZ" baseline="0" dirty="0" err="1"/>
              <a:t>Volmerova</a:t>
            </a:r>
            <a:r>
              <a:rPr lang="cs-CZ" baseline="0" dirty="0"/>
              <a:t> rovnice, která říká, že poměr intenzit fluorescence při nulové koncentraci </a:t>
            </a:r>
            <a:r>
              <a:rPr lang="cs-CZ" baseline="0" dirty="0" err="1"/>
              <a:t>zhášedla</a:t>
            </a:r>
            <a:r>
              <a:rPr lang="cs-CZ" baseline="0" dirty="0"/>
              <a:t> a při </a:t>
            </a:r>
            <a:r>
              <a:rPr lang="cs-CZ" baseline="0" dirty="0" err="1"/>
              <a:t>koncemtraci</a:t>
            </a:r>
            <a:r>
              <a:rPr lang="cs-CZ" baseline="0" dirty="0"/>
              <a:t> </a:t>
            </a:r>
            <a:r>
              <a:rPr lang="cs-CZ" baseline="0" dirty="0" err="1"/>
              <a:t>zhášedla</a:t>
            </a:r>
            <a:r>
              <a:rPr lang="cs-CZ" baseline="0" dirty="0"/>
              <a:t> Q je </a:t>
            </a:r>
            <a:r>
              <a:rPr lang="cs-CZ" baseline="0" dirty="0" err="1"/>
              <a:t>úměrny</a:t>
            </a:r>
            <a:r>
              <a:rPr lang="cs-CZ" baseline="0" dirty="0"/>
              <a:t> koncentraci </a:t>
            </a:r>
            <a:r>
              <a:rPr lang="cs-CZ" baseline="0" dirty="0" err="1"/>
              <a:t>zhášedla</a:t>
            </a:r>
            <a:r>
              <a:rPr lang="cs-CZ" baseline="0" dirty="0"/>
              <a:t> . Konstanta úměrnosti –Stern-</a:t>
            </a:r>
            <a:r>
              <a:rPr lang="cs-CZ" baseline="0" dirty="0" err="1"/>
              <a:t>Vomerova</a:t>
            </a:r>
            <a:r>
              <a:rPr lang="cs-CZ" baseline="0" dirty="0"/>
              <a:t> konstanta  je součinem doby života excitovaného stavu a koeficientu zhášení. Koeficient zhášení  můžeme vypočítat za předpokladu, že difuze </a:t>
            </a:r>
            <a:r>
              <a:rPr lang="cs-CZ" baseline="0" dirty="0" err="1"/>
              <a:t>zhášedla</a:t>
            </a:r>
            <a:r>
              <a:rPr lang="cs-CZ" baseline="0" dirty="0"/>
              <a:t> k excitované molekule je limitujícím faktorem a téměř každá kolize je účinná.  R je plynová konstanta, T absolutní teplota, </a:t>
            </a:r>
            <a:r>
              <a:rPr lang="cs-CZ" baseline="0" dirty="0" err="1"/>
              <a:t>eta</a:t>
            </a:r>
            <a:r>
              <a:rPr lang="cs-CZ" baseline="0" dirty="0"/>
              <a:t> viskozita , </a:t>
            </a:r>
            <a:r>
              <a:rPr lang="cs-CZ" baseline="0" dirty="0" err="1"/>
              <a:t>ra</a:t>
            </a:r>
            <a:r>
              <a:rPr lang="cs-CZ" baseline="0" dirty="0"/>
              <a:t> a </a:t>
            </a:r>
            <a:r>
              <a:rPr lang="cs-CZ" baseline="0" dirty="0" err="1"/>
              <a:t>rb</a:t>
            </a:r>
            <a:r>
              <a:rPr lang="cs-CZ" baseline="0" dirty="0"/>
              <a:t>  jsou poloměry molekul a </a:t>
            </a:r>
            <a:r>
              <a:rPr lang="cs-CZ" baseline="0" dirty="0" err="1"/>
              <a:t>dcc</a:t>
            </a:r>
            <a:r>
              <a:rPr lang="cs-CZ" baseline="0" dirty="0"/>
              <a:t> je jejich vzdálenost. V praxi se koeficient zhášení  určuje experimentálně ze závislosti intenzity fluorescence na koncentraci </a:t>
            </a:r>
            <a:r>
              <a:rPr lang="cs-CZ" baseline="0" dirty="0" err="1"/>
              <a:t>zhášedla</a:t>
            </a:r>
            <a:r>
              <a:rPr lang="cs-CZ" baseline="0" dirty="0"/>
              <a:t> v </a:t>
            </a:r>
            <a:r>
              <a:rPr lang="cs-CZ" baseline="0" dirty="0" err="1"/>
              <a:t>danném</a:t>
            </a:r>
            <a:r>
              <a:rPr lang="cs-CZ" baseline="0" dirty="0"/>
              <a:t> roztoku.  </a:t>
            </a: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20</a:t>
            </a:fld>
            <a:endParaRPr lang="cs-CZ"/>
          </a:p>
        </p:txBody>
      </p:sp>
    </p:spTree>
    <p:extLst>
      <p:ext uri="{BB962C8B-B14F-4D97-AF65-F5344CB8AC3E}">
        <p14:creationId xmlns:p14="http://schemas.microsoft.com/office/powerpoint/2010/main" val="139476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Fluorescence</a:t>
            </a:r>
            <a:r>
              <a:rPr lang="cs-CZ" baseline="0" dirty="0"/>
              <a:t> se měří buď jako intenzita nebo v časové oblasti, </a:t>
            </a:r>
            <a:r>
              <a:rPr lang="cs-CZ" sz="1200" dirty="0">
                <a:solidFill>
                  <a:schemeClr val="tx1"/>
                </a:solidFill>
              </a:rPr>
              <a:t>Ustálená fluorescence  je excitována kontinuálním zdrojem  a měříme časovou střední hodnotu intenzity fluorescence.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solidFill>
                  <a:schemeClr val="tx1"/>
                </a:solidFill>
              </a:rPr>
              <a:t>Při měření v časové oblasti</a:t>
            </a:r>
            <a:r>
              <a:rPr lang="cs-CZ" sz="1200" baseline="0" dirty="0">
                <a:solidFill>
                  <a:schemeClr val="tx1"/>
                </a:solidFill>
              </a:rPr>
              <a:t> je</a:t>
            </a:r>
            <a:r>
              <a:rPr lang="cs-CZ" sz="1200" dirty="0">
                <a:solidFill>
                  <a:schemeClr val="tx1"/>
                </a:solidFill>
              </a:rPr>
              <a:t> Fluorescence  excitována pulzním zdrojem nebo je budící záření fázově modulováno. Při měření v časové oblasti doba dohasínání nezávisí na koncentraci vzorku.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dirty="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21</a:t>
            </a:fld>
            <a:endParaRPr lang="cs-CZ"/>
          </a:p>
        </p:txBody>
      </p:sp>
    </p:spTree>
    <p:extLst>
      <p:ext uri="{BB962C8B-B14F-4D97-AF65-F5344CB8AC3E}">
        <p14:creationId xmlns:p14="http://schemas.microsoft.com/office/powerpoint/2010/main" val="565242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660C2B-DF4E-4600-BD83-572C56230938}" type="slidenum">
              <a:rPr lang="cs-CZ" altLang="cs-CZ"/>
              <a:pPr/>
              <a:t>22</a:t>
            </a:fld>
            <a:endParaRPr lang="cs-CZ" altLang="cs-CZ"/>
          </a:p>
        </p:txBody>
      </p:sp>
      <p:sp>
        <p:nvSpPr>
          <p:cNvPr id="112642" name="Rectangle 2"/>
          <p:cNvSpPr>
            <a:spLocks noGrp="1" noRot="1" noChangeAspect="1" noChangeArrowheads="1" noTextEdit="1"/>
          </p:cNvSpPr>
          <p:nvPr>
            <p:ph type="sldImg"/>
          </p:nvPr>
        </p:nvSpPr>
        <p:spPr>
          <a:xfrm>
            <a:off x="811213" y="860425"/>
            <a:ext cx="5726112" cy="4294188"/>
          </a:xfrm>
          <a:ln/>
        </p:spPr>
      </p:sp>
      <p:sp>
        <p:nvSpPr>
          <p:cNvPr id="112643" name="Rectangle 3"/>
          <p:cNvSpPr>
            <a:spLocks noGrp="1" noChangeArrowheads="1"/>
          </p:cNvSpPr>
          <p:nvPr>
            <p:ph type="body" idx="1"/>
          </p:nvPr>
        </p:nvSpPr>
        <p:spPr/>
        <p:txBody>
          <a:bodyPr/>
          <a:lstStyle/>
          <a:p>
            <a:r>
              <a:rPr lang="cs-CZ" altLang="cs-CZ" dirty="0"/>
              <a:t>Při pulsním měření je fluorescence excitována</a:t>
            </a:r>
            <a:r>
              <a:rPr lang="cs-CZ" altLang="cs-CZ" baseline="0" dirty="0"/>
              <a:t> krátkým </a:t>
            </a:r>
            <a:r>
              <a:rPr lang="cs-CZ" altLang="cs-CZ" baseline="0" dirty="0" err="1"/>
              <a:t>lasderovým</a:t>
            </a:r>
            <a:r>
              <a:rPr lang="cs-CZ" altLang="cs-CZ" baseline="0" dirty="0"/>
              <a:t> pulsem (10-8 s) a měří se doba dohasínání fluorescence. Při měření pomocí fázové modulace je fluorescence buzena </a:t>
            </a:r>
            <a:r>
              <a:rPr lang="cs-CZ" altLang="cs-CZ" baseline="0" dirty="0" err="1"/>
              <a:t>sinjusově</a:t>
            </a:r>
            <a:r>
              <a:rPr lang="cs-CZ" altLang="cs-CZ" baseline="0" dirty="0"/>
              <a:t> modulovaným světlem s frekvencí 1 – 200 MHz a doba </a:t>
            </a:r>
            <a:r>
              <a:rPr lang="cs-CZ" altLang="cs-CZ" baseline="0" dirty="0" err="1"/>
              <a:t>dohasínáfní</a:t>
            </a:r>
            <a:r>
              <a:rPr lang="cs-CZ" altLang="cs-CZ" baseline="0" dirty="0"/>
              <a:t> se vypočítává z fázového posunu budícího světla  proti světlu vyzařovanému a z poměru maxima intenzit. </a:t>
            </a:r>
            <a:br>
              <a:rPr lang="cs-CZ" altLang="cs-CZ" dirty="0"/>
            </a:br>
            <a:br>
              <a:rPr lang="cs-CZ" altLang="cs-CZ" dirty="0"/>
            </a:br>
            <a:endParaRPr lang="cs-CZ" altLang="cs-CZ" dirty="0"/>
          </a:p>
          <a:p>
            <a:r>
              <a:rPr lang="cs-CZ" altLang="cs-CZ" dirty="0" err="1"/>
              <a:t>Frequency-domain</a:t>
            </a:r>
            <a:r>
              <a:rPr lang="cs-CZ" altLang="cs-CZ" dirty="0"/>
              <a:t> </a:t>
            </a:r>
            <a:r>
              <a:rPr lang="cs-CZ" altLang="cs-CZ" dirty="0" err="1"/>
              <a:t>methods</a:t>
            </a:r>
            <a:br>
              <a:rPr lang="cs-CZ" altLang="cs-CZ" dirty="0"/>
            </a:br>
            <a:r>
              <a:rPr lang="cs-CZ" altLang="cs-CZ" dirty="0"/>
              <a:t>Fluorescence </a:t>
            </a:r>
            <a:r>
              <a:rPr lang="cs-CZ" altLang="cs-CZ" dirty="0" err="1"/>
              <a:t>lifetime</a:t>
            </a:r>
            <a:r>
              <a:rPr lang="cs-CZ" altLang="cs-CZ" dirty="0"/>
              <a:t> </a:t>
            </a:r>
            <a:r>
              <a:rPr lang="cs-CZ" altLang="cs-CZ" dirty="0" err="1"/>
              <a:t>is</a:t>
            </a:r>
            <a:r>
              <a:rPr lang="cs-CZ" altLang="cs-CZ" dirty="0"/>
              <a:t> </a:t>
            </a:r>
            <a:r>
              <a:rPr lang="cs-CZ" altLang="cs-CZ" dirty="0" err="1"/>
              <a:t>calculated</a:t>
            </a:r>
            <a:r>
              <a:rPr lang="cs-CZ" altLang="cs-CZ" dirty="0"/>
              <a:t> by </a:t>
            </a:r>
            <a:r>
              <a:rPr lang="cs-CZ" altLang="cs-CZ" dirty="0" err="1"/>
              <a:t>measuring</a:t>
            </a:r>
            <a:r>
              <a:rPr lang="cs-CZ" altLang="cs-CZ" dirty="0"/>
              <a:t> </a:t>
            </a:r>
            <a:r>
              <a:rPr lang="cs-CZ" altLang="cs-CZ" dirty="0" err="1"/>
              <a:t>the</a:t>
            </a:r>
            <a:r>
              <a:rPr lang="cs-CZ" altLang="cs-CZ" dirty="0"/>
              <a:t> </a:t>
            </a:r>
            <a:r>
              <a:rPr lang="cs-CZ" altLang="cs-CZ" dirty="0" err="1"/>
              <a:t>phase</a:t>
            </a:r>
            <a:r>
              <a:rPr lang="cs-CZ" altLang="cs-CZ" dirty="0"/>
              <a:t> shift </a:t>
            </a:r>
            <a:r>
              <a:rPr lang="cs-CZ" altLang="cs-CZ" dirty="0" err="1"/>
              <a:t>of</a:t>
            </a:r>
            <a:r>
              <a:rPr lang="cs-CZ" altLang="cs-CZ" dirty="0"/>
              <a:t> fluorescence and </a:t>
            </a:r>
            <a:r>
              <a:rPr lang="cs-CZ" altLang="cs-CZ" dirty="0" err="1"/>
              <a:t>the</a:t>
            </a:r>
            <a:r>
              <a:rPr lang="cs-CZ" altLang="cs-CZ" dirty="0"/>
              <a:t> </a:t>
            </a:r>
            <a:r>
              <a:rPr lang="cs-CZ" altLang="cs-CZ" dirty="0" err="1"/>
              <a:t>reduction</a:t>
            </a:r>
            <a:r>
              <a:rPr lang="cs-CZ" altLang="cs-CZ" dirty="0"/>
              <a:t> in </a:t>
            </a:r>
            <a:r>
              <a:rPr lang="cs-CZ" altLang="cs-CZ" dirty="0" err="1"/>
              <a:t>its</a:t>
            </a:r>
            <a:r>
              <a:rPr lang="cs-CZ" altLang="cs-CZ" dirty="0"/>
              <a:t> </a:t>
            </a:r>
            <a:r>
              <a:rPr lang="cs-CZ" altLang="cs-CZ" dirty="0" err="1"/>
              <a:t>amplitude</a:t>
            </a:r>
            <a:r>
              <a:rPr lang="cs-CZ" altLang="cs-CZ" dirty="0"/>
              <a:t> </a:t>
            </a:r>
            <a:r>
              <a:rPr lang="cs-CZ" altLang="cs-CZ" dirty="0" err="1"/>
              <a:t>using</a:t>
            </a:r>
            <a:r>
              <a:rPr lang="cs-CZ" altLang="cs-CZ" dirty="0"/>
              <a:t> a </a:t>
            </a:r>
            <a:r>
              <a:rPr lang="cs-CZ" altLang="cs-CZ" dirty="0" err="1"/>
              <a:t>detector</a:t>
            </a:r>
            <a:r>
              <a:rPr lang="cs-CZ" altLang="cs-CZ" dirty="0"/>
              <a:t> </a:t>
            </a:r>
            <a:r>
              <a:rPr lang="cs-CZ" altLang="cs-CZ" dirty="0" err="1"/>
              <a:t>with</a:t>
            </a:r>
            <a:r>
              <a:rPr lang="cs-CZ" altLang="cs-CZ" dirty="0"/>
              <a:t> a </a:t>
            </a:r>
            <a:r>
              <a:rPr lang="cs-CZ" altLang="cs-CZ" dirty="0" err="1"/>
              <a:t>gain</a:t>
            </a:r>
            <a:r>
              <a:rPr lang="cs-CZ" altLang="cs-CZ" dirty="0"/>
              <a:t> </a:t>
            </a:r>
            <a:r>
              <a:rPr lang="cs-CZ" altLang="cs-CZ" dirty="0" err="1"/>
              <a:t>modulator</a:t>
            </a:r>
            <a:r>
              <a:rPr lang="cs-CZ" altLang="cs-CZ" dirty="0"/>
              <a:t> </a:t>
            </a:r>
            <a:r>
              <a:rPr lang="cs-CZ" altLang="cs-CZ" dirty="0" err="1"/>
              <a:t>when</a:t>
            </a:r>
            <a:r>
              <a:rPr lang="cs-CZ" altLang="cs-CZ" dirty="0"/>
              <a:t> </a:t>
            </a:r>
            <a:r>
              <a:rPr lang="cs-CZ" altLang="cs-CZ" dirty="0" err="1"/>
              <a:t>the</a:t>
            </a:r>
            <a:r>
              <a:rPr lang="cs-CZ" altLang="cs-CZ" dirty="0"/>
              <a:t> laser </a:t>
            </a:r>
            <a:r>
              <a:rPr lang="cs-CZ" altLang="cs-CZ" dirty="0" err="1"/>
              <a:t>used</a:t>
            </a:r>
            <a:r>
              <a:rPr lang="cs-CZ" altLang="cs-CZ" dirty="0"/>
              <a:t> as </a:t>
            </a:r>
            <a:r>
              <a:rPr lang="cs-CZ" altLang="cs-CZ" dirty="0" err="1"/>
              <a:t>the</a:t>
            </a:r>
            <a:r>
              <a:rPr lang="cs-CZ" altLang="cs-CZ" dirty="0"/>
              <a:t> </a:t>
            </a:r>
            <a:r>
              <a:rPr lang="cs-CZ" altLang="cs-CZ" dirty="0" err="1"/>
              <a:t>excitation</a:t>
            </a:r>
            <a:r>
              <a:rPr lang="cs-CZ" altLang="cs-CZ" dirty="0"/>
              <a:t> </a:t>
            </a:r>
            <a:r>
              <a:rPr lang="cs-CZ" altLang="cs-CZ" dirty="0" err="1"/>
              <a:t>light</a:t>
            </a:r>
            <a:r>
              <a:rPr lang="cs-CZ" altLang="cs-CZ" dirty="0"/>
              <a:t> source </a:t>
            </a:r>
            <a:r>
              <a:rPr lang="cs-CZ" altLang="cs-CZ" dirty="0" err="1"/>
              <a:t>is</a:t>
            </a:r>
            <a:r>
              <a:rPr lang="cs-CZ" altLang="cs-CZ" dirty="0"/>
              <a:t> </a:t>
            </a:r>
            <a:r>
              <a:rPr lang="cs-CZ" altLang="cs-CZ" dirty="0" err="1"/>
              <a:t>modulated</a:t>
            </a:r>
            <a:r>
              <a:rPr lang="cs-CZ" altLang="cs-CZ" dirty="0"/>
              <a:t> (1 to 200 MHz). </a:t>
            </a:r>
            <a:r>
              <a:rPr lang="cs-CZ" altLang="cs-CZ" dirty="0" err="1"/>
              <a:t>The</a:t>
            </a:r>
            <a:r>
              <a:rPr lang="cs-CZ" altLang="cs-CZ" dirty="0"/>
              <a:t> </a:t>
            </a:r>
            <a:r>
              <a:rPr lang="cs-CZ" altLang="cs-CZ" dirty="0" err="1"/>
              <a:t>measurement</a:t>
            </a:r>
            <a:r>
              <a:rPr lang="cs-CZ" altLang="cs-CZ" dirty="0"/>
              <a:t> made </a:t>
            </a:r>
            <a:r>
              <a:rPr lang="cs-CZ" altLang="cs-CZ" dirty="0" err="1"/>
              <a:t>be</a:t>
            </a:r>
            <a:r>
              <a:rPr lang="cs-CZ" altLang="cs-CZ" dirty="0"/>
              <a:t> </a:t>
            </a:r>
            <a:r>
              <a:rPr lang="cs-CZ" altLang="cs-CZ" dirty="0" err="1"/>
              <a:t>taken</a:t>
            </a:r>
            <a:r>
              <a:rPr lang="cs-CZ" altLang="cs-CZ" dirty="0"/>
              <a:t> </a:t>
            </a:r>
            <a:r>
              <a:rPr lang="cs-CZ" altLang="cs-CZ" dirty="0" err="1"/>
              <a:t>either</a:t>
            </a:r>
            <a:r>
              <a:rPr lang="cs-CZ" altLang="cs-CZ" dirty="0"/>
              <a:t> by laser </a:t>
            </a:r>
            <a:r>
              <a:rPr lang="cs-CZ" altLang="cs-CZ" dirty="0" err="1"/>
              <a:t>scanning</a:t>
            </a:r>
            <a:r>
              <a:rPr lang="cs-CZ" altLang="cs-CZ" dirty="0"/>
              <a:t> </a:t>
            </a:r>
            <a:r>
              <a:rPr lang="cs-CZ" altLang="cs-CZ" dirty="0" err="1"/>
              <a:t>or</a:t>
            </a:r>
            <a:r>
              <a:rPr lang="cs-CZ" altLang="cs-CZ" dirty="0"/>
              <a:t> by </a:t>
            </a:r>
            <a:r>
              <a:rPr lang="cs-CZ" altLang="cs-CZ" dirty="0" err="1"/>
              <a:t>charge-coupled</a:t>
            </a:r>
            <a:r>
              <a:rPr lang="cs-CZ" altLang="cs-CZ" dirty="0"/>
              <a:t> </a:t>
            </a:r>
            <a:r>
              <a:rPr lang="cs-CZ" altLang="cs-CZ" dirty="0" err="1"/>
              <a:t>device</a:t>
            </a:r>
            <a:r>
              <a:rPr lang="cs-CZ" altLang="cs-CZ" dirty="0"/>
              <a:t> (CCD). </a:t>
            </a:r>
          </a:p>
        </p:txBody>
      </p:sp>
    </p:spTree>
    <p:extLst>
      <p:ext uri="{BB962C8B-B14F-4D97-AF65-F5344CB8AC3E}">
        <p14:creationId xmlns:p14="http://schemas.microsoft.com/office/powerpoint/2010/main" val="3578093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Podle toho jakým způsobem je fluorescence měřena se</a:t>
            </a:r>
            <a:r>
              <a:rPr lang="cs-CZ" baseline="0" dirty="0"/>
              <a:t> liší i obraz získaný fluorescenčním mikroskopem. To můžeme  vidět například na </a:t>
            </a:r>
            <a:r>
              <a:rPr lang="cs-CZ" baseline="0" dirty="0" err="1"/>
              <a:t>bu%nce</a:t>
            </a:r>
            <a:r>
              <a:rPr lang="cs-CZ" baseline="0" dirty="0"/>
              <a:t> vybarvené komerčními fluorescenčními barvivy. Obraz získaný měřením intenzity se výrazně liší od měření v časové oblasti ale jsou rozdíly i při měření  dohasínání fluorescence  a fázového posunu.</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23</a:t>
            </a:fld>
            <a:endParaRPr lang="cs-CZ"/>
          </a:p>
        </p:txBody>
      </p:sp>
    </p:spTree>
    <p:extLst>
      <p:ext uri="{BB962C8B-B14F-4D97-AF65-F5344CB8AC3E}">
        <p14:creationId xmlns:p14="http://schemas.microsoft.com/office/powerpoint/2010/main" val="334854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Jiným optickým jevem ,</a:t>
            </a:r>
            <a:r>
              <a:rPr lang="cs-CZ" baseline="0" dirty="0"/>
              <a:t> který vzniká  jako difuzní reflexe koherentního světla, laserového paprsku, od povrchu je </a:t>
            </a:r>
            <a:r>
              <a:rPr lang="cs-CZ" baseline="0" dirty="0" err="1"/>
              <a:t>speckle</a:t>
            </a:r>
            <a:r>
              <a:rPr lang="cs-CZ" baseline="0" dirty="0"/>
              <a:t>. Odrazy od nerovností povrchu, které jsou srovnatelné s vlnovou délkou světla laseru vzniká charakteristický obrazec skvrn, který je výsledkem vzájemného rušení sady koherentních vlnových front. Průmyslově se využívá k měření deformace a tvaru (polovodičové spoje, výzkum polymerů, hudební nástroje). </a:t>
            </a:r>
          </a:p>
          <a:p>
            <a:r>
              <a:rPr lang="cs-CZ" baseline="0" dirty="0"/>
              <a:t>Pokud je obrazec  pozorován přímo na stínítku je označován jako Objektivní </a:t>
            </a:r>
            <a:r>
              <a:rPr lang="cs-CZ" baseline="0" dirty="0" err="1"/>
              <a:t>speckl</a:t>
            </a:r>
            <a:r>
              <a:rPr lang="cs-CZ" baseline="0" dirty="0"/>
              <a:t> . A pokud jsou použity k zobrazení čočky jedná se o </a:t>
            </a:r>
          </a:p>
          <a:p>
            <a:r>
              <a:rPr lang="cs-CZ" baseline="0" dirty="0"/>
              <a:t>Subjektivní </a:t>
            </a:r>
            <a:r>
              <a:rPr lang="cs-CZ" baseline="0" dirty="0" err="1"/>
              <a:t>speckl</a:t>
            </a:r>
            <a:r>
              <a:rPr lang="cs-CZ" baseline="0" dirty="0"/>
              <a:t>. </a:t>
            </a: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24</a:t>
            </a:fld>
            <a:endParaRPr lang="cs-CZ"/>
          </a:p>
        </p:txBody>
      </p:sp>
    </p:spTree>
    <p:extLst>
      <p:ext uri="{BB962C8B-B14F-4D97-AF65-F5344CB8AC3E}">
        <p14:creationId xmlns:p14="http://schemas.microsoft.com/office/powerpoint/2010/main" val="349778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průchodu světla z jednoho transparentního</a:t>
            </a:r>
            <a:r>
              <a:rPr lang="cs-CZ" baseline="0" dirty="0"/>
              <a:t> prostředí do druhého, například sklo-vzduch, je vždy část světla odražena a část světla prochází. V případě průchodu světla z prostředí opticky hustšího do prostředí opticky řidšího to  znamená, že   index lomu prvního prostředí  je vyšší než index lomu druhého prostředí  nastává lom od kolmice. Při větších úhlech dopadu než je mezní úhel , již světlo do druhého prostředí neproniká a jen se od rozhraní s opticky řidším prostředím odráží. Nastává úplný, totální, odraz, který způsobuje, že všechno světlo je odraženo zpět do prostředí s vyšším indexem lomu.  Velikost mezního úhlu závisí na indexu lomu prostředí. Sinus mezního úhlu je roven převrácené hodnotě indexu lomu. Totální odraz způsobuje  100 % odraz. V přírodě neexistuje jiný případ kdy by světlo bylo odráženo ze 100 %. To znamená, že i po mnoha totálních odrazech nedochází ke ztrátám světla. Na principu totálního odrazu je vedeno světlo optickými vlákny. Optická vlákna jsou dnes základem telekomunikací. Za posledních 40 let zcela nahradili v telekomunikacích  měděné kabely.</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25</a:t>
            </a:fld>
            <a:endParaRPr lang="cs-CZ"/>
          </a:p>
        </p:txBody>
      </p:sp>
    </p:spTree>
    <p:extLst>
      <p:ext uri="{BB962C8B-B14F-4D97-AF65-F5344CB8AC3E}">
        <p14:creationId xmlns:p14="http://schemas.microsoft.com/office/powerpoint/2010/main" val="2493044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Optická vlákna jsou nejčastěji</a:t>
            </a:r>
            <a:r>
              <a:rPr lang="cs-CZ" baseline="0" dirty="0"/>
              <a:t> soustředné válce, z nichž vnitřní, jádro optického vlákna má vyšší index lomu a vnější válec, obal, má index lomu nižší.  Když svítíme do vlákna kuželem paprsků, jsou přenášeny pouze paprsky, které splňují podmínku totálního odrazu. Světlo je vláknem přenášeno pomocí mnohonásobného odrazu na rozhraní jádra a obalu. Podobně pomocí totálního odrazu se světlo šíří i planárními vlnovody.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26</a:t>
            </a:fld>
            <a:endParaRPr lang="cs-CZ"/>
          </a:p>
        </p:txBody>
      </p:sp>
    </p:spTree>
    <p:extLst>
      <p:ext uri="{BB962C8B-B14F-4D97-AF65-F5344CB8AC3E}">
        <p14:creationId xmlns:p14="http://schemas.microsoft.com/office/powerpoint/2010/main" val="3311352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internetu na</a:t>
            </a:r>
            <a:r>
              <a:rPr lang="cs-CZ" baseline="0" dirty="0"/>
              <a:t> stránkách wikipedie je možné nalézt zviditelnění šíření světla optickým vlnovodem. Jádro optického vlnovodu je skleněná tyčka a obal je vzduch. V jádře je vidět šíření koherentního laserového paprsku díky odrazům na rozhraní  sklo-vzduch.</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27</a:t>
            </a:fld>
            <a:endParaRPr lang="cs-CZ"/>
          </a:p>
        </p:txBody>
      </p:sp>
    </p:spTree>
    <p:extLst>
      <p:ext uri="{BB962C8B-B14F-4D97-AF65-F5344CB8AC3E}">
        <p14:creationId xmlns:p14="http://schemas.microsoft.com/office/powerpoint/2010/main" val="56155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Základní charakteristiky optického vlákna jsou numerická apertura, která určuje maximální úhel paprsku,</a:t>
            </a:r>
            <a:r>
              <a:rPr lang="cs-CZ" baseline="0" dirty="0"/>
              <a:t> které je vlákno ještě schopno přenášet, útlum světla který dává informaci o ztrátách světla v důsledku jeho přenosu vláknem. Rozměry jádra a obalu,  zda se bude jednat o </a:t>
            </a:r>
            <a:r>
              <a:rPr lang="cs-CZ" dirty="0"/>
              <a:t> optické vlákno </a:t>
            </a:r>
            <a:r>
              <a:rPr lang="cs-CZ" dirty="0" err="1"/>
              <a:t>mnohavidové</a:t>
            </a:r>
            <a:r>
              <a:rPr lang="cs-CZ" dirty="0"/>
              <a:t> nebo </a:t>
            </a:r>
            <a:r>
              <a:rPr lang="cs-CZ" dirty="0" err="1"/>
              <a:t>jednovidové</a:t>
            </a:r>
            <a:r>
              <a:rPr lang="cs-CZ" dirty="0"/>
              <a:t>.</a:t>
            </a:r>
            <a:r>
              <a:rPr lang="cs-CZ" baseline="0" dirty="0"/>
              <a:t>  Materiál světlovodu pak určuje  vlnové délky přenášeného světla.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28</a:t>
            </a:fld>
            <a:endParaRPr lang="cs-CZ"/>
          </a:p>
        </p:txBody>
      </p:sp>
    </p:spTree>
    <p:extLst>
      <p:ext uri="{BB962C8B-B14F-4D97-AF65-F5344CB8AC3E}">
        <p14:creationId xmlns:p14="http://schemas.microsoft.com/office/powerpoint/2010/main" val="1319170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Vid je geometrické uspořádání</a:t>
            </a:r>
            <a:r>
              <a:rPr lang="cs-CZ" baseline="0" dirty="0"/>
              <a:t> elektromagnetického pole nebo přesněji přípustná elektromagnetická struktura.  Kolik vidu  může optické vlákno přenášet je určeno průměrem jádra vlákna, numerickou aperturou a je nepřímo úměrné druhé mocnině vlnové délky.  Podle počtu přenášených vidů rozlišujeme vlákna </a:t>
            </a:r>
            <a:r>
              <a:rPr lang="cs-CZ" baseline="0" dirty="0" err="1"/>
              <a:t>mnohavidová</a:t>
            </a:r>
            <a:r>
              <a:rPr lang="cs-CZ" baseline="0" dirty="0"/>
              <a:t> a </a:t>
            </a:r>
            <a:r>
              <a:rPr lang="cs-CZ" baseline="0" dirty="0" err="1"/>
              <a:t>jednovidová</a:t>
            </a:r>
            <a:r>
              <a:rPr lang="cs-CZ" baseline="0" dirty="0"/>
              <a:t>. </a:t>
            </a:r>
            <a:r>
              <a:rPr lang="cs-CZ" baseline="0" dirty="0" err="1"/>
              <a:t>Jednovidová</a:t>
            </a:r>
            <a:r>
              <a:rPr lang="cs-CZ" baseline="0" dirty="0"/>
              <a:t> vlákna se vyznačují tím, že jejich V je nižší než 2,4. anglické označení je SMF single mode </a:t>
            </a:r>
            <a:r>
              <a:rPr lang="cs-CZ" baseline="0" dirty="0" err="1"/>
              <a:t>fiber</a:t>
            </a:r>
            <a:endParaRPr lang="cs-CZ" baseline="0"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29</a:t>
            </a:fld>
            <a:endParaRPr lang="cs-CZ"/>
          </a:p>
        </p:txBody>
      </p:sp>
    </p:spTree>
    <p:extLst>
      <p:ext uri="{BB962C8B-B14F-4D97-AF65-F5344CB8AC3E}">
        <p14:creationId xmlns:p14="http://schemas.microsoft.com/office/powerpoint/2010/main" val="83785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18A45-191F-4066-B9D1-E3AF0158C4EF}" type="slidenum">
              <a:rPr lang="cs-CZ" altLang="cs-CZ"/>
              <a:pPr/>
              <a:t>3</a:t>
            </a:fld>
            <a:endParaRPr lang="cs-CZ" altLang="cs-CZ"/>
          </a:p>
        </p:txBody>
      </p:sp>
      <p:sp>
        <p:nvSpPr>
          <p:cNvPr id="80898" name="Rectangle 2"/>
          <p:cNvSpPr>
            <a:spLocks noGrp="1" noRot="1" noChangeAspect="1" noChangeArrowheads="1" noTextEdit="1"/>
          </p:cNvSpPr>
          <p:nvPr>
            <p:ph type="sldImg"/>
          </p:nvPr>
        </p:nvSpPr>
        <p:spPr>
          <a:xfrm>
            <a:off x="811213" y="860425"/>
            <a:ext cx="5726112" cy="4294188"/>
          </a:xfrm>
          <a:ln/>
        </p:spPr>
      </p:sp>
      <p:sp>
        <p:nvSpPr>
          <p:cNvPr id="80899" name="Rectangle 3"/>
          <p:cNvSpPr>
            <a:spLocks noGrp="1" noChangeArrowheads="1"/>
          </p:cNvSpPr>
          <p:nvPr>
            <p:ph type="body" idx="1"/>
          </p:nvPr>
        </p:nvSpPr>
        <p:spPr/>
        <p:txBody>
          <a:bodyPr/>
          <a:lstStyle/>
          <a:p>
            <a:r>
              <a:rPr lang="cs-CZ" altLang="cs-CZ" dirty="0"/>
              <a:t>Elektromagnetický</a:t>
            </a:r>
            <a:r>
              <a:rPr lang="cs-CZ" altLang="cs-CZ" baseline="0" dirty="0"/>
              <a:t> model světla podle </a:t>
            </a:r>
            <a:r>
              <a:rPr lang="cs-CZ" altLang="cs-CZ" baseline="0" dirty="0" err="1"/>
              <a:t>Maxwella</a:t>
            </a:r>
            <a:r>
              <a:rPr lang="cs-CZ" altLang="cs-CZ" baseline="0" dirty="0"/>
              <a:t> popisuje jevy geometrické optiky. Světlo je popsáno vektory </a:t>
            </a:r>
            <a:r>
              <a:rPr lang="cs-CZ" altLang="cs-CZ" baseline="0" dirty="0" err="1"/>
              <a:t>felektrické</a:t>
            </a:r>
            <a:r>
              <a:rPr lang="cs-CZ" altLang="cs-CZ" baseline="0" dirty="0"/>
              <a:t> intenzity a magnetické indukce, které jsou spolu svázané a díky tomu se mohou šířit i ve vzduchoprázdnu jako elektromagnetické vlnění.  Materiálové </a:t>
            </a:r>
            <a:r>
              <a:rPr lang="cs-CZ" altLang="cs-CZ" baseline="0" dirty="0" err="1"/>
              <a:t>konstatny</a:t>
            </a:r>
            <a:r>
              <a:rPr lang="cs-CZ" altLang="cs-CZ" baseline="0" dirty="0"/>
              <a:t>  jsou epsilon permitivita poměr elektrické indukce a intenzity elektromagnetického pole  a permeabilita poměr magnetické indukce a intenzity magnetického pole. Permitivita </a:t>
            </a:r>
            <a:r>
              <a:rPr lang="cs-CZ" altLang="cs-CZ" baseline="0" dirty="0" err="1"/>
              <a:t>dosahiuje</a:t>
            </a:r>
            <a:r>
              <a:rPr lang="cs-CZ" altLang="cs-CZ" baseline="0" dirty="0"/>
              <a:t> hodnot od 1 pro vzduch po 80 pro vodu u speciálních </a:t>
            </a:r>
            <a:r>
              <a:rPr lang="cs-CZ" altLang="cs-CZ" baseline="0" dirty="0" err="1"/>
              <a:t>magteriálů</a:t>
            </a:r>
            <a:r>
              <a:rPr lang="cs-CZ" altLang="cs-CZ" baseline="0" dirty="0"/>
              <a:t> to může být až řádu statisíců. Permeabilita je pro většinu látek, kromě kovů je blízko jedné.</a:t>
            </a:r>
            <a:endParaRPr lang="cs-CZ" altLang="cs-CZ" dirty="0"/>
          </a:p>
        </p:txBody>
      </p:sp>
    </p:spTree>
    <p:extLst>
      <p:ext uri="{BB962C8B-B14F-4D97-AF65-F5344CB8AC3E}">
        <p14:creationId xmlns:p14="http://schemas.microsoft.com/office/powerpoint/2010/main" val="89063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Numerická apertura udává</a:t>
            </a:r>
            <a:r>
              <a:rPr lang="cs-CZ" baseline="0" dirty="0"/>
              <a:t> sinus maximálního úhlu vstupního paprsku, který je světlovod ještě schopen přenést.  Paprsky, které dopadají na čelo vlákna pod vyšším úhlem  procházejí do optického obalu a na rozhraní s pláštěm, mechanickým polymerním obalem jsou utlumeny. Numerická apertura u skleněných a polymerních </a:t>
            </a:r>
            <a:r>
              <a:rPr lang="cs-CZ" baseline="0" dirty="0" err="1"/>
              <a:t>optickáých</a:t>
            </a:r>
            <a:r>
              <a:rPr lang="cs-CZ" baseline="0" dirty="0"/>
              <a:t> vláken se pohybuje v rozmezí 0,1 až 0,5. Vlákno, jehož jádro je tvořeno křemenným sklem a obal silikonovým polymerem  je označováno jako PCS vlákno, polymer </a:t>
            </a:r>
            <a:r>
              <a:rPr lang="cs-CZ" baseline="0" dirty="0" err="1"/>
              <a:t>cladded</a:t>
            </a:r>
            <a:r>
              <a:rPr lang="cs-CZ" baseline="0" dirty="0"/>
              <a:t> </a:t>
            </a:r>
            <a:r>
              <a:rPr lang="cs-CZ" baseline="0" dirty="0" err="1"/>
              <a:t>silica</a:t>
            </a:r>
            <a:r>
              <a:rPr lang="cs-CZ" baseline="0" dirty="0"/>
              <a:t> má numerickou </a:t>
            </a:r>
            <a:r>
              <a:rPr lang="cs-CZ" baseline="0" dirty="0" err="1"/>
              <a:t>apertůru</a:t>
            </a:r>
            <a:r>
              <a:rPr lang="cs-CZ" baseline="0" dirty="0"/>
              <a:t> rovnu 0.4, index lomu jádra  </a:t>
            </a:r>
            <a:r>
              <a:rPr lang="cs-CZ" baseline="0" dirty="0" err="1"/>
              <a:t>křemnného</a:t>
            </a:r>
            <a:r>
              <a:rPr lang="cs-CZ" baseline="0" dirty="0"/>
              <a:t> skla je 1.47 a index lomu obalu </a:t>
            </a:r>
            <a:r>
              <a:rPr lang="cs-CZ" baseline="0" dirty="0" err="1"/>
              <a:t>polydimethylsiloxanu</a:t>
            </a:r>
            <a:r>
              <a:rPr lang="cs-CZ" baseline="0" dirty="0"/>
              <a:t> je1.41  Vstupní úhel </a:t>
            </a:r>
            <a:r>
              <a:rPr lang="cs-CZ" baseline="0" dirty="0" err="1"/>
              <a:t>theta</a:t>
            </a:r>
            <a:r>
              <a:rPr lang="cs-CZ" baseline="0" dirty="0"/>
              <a:t> je potom 30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30</a:t>
            </a:fld>
            <a:endParaRPr lang="cs-CZ"/>
          </a:p>
        </p:txBody>
      </p:sp>
    </p:spTree>
    <p:extLst>
      <p:ext uri="{BB962C8B-B14F-4D97-AF65-F5344CB8AC3E}">
        <p14:creationId xmlns:p14="http://schemas.microsoft.com/office/powerpoint/2010/main" val="1006633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dirty="0"/>
              <a:t>Tento</a:t>
            </a:r>
            <a:r>
              <a:rPr lang="cs-CZ" sz="1400" baseline="0" dirty="0"/>
              <a:t> </a:t>
            </a:r>
            <a:r>
              <a:rPr lang="cs-CZ" sz="1400" baseline="0" dirty="0" err="1"/>
              <a:t>slide</a:t>
            </a:r>
            <a:r>
              <a:rPr lang="cs-CZ" sz="1400" baseline="0" dirty="0"/>
              <a:t> ukazuje typické rozměry a profily indexu lomu v jádře vláken a šíření  světelného pulsu .  Typický průměr jádra  </a:t>
            </a:r>
            <a:r>
              <a:rPr lang="cs-CZ" sz="1400" baseline="0" dirty="0" err="1"/>
              <a:t>mnohavidového</a:t>
            </a:r>
            <a:r>
              <a:rPr lang="cs-CZ" sz="1400" baseline="0" dirty="0"/>
              <a:t> optického vlákna se skokovou změnou indexu lomu step index </a:t>
            </a:r>
            <a:r>
              <a:rPr lang="cs-CZ" sz="1400" baseline="0" dirty="0" err="1"/>
              <a:t>fiber</a:t>
            </a:r>
            <a:r>
              <a:rPr lang="cs-CZ" sz="1400" baseline="0" dirty="0"/>
              <a:t> je 200 um.  V důsledku interference vidů šířících se tímto vláknem s různým počtem odrazů výstupní pulz je snížen a rozšířen.  K menšímu rozšíření výstupního pulzu dochází u vláken s gradientním profilem indexu lomu, jejichž typický průměr jádra je 50 um. K nejmenší deformaci přenášeného pulsu dochází u </a:t>
            </a:r>
            <a:r>
              <a:rPr lang="cs-CZ" sz="1400" baseline="0" dirty="0" err="1"/>
              <a:t>jednovidových</a:t>
            </a:r>
            <a:r>
              <a:rPr lang="cs-CZ" sz="1400" baseline="0" dirty="0"/>
              <a:t> vláken. Průměr jádra </a:t>
            </a:r>
            <a:r>
              <a:rPr lang="cs-CZ" sz="1400" baseline="0" dirty="0" err="1"/>
              <a:t>jednovidového</a:t>
            </a:r>
            <a:r>
              <a:rPr lang="cs-CZ" sz="1400" baseline="0" dirty="0"/>
              <a:t> vlákna musí být blízko rozměrům vlnové délky přenášeného světla  to znamená pod 10 um. Průměr obalu </a:t>
            </a:r>
            <a:r>
              <a:rPr lang="cs-CZ" sz="1400" baseline="0" dirty="0" err="1"/>
              <a:t>jednovidových</a:t>
            </a:r>
            <a:r>
              <a:rPr lang="cs-CZ" sz="1400" baseline="0" dirty="0"/>
              <a:t> vláken je 125 um kvůli zachování pevnosti vlákna.   </a:t>
            </a:r>
            <a:endParaRPr lang="cs-CZ" sz="1400"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31</a:t>
            </a:fld>
            <a:endParaRPr lang="cs-CZ"/>
          </a:p>
        </p:txBody>
      </p:sp>
    </p:spTree>
    <p:extLst>
      <p:ext uri="{BB962C8B-B14F-4D97-AF65-F5344CB8AC3E}">
        <p14:creationId xmlns:p14="http://schemas.microsoft.com/office/powerpoint/2010/main" val="345470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Obecně</a:t>
            </a:r>
            <a:r>
              <a:rPr lang="cs-CZ" baseline="0" dirty="0"/>
              <a:t> jsou optická v</a:t>
            </a:r>
            <a:r>
              <a:rPr lang="cs-CZ" dirty="0"/>
              <a:t>lákna</a:t>
            </a:r>
            <a:r>
              <a:rPr lang="cs-CZ" baseline="0" dirty="0"/>
              <a:t>  používána především v telekomunikacích, kde se vyžaduje aby výstupní puls se co nejvíce podobal pulsu vstupnímu. Při přenosu rychle za sebou jdoucích pulsů, </a:t>
            </a:r>
            <a:r>
              <a:rPr lang="cs-CZ" baseline="0" dirty="0" err="1"/>
              <a:t>mnohavidovým</a:t>
            </a:r>
            <a:r>
              <a:rPr lang="cs-CZ" baseline="0" dirty="0"/>
              <a:t> vláknem se skokovým profilem indexu lomu v důsledku interference vidů jsou výstupní pulzy širší  a dochází k jejich splývání.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32</a:t>
            </a:fld>
            <a:endParaRPr lang="cs-CZ"/>
          </a:p>
        </p:txBody>
      </p:sp>
    </p:spTree>
    <p:extLst>
      <p:ext uri="{BB962C8B-B14F-4D97-AF65-F5344CB8AC3E}">
        <p14:creationId xmlns:p14="http://schemas.microsoft.com/office/powerpoint/2010/main" val="2401123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Při přenosu  pomocí vlákna s gradientním profilem indexu lomu dochází k menším </a:t>
            </a:r>
            <a:r>
              <a:rPr lang="cs-CZ" baseline="0" dirty="0" err="1"/>
              <a:t>rozdílum</a:t>
            </a:r>
            <a:r>
              <a:rPr lang="cs-CZ" baseline="0" dirty="0"/>
              <a:t> v rychlosti přenosu jednotlivých paprsků a výstupní puls je úzký. Paprsky vstupující pod vyšším úhlem jsou  v důsledku gradientního profilu indexu lomu směrovány zpět ke středu vlákna. </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33</a:t>
            </a:fld>
            <a:endParaRPr lang="cs-CZ"/>
          </a:p>
        </p:txBody>
      </p:sp>
    </p:spTree>
    <p:extLst>
      <p:ext uri="{BB962C8B-B14F-4D97-AF65-F5344CB8AC3E}">
        <p14:creationId xmlns:p14="http://schemas.microsoft.com/office/powerpoint/2010/main" val="967992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Utlum</a:t>
            </a:r>
            <a:r>
              <a:rPr lang="cs-CZ" baseline="0" dirty="0"/>
              <a:t> světla vedením světla vláknem se udává v </a:t>
            </a:r>
            <a:r>
              <a:rPr lang="cs-CZ" baseline="0" dirty="0" err="1"/>
              <a:t>decibelex</a:t>
            </a:r>
            <a:r>
              <a:rPr lang="cs-CZ" baseline="0" dirty="0"/>
              <a:t> na km a vypočte se jako = záporný dekadický logaritmus poměru intenzity výstupního a vstupního světla</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34</a:t>
            </a:fld>
            <a:endParaRPr lang="cs-CZ"/>
          </a:p>
        </p:txBody>
      </p:sp>
    </p:spTree>
    <p:extLst>
      <p:ext uri="{BB962C8B-B14F-4D97-AF65-F5344CB8AC3E}">
        <p14:creationId xmlns:p14="http://schemas.microsoft.com/office/powerpoint/2010/main" val="528074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Jestliže je původní intenzita </a:t>
            </a:r>
            <a:r>
              <a:rPr lang="cs-CZ" baseline="0" dirty="0" err="1"/>
              <a:t>světala</a:t>
            </a:r>
            <a:r>
              <a:rPr lang="cs-CZ" baseline="0" dirty="0"/>
              <a:t> I a po proběhnutí vzdálenosti X se sníží na </a:t>
            </a:r>
            <a:r>
              <a:rPr lang="cs-CZ" baseline="0" dirty="0" err="1"/>
              <a:t>Io</a:t>
            </a:r>
            <a:r>
              <a:rPr lang="cs-CZ" baseline="0" dirty="0"/>
              <a:t>, pak platí, že intenzita výstupního světla I je úměrná intenzitě vstupního světla </a:t>
            </a:r>
            <a:r>
              <a:rPr lang="cs-CZ" baseline="0" dirty="0" err="1"/>
              <a:t>Io</a:t>
            </a:r>
            <a:r>
              <a:rPr lang="cs-CZ" baseline="0" dirty="0"/>
              <a:t> sníženého  o exponenciál  součinu celkového koeficientu útlumu a vzdálenosti. Celkový koeficient útlumu se skládá ze dvou částí rozptylové a </a:t>
            </a:r>
            <a:r>
              <a:rPr lang="cs-CZ" baseline="0" dirty="0" err="1"/>
              <a:t>absorbční</a:t>
            </a:r>
            <a:r>
              <a:rPr lang="cs-CZ" baseline="0" dirty="0"/>
              <a:t>. Koeficient útlumu je závislý především na materiálu ze kterého je optické vlákno vytvořeno. V oblasti přenášeného světla nesmí mít </a:t>
            </a:r>
            <a:r>
              <a:rPr lang="cs-CZ" baseline="0" dirty="0" err="1"/>
              <a:t>matekiál</a:t>
            </a:r>
            <a:r>
              <a:rPr lang="cs-CZ" baseline="0" dirty="0"/>
              <a:t> optického vlákna vlastní </a:t>
            </a:r>
            <a:r>
              <a:rPr lang="cs-CZ" baseline="0" dirty="0" err="1"/>
              <a:t>absorbci</a:t>
            </a:r>
            <a:r>
              <a:rPr lang="cs-CZ" baseline="0" dirty="0"/>
              <a:t>. Pro oblast vlnových délek od ultrafialového světla po blízkou infračervenou oblast se používá  Křemenné sklo, křemenné sklo dopované germaniem a borem</a:t>
            </a:r>
          </a:p>
          <a:p>
            <a:r>
              <a:rPr lang="cs-CZ" baseline="0" dirty="0"/>
              <a:t>Polymery- </a:t>
            </a:r>
            <a:r>
              <a:rPr lang="cs-CZ" baseline="0" dirty="0" err="1"/>
              <a:t>polymethylmethakrylat</a:t>
            </a:r>
            <a:r>
              <a:rPr lang="cs-CZ" baseline="0" dirty="0"/>
              <a:t>, polystyren, pro optický obal  fluorované polymery </a:t>
            </a:r>
            <a:r>
              <a:rPr lang="cs-CZ" baseline="0" dirty="0" err="1"/>
              <a:t>polydimethylsiloxan</a:t>
            </a:r>
            <a:endParaRPr lang="cs-CZ" baseline="0" dirty="0"/>
          </a:p>
          <a:p>
            <a:r>
              <a:rPr lang="cs-CZ" baseline="0" dirty="0"/>
              <a:t>(pro infračervenou oblast jsou optická vlákna tažena z  Chalkogenních skel. </a:t>
            </a: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35</a:t>
            </a:fld>
            <a:endParaRPr lang="cs-CZ"/>
          </a:p>
        </p:txBody>
      </p:sp>
    </p:spTree>
    <p:extLst>
      <p:ext uri="{BB962C8B-B14F-4D97-AF65-F5344CB8AC3E}">
        <p14:creationId xmlns:p14="http://schemas.microsoft.com/office/powerpoint/2010/main" val="257071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Tento</a:t>
            </a:r>
            <a:r>
              <a:rPr lang="cs-CZ" baseline="0" dirty="0"/>
              <a:t> </a:t>
            </a:r>
            <a:r>
              <a:rPr lang="cs-CZ" baseline="0" dirty="0" err="1"/>
              <a:t>slide</a:t>
            </a:r>
            <a:r>
              <a:rPr lang="cs-CZ" baseline="0" dirty="0"/>
              <a:t> ukazuje závislost útlumu světla v křemenném vlákně na vlnové délce přenášeného světla.  Celkové ztráty ve vlákně  se skládají z </a:t>
            </a:r>
            <a:r>
              <a:rPr lang="cs-CZ" baseline="0" dirty="0" err="1"/>
              <a:t>raleghova</a:t>
            </a:r>
            <a:r>
              <a:rPr lang="cs-CZ" baseline="0" dirty="0"/>
              <a:t> rozptylu tečkovaná čára, který stoupá směrem k ultrafialové oblasti záření  vlastní </a:t>
            </a:r>
            <a:r>
              <a:rPr lang="cs-CZ" baseline="0" dirty="0" err="1"/>
              <a:t>absorbce</a:t>
            </a:r>
            <a:r>
              <a:rPr lang="cs-CZ" baseline="0" dirty="0"/>
              <a:t> v UV a infračervené oblasti A VYŠŠÍCH HARMONICKÝCH  ABSORBCÍ </a:t>
            </a:r>
            <a:r>
              <a:rPr lang="cs-CZ" baseline="0" dirty="0" err="1"/>
              <a:t>oh</a:t>
            </a:r>
            <a:r>
              <a:rPr lang="cs-CZ" baseline="0" dirty="0"/>
              <a:t> IONTŮ. Přenos světla s nejmenšími ztrátami tedy bude kolem 1,3 mikronů tam kde je minimum . Útlum </a:t>
            </a:r>
            <a:r>
              <a:rPr lang="cs-CZ" baseline="0" dirty="0" err="1"/>
              <a:t>křemených</a:t>
            </a:r>
            <a:r>
              <a:rPr lang="cs-CZ" baseline="0" dirty="0"/>
              <a:t> vláken je v jednotkách decibelů na </a:t>
            </a:r>
            <a:r>
              <a:rPr lang="cs-CZ" baseline="0" dirty="0" err="1"/>
              <a:t>kmm</a:t>
            </a:r>
            <a:r>
              <a:rPr lang="cs-CZ" baseline="0" dirty="0"/>
              <a:t>.</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36</a:t>
            </a:fld>
            <a:endParaRPr lang="cs-CZ"/>
          </a:p>
        </p:txBody>
      </p:sp>
    </p:spTree>
    <p:extLst>
      <p:ext uri="{BB962C8B-B14F-4D97-AF65-F5344CB8AC3E}">
        <p14:creationId xmlns:p14="http://schemas.microsoft.com/office/powerpoint/2010/main" val="2031937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Útlum v plastovém vlákně je o tři řády vyšší než ve skleněném vlákně</a:t>
            </a:r>
            <a:r>
              <a:rPr lang="cs-CZ" baseline="0" dirty="0"/>
              <a:t> a nejnižších hodnot dosahuje mezi 500 -600 </a:t>
            </a:r>
            <a:r>
              <a:rPr lang="cs-CZ" baseline="0" dirty="0" err="1"/>
              <a:t>nm</a:t>
            </a:r>
            <a:r>
              <a:rPr lang="cs-CZ" baseline="0" dirty="0"/>
              <a:t> v oblasti zelené barvy. Souvisí to s </a:t>
            </a:r>
            <a:r>
              <a:rPr lang="cs-CZ" baseline="0" dirty="0" err="1"/>
              <a:t>vyššém</a:t>
            </a:r>
            <a:r>
              <a:rPr lang="cs-CZ" baseline="0" dirty="0"/>
              <a:t> indexem lomu než mají silikátová vlákna a z </a:t>
            </a:r>
            <a:r>
              <a:rPr lang="cs-CZ" baseline="0" dirty="0" err="1"/>
              <a:t>Ralighovým</a:t>
            </a:r>
            <a:r>
              <a:rPr lang="cs-CZ" baseline="0" dirty="0"/>
              <a:t> rozptylem na  nehomogenitách polymerní sítě.</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37</a:t>
            </a:fld>
            <a:endParaRPr lang="cs-CZ"/>
          </a:p>
        </p:txBody>
      </p:sp>
    </p:spTree>
    <p:extLst>
      <p:ext uri="{BB962C8B-B14F-4D97-AF65-F5344CB8AC3E}">
        <p14:creationId xmlns:p14="http://schemas.microsoft.com/office/powerpoint/2010/main" val="3655921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aseline="0" dirty="0"/>
              <a:t>Ztráty světla v optickém vlákně způsobené rozptylem jsou ztráty světla   lokálními  změnami indexu lomu pokud jsou způsobeny nehomogenitami srovnatelnými s </a:t>
            </a:r>
            <a:r>
              <a:rPr lang="el-GR" sz="1200" baseline="0" dirty="0"/>
              <a:t>λ/</a:t>
            </a:r>
            <a:r>
              <a:rPr lang="cs-CZ" sz="1200" baseline="0" dirty="0"/>
              <a:t>n1  (</a:t>
            </a:r>
            <a:r>
              <a:rPr lang="cs-CZ" sz="1200" baseline="0" dirty="0" err="1"/>
              <a:t>Raleighův</a:t>
            </a:r>
            <a:r>
              <a:rPr lang="cs-CZ" sz="1200" baseline="0" dirty="0"/>
              <a:t> rozptyl) jsou úměrné 1/ </a:t>
            </a:r>
            <a:r>
              <a:rPr lang="el-GR" sz="1200" baseline="0" dirty="0"/>
              <a:t>λ4. </a:t>
            </a:r>
          </a:p>
          <a:p>
            <a:r>
              <a:rPr lang="cs-CZ" sz="1200" baseline="0" dirty="0"/>
              <a:t>Nehomogenity mající rozměr </a:t>
            </a:r>
            <a:r>
              <a:rPr lang="el-GR" sz="1200" baseline="0" dirty="0"/>
              <a:t>λ/</a:t>
            </a:r>
            <a:r>
              <a:rPr lang="cs-CZ" sz="1200" baseline="0" dirty="0"/>
              <a:t>n1 &lt;</a:t>
            </a:r>
            <a:r>
              <a:rPr lang="el-GR" sz="1200" baseline="0" dirty="0"/>
              <a:t>Λ &lt; 1 </a:t>
            </a:r>
            <a:r>
              <a:rPr lang="cs-CZ" sz="1200" baseline="0" dirty="0"/>
              <a:t>mm rozptylují světlo především směrem dopředu. Tento typ rozptylu se nazývá </a:t>
            </a:r>
            <a:r>
              <a:rPr lang="cs-CZ" sz="1200" baseline="0" dirty="0" err="1"/>
              <a:t>Mieův</a:t>
            </a:r>
            <a:r>
              <a:rPr lang="cs-CZ" sz="1200" baseline="0" dirty="0"/>
              <a:t> rozptyl. Zdrojem tohoto typu nehomogenit jsou např. nepravidelnosti na rozhraní jádra a obalu, tlak, bubliny, fluktuace průměru vlákna a </a:t>
            </a:r>
            <a:r>
              <a:rPr lang="cs-CZ" sz="1200" baseline="0" dirty="0" err="1"/>
              <a:t>mikroohybové</a:t>
            </a:r>
            <a:r>
              <a:rPr lang="cs-CZ" sz="1200" baseline="0" dirty="0"/>
              <a:t> ztráty. </a:t>
            </a:r>
          </a:p>
          <a:p>
            <a:r>
              <a:rPr lang="cs-CZ" sz="1200" baseline="0" dirty="0" err="1"/>
              <a:t>Mikroohybové</a:t>
            </a:r>
            <a:r>
              <a:rPr lang="cs-CZ" sz="1200" baseline="0" dirty="0"/>
              <a:t> ztráty vznikají interferencí povrchové  mechanické vlny s vedeným videm.</a:t>
            </a:r>
          </a:p>
          <a:p>
            <a:r>
              <a:rPr lang="cs-CZ" sz="1200" baseline="0" dirty="0"/>
              <a:t>Ztráty způsobené nelineárním rozptylem:</a:t>
            </a:r>
          </a:p>
          <a:p>
            <a:r>
              <a:rPr lang="cs-CZ" sz="1200" baseline="0" dirty="0"/>
              <a:t>Stimulovaný </a:t>
            </a:r>
            <a:r>
              <a:rPr lang="cs-CZ" sz="1200" baseline="0" dirty="0" err="1"/>
              <a:t>Brilouinův</a:t>
            </a:r>
            <a:r>
              <a:rPr lang="cs-CZ" sz="1200" baseline="0" dirty="0"/>
              <a:t> rozptyl a </a:t>
            </a:r>
            <a:r>
              <a:rPr lang="cs-CZ" sz="1200" baseline="0" dirty="0" err="1"/>
              <a:t>Ramanův</a:t>
            </a:r>
            <a:r>
              <a:rPr lang="cs-CZ" sz="1200" baseline="0" dirty="0"/>
              <a:t> rozptyl objevují se ve vláknech v případě přenosu velmi vysokých energii. Energie z jednoho vidu může být přenesena do jiného vidu ve směru dopředu ale i dozadu a frekvence je posunuta</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38</a:t>
            </a:fld>
            <a:endParaRPr lang="cs-CZ"/>
          </a:p>
        </p:txBody>
      </p:sp>
    </p:spTree>
    <p:extLst>
      <p:ext uri="{BB962C8B-B14F-4D97-AF65-F5344CB8AC3E}">
        <p14:creationId xmlns:p14="http://schemas.microsoft.com/office/powerpoint/2010/main" val="126584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sz="1200" dirty="0" err="1"/>
              <a:t>Rayleighův</a:t>
            </a:r>
            <a:r>
              <a:rPr lang="cs-CZ" altLang="cs-CZ" sz="1200" dirty="0"/>
              <a:t> rozptylový koeficient </a:t>
            </a:r>
            <a:r>
              <a:rPr lang="cs-CZ" altLang="cs-CZ" sz="1400" dirty="0">
                <a:solidFill>
                  <a:srgbClr val="FF0000"/>
                </a:solidFill>
              </a:rPr>
              <a:t>α</a:t>
            </a:r>
            <a:r>
              <a:rPr lang="cs-CZ" altLang="cs-CZ" sz="1400" baseline="-25000" dirty="0">
                <a:solidFill>
                  <a:srgbClr val="FF0000"/>
                </a:solidFill>
              </a:rPr>
              <a:t>r</a:t>
            </a:r>
            <a:r>
              <a:rPr lang="cs-CZ" altLang="cs-CZ" baseline="-25000" dirty="0"/>
              <a:t> </a:t>
            </a:r>
            <a:r>
              <a:rPr lang="cs-CZ" altLang="cs-CZ" sz="1200" dirty="0"/>
              <a:t>je úměrný některým materiálovým parametrům podle rovnice</a:t>
            </a:r>
          </a:p>
          <a:p>
            <a:r>
              <a:rPr lang="cs-CZ" altLang="cs-CZ" sz="1200" dirty="0">
                <a:solidFill>
                  <a:srgbClr val="FF0000"/>
                </a:solidFill>
              </a:rPr>
              <a:t>α</a:t>
            </a:r>
            <a:r>
              <a:rPr lang="cs-CZ" altLang="cs-CZ" sz="1200" baseline="-25000" dirty="0">
                <a:solidFill>
                  <a:srgbClr val="FF0000"/>
                </a:solidFill>
              </a:rPr>
              <a:t>r </a:t>
            </a:r>
            <a:r>
              <a:rPr lang="cs-CZ" altLang="cs-CZ" sz="1200" dirty="0">
                <a:solidFill>
                  <a:srgbClr val="FF0000"/>
                </a:solidFill>
              </a:rPr>
              <a:t>~ n</a:t>
            </a:r>
            <a:r>
              <a:rPr lang="cs-CZ" altLang="cs-CZ" sz="1200" baseline="30000" dirty="0">
                <a:solidFill>
                  <a:srgbClr val="FF0000"/>
                </a:solidFill>
              </a:rPr>
              <a:t>8</a:t>
            </a:r>
            <a:r>
              <a:rPr lang="cs-CZ" altLang="cs-CZ" sz="1200" dirty="0">
                <a:solidFill>
                  <a:srgbClr val="FF0000"/>
                </a:solidFill>
              </a:rPr>
              <a:t>. p . (T +T</a:t>
            </a:r>
            <a:r>
              <a:rPr lang="cs-CZ" altLang="cs-CZ" sz="1200" baseline="-25000" dirty="0">
                <a:solidFill>
                  <a:srgbClr val="FF0000"/>
                </a:solidFill>
              </a:rPr>
              <a:t>g</a:t>
            </a:r>
            <a:r>
              <a:rPr lang="cs-CZ" altLang="cs-CZ" sz="1200" dirty="0">
                <a:solidFill>
                  <a:srgbClr val="FF0000"/>
                </a:solidFill>
              </a:rPr>
              <a:t>) / ρ . v</a:t>
            </a:r>
            <a:r>
              <a:rPr lang="cs-CZ" altLang="cs-CZ" sz="1200" baseline="30000" dirty="0">
                <a:solidFill>
                  <a:srgbClr val="FF0000"/>
                </a:solidFill>
              </a:rPr>
              <a:t>2</a:t>
            </a:r>
          </a:p>
          <a:p>
            <a:r>
              <a:rPr lang="cs-CZ" altLang="cs-CZ" sz="1200" dirty="0"/>
              <a:t>kde n je index lomu, p je </a:t>
            </a:r>
            <a:r>
              <a:rPr lang="cs-CZ" altLang="cs-CZ" sz="1200" dirty="0" err="1"/>
              <a:t>fotoelastický</a:t>
            </a:r>
            <a:r>
              <a:rPr lang="cs-CZ" altLang="cs-CZ" sz="1200" dirty="0"/>
              <a:t> člen, ρ je hustota, v je rychlost zvuku, T je teplota a T</a:t>
            </a:r>
            <a:r>
              <a:rPr lang="cs-CZ" altLang="cs-CZ" sz="1200" baseline="-25000" dirty="0"/>
              <a:t>g</a:t>
            </a:r>
            <a:r>
              <a:rPr lang="cs-CZ" altLang="cs-CZ" sz="1200" dirty="0"/>
              <a:t> je teplota skelného přechodu. Hodnota p může být pro mnohé kapaliny a skla aproximována Lorenz-Lorenzovou hodnotou </a:t>
            </a:r>
          </a:p>
          <a:p>
            <a:r>
              <a:rPr lang="cs-CZ" altLang="cs-CZ" sz="1200" dirty="0"/>
              <a:t>p = (n</a:t>
            </a:r>
            <a:r>
              <a:rPr lang="cs-CZ" altLang="cs-CZ" sz="1200" baseline="30000" dirty="0"/>
              <a:t>2</a:t>
            </a:r>
            <a:r>
              <a:rPr lang="cs-CZ" altLang="cs-CZ" sz="1200" dirty="0"/>
              <a:t> – l). (n</a:t>
            </a:r>
            <a:r>
              <a:rPr lang="cs-CZ" altLang="cs-CZ" sz="1200" baseline="30000" dirty="0"/>
              <a:t>2</a:t>
            </a:r>
            <a:r>
              <a:rPr lang="cs-CZ" altLang="cs-CZ" sz="1200" dirty="0"/>
              <a:t>  + 2)/ 3n</a:t>
            </a:r>
            <a:r>
              <a:rPr lang="cs-CZ" altLang="cs-CZ" sz="1200" baseline="30000" dirty="0"/>
              <a:t>4</a:t>
            </a:r>
            <a:r>
              <a:rPr lang="cs-CZ" altLang="cs-CZ" sz="1200" dirty="0"/>
              <a:t>, která je téměř </a:t>
            </a:r>
            <a:r>
              <a:rPr lang="cs-CZ" altLang="cs-CZ" sz="1200" dirty="0" err="1"/>
              <a:t>konstatní</a:t>
            </a:r>
            <a:r>
              <a:rPr lang="cs-CZ" altLang="cs-CZ" sz="1200" dirty="0"/>
              <a:t> a rovna 0,35 pro n z oboru 1,5 – 2,5. </a:t>
            </a:r>
          </a:p>
          <a:p>
            <a:r>
              <a:rPr lang="cs-CZ" altLang="cs-CZ" sz="1200" dirty="0"/>
              <a:t>α</a:t>
            </a:r>
            <a:r>
              <a:rPr lang="cs-CZ" altLang="cs-CZ" sz="1200" baseline="-25000" dirty="0"/>
              <a:t>r</a:t>
            </a:r>
            <a:r>
              <a:rPr lang="cs-CZ" altLang="cs-CZ" sz="1200" dirty="0"/>
              <a:t> bude tedy dominantně ovlivněn změnami </a:t>
            </a:r>
            <a:r>
              <a:rPr lang="cs-CZ" altLang="cs-CZ" sz="1200" dirty="0">
                <a:solidFill>
                  <a:srgbClr val="FF0000"/>
                </a:solidFill>
              </a:rPr>
              <a:t>n</a:t>
            </a:r>
            <a:r>
              <a:rPr lang="cs-CZ" altLang="cs-CZ" sz="1200" baseline="30000" dirty="0">
                <a:solidFill>
                  <a:srgbClr val="FF0000"/>
                </a:solidFill>
              </a:rPr>
              <a:t>8</a:t>
            </a:r>
            <a:r>
              <a:rPr lang="cs-CZ" altLang="cs-CZ" sz="1200" dirty="0"/>
              <a:t> a </a:t>
            </a:r>
            <a:r>
              <a:rPr lang="cs-CZ" altLang="cs-CZ" sz="1200" dirty="0">
                <a:solidFill>
                  <a:srgbClr val="FF0000"/>
                </a:solidFill>
              </a:rPr>
              <a:t>T</a:t>
            </a:r>
            <a:r>
              <a:rPr lang="cs-CZ" altLang="cs-CZ" sz="1200" baseline="-25000" dirty="0">
                <a:solidFill>
                  <a:srgbClr val="FF0000"/>
                </a:solidFill>
              </a:rPr>
              <a:t>g</a:t>
            </a:r>
            <a:r>
              <a:rPr lang="cs-CZ" altLang="cs-CZ" sz="1200" dirty="0"/>
              <a:t>. </a:t>
            </a:r>
          </a:p>
          <a:p>
            <a:r>
              <a:rPr lang="cs-CZ" altLang="cs-CZ" sz="1200" dirty="0"/>
              <a:t>Běžná skleněná vlákna mají n ~ 1,46 a T</a:t>
            </a:r>
            <a:r>
              <a:rPr lang="cs-CZ" altLang="cs-CZ" sz="1200" baseline="-25000" dirty="0"/>
              <a:t>g</a:t>
            </a:r>
            <a:r>
              <a:rPr lang="cs-CZ" altLang="cs-CZ" sz="1200" dirty="0"/>
              <a:t> ~1400 </a:t>
            </a:r>
            <a:r>
              <a:rPr lang="cs-CZ" altLang="cs-CZ" sz="1200" baseline="30000" dirty="0" err="1"/>
              <a:t>o</a:t>
            </a:r>
            <a:r>
              <a:rPr lang="cs-CZ" altLang="cs-CZ" sz="1200" dirty="0" err="1"/>
              <a:t>C</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39</a:t>
            </a:fld>
            <a:endParaRPr lang="cs-CZ"/>
          </a:p>
        </p:txBody>
      </p:sp>
    </p:spTree>
    <p:extLst>
      <p:ext uri="{BB962C8B-B14F-4D97-AF65-F5344CB8AC3E}">
        <p14:creationId xmlns:p14="http://schemas.microsoft.com/office/powerpoint/2010/main" val="264710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 Maxwellových rovnic</a:t>
            </a:r>
            <a:r>
              <a:rPr lang="cs-CZ" baseline="0" dirty="0"/>
              <a:t> popisujících šíření elektromagnetických vln v homogenním prostředí, po dosazení číselných hodnot pro </a:t>
            </a:r>
            <a:r>
              <a:rPr lang="cs-CZ" baseline="0" dirty="0" err="1"/>
              <a:t>vákuum</a:t>
            </a:r>
            <a:r>
              <a:rPr lang="cs-CZ" baseline="0" dirty="0"/>
              <a:t> vychází známá hodnota rychlosti světla 3 x 10 na 8  m/s.   Index lomu je definován jako poměr rychlosti šíření světla v daném prostředí a ve vakuu a může být uveden do vztahu s elektromagnetickými vlastnosti prostředí: jako druhá odmocnina ze součinu relativní permitivity a permeability. Relativní permitivita je poměr permitivity v daném prostředí k permitivitě vakua a obdobně  relativní permeabilita je poměrem permeability v </a:t>
            </a:r>
            <a:r>
              <a:rPr lang="cs-CZ" baseline="0" dirty="0" err="1"/>
              <a:t>danném</a:t>
            </a:r>
            <a:r>
              <a:rPr lang="cs-CZ" baseline="0" dirty="0"/>
              <a:t> prostředí k permeabilitě vakua. Pro dielektrika kde permeabilita je rovna jedné je index lomu roven druhé odmocnině z relativní permitivity.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a:t>
            </a:fld>
            <a:endParaRPr lang="cs-CZ"/>
          </a:p>
        </p:txBody>
      </p:sp>
    </p:spTree>
    <p:extLst>
      <p:ext uri="{BB962C8B-B14F-4D97-AF65-F5344CB8AC3E}">
        <p14:creationId xmlns:p14="http://schemas.microsoft.com/office/powerpoint/2010/main" val="94257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Chromatická</a:t>
            </a:r>
            <a:r>
              <a:rPr lang="cs-CZ" baseline="0" dirty="0"/>
              <a:t> disperze je známá z rozkladu </a:t>
            </a:r>
            <a:r>
              <a:rPr lang="cs-CZ" baseline="0" dirty="0" err="1"/>
              <a:t>světlla</a:t>
            </a:r>
            <a:r>
              <a:rPr lang="cs-CZ" baseline="0" dirty="0"/>
              <a:t> </a:t>
            </a:r>
            <a:r>
              <a:rPr lang="cs-CZ" baseline="0" dirty="0" err="1"/>
              <a:t>sklenšným</a:t>
            </a:r>
            <a:r>
              <a:rPr lang="cs-CZ" baseline="0" dirty="0"/>
              <a:t> hranolem. </a:t>
            </a:r>
            <a:r>
              <a:rPr lang="cs-CZ" dirty="0"/>
              <a:t>Index</a:t>
            </a:r>
            <a:r>
              <a:rPr lang="cs-CZ" baseline="0" dirty="0"/>
              <a:t> lomu křemene ale i  polymerů je závislý na vlnové délce světla. Materiálovou chromatickou disperzi nemůžeme změnit ta je vlastností materiálu a způsobuje, že světlo různých vlnových délek je přenášeno různě.</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40</a:t>
            </a:fld>
            <a:endParaRPr lang="cs-CZ"/>
          </a:p>
        </p:txBody>
      </p:sp>
    </p:spTree>
    <p:extLst>
      <p:ext uri="{BB962C8B-B14F-4D97-AF65-F5344CB8AC3E}">
        <p14:creationId xmlns:p14="http://schemas.microsoft.com/office/powerpoint/2010/main" val="400625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Naopak polarizační vidová disperze může</a:t>
            </a:r>
            <a:r>
              <a:rPr lang="cs-CZ" baseline="0" dirty="0"/>
              <a:t> být významně ovlivněna kvalitní výrobou. </a:t>
            </a:r>
            <a:r>
              <a:rPr lang="cs-CZ" dirty="0"/>
              <a:t>Jediný vid šířící se </a:t>
            </a:r>
            <a:r>
              <a:rPr lang="cs-CZ" dirty="0" err="1"/>
              <a:t>jednovidovým</a:t>
            </a:r>
            <a:r>
              <a:rPr lang="cs-CZ" dirty="0"/>
              <a:t> vláknem se šíří ve dvou vzájemně kolmých </a:t>
            </a:r>
          </a:p>
          <a:p>
            <a:r>
              <a:rPr lang="cs-CZ" dirty="0"/>
              <a:t>polarizačních rovinách. Jakákoliv kruhová nesymetrie</a:t>
            </a:r>
            <a:r>
              <a:rPr lang="cs-CZ" baseline="0" dirty="0"/>
              <a:t> vlákna (ať už z výroby nebo vnějším tlakem  na vlákno) způsobí šíření obou polarizací jinou rychlostí a tedy rozšíření impulzu. Polarizační disperze je mnohem menší než ostatní druhy disperze ale její význam vzrůstá s růstem přenosové rychlosti nad 2,5 </a:t>
            </a:r>
            <a:r>
              <a:rPr lang="cs-CZ" baseline="0" dirty="0" err="1"/>
              <a:t>Gb</a:t>
            </a:r>
            <a:r>
              <a:rPr lang="cs-CZ" baseline="0" dirty="0"/>
              <a:t>/s to je například u kabelové televize.</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41</a:t>
            </a:fld>
            <a:endParaRPr lang="cs-CZ"/>
          </a:p>
        </p:txBody>
      </p:sp>
    </p:spTree>
    <p:extLst>
      <p:ext uri="{BB962C8B-B14F-4D97-AF65-F5344CB8AC3E}">
        <p14:creationId xmlns:p14="http://schemas.microsoft.com/office/powerpoint/2010/main" val="2493493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200" kern="1200" dirty="0">
                <a:solidFill>
                  <a:srgbClr val="000000"/>
                </a:solidFill>
                <a:effectLst/>
                <a:latin typeface="Calibri" panose="020F0502020204030204" pitchFamily="34" charset="0"/>
                <a:ea typeface="+mn-ea"/>
                <a:cs typeface="+mn-cs"/>
              </a:rPr>
              <a:t>Speciální optická vlákna využívají vedení signálu vzduchem. U dutého vlákna se stříbrnou odrazovou vrstvou  je</a:t>
            </a:r>
            <a:r>
              <a:rPr lang="cs-CZ" sz="1200" kern="1200" baseline="0" dirty="0">
                <a:solidFill>
                  <a:srgbClr val="000000"/>
                </a:solidFill>
                <a:effectLst/>
                <a:latin typeface="Calibri" panose="020F0502020204030204" pitchFamily="34" charset="0"/>
                <a:ea typeface="+mn-ea"/>
                <a:cs typeface="+mn-cs"/>
              </a:rPr>
              <a:t> světlo vedeno skleněnou nebo plastovou kapilárou s postříbřeným vnitřním povrchem.  Vlákno, kapilára, má průměr dutého jádra až 1,5 mm a vysoký útlum 2 dB/m což odpovídá 2000 dB/km.  Vlákna jsou používána pro přenos vysokých </a:t>
            </a:r>
            <a:r>
              <a:rPr lang="cs-CZ" sz="1200" kern="1200" baseline="0" dirty="0" err="1">
                <a:solidFill>
                  <a:srgbClr val="000000"/>
                </a:solidFill>
                <a:effectLst/>
                <a:latin typeface="Calibri" panose="020F0502020204030204" pitchFamily="34" charset="0"/>
                <a:ea typeface="+mn-ea"/>
                <a:cs typeface="+mn-cs"/>
              </a:rPr>
              <a:t>enenrgii</a:t>
            </a:r>
            <a:r>
              <a:rPr lang="cs-CZ" sz="1200" kern="1200" baseline="0" dirty="0">
                <a:solidFill>
                  <a:srgbClr val="000000"/>
                </a:solidFill>
                <a:effectLst/>
                <a:latin typeface="Calibri" panose="020F0502020204030204" pitchFamily="34" charset="0"/>
                <a:ea typeface="+mn-ea"/>
                <a:cs typeface="+mn-cs"/>
              </a:rPr>
              <a:t> pulsních laserů. PBG vlákna- </a:t>
            </a:r>
            <a:r>
              <a:rPr lang="cs-CZ" sz="1200" kern="1200" baseline="0" dirty="0" err="1">
                <a:solidFill>
                  <a:srgbClr val="000000"/>
                </a:solidFill>
                <a:effectLst/>
                <a:latin typeface="Calibri" panose="020F0502020204030204" pitchFamily="34" charset="0"/>
                <a:ea typeface="+mn-ea"/>
                <a:cs typeface="+mn-cs"/>
              </a:rPr>
              <a:t>photonic</a:t>
            </a:r>
            <a:r>
              <a:rPr lang="cs-CZ" sz="1200" kern="1200" baseline="0" dirty="0">
                <a:solidFill>
                  <a:srgbClr val="000000"/>
                </a:solidFill>
                <a:effectLst/>
                <a:latin typeface="Calibri" panose="020F0502020204030204" pitchFamily="34" charset="0"/>
                <a:ea typeface="+mn-ea"/>
                <a:cs typeface="+mn-cs"/>
              </a:rPr>
              <a:t> </a:t>
            </a:r>
            <a:r>
              <a:rPr lang="cs-CZ" sz="1200" kern="1200" baseline="0" dirty="0" err="1">
                <a:solidFill>
                  <a:srgbClr val="000000"/>
                </a:solidFill>
                <a:effectLst/>
                <a:latin typeface="Calibri" panose="020F0502020204030204" pitchFamily="34" charset="0"/>
                <a:ea typeface="+mn-ea"/>
                <a:cs typeface="+mn-cs"/>
              </a:rPr>
              <a:t>bandgap</a:t>
            </a:r>
            <a:r>
              <a:rPr lang="cs-CZ" sz="1200" kern="1200" baseline="0" dirty="0">
                <a:solidFill>
                  <a:srgbClr val="000000"/>
                </a:solidFill>
                <a:effectLst/>
                <a:latin typeface="Calibri" panose="020F0502020204030204" pitchFamily="34" charset="0"/>
                <a:ea typeface="+mn-ea"/>
                <a:cs typeface="+mn-cs"/>
              </a:rPr>
              <a:t> </a:t>
            </a:r>
            <a:r>
              <a:rPr lang="cs-CZ" sz="1200" kern="1200" baseline="0" dirty="0" err="1">
                <a:solidFill>
                  <a:srgbClr val="000000"/>
                </a:solidFill>
                <a:effectLst/>
                <a:latin typeface="Calibri" panose="020F0502020204030204" pitchFamily="34" charset="0"/>
                <a:ea typeface="+mn-ea"/>
                <a:cs typeface="+mn-cs"/>
              </a:rPr>
              <a:t>fibre</a:t>
            </a:r>
            <a:r>
              <a:rPr lang="cs-CZ" sz="1200" kern="1200" baseline="0" dirty="0">
                <a:solidFill>
                  <a:srgbClr val="000000"/>
                </a:solidFill>
                <a:effectLst/>
                <a:latin typeface="Calibri" panose="020F0502020204030204" pitchFamily="34" charset="0"/>
                <a:ea typeface="+mn-ea"/>
                <a:cs typeface="+mn-cs"/>
              </a:rPr>
              <a:t>  –jsou založena na jevu zvaném fotonické zakázané pásmo při kterém  ve světle procházejícím prostředím s periodickým střídáním indexu lomu je potlačeno šíření světla určité vlnové délky. Periodické střídání indexu lomu u PBG vláken je dosaženo systémem dutin , Vlákno má pásmo u kterého je šíření určité energie nebo vlnové délky zcela </a:t>
            </a:r>
            <a:r>
              <a:rPr lang="cs-CZ" sz="1200" kern="1200" baseline="0" dirty="0" err="1">
                <a:solidFill>
                  <a:srgbClr val="000000"/>
                </a:solidFill>
                <a:effectLst/>
                <a:latin typeface="Calibri" panose="020F0502020204030204" pitchFamily="34" charset="0"/>
                <a:ea typeface="+mn-ea"/>
                <a:cs typeface="+mn-cs"/>
              </a:rPr>
              <a:t>zakázano</a:t>
            </a:r>
            <a:r>
              <a:rPr lang="cs-CZ" sz="1200" kern="1200" baseline="0" dirty="0">
                <a:solidFill>
                  <a:srgbClr val="000000"/>
                </a:solidFill>
                <a:effectLst/>
                <a:latin typeface="Calibri" panose="020F0502020204030204" pitchFamily="34" charset="0"/>
                <a:ea typeface="+mn-ea"/>
                <a:cs typeface="+mn-cs"/>
              </a:rPr>
              <a:t>, takže dochází k extrémnímu zvýšení koeficientu odrazu pro případ záření mimo centrální duté jádro a vybraný rozsah úhlů. Centrální duté jádro dovoluje šíření záření s minimální </a:t>
            </a:r>
            <a:r>
              <a:rPr lang="cs-CZ" sz="1200" kern="1200" baseline="0" dirty="0" err="1">
                <a:solidFill>
                  <a:srgbClr val="000000"/>
                </a:solidFill>
                <a:effectLst/>
                <a:latin typeface="Calibri" panose="020F0502020204030204" pitchFamily="34" charset="0"/>
                <a:ea typeface="+mn-ea"/>
                <a:cs typeface="+mn-cs"/>
              </a:rPr>
              <a:t>absorbcí</a:t>
            </a:r>
            <a:r>
              <a:rPr lang="cs-CZ" sz="1200" kern="1200" baseline="0" dirty="0">
                <a:solidFill>
                  <a:srgbClr val="000000"/>
                </a:solidFill>
                <a:effectLst/>
                <a:latin typeface="Calibri" panose="020F0502020204030204" pitchFamily="34" charset="0"/>
                <a:ea typeface="+mn-ea"/>
                <a:cs typeface="+mn-cs"/>
              </a:rPr>
              <a:t>.  Jev fotonického zakázaného pásma je obdobný polovodičovému jevu. PBG vlákna mají obvykle vyšší útlum  v desítkách až stovkách dB/ km  v důsledku nedokonalostí geometrie.  Průměry vláken jsou obdobné standartním křemenným vláknům  od 10 do 100 um.  Jsou používány pro přenos vysokých energii laserů, ve spektroskopii a vzhledem k nízké citlivosti na změny teploty mají potenciál pro použití v meteorologii.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r>
              <a:rPr lang="cs-CZ" dirty="0"/>
              <a:t> </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42</a:t>
            </a:fld>
            <a:endParaRPr lang="cs-CZ"/>
          </a:p>
        </p:txBody>
      </p:sp>
    </p:spTree>
    <p:extLst>
      <p:ext uri="{BB962C8B-B14F-4D97-AF65-F5344CB8AC3E}">
        <p14:creationId xmlns:p14="http://schemas.microsoft.com/office/powerpoint/2010/main" val="2309584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Výroba optických vláken spočívá ve dvou po sobě následujících krocích . Výrobě </a:t>
            </a:r>
            <a:r>
              <a:rPr lang="cs-CZ" dirty="0" err="1"/>
              <a:t>preformy</a:t>
            </a:r>
            <a:r>
              <a:rPr lang="cs-CZ" dirty="0"/>
              <a:t> a tažení optického vlákna.  Při</a:t>
            </a:r>
            <a:r>
              <a:rPr lang="cs-CZ" baseline="0" dirty="0"/>
              <a:t> výrobě </a:t>
            </a:r>
            <a:r>
              <a:rPr lang="cs-CZ" baseline="0" dirty="0" err="1"/>
              <a:t>preformy</a:t>
            </a:r>
            <a:r>
              <a:rPr lang="cs-CZ" baseline="0" dirty="0"/>
              <a:t> křemenných vláken je do křemenné trubky vháněna směs kyslíku a chloridu křemíku pro ovlivnění indexu lomu jádra vlákna chlorid křemíku s chloridem germania pro </a:t>
            </a:r>
            <a:r>
              <a:rPr lang="cs-CZ" baseline="0" dirty="0" err="1"/>
              <a:t>zýšení</a:t>
            </a:r>
            <a:r>
              <a:rPr lang="cs-CZ" baseline="0" dirty="0"/>
              <a:t> indexu lomu a nebo s bromidem boru pro jeho </a:t>
            </a:r>
            <a:r>
              <a:rPr lang="cs-CZ" baseline="0" dirty="0" err="1"/>
              <a:t>snížení.Materiáloptického</a:t>
            </a:r>
            <a:r>
              <a:rPr lang="cs-CZ" baseline="0" dirty="0"/>
              <a:t> vlákna, zejména jeho jádro musí být prosté nečistot.  Obsah nečist musí být v řádu v </a:t>
            </a:r>
            <a:r>
              <a:rPr lang="cs-CZ" baseline="0" dirty="0" err="1"/>
              <a:t>ppb</a:t>
            </a:r>
            <a:r>
              <a:rPr lang="cs-CZ" baseline="0" dirty="0"/>
              <a:t> tj. 10-9- Pro lepší představu si můžeme představit řadu pomerančů z Prahy do Pardubic z nichž pouze </a:t>
            </a:r>
            <a:r>
              <a:rPr lang="cs-CZ" baseline="0" dirty="0" err="1"/>
              <a:t>jedenmůže</a:t>
            </a:r>
            <a:r>
              <a:rPr lang="cs-CZ" baseline="0" dirty="0"/>
              <a:t> být shnilý.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43</a:t>
            </a:fld>
            <a:endParaRPr lang="cs-CZ"/>
          </a:p>
        </p:txBody>
      </p:sp>
    </p:spTree>
    <p:extLst>
      <p:ext uri="{BB962C8B-B14F-4D97-AF65-F5344CB8AC3E}">
        <p14:creationId xmlns:p14="http://schemas.microsoft.com/office/powerpoint/2010/main" val="361572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Výroba optických vláken spočívá ve dvou po sobě následujících krocích. Výrobě </a:t>
            </a:r>
            <a:r>
              <a:rPr lang="cs-CZ" dirty="0" err="1"/>
              <a:t>preformy</a:t>
            </a:r>
            <a:r>
              <a:rPr lang="cs-CZ" dirty="0"/>
              <a:t> a tažení optického vlákna.  Při výrobě </a:t>
            </a:r>
            <a:r>
              <a:rPr lang="cs-CZ" dirty="0" err="1"/>
              <a:t>preformy</a:t>
            </a:r>
            <a:r>
              <a:rPr lang="cs-CZ" dirty="0"/>
              <a:t> křemenných vláken je do křemenné trubky vháněna směs kyslíku a chloridu křemíku a pro ovlivnění indexu lomu jádra vlákna chlorid křemíku s chloridem germania pro </a:t>
            </a:r>
            <a:r>
              <a:rPr lang="cs-CZ" dirty="0" err="1"/>
              <a:t>zýšení</a:t>
            </a:r>
            <a:r>
              <a:rPr lang="cs-CZ" dirty="0"/>
              <a:t> indexu lomu a nebo s bromidem boru pro jeho snížení. Pro dosažení co nízkého útlumu světla ve vlákně  Obsah nečist v materiálu jádra musí být v řádu v </a:t>
            </a:r>
            <a:r>
              <a:rPr lang="cs-CZ" dirty="0" err="1"/>
              <a:t>ppb</a:t>
            </a:r>
            <a:r>
              <a:rPr lang="cs-CZ" dirty="0"/>
              <a:t> tj. 10-9- Pro lepší představu si můžeme představit řadu pomerančů z Prahy do Pardubic z nichž pouze jeden může být shnilý. Chlorid křemíku a germania se dají </a:t>
            </a:r>
            <a:r>
              <a:rPr lang="cs-CZ" dirty="0" err="1"/>
              <a:t>doobře</a:t>
            </a:r>
            <a:r>
              <a:rPr lang="cs-CZ" dirty="0"/>
              <a:t> zbavit nečistot destilací.  Podél křemenné trubky se pohybuje hořák a v trubce, při teplotě okolo1700 °C dochází k reakci chloridů s kyslíkem za vzniku příslušných kysličníků, které se usazují na stěnách trubky. Při každém přejezdu hořáku se může změnit složení směsi plynů a tím i index lomu v dané vrstvě. V konečné fázi je zvýšena teploty na 2100 °C a ke kolapsu, </a:t>
            </a:r>
            <a:r>
              <a:rPr lang="cs-CZ" dirty="0" err="1"/>
              <a:t>sintrování</a:t>
            </a:r>
            <a:r>
              <a:rPr lang="cs-CZ" dirty="0"/>
              <a:t>,  protavení nanesených vrstev .  </a:t>
            </a:r>
          </a:p>
          <a:p>
            <a:r>
              <a:rPr lang="cs-CZ" dirty="0" err="1"/>
              <a:t>Preforma</a:t>
            </a:r>
            <a:r>
              <a:rPr lang="cs-CZ" dirty="0"/>
              <a:t>- skleněná tyč je upevněna do podavače, který posunuje její konec do pece s teplotou kolem 2000 C. Z </a:t>
            </a:r>
            <a:r>
              <a:rPr lang="cs-CZ" dirty="0" err="1"/>
              <a:t>preformy</a:t>
            </a:r>
            <a:r>
              <a:rPr lang="cs-CZ" dirty="0"/>
              <a:t> je taženo vlákno o průměru 50 – 250 mikrometrů, standartní průměr je 125 mikrometrů. Pod pecí je měření průměru vlákna a nanášení a vytvrzování primární polymerní ochrany. Vlákno ihned po vytažení musí mít chráněn povrch proti vzniku a šíření trhlinek v důsledku kontaktu se vzdušnou vlhkostí. Průměr vlákna je kontrolován zpětnou vazbou mezi měřením průměru vlákna  a rychlosti odtahování.</a:t>
            </a: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44</a:t>
            </a:fld>
            <a:endParaRPr lang="cs-CZ"/>
          </a:p>
        </p:txBody>
      </p:sp>
    </p:spTree>
    <p:extLst>
      <p:ext uri="{BB962C8B-B14F-4D97-AF65-F5344CB8AC3E}">
        <p14:creationId xmlns:p14="http://schemas.microsoft.com/office/powerpoint/2010/main" val="2328533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45</a:t>
            </a:fld>
            <a:endParaRPr lang="cs-CZ"/>
          </a:p>
        </p:txBody>
      </p:sp>
    </p:spTree>
    <p:extLst>
      <p:ext uri="{BB962C8B-B14F-4D97-AF65-F5344CB8AC3E}">
        <p14:creationId xmlns:p14="http://schemas.microsoft.com/office/powerpoint/2010/main" val="3146904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47</a:t>
            </a:fld>
            <a:endParaRPr lang="cs-CZ"/>
          </a:p>
        </p:txBody>
      </p:sp>
    </p:spTree>
    <p:extLst>
      <p:ext uri="{BB962C8B-B14F-4D97-AF65-F5344CB8AC3E}">
        <p14:creationId xmlns:p14="http://schemas.microsoft.com/office/powerpoint/2010/main" val="156577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A020BC-9A21-4D9B-B88A-7E9FDD0BD519}" type="slidenum">
              <a:rPr lang="cs-CZ" altLang="cs-CZ"/>
              <a:pPr/>
              <a:t>5</a:t>
            </a:fld>
            <a:endParaRPr lang="cs-CZ" altLang="cs-CZ"/>
          </a:p>
        </p:txBody>
      </p:sp>
      <p:sp>
        <p:nvSpPr>
          <p:cNvPr id="71682" name="Rectangle 2"/>
          <p:cNvSpPr>
            <a:spLocks noGrp="1" noRot="1" noChangeAspect="1" noChangeArrowheads="1" noTextEdit="1"/>
          </p:cNvSpPr>
          <p:nvPr>
            <p:ph type="sldImg"/>
          </p:nvPr>
        </p:nvSpPr>
        <p:spPr>
          <a:xfrm>
            <a:off x="811213" y="860425"/>
            <a:ext cx="5726112" cy="4294188"/>
          </a:xfrm>
          <a:ln/>
        </p:spPr>
      </p:sp>
      <p:sp>
        <p:nvSpPr>
          <p:cNvPr id="71683" name="Rectangle 3"/>
          <p:cNvSpPr>
            <a:spLocks noGrp="1" noChangeArrowheads="1"/>
          </p:cNvSpPr>
          <p:nvPr>
            <p:ph type="body" idx="1"/>
          </p:nvPr>
        </p:nvSpPr>
        <p:spPr/>
        <p:txBody>
          <a:bodyPr/>
          <a:lstStyle/>
          <a:p>
            <a:r>
              <a:rPr lang="cs-CZ" altLang="cs-CZ" dirty="0" err="1"/>
              <a:t>Different</a:t>
            </a:r>
            <a:r>
              <a:rPr lang="cs-CZ" altLang="cs-CZ" dirty="0"/>
              <a:t> </a:t>
            </a:r>
            <a:r>
              <a:rPr lang="cs-CZ" altLang="cs-CZ" i="1" dirty="0" err="1"/>
              <a:t>electromagnetic</a:t>
            </a:r>
            <a:r>
              <a:rPr lang="cs-CZ" altLang="cs-CZ" i="1" dirty="0"/>
              <a:t> </a:t>
            </a:r>
            <a:r>
              <a:rPr lang="cs-CZ" altLang="cs-CZ" i="1" dirty="0" err="1"/>
              <a:t>modes</a:t>
            </a:r>
            <a:r>
              <a:rPr lang="cs-CZ" altLang="cs-CZ" dirty="0"/>
              <a:t> (such as </a:t>
            </a:r>
            <a:r>
              <a:rPr lang="cs-CZ" altLang="cs-CZ" dirty="0" err="1"/>
              <a:t>those</a:t>
            </a:r>
            <a:r>
              <a:rPr lang="cs-CZ" altLang="cs-CZ" dirty="0"/>
              <a:t> </a:t>
            </a:r>
            <a:r>
              <a:rPr lang="cs-CZ" altLang="cs-CZ" dirty="0" err="1"/>
              <a:t>depicted</a:t>
            </a:r>
            <a:r>
              <a:rPr lang="cs-CZ" altLang="cs-CZ" dirty="0"/>
              <a:t> </a:t>
            </a:r>
            <a:r>
              <a:rPr lang="cs-CZ" altLang="cs-CZ" dirty="0" err="1"/>
              <a:t>here</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treated</a:t>
            </a:r>
            <a:r>
              <a:rPr lang="cs-CZ" altLang="cs-CZ" dirty="0"/>
              <a:t> as independent </a:t>
            </a:r>
            <a:r>
              <a:rPr lang="cs-CZ" altLang="cs-CZ" dirty="0" err="1">
                <a:hlinkClick r:id="rId3" tooltip="Quantum harmonic oscillator"/>
              </a:rPr>
              <a:t>simple</a:t>
            </a:r>
            <a:r>
              <a:rPr lang="cs-CZ" altLang="cs-CZ" dirty="0">
                <a:hlinkClick r:id="rId3" tooltip="Quantum harmonic oscillator"/>
              </a:rPr>
              <a:t> </a:t>
            </a:r>
            <a:r>
              <a:rPr lang="cs-CZ" altLang="cs-CZ" dirty="0" err="1">
                <a:hlinkClick r:id="rId3" tooltip="Quantum harmonic oscillator"/>
              </a:rPr>
              <a:t>harmonic</a:t>
            </a:r>
            <a:r>
              <a:rPr lang="cs-CZ" altLang="cs-CZ" dirty="0">
                <a:hlinkClick r:id="rId3" tooltip="Quantum harmonic oscillator"/>
              </a:rPr>
              <a:t> </a:t>
            </a:r>
            <a:r>
              <a:rPr lang="cs-CZ" altLang="cs-CZ" dirty="0" err="1">
                <a:hlinkClick r:id="rId3" tooltip="Quantum harmonic oscillator"/>
              </a:rPr>
              <a:t>oscillators</a:t>
            </a:r>
            <a:r>
              <a:rPr lang="cs-CZ" altLang="cs-CZ" dirty="0"/>
              <a:t>. A </a:t>
            </a:r>
            <a:r>
              <a:rPr lang="cs-CZ" altLang="cs-CZ" dirty="0" err="1"/>
              <a:t>photon</a:t>
            </a:r>
            <a:r>
              <a:rPr lang="cs-CZ" altLang="cs-CZ" dirty="0"/>
              <a:t> </a:t>
            </a:r>
            <a:r>
              <a:rPr lang="cs-CZ" altLang="cs-CZ" dirty="0" err="1"/>
              <a:t>corresponds</a:t>
            </a:r>
            <a:r>
              <a:rPr lang="cs-CZ" altLang="cs-CZ" dirty="0"/>
              <a:t> to a unit </a:t>
            </a:r>
            <a:r>
              <a:rPr lang="cs-CZ" altLang="cs-CZ" dirty="0" err="1"/>
              <a:t>of</a:t>
            </a:r>
            <a:r>
              <a:rPr lang="cs-CZ" altLang="cs-CZ" dirty="0"/>
              <a:t> </a:t>
            </a:r>
            <a:r>
              <a:rPr lang="cs-CZ" altLang="cs-CZ" dirty="0" err="1"/>
              <a:t>energy</a:t>
            </a:r>
            <a:r>
              <a:rPr lang="cs-CZ" altLang="cs-CZ" dirty="0"/>
              <a:t> E=</a:t>
            </a:r>
            <a:r>
              <a:rPr lang="cs-CZ" altLang="cs-CZ" dirty="0" err="1"/>
              <a:t>hν</a:t>
            </a:r>
            <a:r>
              <a:rPr lang="cs-CZ" altLang="cs-CZ" dirty="0"/>
              <a:t> in </a:t>
            </a:r>
            <a:r>
              <a:rPr lang="cs-CZ" altLang="cs-CZ" dirty="0" err="1"/>
              <a:t>its</a:t>
            </a:r>
            <a:r>
              <a:rPr lang="cs-CZ" altLang="cs-CZ" dirty="0"/>
              <a:t> </a:t>
            </a:r>
            <a:r>
              <a:rPr lang="cs-CZ" altLang="cs-CZ" dirty="0" err="1"/>
              <a:t>electromagnetic</a:t>
            </a:r>
            <a:r>
              <a:rPr lang="cs-CZ" altLang="cs-CZ" dirty="0"/>
              <a:t> mode </a:t>
            </a:r>
          </a:p>
          <a:p>
            <a:r>
              <a:rPr lang="cs-CZ" altLang="cs-CZ" dirty="0"/>
              <a:t>Elektrická a magnetická vlna, které jsou na sebe vždy kolmé, jsou pří šíření orientovány všemi směry. Jedna orientace je oddělena při polarizaci. Geometrické</a:t>
            </a:r>
            <a:r>
              <a:rPr lang="cs-CZ" altLang="cs-CZ" baseline="0" dirty="0"/>
              <a:t> uspořádání elektromagnetického pole je označováno jako vid, </a:t>
            </a:r>
            <a:r>
              <a:rPr lang="cs-CZ" altLang="cs-CZ" baseline="0" dirty="0" err="1"/>
              <a:t>mod</a:t>
            </a:r>
            <a:r>
              <a:rPr lang="cs-CZ" altLang="cs-CZ" baseline="0" dirty="0"/>
              <a:t>.. Rozdílné elektromagnetické vidy mohou být nahlíženy jako nezávislé harmonické oscilátory, liší se </a:t>
            </a:r>
            <a:r>
              <a:rPr lang="cs-CZ" altLang="cs-CZ" dirty="0"/>
              <a:t>Intenzitou, vlnovou délkou, polarizací, směrem. Foton odpovídá jednotce energie E=H</a:t>
            </a:r>
            <a:r>
              <a:rPr lang="el-GR" altLang="cs-CZ" dirty="0"/>
              <a:t>ν  </a:t>
            </a:r>
            <a:r>
              <a:rPr lang="cs-CZ" altLang="cs-CZ" dirty="0"/>
              <a:t>v-</a:t>
            </a:r>
            <a:r>
              <a:rPr lang="cs-CZ" altLang="cs-CZ" dirty="0" err="1"/>
              <a:t>tého</a:t>
            </a:r>
            <a:r>
              <a:rPr lang="cs-CZ" altLang="cs-CZ" dirty="0"/>
              <a:t> elektromagnetickém vidu</a:t>
            </a:r>
          </a:p>
        </p:txBody>
      </p:sp>
    </p:spTree>
    <p:extLst>
      <p:ext uri="{BB962C8B-B14F-4D97-AF65-F5344CB8AC3E}">
        <p14:creationId xmlns:p14="http://schemas.microsoft.com/office/powerpoint/2010/main" val="197127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Interakce elektromagnetického</a:t>
            </a:r>
            <a:r>
              <a:rPr lang="cs-CZ" baseline="0" dirty="0"/>
              <a:t> záření</a:t>
            </a:r>
            <a:r>
              <a:rPr lang="cs-CZ" dirty="0"/>
              <a:t> z hmotou</a:t>
            </a:r>
            <a:r>
              <a:rPr lang="cs-CZ" baseline="0" dirty="0"/>
              <a:t> se využívá</a:t>
            </a:r>
            <a:r>
              <a:rPr lang="cs-CZ" dirty="0"/>
              <a:t> v analytické chemii a při  konstrukci senzorů.</a:t>
            </a:r>
            <a:r>
              <a:rPr lang="cs-CZ" baseline="0" dirty="0"/>
              <a:t> </a:t>
            </a:r>
            <a:r>
              <a:rPr lang="cs-CZ" dirty="0"/>
              <a:t>Spektroskopie</a:t>
            </a:r>
            <a:r>
              <a:rPr lang="cs-CZ" baseline="0" dirty="0"/>
              <a:t> využívá</a:t>
            </a:r>
            <a:r>
              <a:rPr lang="cs-CZ" dirty="0"/>
              <a:t> </a:t>
            </a:r>
            <a:r>
              <a:rPr lang="cs-CZ" altLang="cs-CZ" dirty="0" err="1"/>
              <a:t>absorbce</a:t>
            </a:r>
            <a:r>
              <a:rPr lang="cs-CZ" altLang="cs-CZ" dirty="0"/>
              <a:t>, emise nebo rozptylu elektromagnetického záření hmotou k jejímu kvantitativnímu a kvalitativnímu popisu. Bylo a je využíváno elektromagnetické záření od vlnových délek 10</a:t>
            </a:r>
            <a:r>
              <a:rPr lang="cs-CZ" altLang="cs-CZ" baseline="0" dirty="0"/>
              <a:t> na méně 6 </a:t>
            </a:r>
            <a:r>
              <a:rPr lang="cs-CZ" altLang="cs-CZ" baseline="0" dirty="0" err="1"/>
              <a:t>nm</a:t>
            </a:r>
            <a:r>
              <a:rPr lang="cs-CZ" altLang="cs-CZ" baseline="0" dirty="0"/>
              <a:t> až po radiové vlny s vlnovou délkou 100 km. Viditelná část světla tvoří jenom malou část od 400 do 700 </a:t>
            </a:r>
            <a:r>
              <a:rPr lang="cs-CZ" altLang="cs-CZ" baseline="0" dirty="0" err="1"/>
              <a:t>nm</a:t>
            </a:r>
            <a:r>
              <a:rPr lang="cs-CZ" altLang="cs-CZ" baseline="0" dirty="0"/>
              <a:t>.  Pro identifikaci funkčních skupin organických látek je významná především infračervená oblast záření</a:t>
            </a:r>
            <a:endParaRPr lang="cs-CZ" dirty="0"/>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6</a:t>
            </a:fld>
            <a:endParaRPr lang="cs-CZ"/>
          </a:p>
        </p:txBody>
      </p:sp>
    </p:spTree>
    <p:extLst>
      <p:ext uri="{BB962C8B-B14F-4D97-AF65-F5344CB8AC3E}">
        <p14:creationId xmlns:p14="http://schemas.microsoft.com/office/powerpoint/2010/main" val="131793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Tato</a:t>
            </a:r>
            <a:r>
              <a:rPr lang="cs-CZ" baseline="0" dirty="0"/>
              <a:t> oblast vlnových délek, okolo 10 um rezonuje s vibracemi molekul. Infračervená spektroskopie je </a:t>
            </a:r>
            <a:r>
              <a:rPr lang="cs-CZ" baseline="0" dirty="0" err="1"/>
              <a:t>absopční</a:t>
            </a:r>
            <a:r>
              <a:rPr lang="cs-CZ" baseline="0" dirty="0"/>
              <a:t> měření kdežto </a:t>
            </a:r>
            <a:r>
              <a:rPr lang="cs-CZ" baseline="0" dirty="0" err="1"/>
              <a:t>Ramanova</a:t>
            </a:r>
            <a:r>
              <a:rPr lang="cs-CZ" baseline="0" dirty="0"/>
              <a:t> spektroskopie měří rozptyl světla z laserového zdroje, který po té co došlo k rozptylu se skládá s vibračními strukturami molekul. Infračervené pásy jsou aktivní jestliže se současně s vibrací mění </a:t>
            </a:r>
            <a:r>
              <a:rPr lang="cs-CZ" baseline="0" dirty="0" err="1"/>
              <a:t>dipol</a:t>
            </a:r>
            <a:r>
              <a:rPr lang="cs-CZ" baseline="0" dirty="0"/>
              <a:t> moment. </a:t>
            </a:r>
            <a:r>
              <a:rPr lang="cs-CZ" baseline="0" dirty="0" err="1"/>
              <a:t>Ramanovy</a:t>
            </a:r>
            <a:r>
              <a:rPr lang="cs-CZ" baseline="0" dirty="0"/>
              <a:t> pásy jsou aktivní jestliže se mění </a:t>
            </a:r>
            <a:r>
              <a:rPr lang="cs-CZ" baseline="0" dirty="0" err="1"/>
              <a:t>polarizovatelnost</a:t>
            </a:r>
            <a:r>
              <a:rPr lang="cs-CZ" baseline="0" dirty="0"/>
              <a:t>. Na bázi měření infračervených spekter jsou založeny senzory kysličníku uhličitého a pro </a:t>
            </a:r>
            <a:r>
              <a:rPr lang="cs-CZ" baseline="0" dirty="0" err="1"/>
              <a:t>ŕychlé</a:t>
            </a:r>
            <a:r>
              <a:rPr lang="cs-CZ" baseline="0" dirty="0"/>
              <a:t> </a:t>
            </a:r>
            <a:r>
              <a:rPr lang="cs-CZ" baseline="0" dirty="0" err="1"/>
              <a:t>zjištování</a:t>
            </a:r>
            <a:r>
              <a:rPr lang="cs-CZ" baseline="0" dirty="0"/>
              <a:t> koncentrace </a:t>
            </a:r>
            <a:r>
              <a:rPr lang="cs-CZ" baseline="0" dirty="0" err="1"/>
              <a:t>methanolu</a:t>
            </a:r>
            <a:r>
              <a:rPr lang="cs-CZ" baseline="0" dirty="0"/>
              <a:t> v </a:t>
            </a:r>
            <a:r>
              <a:rPr lang="cs-CZ" baseline="0" dirty="0" err="1"/>
              <a:t>alkoholikckých</a:t>
            </a:r>
            <a:r>
              <a:rPr lang="cs-CZ" baseline="0" dirty="0"/>
              <a:t> nápojích se využívá </a:t>
            </a:r>
            <a:r>
              <a:rPr lang="cs-CZ" baseline="0" dirty="0" err="1"/>
              <a:t>Ramanových</a:t>
            </a:r>
            <a:r>
              <a:rPr lang="cs-CZ" baseline="0" dirty="0"/>
              <a:t> spekter. </a:t>
            </a:r>
          </a:p>
          <a:p>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7</a:t>
            </a:fld>
            <a:endParaRPr lang="cs-CZ"/>
          </a:p>
        </p:txBody>
      </p:sp>
    </p:spTree>
    <p:extLst>
      <p:ext uri="{BB962C8B-B14F-4D97-AF65-F5344CB8AC3E}">
        <p14:creationId xmlns:p14="http://schemas.microsoft.com/office/powerpoint/2010/main" val="139449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Pomocí infračervených spekter, můžeme</a:t>
            </a:r>
            <a:r>
              <a:rPr lang="cs-CZ" baseline="0" dirty="0"/>
              <a:t> určit funkční skupiny v organických molekulách. Charakteristické absorpční pásy funkčních skupin jsou v oblasti vlnových délek zhruba od 2,5 do 14  mikrometrů.   V infračervené spektroskopii se pozice absorpčních pásů udává jako vlnočet, reciproká hodnota vlnové délky v cm na -1. Spektra čistých organických látek jsou tabelovaná a lze je použít k identifikaci separované látky. </a:t>
            </a:r>
            <a:endParaRPr lang="cs-CZ" dirty="0"/>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8</a:t>
            </a:fld>
            <a:endParaRPr lang="cs-CZ"/>
          </a:p>
        </p:txBody>
      </p:sp>
    </p:spTree>
    <p:extLst>
      <p:ext uri="{BB962C8B-B14F-4D97-AF65-F5344CB8AC3E}">
        <p14:creationId xmlns:p14="http://schemas.microsoft.com/office/powerpoint/2010/main" val="1209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ultrafialové a viditelné oblasti spektra se uplatňují elektronové přechody . Spektrum organických látek je komplexní. Představuje superpozici rotačních a vibračních přechodů elektronových stavů, které se jeví jako široký </a:t>
            </a:r>
            <a:r>
              <a:rPr lang="cs-CZ" dirty="0" err="1"/>
              <a:t>absorbční</a:t>
            </a:r>
            <a:r>
              <a:rPr lang="cs-CZ" dirty="0"/>
              <a:t> pás.   </a:t>
            </a:r>
          </a:p>
          <a:p>
            <a:r>
              <a:rPr lang="cs-CZ" dirty="0" err="1"/>
              <a:t>Absorbce</a:t>
            </a:r>
            <a:r>
              <a:rPr lang="cs-CZ" dirty="0"/>
              <a:t> UV-VIS světla organických molekul je omezena na určité funkční skupiny, - chromofory – které obsahují valenční elektrony s nízkou excitační energii.  </a:t>
            </a:r>
          </a:p>
          <a:p>
            <a:r>
              <a:rPr lang="cs-CZ" dirty="0" err="1"/>
              <a:t>Absorbce</a:t>
            </a:r>
            <a:r>
              <a:rPr lang="cs-CZ" dirty="0"/>
              <a:t> ultrafialového a viditelného záření odpovídají excitacím vnějších elektronů. Zvýšením interakce vnějších elektronů lze posunout absorpční pásy k vyšším vlnovým délkám  tak</a:t>
            </a:r>
            <a:r>
              <a:rPr lang="cs-CZ" baseline="0" dirty="0"/>
              <a:t> </a:t>
            </a:r>
            <a:r>
              <a:rPr lang="cs-CZ" dirty="0"/>
              <a:t> jak ukazuje příklad komplexu </a:t>
            </a:r>
            <a:r>
              <a:rPr lang="cs-CZ" dirty="0" err="1"/>
              <a:t>Renia</a:t>
            </a:r>
            <a:r>
              <a:rPr lang="cs-CZ" dirty="0"/>
              <a:t> s </a:t>
            </a:r>
            <a:r>
              <a:rPr lang="cs-CZ" dirty="0" err="1"/>
              <a:t>bipyridilem</a:t>
            </a:r>
            <a:r>
              <a:rPr lang="cs-CZ" dirty="0"/>
              <a:t>. Zvětšením ligandů</a:t>
            </a:r>
            <a:r>
              <a:rPr lang="cs-CZ" baseline="0" dirty="0"/>
              <a:t> z </a:t>
            </a:r>
            <a:r>
              <a:rPr lang="cs-CZ" baseline="0" dirty="0" err="1"/>
              <a:t>bipyridilu</a:t>
            </a:r>
            <a:r>
              <a:rPr lang="cs-CZ" baseline="0" dirty="0"/>
              <a:t> na </a:t>
            </a:r>
            <a:r>
              <a:rPr lang="cs-CZ" baseline="0" dirty="0" err="1"/>
              <a:t>bisphenylethynyl</a:t>
            </a:r>
            <a:r>
              <a:rPr lang="cs-CZ" baseline="0" dirty="0"/>
              <a:t> </a:t>
            </a:r>
            <a:r>
              <a:rPr lang="cs-CZ" baseline="0" dirty="0" err="1"/>
              <a:t>bipyridyl</a:t>
            </a:r>
            <a:r>
              <a:rPr lang="cs-CZ" baseline="0" dirty="0"/>
              <a:t> a  zvýšením konjugace elektronů lineárním uspořádáním ligandů došlo k posunu maxima absorpčních pásů  o více než  100 </a:t>
            </a:r>
            <a:r>
              <a:rPr lang="cs-CZ" baseline="0" dirty="0" err="1"/>
              <a:t>nm</a:t>
            </a:r>
            <a:r>
              <a:rPr lang="cs-CZ" baseline="0" dirty="0"/>
              <a:t>.  Při konstrukci optických senzorů  v UV a viditelné oblasti je posun k vyšším vlnovým délkám žádoucí vzhledem k lepší dostupnosti zdrojů a detektorů záření.   </a:t>
            </a:r>
            <a:r>
              <a:rPr lang="cs-CZ" dirty="0"/>
              <a:t> </a:t>
            </a:r>
          </a:p>
        </p:txBody>
      </p:sp>
      <p:sp>
        <p:nvSpPr>
          <p:cNvPr id="4" name="Zástupný symbol pro číslo snímku 3"/>
          <p:cNvSpPr>
            <a:spLocks noGrp="1"/>
          </p:cNvSpPr>
          <p:nvPr>
            <p:ph type="sldNum" sz="quarter" idx="10"/>
          </p:nvPr>
        </p:nvSpPr>
        <p:spPr/>
        <p:txBody>
          <a:bodyPr/>
          <a:lstStyle/>
          <a:p>
            <a:fld id="{857A20CC-CF8D-43C4-9B87-25026249695E}" type="slidenum">
              <a:rPr lang="cs-CZ" smtClean="0"/>
              <a:t>9</a:t>
            </a:fld>
            <a:endParaRPr lang="cs-CZ"/>
          </a:p>
        </p:txBody>
      </p:sp>
    </p:spTree>
    <p:extLst>
      <p:ext uri="{BB962C8B-B14F-4D97-AF65-F5344CB8AC3E}">
        <p14:creationId xmlns:p14="http://schemas.microsoft.com/office/powerpoint/2010/main" val="360480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980729"/>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31640" y="2636912"/>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cs-CZ"/>
              <a:t>Klepnutím lze upravit styl předlohy podnadpisů.</a:t>
            </a:r>
          </a:p>
        </p:txBody>
      </p:sp>
    </p:spTree>
    <p:extLst>
      <p:ext uri="{BB962C8B-B14F-4D97-AF65-F5344CB8AC3E}">
        <p14:creationId xmlns:p14="http://schemas.microsoft.com/office/powerpoint/2010/main" val="349799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2"/>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9" y="6237290"/>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1"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userDrawn="1"/>
        </p:nvSpPr>
        <p:spPr bwMode="auto">
          <a:xfrm>
            <a:off x="2700339" y="6308726"/>
            <a:ext cx="4319587" cy="36933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900" b="1">
                <a:solidFill>
                  <a:srgbClr val="595959"/>
                </a:solidFill>
                <a:latin typeface="Calibri" pitchFamily="34" charset="0"/>
              </a:rPr>
              <a:t>Modernizace výuky technických a přírodovědných oborů na UJEP se zaměřením na problematiku ochrany životního prostředí</a:t>
            </a:r>
            <a:endParaRPr lang="cs-CZ" sz="1800">
              <a:latin typeface="Calibri" pitchFamily="34" charset="0"/>
            </a:endParaRPr>
          </a:p>
        </p:txBody>
      </p:sp>
      <p:sp>
        <p:nvSpPr>
          <p:cNvPr id="2" name="Nadpis 1"/>
          <p:cNvSpPr>
            <a:spLocks noGrp="1"/>
          </p:cNvSpPr>
          <p:nvPr>
            <p:ph type="title"/>
          </p:nvPr>
        </p:nvSpPr>
        <p:spPr>
          <a:xfrm>
            <a:off x="1792288" y="4800600"/>
            <a:ext cx="5486400" cy="566738"/>
          </a:xfrm>
        </p:spPr>
        <p:txBody>
          <a:bodyPr anchor="b"/>
          <a:lstStyle>
            <a:lvl1pPr algn="l">
              <a:defRPr sz="15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58194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Klepnutím lze upravit styly předlohy textu.</a:t>
            </a:r>
          </a:p>
        </p:txBody>
      </p:sp>
      <p:sp>
        <p:nvSpPr>
          <p:cNvPr id="10" name="Zástupný symbol pro datum 3"/>
          <p:cNvSpPr>
            <a:spLocks noGrp="1"/>
          </p:cNvSpPr>
          <p:nvPr>
            <p:ph type="dt" sz="half" idx="10"/>
          </p:nvPr>
        </p:nvSpPr>
        <p:spPr>
          <a:xfrm>
            <a:off x="7235826" y="6453188"/>
            <a:ext cx="1081088" cy="285750"/>
          </a:xfrm>
          <a:prstGeom prst="rect">
            <a:avLst/>
          </a:prstGeom>
        </p:spPr>
        <p:txBody>
          <a:bodyPr/>
          <a:lstStyle>
            <a:lvl1pPr algn="ctr" eaLnBrk="1" hangingPunct="1">
              <a:defRPr>
                <a:latin typeface="Arial" charset="0"/>
              </a:defRPr>
            </a:lvl1pPr>
          </a:lstStyle>
          <a:p>
            <a:pPr>
              <a:defRPr/>
            </a:pPr>
            <a:endParaRPr lang="cs-CZ" dirty="0"/>
          </a:p>
        </p:txBody>
      </p:sp>
      <p:sp>
        <p:nvSpPr>
          <p:cNvPr id="11" name="Zástupný symbol pro zápatí 4"/>
          <p:cNvSpPr>
            <a:spLocks noGrp="1"/>
          </p:cNvSpPr>
          <p:nvPr>
            <p:ph type="ftr" sz="quarter" idx="11"/>
          </p:nvPr>
        </p:nvSpPr>
        <p:spPr>
          <a:xfrm>
            <a:off x="7235826" y="6237288"/>
            <a:ext cx="1728788" cy="144462"/>
          </a:xfrm>
          <a:prstGeom prst="rect">
            <a:avLst/>
          </a:prstGeom>
        </p:spPr>
        <p:txBody>
          <a:bodyPr/>
          <a:lstStyle>
            <a:lvl1pPr algn="ctr" eaLnBrk="1" hangingPunct="1">
              <a:defRPr>
                <a:latin typeface="Arial" charset="0"/>
              </a:defRPr>
            </a:lvl1pPr>
          </a:lstStyle>
          <a:p>
            <a:pPr>
              <a:defRPr/>
            </a:pPr>
            <a:endParaRPr lang="cs-CZ"/>
          </a:p>
        </p:txBody>
      </p:sp>
      <p:sp>
        <p:nvSpPr>
          <p:cNvPr id="12" name="Zástupný symbol pro číslo snímku 5"/>
          <p:cNvSpPr>
            <a:spLocks noGrp="1"/>
          </p:cNvSpPr>
          <p:nvPr>
            <p:ph type="sldNum" sz="quarter" idx="12"/>
          </p:nvPr>
        </p:nvSpPr>
        <p:spPr>
          <a:xfrm>
            <a:off x="8388351" y="6453188"/>
            <a:ext cx="576263" cy="2857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B1E3F780-2F13-4764-83F2-08ABBADB3CB1}" type="slidenum">
              <a:rPr lang="cs-CZ" altLang="cs-CZ"/>
              <a:pPr>
                <a:defRPr/>
              </a:pPr>
              <a:t>‹#›</a:t>
            </a:fld>
            <a:endParaRPr lang="cs-CZ" altLang="cs-CZ"/>
          </a:p>
        </p:txBody>
      </p:sp>
    </p:spTree>
    <p:extLst>
      <p:ext uri="{BB962C8B-B14F-4D97-AF65-F5344CB8AC3E}">
        <p14:creationId xmlns:p14="http://schemas.microsoft.com/office/powerpoint/2010/main" val="255610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59499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8" descr="LOGO_FZP_CZ_RGB_standard.jpg"/>
          <p:cNvPicPr>
            <a:picLocks noChangeAspect="1"/>
          </p:cNvPicPr>
          <p:nvPr userDrawn="1"/>
        </p:nvPicPr>
        <p:blipFill>
          <a:blip r:embed="rId3">
            <a:extLst>
              <a:ext uri="{28A0092B-C50C-407E-A947-70E740481C1C}">
                <a14:useLocalDpi xmlns:a14="http://schemas.microsoft.com/office/drawing/2010/main" val="0"/>
              </a:ext>
            </a:extLst>
          </a:blip>
          <a:srcRect l="11194" t="7339" r="9795" b="18350"/>
          <a:stretch>
            <a:fillRect/>
          </a:stretch>
        </p:blipFill>
        <p:spPr bwMode="auto">
          <a:xfrm>
            <a:off x="7596188" y="127002"/>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8" descr="OPVK_hor_zakladni_logolink_RGB_cz.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39" y="6237290"/>
            <a:ext cx="24844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10" descr="Logo_EnviMod-color-v2.wmf"/>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51" y="115888"/>
            <a:ext cx="13684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a:spLocks noChangeArrowheads="1"/>
          </p:cNvSpPr>
          <p:nvPr userDrawn="1"/>
        </p:nvSpPr>
        <p:spPr bwMode="auto">
          <a:xfrm>
            <a:off x="2700339" y="6308726"/>
            <a:ext cx="4319587" cy="369332"/>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cs-CZ" sz="900" b="1">
                <a:solidFill>
                  <a:srgbClr val="595959"/>
                </a:solidFill>
                <a:latin typeface="Calibri" pitchFamily="34" charset="0"/>
              </a:rPr>
              <a:t>Modernizace výuky technických a přírodovědných oborů na UJEP se zaměřením na problematiku ochrany životního prostředí</a:t>
            </a:r>
            <a:endParaRPr lang="cs-CZ" sz="1800">
              <a:latin typeface="Calibri" pitchFamily="34" charset="0"/>
            </a:endParaRPr>
          </a:p>
        </p:txBody>
      </p:sp>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datum 3"/>
          <p:cNvSpPr>
            <a:spLocks noGrp="1"/>
          </p:cNvSpPr>
          <p:nvPr>
            <p:ph type="dt" sz="half" idx="10"/>
          </p:nvPr>
        </p:nvSpPr>
        <p:spPr>
          <a:xfrm>
            <a:off x="7235826" y="6453188"/>
            <a:ext cx="1081088" cy="285750"/>
          </a:xfrm>
          <a:prstGeom prst="rect">
            <a:avLst/>
          </a:prstGeom>
        </p:spPr>
        <p:txBody>
          <a:bodyPr/>
          <a:lstStyle>
            <a:lvl1pPr algn="ctr" eaLnBrk="1" hangingPunct="1">
              <a:defRPr>
                <a:latin typeface="Arial" charset="0"/>
              </a:defRPr>
            </a:lvl1pPr>
          </a:lstStyle>
          <a:p>
            <a:pPr>
              <a:defRPr/>
            </a:pPr>
            <a:endParaRPr lang="cs-CZ" dirty="0"/>
          </a:p>
        </p:txBody>
      </p:sp>
      <p:sp>
        <p:nvSpPr>
          <p:cNvPr id="10" name="Zástupný symbol pro zápatí 4"/>
          <p:cNvSpPr>
            <a:spLocks noGrp="1"/>
          </p:cNvSpPr>
          <p:nvPr>
            <p:ph type="ftr" sz="quarter" idx="11"/>
          </p:nvPr>
        </p:nvSpPr>
        <p:spPr>
          <a:xfrm>
            <a:off x="7235826" y="6237288"/>
            <a:ext cx="1728788" cy="144462"/>
          </a:xfrm>
          <a:prstGeom prst="rect">
            <a:avLst/>
          </a:prstGeom>
        </p:spPr>
        <p:txBody>
          <a:bodyPr/>
          <a:lstStyle>
            <a:lvl1pPr algn="ctr" eaLnBrk="1" hangingPunct="1">
              <a:defRPr>
                <a:latin typeface="Arial" charset="0"/>
              </a:defRPr>
            </a:lvl1pPr>
          </a:lstStyle>
          <a:p>
            <a:pPr>
              <a:defRPr/>
            </a:pPr>
            <a:endParaRPr lang="cs-CZ"/>
          </a:p>
        </p:txBody>
      </p:sp>
      <p:sp>
        <p:nvSpPr>
          <p:cNvPr id="11" name="Zástupný symbol pro číslo snímku 5"/>
          <p:cNvSpPr>
            <a:spLocks noGrp="1"/>
          </p:cNvSpPr>
          <p:nvPr>
            <p:ph type="sldNum" sz="quarter" idx="12"/>
          </p:nvPr>
        </p:nvSpPr>
        <p:spPr>
          <a:xfrm>
            <a:off x="8388351" y="6453188"/>
            <a:ext cx="576263" cy="2857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32F48AE9-CF5C-4BE6-992E-E914A281C9FC}" type="slidenum">
              <a:rPr lang="cs-CZ" altLang="cs-CZ"/>
              <a:pPr>
                <a:defRPr/>
              </a:pPr>
              <a:t>‹#›</a:t>
            </a:fld>
            <a:endParaRPr lang="cs-CZ" altLang="cs-CZ"/>
          </a:p>
        </p:txBody>
      </p:sp>
    </p:spTree>
    <p:extLst>
      <p:ext uri="{BB962C8B-B14F-4D97-AF65-F5344CB8AC3E}">
        <p14:creationId xmlns:p14="http://schemas.microsoft.com/office/powerpoint/2010/main" val="3734061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67464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9"/>
            <a:ext cx="6019800" cy="567464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19389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072800"/>
            <a:ext cx="8749636" cy="4876480"/>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6" name="Nadpis 15"/>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199062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0"/>
            <a:ext cx="8229600" cy="1371600"/>
          </a:xfrm>
        </p:spPr>
        <p:txBody>
          <a:bodyPr/>
          <a:lstStyle/>
          <a:p>
            <a:r>
              <a:rPr lang="cs-CZ"/>
              <a:t>Klepnutím lze upravit styl předlohy nadpisů.</a:t>
            </a:r>
            <a:endParaRPr lang="en-US"/>
          </a:p>
        </p:txBody>
      </p:sp>
      <p:sp>
        <p:nvSpPr>
          <p:cNvPr id="3" name="Zástupný symbol pro obsah 2"/>
          <p:cNvSpPr>
            <a:spLocks noGrp="1"/>
          </p:cNvSpPr>
          <p:nvPr>
            <p:ph sz="half" idx="1"/>
          </p:nvPr>
        </p:nvSpPr>
        <p:spPr>
          <a:xfrm>
            <a:off x="457200" y="1981200"/>
            <a:ext cx="40386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quarter" idx="2"/>
          </p:nvPr>
        </p:nvSpPr>
        <p:spPr>
          <a:xfrm>
            <a:off x="4648200" y="1981200"/>
            <a:ext cx="40386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obsah 4"/>
          <p:cNvSpPr>
            <a:spLocks noGrp="1"/>
          </p:cNvSpPr>
          <p:nvPr>
            <p:ph sz="quarter" idx="3"/>
          </p:nvPr>
        </p:nvSpPr>
        <p:spPr>
          <a:xfrm>
            <a:off x="4648200" y="4114800"/>
            <a:ext cx="40386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solidFill>
                <a:srgbClr val="FFFFFF"/>
              </a:solidFill>
            </a:endParaRPr>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solidFill>
                <a:srgbClr val="FFFFFF"/>
              </a:solidFill>
            </a:endParaRPr>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960F1AE1-9322-4922-AA2C-8A0C9F856975}" type="slidenum">
              <a:rPr lang="cs-CZ">
                <a:solidFill>
                  <a:srgbClr val="FFFFFF"/>
                </a:solidFill>
              </a:rPr>
              <a:pPr/>
              <a:t>‹#›</a:t>
            </a:fld>
            <a:endParaRPr lang="cs-CZ">
              <a:solidFill>
                <a:srgbClr val="FFFFFF"/>
              </a:solidFill>
            </a:endParaRPr>
          </a:p>
        </p:txBody>
      </p:sp>
    </p:spTree>
    <p:extLst>
      <p:ext uri="{BB962C8B-B14F-4D97-AF65-F5344CB8AC3E}">
        <p14:creationId xmlns:p14="http://schemas.microsoft.com/office/powerpoint/2010/main" val="424872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2"/>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2"/>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69B119B5-5CFF-404E-A945-D19D97B43EB9}" type="slidenum">
              <a:rPr lang="cs-CZ" altLang="cs-CZ"/>
              <a:pPr/>
              <a:t>‹#›</a:t>
            </a:fld>
            <a:endParaRPr lang="cs-CZ" altLang="cs-CZ"/>
          </a:p>
        </p:txBody>
      </p:sp>
    </p:spTree>
    <p:extLst>
      <p:ext uri="{BB962C8B-B14F-4D97-AF65-F5344CB8AC3E}">
        <p14:creationId xmlns:p14="http://schemas.microsoft.com/office/powerpoint/2010/main" val="2151139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457200" y="3938590"/>
            <a:ext cx="8229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1D3C4B56-4B2F-439E-90B7-AD86C6BEBDBA}" type="slidenum">
              <a:rPr lang="cs-CZ" altLang="cs-CZ"/>
              <a:pPr/>
              <a:t>‹#›</a:t>
            </a:fld>
            <a:endParaRPr lang="cs-CZ" altLang="cs-CZ"/>
          </a:p>
        </p:txBody>
      </p:sp>
    </p:spTree>
    <p:extLst>
      <p:ext uri="{BB962C8B-B14F-4D97-AF65-F5344CB8AC3E}">
        <p14:creationId xmlns:p14="http://schemas.microsoft.com/office/powerpoint/2010/main" val="3813787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half" idx="1"/>
          </p:nvPr>
        </p:nvSpPr>
        <p:spPr>
          <a:xfrm>
            <a:off x="457200" y="1600200"/>
            <a:ext cx="8229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3938590"/>
            <a:ext cx="8229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BED17BE3-7BAB-4149-91E8-FAC151AC1295}" type="slidenum">
              <a:rPr lang="cs-CZ" altLang="cs-CZ"/>
              <a:pPr/>
              <a:t>‹#›</a:t>
            </a:fld>
            <a:endParaRPr lang="cs-CZ" altLang="cs-CZ"/>
          </a:p>
        </p:txBody>
      </p:sp>
    </p:spTree>
    <p:extLst>
      <p:ext uri="{BB962C8B-B14F-4D97-AF65-F5344CB8AC3E}">
        <p14:creationId xmlns:p14="http://schemas.microsoft.com/office/powerpoint/2010/main" val="292004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457200" y="1600202"/>
            <a:ext cx="4038600" cy="4525963"/>
          </a:xfrm>
        </p:spPr>
        <p:txBody>
          <a:bodyPr/>
          <a:lstStyle/>
          <a:p>
            <a:pPr lvl="0"/>
            <a:endParaRPr lang="cs-CZ" noProof="0"/>
          </a:p>
        </p:txBody>
      </p:sp>
      <p:sp>
        <p:nvSpPr>
          <p:cNvPr id="4" name="Zástupný symbol pro text 3"/>
          <p:cNvSpPr>
            <a:spLocks noGrp="1"/>
          </p:cNvSpPr>
          <p:nvPr>
            <p:ph type="body" sz="half" idx="2"/>
          </p:nvPr>
        </p:nvSpPr>
        <p:spPr>
          <a:xfrm>
            <a:off x="4648200" y="1600202"/>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740627DA-DD0E-44F7-B2C0-DA66890965D8}" type="slidenum">
              <a:rPr lang="cs-CZ" altLang="cs-CZ"/>
              <a:pPr/>
              <a:t>‹#›</a:t>
            </a:fld>
            <a:endParaRPr lang="cs-CZ" altLang="cs-CZ"/>
          </a:p>
        </p:txBody>
      </p:sp>
    </p:spTree>
    <p:extLst>
      <p:ext uri="{BB962C8B-B14F-4D97-AF65-F5344CB8AC3E}">
        <p14:creationId xmlns:p14="http://schemas.microsoft.com/office/powerpoint/2010/main" val="3561694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57200" y="3938590"/>
            <a:ext cx="4038600" cy="218757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4648200" y="1600202"/>
            <a:ext cx="40386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8548B729-5452-4276-9337-B68299F816E3}" type="slidenum">
              <a:rPr lang="cs-CZ" altLang="cs-CZ"/>
              <a:pPr/>
              <a:t>‹#›</a:t>
            </a:fld>
            <a:endParaRPr lang="cs-CZ" altLang="cs-CZ"/>
          </a:p>
        </p:txBody>
      </p:sp>
    </p:spTree>
    <p:extLst>
      <p:ext uri="{BB962C8B-B14F-4D97-AF65-F5344CB8AC3E}">
        <p14:creationId xmlns:p14="http://schemas.microsoft.com/office/powerpoint/2010/main" val="400684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obsah 2"/>
          <p:cNvSpPr>
            <a:spLocks noGrp="1"/>
          </p:cNvSpPr>
          <p:nvPr>
            <p:ph idx="1"/>
          </p:nvPr>
        </p:nvSpPr>
        <p:spPr>
          <a:xfrm>
            <a:off x="72000" y="1072800"/>
            <a:ext cx="8929156" cy="5452544"/>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6" name="Nadpis 15"/>
          <p:cNvSpPr>
            <a:spLocks noGrp="1"/>
          </p:cNvSpPr>
          <p:nvPr>
            <p:ph type="title"/>
          </p:nvPr>
        </p:nvSpPr>
        <p:spPr>
          <a:xfrm>
            <a:off x="1" y="71440"/>
            <a:ext cx="6948264" cy="928687"/>
          </a:xfrm>
        </p:spPr>
        <p:txBody>
          <a:bodyPr/>
          <a:lstStyle>
            <a:lvl1pPr algn="l">
              <a:defRPr/>
            </a:lvl1pPr>
          </a:lstStyle>
          <a:p>
            <a:r>
              <a:rPr lang="cs-CZ" dirty="0"/>
              <a:t>Klepnutím lze upravit styl předlohy nadpisů.</a:t>
            </a:r>
          </a:p>
        </p:txBody>
      </p:sp>
    </p:spTree>
    <p:extLst>
      <p:ext uri="{BB962C8B-B14F-4D97-AF65-F5344CB8AC3E}">
        <p14:creationId xmlns:p14="http://schemas.microsoft.com/office/powerpoint/2010/main" val="354672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 obrázk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9" name="Zástupný symbol pro text 8"/>
          <p:cNvSpPr>
            <a:spLocks noGrp="1"/>
          </p:cNvSpPr>
          <p:nvPr>
            <p:ph type="body" sz="quarter" idx="13"/>
          </p:nvPr>
        </p:nvSpPr>
        <p:spPr>
          <a:xfrm>
            <a:off x="72000" y="1071546"/>
            <a:ext cx="6357388" cy="4877734"/>
          </a:xfrm>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1" name="Zástupný symbol pro obrázek 10"/>
          <p:cNvSpPr>
            <a:spLocks noGrp="1"/>
          </p:cNvSpPr>
          <p:nvPr>
            <p:ph type="pic" sz="quarter" idx="14"/>
          </p:nvPr>
        </p:nvSpPr>
        <p:spPr>
          <a:xfrm>
            <a:off x="6500813" y="1071565"/>
            <a:ext cx="2571750" cy="1565349"/>
          </a:xfrm>
        </p:spPr>
        <p:txBody>
          <a:bodyPr/>
          <a:lstStyle/>
          <a:p>
            <a:pPr lvl="0"/>
            <a:r>
              <a:rPr lang="cs-CZ" noProof="0"/>
              <a:t>Klepnutím na ikonu přidáte obrázek.</a:t>
            </a:r>
          </a:p>
        </p:txBody>
      </p:sp>
      <p:sp>
        <p:nvSpPr>
          <p:cNvPr id="14" name="Zástupný symbol pro obrázek 10"/>
          <p:cNvSpPr>
            <a:spLocks noGrp="1"/>
          </p:cNvSpPr>
          <p:nvPr>
            <p:ph type="pic" sz="quarter" idx="15"/>
          </p:nvPr>
        </p:nvSpPr>
        <p:spPr>
          <a:xfrm>
            <a:off x="6516216" y="2708920"/>
            <a:ext cx="2571750" cy="1579616"/>
          </a:xfrm>
        </p:spPr>
        <p:txBody>
          <a:bodyPr/>
          <a:lstStyle/>
          <a:p>
            <a:pPr lvl="0"/>
            <a:r>
              <a:rPr lang="cs-CZ" noProof="0" dirty="0"/>
              <a:t>Klepnutím na ikonu přidáte obrázek.</a:t>
            </a:r>
          </a:p>
        </p:txBody>
      </p:sp>
      <p:sp>
        <p:nvSpPr>
          <p:cNvPr id="15" name="Zástupný symbol pro obrázek 10"/>
          <p:cNvSpPr>
            <a:spLocks noGrp="1"/>
          </p:cNvSpPr>
          <p:nvPr>
            <p:ph type="pic" sz="quarter" idx="16"/>
          </p:nvPr>
        </p:nvSpPr>
        <p:spPr>
          <a:xfrm>
            <a:off x="6500844" y="4365104"/>
            <a:ext cx="2571750" cy="1593866"/>
          </a:xfrm>
        </p:spPr>
        <p:txBody>
          <a:bodyPr/>
          <a:lstStyle/>
          <a:p>
            <a:pPr lvl="0"/>
            <a:r>
              <a:rPr lang="cs-CZ" noProof="0" dirty="0"/>
              <a:t>Klepnutím na ikonu přidáte obrázek.</a:t>
            </a:r>
          </a:p>
        </p:txBody>
      </p:sp>
    </p:spTree>
    <p:extLst>
      <p:ext uri="{BB962C8B-B14F-4D97-AF65-F5344CB8AC3E}">
        <p14:creationId xmlns:p14="http://schemas.microsoft.com/office/powerpoint/2010/main" val="64955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2"/>
            <a:ext cx="7772400" cy="1362075"/>
          </a:xfrm>
        </p:spPr>
        <p:txBody>
          <a:bodyPr anchor="t"/>
          <a:lstStyle>
            <a:lvl1pPr algn="l">
              <a:defRPr sz="3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cs-CZ"/>
              <a:t>Klepnutím lze upravit styly předlohy textu.</a:t>
            </a:r>
          </a:p>
        </p:txBody>
      </p:sp>
    </p:spTree>
    <p:extLst>
      <p:ext uri="{BB962C8B-B14F-4D97-AF65-F5344CB8AC3E}">
        <p14:creationId xmlns:p14="http://schemas.microsoft.com/office/powerpoint/2010/main" val="197197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42845" y="1142984"/>
            <a:ext cx="4352956" cy="480629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1" y="1142984"/>
            <a:ext cx="4281518" cy="480629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5004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71406" y="1146164"/>
            <a:ext cx="442915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Klepnutím lze upravit styly předlohy textu.</a:t>
            </a:r>
          </a:p>
        </p:txBody>
      </p:sp>
      <p:sp>
        <p:nvSpPr>
          <p:cNvPr id="4" name="Zástupný symbol pro obsah 3"/>
          <p:cNvSpPr>
            <a:spLocks noGrp="1"/>
          </p:cNvSpPr>
          <p:nvPr>
            <p:ph sz="half" idx="2"/>
          </p:nvPr>
        </p:nvSpPr>
        <p:spPr>
          <a:xfrm>
            <a:off x="71406" y="1857364"/>
            <a:ext cx="4425982" cy="409191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p:nvPr>
        </p:nvSpPr>
        <p:spPr>
          <a:xfrm>
            <a:off x="4643440" y="1142984"/>
            <a:ext cx="435771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857364"/>
            <a:ext cx="4356131" cy="409191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4521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Tree>
    <p:extLst>
      <p:ext uri="{BB962C8B-B14F-4D97-AF65-F5344CB8AC3E}">
        <p14:creationId xmlns:p14="http://schemas.microsoft.com/office/powerpoint/2010/main" val="415786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09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5" name="Obrázek 8" descr="LOGO_FZP_CZ_RGB_standard.jpg"/>
          <p:cNvPicPr>
            <a:picLocks noChangeAspect="1"/>
          </p:cNvPicPr>
          <p:nvPr userDrawn="1"/>
        </p:nvPicPr>
        <p:blipFill>
          <a:blip r:embed="rId2">
            <a:extLst>
              <a:ext uri="{28A0092B-C50C-407E-A947-70E740481C1C}">
                <a14:useLocalDpi xmlns:a14="http://schemas.microsoft.com/office/drawing/2010/main" val="0"/>
              </a:ext>
            </a:extLst>
          </a:blip>
          <a:srcRect l="11194" t="7339" r="9795" b="18350"/>
          <a:stretch>
            <a:fillRect/>
          </a:stretch>
        </p:blipFill>
        <p:spPr bwMode="auto">
          <a:xfrm>
            <a:off x="7596188" y="127002"/>
            <a:ext cx="1438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1" y="273050"/>
            <a:ext cx="3008313" cy="1162050"/>
          </a:xfrm>
        </p:spPr>
        <p:txBody>
          <a:bodyPr anchor="b"/>
          <a:lstStyle>
            <a:lvl1pPr algn="l">
              <a:defRPr sz="1500" b="1"/>
            </a:lvl1pPr>
          </a:lstStyle>
          <a:p>
            <a:r>
              <a:rPr lang="cs-CZ"/>
              <a:t>Klepnutím lze upravit styl předlohy nadpisů.</a:t>
            </a:r>
          </a:p>
        </p:txBody>
      </p:sp>
      <p:sp>
        <p:nvSpPr>
          <p:cNvPr id="3" name="Zástupný symbol pro obsah 2"/>
          <p:cNvSpPr>
            <a:spLocks noGrp="1"/>
          </p:cNvSpPr>
          <p:nvPr>
            <p:ph idx="1"/>
          </p:nvPr>
        </p:nvSpPr>
        <p:spPr>
          <a:xfrm>
            <a:off x="3575050" y="273051"/>
            <a:ext cx="5111750" cy="567623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435101"/>
            <a:ext cx="3008313" cy="451418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cs-CZ"/>
              <a:t>Klepnutím lze upravit styly předlohy textu.</a:t>
            </a:r>
          </a:p>
        </p:txBody>
      </p:sp>
    </p:spTree>
    <p:extLst>
      <p:ext uri="{BB962C8B-B14F-4D97-AF65-F5344CB8AC3E}">
        <p14:creationId xmlns:p14="http://schemas.microsoft.com/office/powerpoint/2010/main" val="416434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Zástupný symbol pro text 2"/>
          <p:cNvSpPr>
            <a:spLocks noGrp="1"/>
          </p:cNvSpPr>
          <p:nvPr>
            <p:ph type="body" idx="1"/>
          </p:nvPr>
        </p:nvSpPr>
        <p:spPr bwMode="auto">
          <a:xfrm>
            <a:off x="71439" y="1071565"/>
            <a:ext cx="889317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7" name="Zástupný symbol pro nadpis 1"/>
          <p:cNvSpPr>
            <a:spLocks noGrp="1"/>
          </p:cNvSpPr>
          <p:nvPr>
            <p:ph type="title"/>
          </p:nvPr>
        </p:nvSpPr>
        <p:spPr bwMode="auto">
          <a:xfrm>
            <a:off x="179389" y="71440"/>
            <a:ext cx="66246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pic>
        <p:nvPicPr>
          <p:cNvPr id="1028" name="Picture 6"/>
          <p:cNvPicPr>
            <a:picLocks noChangeAspect="1" noChangeArrowheads="1"/>
          </p:cNvPicPr>
          <p:nvPr userDrawn="1"/>
        </p:nvPicPr>
        <p:blipFill>
          <a:blip r:embed="rId21">
            <a:extLst>
              <a:ext uri="{28A0092B-C50C-407E-A947-70E740481C1C}">
                <a14:useLocalDpi xmlns:a14="http://schemas.microsoft.com/office/drawing/2010/main" val="0"/>
              </a:ext>
            </a:extLst>
          </a:blip>
          <a:srcRect l="4553" t="-20290" r="12985" b="1450"/>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ázek 8" descr="LOGO_FZP_CZ_RGB_standard.jpg"/>
          <p:cNvPicPr>
            <a:picLocks noChangeAspect="1"/>
          </p:cNvPicPr>
          <p:nvPr userDrawn="1"/>
        </p:nvPicPr>
        <p:blipFill>
          <a:blip r:embed="rId22">
            <a:extLst>
              <a:ext uri="{28A0092B-C50C-407E-A947-70E740481C1C}">
                <a14:useLocalDpi xmlns:a14="http://schemas.microsoft.com/office/drawing/2010/main" val="0"/>
              </a:ext>
            </a:extLst>
          </a:blip>
          <a:srcRect l="11194" t="7339" r="9795" b="18350"/>
          <a:stretch>
            <a:fillRect/>
          </a:stretch>
        </p:blipFill>
        <p:spPr bwMode="auto">
          <a:xfrm>
            <a:off x="7262813" y="127000"/>
            <a:ext cx="17716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454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Lst>
  <p:hf hdr="0" ftr="0" dt="0"/>
  <p:txStyles>
    <p:titleStyle>
      <a:lvl1pPr algn="ctr" rtl="0" eaLnBrk="0" fontAlgn="base" hangingPunct="0">
        <a:spcBef>
          <a:spcPct val="0"/>
        </a:spcBef>
        <a:spcAft>
          <a:spcPct val="0"/>
        </a:spcAft>
        <a:defRPr sz="2100" kern="1200">
          <a:solidFill>
            <a:srgbClr val="990099"/>
          </a:solidFill>
          <a:latin typeface="Arial" pitchFamily="34" charset="0"/>
          <a:ea typeface="+mj-ea"/>
          <a:cs typeface="+mj-cs"/>
        </a:defRPr>
      </a:lvl1pPr>
      <a:lvl2pPr algn="ctr" rtl="0" eaLnBrk="0" fontAlgn="base" hangingPunct="0">
        <a:spcBef>
          <a:spcPct val="0"/>
        </a:spcBef>
        <a:spcAft>
          <a:spcPct val="0"/>
        </a:spcAft>
        <a:defRPr sz="2100">
          <a:solidFill>
            <a:srgbClr val="990099"/>
          </a:solidFill>
          <a:latin typeface="Arial" charset="0"/>
        </a:defRPr>
      </a:lvl2pPr>
      <a:lvl3pPr algn="ctr" rtl="0" eaLnBrk="0" fontAlgn="base" hangingPunct="0">
        <a:spcBef>
          <a:spcPct val="0"/>
        </a:spcBef>
        <a:spcAft>
          <a:spcPct val="0"/>
        </a:spcAft>
        <a:defRPr sz="2100">
          <a:solidFill>
            <a:srgbClr val="990099"/>
          </a:solidFill>
          <a:latin typeface="Arial" charset="0"/>
        </a:defRPr>
      </a:lvl3pPr>
      <a:lvl4pPr algn="ctr" rtl="0" eaLnBrk="0" fontAlgn="base" hangingPunct="0">
        <a:spcBef>
          <a:spcPct val="0"/>
        </a:spcBef>
        <a:spcAft>
          <a:spcPct val="0"/>
        </a:spcAft>
        <a:defRPr sz="2100">
          <a:solidFill>
            <a:srgbClr val="990099"/>
          </a:solidFill>
          <a:latin typeface="Arial" charset="0"/>
        </a:defRPr>
      </a:lvl4pPr>
      <a:lvl5pPr algn="ctr" rtl="0" eaLnBrk="0" fontAlgn="base" hangingPunct="0">
        <a:spcBef>
          <a:spcPct val="0"/>
        </a:spcBef>
        <a:spcAft>
          <a:spcPct val="0"/>
        </a:spcAft>
        <a:defRPr sz="2100">
          <a:solidFill>
            <a:srgbClr val="990099"/>
          </a:solidFill>
          <a:latin typeface="Arial" charset="0"/>
        </a:defRPr>
      </a:lvl5pPr>
      <a:lvl6pPr marL="342900" algn="ctr" rtl="0" eaLnBrk="1" fontAlgn="base" hangingPunct="1">
        <a:spcBef>
          <a:spcPct val="0"/>
        </a:spcBef>
        <a:spcAft>
          <a:spcPct val="0"/>
        </a:spcAft>
        <a:defRPr sz="2925">
          <a:solidFill>
            <a:srgbClr val="990099"/>
          </a:solidFill>
          <a:latin typeface="Arial" charset="0"/>
        </a:defRPr>
      </a:lvl6pPr>
      <a:lvl7pPr marL="685800" algn="ctr" rtl="0" eaLnBrk="1" fontAlgn="base" hangingPunct="1">
        <a:spcBef>
          <a:spcPct val="0"/>
        </a:spcBef>
        <a:spcAft>
          <a:spcPct val="0"/>
        </a:spcAft>
        <a:defRPr sz="2925">
          <a:solidFill>
            <a:srgbClr val="990099"/>
          </a:solidFill>
          <a:latin typeface="Arial" charset="0"/>
        </a:defRPr>
      </a:lvl7pPr>
      <a:lvl8pPr marL="1028700" algn="ctr" rtl="0" eaLnBrk="1" fontAlgn="base" hangingPunct="1">
        <a:spcBef>
          <a:spcPct val="0"/>
        </a:spcBef>
        <a:spcAft>
          <a:spcPct val="0"/>
        </a:spcAft>
        <a:defRPr sz="2925">
          <a:solidFill>
            <a:srgbClr val="990099"/>
          </a:solidFill>
          <a:latin typeface="Arial" charset="0"/>
        </a:defRPr>
      </a:lvl8pPr>
      <a:lvl9pPr marL="1371600" algn="ctr" rtl="0" eaLnBrk="1" fontAlgn="base" hangingPunct="1">
        <a:spcBef>
          <a:spcPct val="0"/>
        </a:spcBef>
        <a:spcAft>
          <a:spcPct val="0"/>
        </a:spcAft>
        <a:defRPr sz="2925">
          <a:solidFill>
            <a:srgbClr val="990099"/>
          </a:solidFill>
          <a:latin typeface="Arial"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1800" kern="1200">
          <a:solidFill>
            <a:srgbClr val="595959"/>
          </a:solidFill>
          <a:latin typeface="Arial" pitchFamily="34" charset="0"/>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1500" kern="1200">
          <a:solidFill>
            <a:srgbClr val="595959"/>
          </a:solidFill>
          <a:latin typeface="Arial" pitchFamily="34" charset="0"/>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200" kern="1200">
          <a:solidFill>
            <a:srgbClr val="595959"/>
          </a:solidFill>
          <a:latin typeface="Arial" pitchFamily="34" charset="0"/>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050" kern="1200">
          <a:solidFill>
            <a:srgbClr val="595959"/>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www.cs.ucl.ac.uk/staff/S.Bhatti/D51-notes/node21.html#figfibre"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hyperlink" Target="https://cs.wikipedia.org/wiki/Vzduch" TargetMode="External"/><Relationship Id="rId7" Type="http://schemas.openxmlformats.org/officeDocument/2006/relationships/hyperlink" Target="https://cs.wikipedia.org/wiki/Voda"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cs.wikipedia.org/wiki/K%C5%99em%C3%ADk" TargetMode="External"/><Relationship Id="rId5" Type="http://schemas.openxmlformats.org/officeDocument/2006/relationships/hyperlink" Target="https://cs.wikipedia.org/wiki/Sklo" TargetMode="External"/><Relationship Id="rId10" Type="http://schemas.openxmlformats.org/officeDocument/2006/relationships/image" Target="../media/image9.png"/><Relationship Id="rId4" Type="http://schemas.openxmlformats.org/officeDocument/2006/relationships/hyperlink" Target="https://cs.wikipedia.org/wiki/Polystyren" TargetMode="External"/><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52.jpg"/><Relationship Id="rId4" Type="http://schemas.openxmlformats.org/officeDocument/2006/relationships/hyperlink" Target="https://www.youtube.com/watch?v=PWaNMjimtP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56.jpg"/><Relationship Id="rId5" Type="http://schemas.microsoft.com/office/2007/relationships/hdphoto" Target="../media/hdphoto1.wdp"/><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1.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3" Type="http://schemas.openxmlformats.org/officeDocument/2006/relationships/hyperlink" Target="mailto:sales@heathway.com" TargetMode="External"/><Relationship Id="rId2" Type="http://schemas.openxmlformats.org/officeDocument/2006/relationships/image" Target="../media/image64.jpeg"/><Relationship Id="rId1" Type="http://schemas.openxmlformats.org/officeDocument/2006/relationships/slideLayout" Target="../slideLayouts/slideLayout8.xml"/><Relationship Id="rId5" Type="http://schemas.openxmlformats.org/officeDocument/2006/relationships/hyperlink" Target="mailto:office.finland@rosendahlnextrom.com" TargetMode="External"/><Relationship Id="rId4" Type="http://schemas.openxmlformats.org/officeDocument/2006/relationships/image" Target="../media/image65.emf"/></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obsah 1"/>
          <p:cNvSpPr>
            <a:spLocks noGrp="1"/>
          </p:cNvSpPr>
          <p:nvPr>
            <p:ph idx="1"/>
          </p:nvPr>
        </p:nvSpPr>
        <p:spPr>
          <a:xfrm>
            <a:off x="1059298" y="2170879"/>
            <a:ext cx="6696075" cy="4089797"/>
          </a:xfrm>
        </p:spPr>
        <p:txBody>
          <a:bodyPr/>
          <a:lstStyle/>
          <a:p>
            <a:pPr marL="0" indent="0">
              <a:buClr>
                <a:srgbClr val="FF0000"/>
              </a:buClr>
              <a:buNone/>
            </a:pPr>
            <a:r>
              <a:rPr lang="cs-CZ" altLang="cs-CZ" sz="1350" dirty="0"/>
              <a:t>.</a:t>
            </a:r>
          </a:p>
          <a:p>
            <a:pPr lvl="1">
              <a:buClr>
                <a:srgbClr val="FF0000"/>
              </a:buClr>
              <a:buFont typeface="Wingdings" panose="05000000000000000000" pitchFamily="2" charset="2"/>
              <a:buChar char="q"/>
            </a:pPr>
            <a:r>
              <a:rPr lang="cs-CZ" altLang="cs-CZ" sz="1350" dirty="0"/>
              <a:t> </a:t>
            </a:r>
            <a:r>
              <a:rPr lang="cs-CZ" altLang="cs-CZ" sz="1350" dirty="0">
                <a:solidFill>
                  <a:schemeClr val="tx1"/>
                </a:solidFill>
              </a:rPr>
              <a:t>Co je světlo? Foton</a:t>
            </a:r>
          </a:p>
          <a:p>
            <a:pPr lvl="2">
              <a:buClr>
                <a:srgbClr val="FF0000"/>
              </a:buClr>
              <a:buFont typeface="Wingdings" panose="05000000000000000000" pitchFamily="2" charset="2"/>
              <a:buChar char="q"/>
            </a:pPr>
            <a:r>
              <a:rPr lang="cs-CZ" altLang="cs-CZ" sz="1200" dirty="0" err="1">
                <a:solidFill>
                  <a:schemeClr val="tx1"/>
                </a:solidFill>
              </a:rPr>
              <a:t>Elektromagneticke</a:t>
            </a:r>
            <a:r>
              <a:rPr lang="cs-CZ" altLang="cs-CZ" sz="1200" dirty="0">
                <a:solidFill>
                  <a:schemeClr val="tx1"/>
                </a:solidFill>
              </a:rPr>
              <a:t> Spektrum</a:t>
            </a:r>
          </a:p>
          <a:p>
            <a:pPr lvl="2">
              <a:buClr>
                <a:srgbClr val="FF0000"/>
              </a:buClr>
              <a:buFont typeface="Wingdings" panose="05000000000000000000" pitchFamily="2" charset="2"/>
              <a:buChar char="q"/>
            </a:pPr>
            <a:r>
              <a:rPr lang="cs-CZ" altLang="cs-CZ" sz="1200" dirty="0" err="1">
                <a:solidFill>
                  <a:schemeClr val="tx1"/>
                </a:solidFill>
              </a:rPr>
              <a:t>Maxwelovy</a:t>
            </a:r>
            <a:r>
              <a:rPr lang="cs-CZ" altLang="cs-CZ" sz="1200" dirty="0">
                <a:solidFill>
                  <a:schemeClr val="tx1"/>
                </a:solidFill>
              </a:rPr>
              <a:t> rovnice, VID</a:t>
            </a:r>
          </a:p>
          <a:p>
            <a:pPr lvl="2">
              <a:buClr>
                <a:srgbClr val="FF0000"/>
              </a:buClr>
              <a:buFont typeface="Wingdings" panose="05000000000000000000" pitchFamily="2" charset="2"/>
              <a:buChar char="q"/>
            </a:pPr>
            <a:r>
              <a:rPr lang="cs-CZ" altLang="cs-CZ" sz="1200" dirty="0">
                <a:solidFill>
                  <a:schemeClr val="tx1"/>
                </a:solidFill>
              </a:rPr>
              <a:t>Spektroskopie</a:t>
            </a:r>
          </a:p>
          <a:p>
            <a:pPr lvl="2">
              <a:buClr>
                <a:srgbClr val="FF0000"/>
              </a:buClr>
              <a:buFont typeface="Wingdings" panose="05000000000000000000" pitchFamily="2" charset="2"/>
              <a:buChar char="q"/>
            </a:pPr>
            <a:r>
              <a:rPr lang="cs-CZ" altLang="cs-CZ" sz="1200" dirty="0">
                <a:solidFill>
                  <a:schemeClr val="tx1"/>
                </a:solidFill>
              </a:rPr>
              <a:t>UV spektroskopie – Lambert-Beerův zákon</a:t>
            </a:r>
          </a:p>
          <a:p>
            <a:pPr lvl="2">
              <a:buClr>
                <a:srgbClr val="FF0000"/>
              </a:buClr>
              <a:buFont typeface="Wingdings" panose="05000000000000000000" pitchFamily="2" charset="2"/>
              <a:buChar char="q"/>
            </a:pPr>
            <a:r>
              <a:rPr lang="cs-CZ" altLang="cs-CZ" sz="1200" dirty="0">
                <a:solidFill>
                  <a:schemeClr val="tx1"/>
                </a:solidFill>
              </a:rPr>
              <a:t>Fluorescence –Stern-</a:t>
            </a:r>
            <a:r>
              <a:rPr lang="cs-CZ" altLang="cs-CZ" sz="1200" dirty="0" err="1">
                <a:solidFill>
                  <a:schemeClr val="tx1"/>
                </a:solidFill>
              </a:rPr>
              <a:t>Volmerova</a:t>
            </a:r>
            <a:r>
              <a:rPr lang="cs-CZ" altLang="cs-CZ" sz="1200" dirty="0">
                <a:solidFill>
                  <a:schemeClr val="tx1"/>
                </a:solidFill>
              </a:rPr>
              <a:t> rovnice</a:t>
            </a:r>
          </a:p>
          <a:p>
            <a:pPr lvl="2">
              <a:buClr>
                <a:srgbClr val="FF0000"/>
              </a:buClr>
              <a:buFont typeface="Wingdings" panose="05000000000000000000" pitchFamily="2" charset="2"/>
              <a:buChar char="q"/>
            </a:pPr>
            <a:r>
              <a:rPr lang="cs-CZ" altLang="cs-CZ" sz="1200" dirty="0">
                <a:solidFill>
                  <a:schemeClr val="tx1"/>
                </a:solidFill>
              </a:rPr>
              <a:t>Reflexe </a:t>
            </a:r>
          </a:p>
          <a:p>
            <a:pPr lvl="2">
              <a:buClr>
                <a:srgbClr val="FF0000"/>
              </a:buClr>
              <a:buFont typeface="Wingdings" panose="05000000000000000000" pitchFamily="2" charset="2"/>
              <a:buChar char="q"/>
            </a:pPr>
            <a:r>
              <a:rPr lang="cs-CZ" altLang="cs-CZ" sz="1200" dirty="0">
                <a:solidFill>
                  <a:schemeClr val="tx1"/>
                </a:solidFill>
              </a:rPr>
              <a:t>Rozptyl</a:t>
            </a:r>
          </a:p>
          <a:p>
            <a:pPr lvl="2">
              <a:buClr>
                <a:srgbClr val="FF0000"/>
              </a:buClr>
              <a:buFont typeface="Wingdings" panose="05000000000000000000" pitchFamily="2" charset="2"/>
              <a:buChar char="q"/>
            </a:pPr>
            <a:r>
              <a:rPr lang="cs-CZ" altLang="cs-CZ" sz="1200" dirty="0" err="1">
                <a:solidFill>
                  <a:schemeClr val="tx1"/>
                </a:solidFill>
              </a:rPr>
              <a:t>Speckle</a:t>
            </a:r>
            <a:endParaRPr lang="cs-CZ" altLang="cs-CZ" sz="1200" dirty="0">
              <a:solidFill>
                <a:schemeClr val="tx1"/>
              </a:solidFill>
            </a:endParaRPr>
          </a:p>
          <a:p>
            <a:pPr lvl="2">
              <a:buClr>
                <a:srgbClr val="FF0000"/>
              </a:buClr>
              <a:buFont typeface="Wingdings" panose="05000000000000000000" pitchFamily="2" charset="2"/>
              <a:buChar char="q"/>
            </a:pPr>
            <a:r>
              <a:rPr lang="cs-CZ" altLang="cs-CZ" sz="1200" dirty="0">
                <a:solidFill>
                  <a:schemeClr val="tx1"/>
                </a:solidFill>
              </a:rPr>
              <a:t>Totální odraz na rozhraní dvou transparentních prostředí</a:t>
            </a:r>
          </a:p>
          <a:p>
            <a:pPr lvl="1">
              <a:buClr>
                <a:srgbClr val="FF0000"/>
              </a:buClr>
              <a:buFont typeface="Wingdings" panose="05000000000000000000" pitchFamily="2" charset="2"/>
              <a:buChar char="q"/>
            </a:pPr>
            <a:r>
              <a:rPr lang="cs-CZ" altLang="cs-CZ" sz="1350" dirty="0">
                <a:solidFill>
                  <a:schemeClr val="tx1"/>
                </a:solidFill>
              </a:rPr>
              <a:t>Vedení světla vlnovodem</a:t>
            </a:r>
          </a:p>
          <a:p>
            <a:pPr lvl="2">
              <a:buClr>
                <a:srgbClr val="FF0000"/>
              </a:buClr>
              <a:buFont typeface="Wingdings" panose="05000000000000000000" pitchFamily="2" charset="2"/>
              <a:buChar char="q"/>
            </a:pPr>
            <a:r>
              <a:rPr lang="cs-CZ" altLang="cs-CZ" sz="1200" dirty="0">
                <a:solidFill>
                  <a:schemeClr val="tx1"/>
                </a:solidFill>
              </a:rPr>
              <a:t>Základní charakteristiky optického vlákna</a:t>
            </a:r>
          </a:p>
          <a:p>
            <a:pPr lvl="2">
              <a:buClr>
                <a:srgbClr val="FF0000"/>
              </a:buClr>
              <a:buFont typeface="Wingdings" panose="05000000000000000000" pitchFamily="2" charset="2"/>
              <a:buChar char="q"/>
            </a:pPr>
            <a:r>
              <a:rPr lang="cs-CZ" altLang="cs-CZ" sz="1200" dirty="0">
                <a:solidFill>
                  <a:schemeClr val="tx1"/>
                </a:solidFill>
              </a:rPr>
              <a:t>Ztráty světla v optickém vlákně</a:t>
            </a:r>
          </a:p>
          <a:p>
            <a:pPr lvl="2">
              <a:buClr>
                <a:srgbClr val="FF0000"/>
              </a:buClr>
              <a:buFont typeface="Wingdings" panose="05000000000000000000" pitchFamily="2" charset="2"/>
              <a:buChar char="q"/>
            </a:pPr>
            <a:r>
              <a:rPr lang="cs-CZ" altLang="cs-CZ" sz="1200" dirty="0">
                <a:solidFill>
                  <a:schemeClr val="tx1"/>
                </a:solidFill>
              </a:rPr>
              <a:t>Výroba optických vláken </a:t>
            </a:r>
          </a:p>
          <a:p>
            <a:pPr lvl="2">
              <a:buClr>
                <a:srgbClr val="FF0000"/>
              </a:buClr>
              <a:buFont typeface="Wingdings" panose="05000000000000000000" pitchFamily="2" charset="2"/>
              <a:buChar char="q"/>
            </a:pPr>
            <a:endParaRPr lang="cs-CZ" altLang="cs-CZ" sz="1200" dirty="0">
              <a:solidFill>
                <a:schemeClr val="tx1"/>
              </a:solidFill>
            </a:endParaRPr>
          </a:p>
          <a:p>
            <a:pPr marL="685800" lvl="2" indent="0">
              <a:buClr>
                <a:srgbClr val="FF0000"/>
              </a:buClr>
              <a:buNone/>
            </a:pPr>
            <a:endParaRPr lang="cs-CZ" altLang="cs-CZ" sz="1050" dirty="0"/>
          </a:p>
          <a:p>
            <a:pPr lvl="2">
              <a:buClr>
                <a:srgbClr val="FF0000"/>
              </a:buClr>
              <a:buFont typeface="Wingdings" panose="05000000000000000000" pitchFamily="2" charset="2"/>
              <a:buChar char="q"/>
            </a:pPr>
            <a:endParaRPr lang="cs-CZ" altLang="cs-CZ" sz="1050" dirty="0"/>
          </a:p>
          <a:p>
            <a:pPr lvl="1">
              <a:buClr>
                <a:srgbClr val="FF0000"/>
              </a:buClr>
              <a:buFont typeface="Wingdings" panose="05000000000000000000" pitchFamily="2" charset="2"/>
              <a:buChar char="q"/>
            </a:pPr>
            <a:endParaRPr lang="cs-CZ" altLang="cs-CZ" sz="1200" dirty="0"/>
          </a:p>
          <a:p>
            <a:pPr marL="0" indent="0">
              <a:buClr>
                <a:srgbClr val="FF0000"/>
              </a:buClr>
              <a:buNone/>
            </a:pPr>
            <a:endParaRPr lang="cs-CZ" altLang="cs-CZ" dirty="0"/>
          </a:p>
          <a:p>
            <a:pPr>
              <a:buClr>
                <a:srgbClr val="FF0000"/>
              </a:buClr>
              <a:buFont typeface="Wingdings" panose="05000000000000000000" pitchFamily="2" charset="2"/>
              <a:buChar char="q"/>
            </a:pPr>
            <a:endParaRPr lang="cs-CZ" altLang="cs-CZ" dirty="0"/>
          </a:p>
          <a:p>
            <a:pPr>
              <a:buClr>
                <a:srgbClr val="FF0000"/>
              </a:buClr>
              <a:buFont typeface="Wingdings" panose="05000000000000000000" pitchFamily="2" charset="2"/>
              <a:buChar char="q"/>
            </a:pPr>
            <a:endParaRPr lang="cs-CZ" altLang="cs-CZ" dirty="0"/>
          </a:p>
        </p:txBody>
      </p:sp>
      <p:sp>
        <p:nvSpPr>
          <p:cNvPr id="49155" name="Nadpis 2"/>
          <p:cNvSpPr>
            <a:spLocks noGrp="1"/>
          </p:cNvSpPr>
          <p:nvPr>
            <p:ph type="title"/>
          </p:nvPr>
        </p:nvSpPr>
        <p:spPr>
          <a:xfrm>
            <a:off x="406836" y="663942"/>
            <a:ext cx="8001000" cy="696515"/>
          </a:xfrm>
        </p:spPr>
        <p:txBody>
          <a:bodyPr/>
          <a:lstStyle/>
          <a:p>
            <a:r>
              <a:rPr lang="cs-CZ" altLang="cs-CZ" dirty="0"/>
              <a:t> </a:t>
            </a:r>
            <a:r>
              <a:rPr lang="cs-CZ" altLang="cs-CZ" dirty="0" err="1"/>
              <a:t>Biosenzory</a:t>
            </a:r>
            <a:r>
              <a:rPr lang="cs-CZ" altLang="cs-CZ" dirty="0"/>
              <a:t> a monitoring životního prostředí. </a:t>
            </a:r>
            <a:br>
              <a:rPr lang="cs-CZ" altLang="cs-CZ" dirty="0"/>
            </a:br>
            <a:r>
              <a:rPr lang="cs-CZ" altLang="cs-CZ" dirty="0"/>
              <a:t> 2. Optické senzory I</a:t>
            </a:r>
          </a:p>
        </p:txBody>
      </p:sp>
      <p:sp>
        <p:nvSpPr>
          <p:cNvPr id="4" name="Zástupný symbol pro obsah 1"/>
          <p:cNvSpPr txBox="1">
            <a:spLocks/>
          </p:cNvSpPr>
          <p:nvPr/>
        </p:nvSpPr>
        <p:spPr bwMode="auto">
          <a:xfrm>
            <a:off x="292309" y="1360457"/>
            <a:ext cx="8115527" cy="112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1800" kern="1200">
                <a:solidFill>
                  <a:srgbClr val="595959"/>
                </a:solidFill>
                <a:latin typeface="Arial" pitchFamily="34" charset="0"/>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1500" kern="1200">
                <a:solidFill>
                  <a:srgbClr val="595959"/>
                </a:solidFill>
                <a:latin typeface="Arial" pitchFamily="34" charset="0"/>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rgbClr val="595959"/>
                </a:solidFill>
                <a:latin typeface="Arial" pitchFamily="34" charset="0"/>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200" kern="1200">
                <a:solidFill>
                  <a:srgbClr val="595959"/>
                </a:solidFill>
                <a:latin typeface="Arial" pitchFamily="34" charset="0"/>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050" kern="1200">
                <a:solidFill>
                  <a:srgbClr val="595959"/>
                </a:solidFill>
                <a:latin typeface="Arial"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00B0F0"/>
              </a:buClr>
              <a:buSzPct val="135000"/>
              <a:buNone/>
            </a:pPr>
            <a:r>
              <a:rPr lang="cs-CZ" sz="1200" dirty="0"/>
              <a:t> Z úvodní přednášky:</a:t>
            </a:r>
          </a:p>
          <a:p>
            <a:pPr>
              <a:buClr>
                <a:srgbClr val="00B0F0"/>
              </a:buClr>
              <a:buSzPct val="135000"/>
              <a:buFont typeface="Wingdings" panose="05000000000000000000" pitchFamily="2" charset="2"/>
              <a:buChar char="v"/>
            </a:pPr>
            <a:r>
              <a:rPr lang="cs-CZ" sz="1200" dirty="0"/>
              <a:t>Pro jeden typ kontaminantu byly vyvinuty </a:t>
            </a:r>
            <a:r>
              <a:rPr lang="cs-CZ" sz="1200" dirty="0" err="1"/>
              <a:t>biosenzory</a:t>
            </a:r>
            <a:r>
              <a:rPr lang="cs-CZ" sz="1200" dirty="0"/>
              <a:t> s různými enzymy nebo jinými částmi buněk i </a:t>
            </a:r>
            <a:r>
              <a:rPr lang="cs-CZ" sz="1200" dirty="0" err="1"/>
              <a:t>celobuněčné</a:t>
            </a:r>
            <a:r>
              <a:rPr lang="cs-CZ" sz="1200" dirty="0"/>
              <a:t>.</a:t>
            </a:r>
          </a:p>
          <a:p>
            <a:pPr>
              <a:buClr>
                <a:srgbClr val="00B0F0"/>
              </a:buClr>
              <a:buSzPct val="135000"/>
              <a:buFont typeface="Wingdings" panose="05000000000000000000" pitchFamily="2" charset="2"/>
              <a:buChar char="v"/>
            </a:pPr>
            <a:r>
              <a:rPr lang="cs-CZ" sz="1200" dirty="0" err="1"/>
              <a:t>Biosenzory</a:t>
            </a:r>
            <a:r>
              <a:rPr lang="cs-CZ" sz="1200" dirty="0"/>
              <a:t> s převodníkem pH nebo kyslíku.</a:t>
            </a:r>
          </a:p>
          <a:p>
            <a:pPr>
              <a:buClr>
                <a:srgbClr val="00B0F0"/>
              </a:buClr>
              <a:buSzPct val="135000"/>
              <a:buFont typeface="Wingdings" panose="05000000000000000000" pitchFamily="2" charset="2"/>
              <a:buChar char="v"/>
            </a:pPr>
            <a:r>
              <a:rPr lang="cs-CZ" sz="1200" dirty="0"/>
              <a:t>Převodník elektrický nebo optický (pH elektroda, pH </a:t>
            </a:r>
            <a:r>
              <a:rPr lang="cs-CZ" sz="1200" dirty="0" err="1"/>
              <a:t>optoda</a:t>
            </a:r>
            <a:r>
              <a:rPr lang="cs-CZ" sz="1200" dirty="0"/>
              <a:t>, </a:t>
            </a:r>
            <a:r>
              <a:rPr lang="cs-CZ" sz="1200" dirty="0" err="1"/>
              <a:t>Clarkova</a:t>
            </a:r>
            <a:r>
              <a:rPr lang="cs-CZ" sz="1200" dirty="0"/>
              <a:t> elektroda nebo, kyslíková </a:t>
            </a:r>
            <a:r>
              <a:rPr lang="cs-CZ" sz="1200" dirty="0" err="1"/>
              <a:t>opt</a:t>
            </a:r>
            <a:r>
              <a:rPr lang="cs-CZ" sz="1200" dirty="0"/>
              <a:t>(r)</a:t>
            </a:r>
            <a:r>
              <a:rPr lang="cs-CZ" sz="1200" dirty="0" err="1"/>
              <a:t>oda</a:t>
            </a:r>
            <a:r>
              <a:rPr lang="cs-CZ" sz="1200" dirty="0"/>
              <a:t>).</a:t>
            </a:r>
          </a:p>
        </p:txBody>
      </p:sp>
    </p:spTree>
    <p:extLst>
      <p:ext uri="{BB962C8B-B14F-4D97-AF65-F5344CB8AC3E}">
        <p14:creationId xmlns:p14="http://schemas.microsoft.com/office/powerpoint/2010/main" val="975735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ChangeArrowheads="1"/>
          </p:cNvSpPr>
          <p:nvPr/>
        </p:nvSpPr>
        <p:spPr bwMode="auto">
          <a:xfrm>
            <a:off x="4463655" y="2132411"/>
            <a:ext cx="702469" cy="226814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99334" name="AutoShape 6"/>
          <p:cNvSpPr>
            <a:spLocks noChangeArrowheads="1"/>
          </p:cNvSpPr>
          <p:nvPr/>
        </p:nvSpPr>
        <p:spPr bwMode="auto">
          <a:xfrm>
            <a:off x="2897983" y="2943225"/>
            <a:ext cx="917972" cy="81081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99335" name="AutoShape 7"/>
          <p:cNvSpPr>
            <a:spLocks noChangeArrowheads="1"/>
          </p:cNvSpPr>
          <p:nvPr/>
        </p:nvSpPr>
        <p:spPr bwMode="auto">
          <a:xfrm>
            <a:off x="5166122" y="2781301"/>
            <a:ext cx="917972" cy="37861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99336" name="Line 8"/>
          <p:cNvSpPr>
            <a:spLocks noChangeShapeType="1"/>
          </p:cNvSpPr>
          <p:nvPr/>
        </p:nvSpPr>
        <p:spPr bwMode="auto">
          <a:xfrm flipH="1">
            <a:off x="3762375" y="3375422"/>
            <a:ext cx="701279" cy="6477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38" name="Line 10"/>
          <p:cNvSpPr>
            <a:spLocks noChangeShapeType="1"/>
          </p:cNvSpPr>
          <p:nvPr/>
        </p:nvSpPr>
        <p:spPr bwMode="auto">
          <a:xfrm flipV="1">
            <a:off x="4787505" y="3969544"/>
            <a:ext cx="540544" cy="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39" name="Line 11"/>
          <p:cNvSpPr>
            <a:spLocks noChangeShapeType="1"/>
          </p:cNvSpPr>
          <p:nvPr/>
        </p:nvSpPr>
        <p:spPr bwMode="auto">
          <a:xfrm>
            <a:off x="4733926" y="3969544"/>
            <a:ext cx="216694" cy="215504"/>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0" name="Line 12"/>
          <p:cNvSpPr>
            <a:spLocks noChangeShapeType="1"/>
          </p:cNvSpPr>
          <p:nvPr/>
        </p:nvSpPr>
        <p:spPr bwMode="auto">
          <a:xfrm flipH="1">
            <a:off x="4410075" y="4023122"/>
            <a:ext cx="377429" cy="1619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1" name="Line 13"/>
          <p:cNvSpPr>
            <a:spLocks noChangeShapeType="1"/>
          </p:cNvSpPr>
          <p:nvPr/>
        </p:nvSpPr>
        <p:spPr bwMode="auto">
          <a:xfrm flipH="1" flipV="1">
            <a:off x="4733925" y="3267075"/>
            <a:ext cx="53579" cy="8096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2" name="Line 14"/>
          <p:cNvSpPr>
            <a:spLocks noChangeShapeType="1"/>
          </p:cNvSpPr>
          <p:nvPr/>
        </p:nvSpPr>
        <p:spPr bwMode="auto">
          <a:xfrm flipH="1" flipV="1">
            <a:off x="4301729" y="3752851"/>
            <a:ext cx="485775" cy="270272"/>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3" name="Line 15"/>
          <p:cNvSpPr>
            <a:spLocks noChangeShapeType="1"/>
          </p:cNvSpPr>
          <p:nvPr/>
        </p:nvSpPr>
        <p:spPr bwMode="auto">
          <a:xfrm flipV="1">
            <a:off x="4787505" y="3590926"/>
            <a:ext cx="163115" cy="378619"/>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4" name="Line 16"/>
          <p:cNvSpPr>
            <a:spLocks noChangeShapeType="1"/>
          </p:cNvSpPr>
          <p:nvPr/>
        </p:nvSpPr>
        <p:spPr bwMode="auto">
          <a:xfrm>
            <a:off x="4733925" y="3969544"/>
            <a:ext cx="53579" cy="6477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5" name="Line 17"/>
          <p:cNvSpPr>
            <a:spLocks noChangeShapeType="1"/>
          </p:cNvSpPr>
          <p:nvPr/>
        </p:nvSpPr>
        <p:spPr bwMode="auto">
          <a:xfrm flipV="1">
            <a:off x="4463653" y="2996805"/>
            <a:ext cx="756047" cy="378619"/>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6" name="Line 18"/>
          <p:cNvSpPr>
            <a:spLocks noChangeShapeType="1"/>
          </p:cNvSpPr>
          <p:nvPr/>
        </p:nvSpPr>
        <p:spPr bwMode="auto">
          <a:xfrm flipH="1" flipV="1">
            <a:off x="4572001" y="2564608"/>
            <a:ext cx="594122" cy="432197"/>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99348" name="AutoShape 20"/>
          <p:cNvSpPr>
            <a:spLocks noChangeArrowheads="1"/>
          </p:cNvSpPr>
          <p:nvPr/>
        </p:nvSpPr>
        <p:spPr bwMode="auto">
          <a:xfrm>
            <a:off x="4193383" y="2943225"/>
            <a:ext cx="917972" cy="81081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CCFF">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pic>
        <p:nvPicPr>
          <p:cNvPr id="9935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643" y="1418035"/>
            <a:ext cx="3530204" cy="45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51" name="Text Box 23"/>
          <p:cNvSpPr txBox="1">
            <a:spLocks noChangeArrowheads="1"/>
          </p:cNvSpPr>
          <p:nvPr/>
        </p:nvSpPr>
        <p:spPr bwMode="auto">
          <a:xfrm>
            <a:off x="953692" y="2228580"/>
            <a:ext cx="3024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dirty="0"/>
              <a:t>A= -</a:t>
            </a:r>
            <a:r>
              <a:rPr lang="cs-CZ" altLang="cs-CZ" sz="2400" dirty="0" err="1"/>
              <a:t>logT</a:t>
            </a:r>
            <a:r>
              <a:rPr lang="cs-CZ" altLang="cs-CZ" sz="2400" dirty="0"/>
              <a:t>= -log(I/</a:t>
            </a:r>
            <a:r>
              <a:rPr lang="cs-CZ" altLang="cs-CZ" sz="2400" dirty="0" err="1"/>
              <a:t>I</a:t>
            </a:r>
            <a:r>
              <a:rPr lang="cs-CZ" altLang="cs-CZ" sz="2400" baseline="-25000" dirty="0" err="1"/>
              <a:t>o</a:t>
            </a:r>
            <a:r>
              <a:rPr lang="cs-CZ" altLang="cs-CZ" sz="2400" dirty="0"/>
              <a:t>)</a:t>
            </a:r>
          </a:p>
        </p:txBody>
      </p:sp>
      <p:sp>
        <p:nvSpPr>
          <p:cNvPr id="99352" name="Text Box 24"/>
          <p:cNvSpPr txBox="1">
            <a:spLocks noChangeArrowheads="1"/>
          </p:cNvSpPr>
          <p:nvPr/>
        </p:nvSpPr>
        <p:spPr bwMode="auto">
          <a:xfrm>
            <a:off x="1871664" y="4887516"/>
            <a:ext cx="394216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sp>
        <p:nvSpPr>
          <p:cNvPr id="99353" name="Text Box 25"/>
          <p:cNvSpPr txBox="1">
            <a:spLocks noChangeArrowheads="1"/>
          </p:cNvSpPr>
          <p:nvPr/>
        </p:nvSpPr>
        <p:spPr bwMode="auto">
          <a:xfrm>
            <a:off x="1331120" y="4617244"/>
            <a:ext cx="66698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A = </a:t>
            </a:r>
            <a:r>
              <a:rPr lang="el-GR" altLang="cs-CZ">
                <a:cs typeface="Arial" panose="020B0604020202020204" pitchFamily="34" charset="0"/>
              </a:rPr>
              <a:t>ε</a:t>
            </a:r>
            <a:r>
              <a:rPr lang="el-GR" altLang="cs-CZ" baseline="-25000">
                <a:cs typeface="Arial" panose="020B0604020202020204" pitchFamily="34" charset="0"/>
              </a:rPr>
              <a:t>λ</a:t>
            </a:r>
            <a:r>
              <a:rPr lang="cs-CZ" altLang="cs-CZ" baseline="-25000">
                <a:cs typeface="Arial" panose="020B0604020202020204" pitchFamily="34" charset="0"/>
              </a:rPr>
              <a:t> </a:t>
            </a:r>
            <a:r>
              <a:rPr lang="cs-CZ" altLang="cs-CZ">
                <a:cs typeface="Arial" panose="020B0604020202020204" pitchFamily="34" charset="0"/>
              </a:rPr>
              <a:t>x B x C     Lambert Beerův zákon</a:t>
            </a:r>
          </a:p>
          <a:p>
            <a:pPr>
              <a:spcBef>
                <a:spcPct val="50000"/>
              </a:spcBef>
            </a:pPr>
            <a:r>
              <a:rPr lang="el-GR" altLang="cs-CZ"/>
              <a:t>ε</a:t>
            </a:r>
            <a:r>
              <a:rPr lang="el-GR" altLang="cs-CZ" baseline="-25000"/>
              <a:t>λ</a:t>
            </a:r>
            <a:r>
              <a:rPr lang="cs-CZ" altLang="cs-CZ" baseline="-25000"/>
              <a:t> </a:t>
            </a:r>
            <a:r>
              <a:rPr lang="cs-CZ" altLang="cs-CZ"/>
              <a:t>molární extinkční koeficient  </a:t>
            </a:r>
            <a:r>
              <a:rPr lang="en-US" altLang="cs-CZ"/>
              <a:t>[M</a:t>
            </a:r>
            <a:r>
              <a:rPr lang="en-US" altLang="cs-CZ" baseline="30000"/>
              <a:t>-1</a:t>
            </a:r>
            <a:r>
              <a:rPr lang="en-US" altLang="cs-CZ"/>
              <a:t>cm</a:t>
            </a:r>
            <a:r>
              <a:rPr lang="en-US" altLang="cs-CZ" baseline="30000"/>
              <a:t>-1</a:t>
            </a:r>
            <a:r>
              <a:rPr lang="en-US" altLang="cs-CZ"/>
              <a:t>]</a:t>
            </a:r>
            <a:endParaRPr lang="cs-CZ" altLang="cs-CZ"/>
          </a:p>
          <a:p>
            <a:pPr>
              <a:spcBef>
                <a:spcPct val="50000"/>
              </a:spcBef>
            </a:pPr>
            <a:r>
              <a:rPr lang="cs-CZ" altLang="cs-CZ"/>
              <a:t>B optická dráha</a:t>
            </a:r>
            <a:r>
              <a:rPr lang="en-US" altLang="cs-CZ"/>
              <a:t> [cm]</a:t>
            </a:r>
            <a:r>
              <a:rPr lang="cs-CZ" altLang="cs-CZ"/>
              <a:t>, C koncentrace vzorku</a:t>
            </a:r>
            <a:r>
              <a:rPr lang="en-US" altLang="cs-CZ"/>
              <a:t> [M] </a:t>
            </a:r>
            <a:endParaRPr lang="el-GR" altLang="cs-CZ"/>
          </a:p>
        </p:txBody>
      </p:sp>
      <p:sp>
        <p:nvSpPr>
          <p:cNvPr id="99355" name="Text Box 27"/>
          <p:cNvSpPr txBox="1">
            <a:spLocks noChangeArrowheads="1"/>
          </p:cNvSpPr>
          <p:nvPr/>
        </p:nvSpPr>
        <p:spPr bwMode="auto">
          <a:xfrm>
            <a:off x="5274470" y="3969544"/>
            <a:ext cx="140374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rozptyl</a:t>
            </a:r>
          </a:p>
        </p:txBody>
      </p:sp>
      <p:sp>
        <p:nvSpPr>
          <p:cNvPr id="99356" name="Text Box 28"/>
          <p:cNvSpPr txBox="1">
            <a:spLocks noChangeArrowheads="1"/>
          </p:cNvSpPr>
          <p:nvPr/>
        </p:nvSpPr>
        <p:spPr bwMode="auto">
          <a:xfrm>
            <a:off x="3275411" y="3969544"/>
            <a:ext cx="7024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odraz</a:t>
            </a:r>
          </a:p>
        </p:txBody>
      </p:sp>
      <p:sp>
        <p:nvSpPr>
          <p:cNvPr id="23" name="Rectangle 2"/>
          <p:cNvSpPr txBox="1">
            <a:spLocks noChangeArrowheads="1"/>
          </p:cNvSpPr>
          <p:nvPr/>
        </p:nvSpPr>
        <p:spPr>
          <a:xfrm>
            <a:off x="13078" y="161656"/>
            <a:ext cx="2884905" cy="696515"/>
          </a:xfrm>
          <a:prstGeom prst="rect">
            <a:avLst/>
          </a:prstGeom>
        </p:spPr>
        <p:txBody>
          <a:bodyPr/>
          <a:lst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a:lstStyle>
          <a:p>
            <a:pPr algn="l"/>
            <a:r>
              <a:rPr lang="cs-CZ" altLang="cs-CZ" sz="2100" b="1" dirty="0"/>
              <a:t>ABSORBCE SVĚTLA</a:t>
            </a:r>
          </a:p>
        </p:txBody>
      </p:sp>
    </p:spTree>
    <p:extLst>
      <p:ext uri="{BB962C8B-B14F-4D97-AF65-F5344CB8AC3E}">
        <p14:creationId xmlns:p14="http://schemas.microsoft.com/office/powerpoint/2010/main" val="2216400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fill="hold" nodeType="withEffect">
                                  <p:stCondLst>
                                    <p:cond delay="0"/>
                                  </p:stCondLst>
                                  <p:childTnLst>
                                    <p:animMotion origin="layout" path="M -0.03541 -0.00532 L 0.17709 -0.00532 " pathEditMode="relative" rAng="0" ptsTypes="AA">
                                      <p:cBhvr>
                                        <p:cTn id="6" dur="3000" fill="hold"/>
                                        <p:tgtEl>
                                          <p:spTgt spid="99334"/>
                                        </p:tgtEl>
                                        <p:attrNameLst>
                                          <p:attrName>ppt_x</p:attrName>
                                          <p:attrName>ppt_y</p:attrName>
                                        </p:attrNameLst>
                                      </p:cBhvr>
                                      <p:rCtr x="10625" y="0"/>
                                    </p:animMotion>
                                  </p:childTnLst>
                                </p:cTn>
                              </p:par>
                            </p:childTnLst>
                          </p:cTn>
                        </p:par>
                        <p:par>
                          <p:cTn id="7" fill="hold" nodeType="afterGroup">
                            <p:stCondLst>
                              <p:cond delay="3000"/>
                            </p:stCondLst>
                            <p:childTnLst>
                              <p:par>
                                <p:cTn id="8" presetID="9" presetClass="entr" presetSubtype="0" repeatCount="indefinite" fill="hold" nodeType="afterEffect">
                                  <p:stCondLst>
                                    <p:cond delay="0"/>
                                  </p:stCondLst>
                                  <p:childTnLst>
                                    <p:set>
                                      <p:cBhvr>
                                        <p:cTn id="9" dur="1" fill="hold">
                                          <p:stCondLst>
                                            <p:cond delay="0"/>
                                          </p:stCondLst>
                                        </p:cTn>
                                        <p:tgtEl>
                                          <p:spTgt spid="99348"/>
                                        </p:tgtEl>
                                        <p:attrNameLst>
                                          <p:attrName>style.visibility</p:attrName>
                                        </p:attrNameLst>
                                      </p:cBhvr>
                                      <p:to>
                                        <p:strVal val="visible"/>
                                      </p:to>
                                    </p:set>
                                    <p:animEffect transition="in" filter="dissolve">
                                      <p:cBhvr>
                                        <p:cTn id="10" dur="500"/>
                                        <p:tgtEl>
                                          <p:spTgt spid="99348"/>
                                        </p:tgtEl>
                                      </p:cBhvr>
                                    </p:animEffect>
                                  </p:childTnLst>
                                </p:cTn>
                              </p:par>
                            </p:childTnLst>
                          </p:cTn>
                        </p:par>
                        <p:par>
                          <p:cTn id="11" fill="hold" nodeType="afterGroup">
                            <p:stCondLst>
                              <p:cond delay="3500"/>
                            </p:stCondLst>
                            <p:childTnLst>
                              <p:par>
                                <p:cTn id="12" presetID="9" presetClass="exit" presetSubtype="0" repeatCount="indefinite" fill="hold" nodeType="afterEffect">
                                  <p:stCondLst>
                                    <p:cond delay="0"/>
                                  </p:stCondLst>
                                  <p:childTnLst>
                                    <p:animEffect transition="out" filter="dissolve">
                                      <p:cBhvr>
                                        <p:cTn id="13" dur="500"/>
                                        <p:tgtEl>
                                          <p:spTgt spid="99348"/>
                                        </p:tgtEl>
                                      </p:cBhvr>
                                    </p:animEffect>
                                    <p:set>
                                      <p:cBhvr>
                                        <p:cTn id="14" dur="1" fill="hold">
                                          <p:stCondLst>
                                            <p:cond delay="499"/>
                                          </p:stCondLst>
                                        </p:cTn>
                                        <p:tgtEl>
                                          <p:spTgt spid="99348"/>
                                        </p:tgtEl>
                                        <p:attrNameLst>
                                          <p:attrName>style.visibility</p:attrName>
                                        </p:attrNameLst>
                                      </p:cBhvr>
                                      <p:to>
                                        <p:strVal val="hidden"/>
                                      </p:to>
                                    </p:set>
                                  </p:childTnLst>
                                </p:cTn>
                              </p:par>
                            </p:childTnLst>
                          </p:cTn>
                        </p:par>
                        <p:par>
                          <p:cTn id="15" fill="hold" nodeType="afterGroup">
                            <p:stCondLst>
                              <p:cond delay="4000"/>
                            </p:stCondLst>
                            <p:childTnLst>
                              <p:par>
                                <p:cTn id="16" presetID="53" presetClass="entr" presetSubtype="0" repeatCount="indefinite" fill="hold" nodeType="afterEffect">
                                  <p:stCondLst>
                                    <p:cond delay="500"/>
                                  </p:stCondLst>
                                  <p:childTnLst>
                                    <p:set>
                                      <p:cBhvr>
                                        <p:cTn id="17" dur="1" fill="hold">
                                          <p:stCondLst>
                                            <p:cond delay="0"/>
                                          </p:stCondLst>
                                        </p:cTn>
                                        <p:tgtEl>
                                          <p:spTgt spid="99345"/>
                                        </p:tgtEl>
                                        <p:attrNameLst>
                                          <p:attrName>style.visibility</p:attrName>
                                        </p:attrNameLst>
                                      </p:cBhvr>
                                      <p:to>
                                        <p:strVal val="visible"/>
                                      </p:to>
                                    </p:set>
                                    <p:anim calcmode="lin" valueType="num">
                                      <p:cBhvr>
                                        <p:cTn id="18" dur="1000" fill="hold"/>
                                        <p:tgtEl>
                                          <p:spTgt spid="99345"/>
                                        </p:tgtEl>
                                        <p:attrNameLst>
                                          <p:attrName>ppt_w</p:attrName>
                                        </p:attrNameLst>
                                      </p:cBhvr>
                                      <p:tavLst>
                                        <p:tav tm="0">
                                          <p:val>
                                            <p:fltVal val="0"/>
                                          </p:val>
                                        </p:tav>
                                        <p:tav tm="100000">
                                          <p:val>
                                            <p:strVal val="#ppt_w"/>
                                          </p:val>
                                        </p:tav>
                                      </p:tavLst>
                                    </p:anim>
                                    <p:anim calcmode="lin" valueType="num">
                                      <p:cBhvr>
                                        <p:cTn id="19" dur="1000" fill="hold"/>
                                        <p:tgtEl>
                                          <p:spTgt spid="99345"/>
                                        </p:tgtEl>
                                        <p:attrNameLst>
                                          <p:attrName>ppt_h</p:attrName>
                                        </p:attrNameLst>
                                      </p:cBhvr>
                                      <p:tavLst>
                                        <p:tav tm="0">
                                          <p:val>
                                            <p:fltVal val="0"/>
                                          </p:val>
                                        </p:tav>
                                        <p:tav tm="100000">
                                          <p:val>
                                            <p:strVal val="#ppt_h"/>
                                          </p:val>
                                        </p:tav>
                                      </p:tavLst>
                                    </p:anim>
                                    <p:animEffect transition="in" filter="fade">
                                      <p:cBhvr>
                                        <p:cTn id="20" dur="1000"/>
                                        <p:tgtEl>
                                          <p:spTgt spid="99345"/>
                                        </p:tgtEl>
                                      </p:cBhvr>
                                    </p:animEffect>
                                  </p:childTnLst>
                                </p:cTn>
                              </p:par>
                              <p:par>
                                <p:cTn id="21" presetID="53" presetClass="entr" presetSubtype="0" repeatCount="indefinite" fill="hold" nodeType="withEffect">
                                  <p:stCondLst>
                                    <p:cond delay="500"/>
                                  </p:stCondLst>
                                  <p:childTnLst>
                                    <p:set>
                                      <p:cBhvr>
                                        <p:cTn id="22" dur="1" fill="hold">
                                          <p:stCondLst>
                                            <p:cond delay="0"/>
                                          </p:stCondLst>
                                        </p:cTn>
                                        <p:tgtEl>
                                          <p:spTgt spid="99336"/>
                                        </p:tgtEl>
                                        <p:attrNameLst>
                                          <p:attrName>style.visibility</p:attrName>
                                        </p:attrNameLst>
                                      </p:cBhvr>
                                      <p:to>
                                        <p:strVal val="visible"/>
                                      </p:to>
                                    </p:set>
                                    <p:anim calcmode="lin" valueType="num">
                                      <p:cBhvr>
                                        <p:cTn id="23" dur="1000" fill="hold"/>
                                        <p:tgtEl>
                                          <p:spTgt spid="99336"/>
                                        </p:tgtEl>
                                        <p:attrNameLst>
                                          <p:attrName>ppt_w</p:attrName>
                                        </p:attrNameLst>
                                      </p:cBhvr>
                                      <p:tavLst>
                                        <p:tav tm="0">
                                          <p:val>
                                            <p:fltVal val="0"/>
                                          </p:val>
                                        </p:tav>
                                        <p:tav tm="100000">
                                          <p:val>
                                            <p:strVal val="#ppt_w"/>
                                          </p:val>
                                        </p:tav>
                                      </p:tavLst>
                                    </p:anim>
                                    <p:anim calcmode="lin" valueType="num">
                                      <p:cBhvr>
                                        <p:cTn id="24" dur="1000" fill="hold"/>
                                        <p:tgtEl>
                                          <p:spTgt spid="99336"/>
                                        </p:tgtEl>
                                        <p:attrNameLst>
                                          <p:attrName>ppt_h</p:attrName>
                                        </p:attrNameLst>
                                      </p:cBhvr>
                                      <p:tavLst>
                                        <p:tav tm="0">
                                          <p:val>
                                            <p:fltVal val="0"/>
                                          </p:val>
                                        </p:tav>
                                        <p:tav tm="100000">
                                          <p:val>
                                            <p:strVal val="#ppt_h"/>
                                          </p:val>
                                        </p:tav>
                                      </p:tavLst>
                                    </p:anim>
                                    <p:animEffect transition="in" filter="fade">
                                      <p:cBhvr>
                                        <p:cTn id="25" dur="1000"/>
                                        <p:tgtEl>
                                          <p:spTgt spid="99336"/>
                                        </p:tgtEl>
                                      </p:cBhvr>
                                    </p:animEffect>
                                  </p:childTnLst>
                                </p:cTn>
                              </p:par>
                            </p:childTnLst>
                          </p:cTn>
                        </p:par>
                        <p:par>
                          <p:cTn id="26" fill="hold" nodeType="afterGroup">
                            <p:stCondLst>
                              <p:cond delay="5500"/>
                            </p:stCondLst>
                            <p:childTnLst>
                              <p:par>
                                <p:cTn id="27" presetID="3" presetClass="entr" presetSubtype="10" repeatCount="indefinite" fill="hold" nodeType="afterEffect">
                                  <p:stCondLst>
                                    <p:cond delay="500"/>
                                  </p:stCondLst>
                                  <p:childTnLst>
                                    <p:set>
                                      <p:cBhvr>
                                        <p:cTn id="28" dur="1" fill="hold">
                                          <p:stCondLst>
                                            <p:cond delay="0"/>
                                          </p:stCondLst>
                                        </p:cTn>
                                        <p:tgtEl>
                                          <p:spTgt spid="99335"/>
                                        </p:tgtEl>
                                        <p:attrNameLst>
                                          <p:attrName>style.visibility</p:attrName>
                                        </p:attrNameLst>
                                      </p:cBhvr>
                                      <p:to>
                                        <p:strVal val="visible"/>
                                      </p:to>
                                    </p:set>
                                    <p:animEffect transition="in" filter="blinds(horizontal)">
                                      <p:cBhvr>
                                        <p:cTn id="29" dur="1000"/>
                                        <p:tgtEl>
                                          <p:spTgt spid="99335"/>
                                        </p:tgtEl>
                                      </p:cBhvr>
                                    </p:animEffect>
                                  </p:childTnLst>
                                </p:cTn>
                              </p:par>
                            </p:childTnLst>
                          </p:cTn>
                        </p:par>
                        <p:par>
                          <p:cTn id="30" fill="hold" nodeType="afterGroup">
                            <p:stCondLst>
                              <p:cond delay="7000"/>
                            </p:stCondLst>
                            <p:childTnLst>
                              <p:par>
                                <p:cTn id="31" presetID="53" presetClass="entr" presetSubtype="0" repeatCount="indefinite" fill="hold" nodeType="afterEffect">
                                  <p:stCondLst>
                                    <p:cond delay="500"/>
                                  </p:stCondLst>
                                  <p:childTnLst>
                                    <p:set>
                                      <p:cBhvr>
                                        <p:cTn id="32" dur="1" fill="hold">
                                          <p:stCondLst>
                                            <p:cond delay="0"/>
                                          </p:stCondLst>
                                        </p:cTn>
                                        <p:tgtEl>
                                          <p:spTgt spid="99346"/>
                                        </p:tgtEl>
                                        <p:attrNameLst>
                                          <p:attrName>style.visibility</p:attrName>
                                        </p:attrNameLst>
                                      </p:cBhvr>
                                      <p:to>
                                        <p:strVal val="visible"/>
                                      </p:to>
                                    </p:set>
                                    <p:anim calcmode="lin" valueType="num">
                                      <p:cBhvr>
                                        <p:cTn id="33" dur="1000" fill="hold"/>
                                        <p:tgtEl>
                                          <p:spTgt spid="99346"/>
                                        </p:tgtEl>
                                        <p:attrNameLst>
                                          <p:attrName>ppt_w</p:attrName>
                                        </p:attrNameLst>
                                      </p:cBhvr>
                                      <p:tavLst>
                                        <p:tav tm="0">
                                          <p:val>
                                            <p:fltVal val="0"/>
                                          </p:val>
                                        </p:tav>
                                        <p:tav tm="100000">
                                          <p:val>
                                            <p:strVal val="#ppt_w"/>
                                          </p:val>
                                        </p:tav>
                                      </p:tavLst>
                                    </p:anim>
                                    <p:anim calcmode="lin" valueType="num">
                                      <p:cBhvr>
                                        <p:cTn id="34" dur="1000" fill="hold"/>
                                        <p:tgtEl>
                                          <p:spTgt spid="99346"/>
                                        </p:tgtEl>
                                        <p:attrNameLst>
                                          <p:attrName>ppt_h</p:attrName>
                                        </p:attrNameLst>
                                      </p:cBhvr>
                                      <p:tavLst>
                                        <p:tav tm="0">
                                          <p:val>
                                            <p:fltVal val="0"/>
                                          </p:val>
                                        </p:tav>
                                        <p:tav tm="100000">
                                          <p:val>
                                            <p:strVal val="#ppt_h"/>
                                          </p:val>
                                        </p:tav>
                                      </p:tavLst>
                                    </p:anim>
                                    <p:animEffect transition="in" filter="fade">
                                      <p:cBhvr>
                                        <p:cTn id="35" dur="1000"/>
                                        <p:tgtEl>
                                          <p:spTgt spid="99346"/>
                                        </p:tgtEl>
                                      </p:cBhvr>
                                    </p:animEffect>
                                  </p:childTnLst>
                                </p:cTn>
                              </p:par>
                              <p:par>
                                <p:cTn id="36" presetID="53" presetClass="entr" presetSubtype="0" repeatCount="indefinite" fill="hold" nodeType="withEffect">
                                  <p:stCondLst>
                                    <p:cond delay="500"/>
                                  </p:stCondLst>
                                  <p:childTnLst>
                                    <p:set>
                                      <p:cBhvr>
                                        <p:cTn id="37" dur="1" fill="hold">
                                          <p:stCondLst>
                                            <p:cond delay="0"/>
                                          </p:stCondLst>
                                        </p:cTn>
                                        <p:tgtEl>
                                          <p:spTgt spid="99340"/>
                                        </p:tgtEl>
                                        <p:attrNameLst>
                                          <p:attrName>style.visibility</p:attrName>
                                        </p:attrNameLst>
                                      </p:cBhvr>
                                      <p:to>
                                        <p:strVal val="visible"/>
                                      </p:to>
                                    </p:set>
                                    <p:anim calcmode="lin" valueType="num">
                                      <p:cBhvr>
                                        <p:cTn id="38" dur="1000" fill="hold"/>
                                        <p:tgtEl>
                                          <p:spTgt spid="99340"/>
                                        </p:tgtEl>
                                        <p:attrNameLst>
                                          <p:attrName>ppt_w</p:attrName>
                                        </p:attrNameLst>
                                      </p:cBhvr>
                                      <p:tavLst>
                                        <p:tav tm="0">
                                          <p:val>
                                            <p:fltVal val="0"/>
                                          </p:val>
                                        </p:tav>
                                        <p:tav tm="100000">
                                          <p:val>
                                            <p:strVal val="#ppt_w"/>
                                          </p:val>
                                        </p:tav>
                                      </p:tavLst>
                                    </p:anim>
                                    <p:anim calcmode="lin" valueType="num">
                                      <p:cBhvr>
                                        <p:cTn id="39" dur="1000" fill="hold"/>
                                        <p:tgtEl>
                                          <p:spTgt spid="99340"/>
                                        </p:tgtEl>
                                        <p:attrNameLst>
                                          <p:attrName>ppt_h</p:attrName>
                                        </p:attrNameLst>
                                      </p:cBhvr>
                                      <p:tavLst>
                                        <p:tav tm="0">
                                          <p:val>
                                            <p:fltVal val="0"/>
                                          </p:val>
                                        </p:tav>
                                        <p:tav tm="100000">
                                          <p:val>
                                            <p:strVal val="#ppt_h"/>
                                          </p:val>
                                        </p:tav>
                                      </p:tavLst>
                                    </p:anim>
                                    <p:animEffect transition="in" filter="fade">
                                      <p:cBhvr>
                                        <p:cTn id="40" dur="1000"/>
                                        <p:tgtEl>
                                          <p:spTgt spid="99340"/>
                                        </p:tgtEl>
                                      </p:cBhvr>
                                    </p:animEffect>
                                  </p:childTnLst>
                                </p:cTn>
                              </p:par>
                              <p:par>
                                <p:cTn id="41" presetID="53" presetClass="entr" presetSubtype="0" repeatCount="indefinite" fill="hold" nodeType="withEffect">
                                  <p:stCondLst>
                                    <p:cond delay="500"/>
                                  </p:stCondLst>
                                  <p:childTnLst>
                                    <p:set>
                                      <p:cBhvr>
                                        <p:cTn id="42" dur="1" fill="hold">
                                          <p:stCondLst>
                                            <p:cond delay="0"/>
                                          </p:stCondLst>
                                        </p:cTn>
                                        <p:tgtEl>
                                          <p:spTgt spid="99342"/>
                                        </p:tgtEl>
                                        <p:attrNameLst>
                                          <p:attrName>style.visibility</p:attrName>
                                        </p:attrNameLst>
                                      </p:cBhvr>
                                      <p:to>
                                        <p:strVal val="visible"/>
                                      </p:to>
                                    </p:set>
                                    <p:anim calcmode="lin" valueType="num">
                                      <p:cBhvr>
                                        <p:cTn id="43" dur="1000" fill="hold"/>
                                        <p:tgtEl>
                                          <p:spTgt spid="99342"/>
                                        </p:tgtEl>
                                        <p:attrNameLst>
                                          <p:attrName>ppt_w</p:attrName>
                                        </p:attrNameLst>
                                      </p:cBhvr>
                                      <p:tavLst>
                                        <p:tav tm="0">
                                          <p:val>
                                            <p:fltVal val="0"/>
                                          </p:val>
                                        </p:tav>
                                        <p:tav tm="100000">
                                          <p:val>
                                            <p:strVal val="#ppt_w"/>
                                          </p:val>
                                        </p:tav>
                                      </p:tavLst>
                                    </p:anim>
                                    <p:anim calcmode="lin" valueType="num">
                                      <p:cBhvr>
                                        <p:cTn id="44" dur="1000" fill="hold"/>
                                        <p:tgtEl>
                                          <p:spTgt spid="99342"/>
                                        </p:tgtEl>
                                        <p:attrNameLst>
                                          <p:attrName>ppt_h</p:attrName>
                                        </p:attrNameLst>
                                      </p:cBhvr>
                                      <p:tavLst>
                                        <p:tav tm="0">
                                          <p:val>
                                            <p:fltVal val="0"/>
                                          </p:val>
                                        </p:tav>
                                        <p:tav tm="100000">
                                          <p:val>
                                            <p:strVal val="#ppt_h"/>
                                          </p:val>
                                        </p:tav>
                                      </p:tavLst>
                                    </p:anim>
                                    <p:animEffect transition="in" filter="fade">
                                      <p:cBhvr>
                                        <p:cTn id="45" dur="1000"/>
                                        <p:tgtEl>
                                          <p:spTgt spid="99342"/>
                                        </p:tgtEl>
                                      </p:cBhvr>
                                    </p:animEffect>
                                  </p:childTnLst>
                                </p:cTn>
                              </p:par>
                              <p:par>
                                <p:cTn id="46" presetID="53" presetClass="entr" presetSubtype="0" repeatCount="indefinite" fill="hold" nodeType="withEffect">
                                  <p:stCondLst>
                                    <p:cond delay="500"/>
                                  </p:stCondLst>
                                  <p:childTnLst>
                                    <p:set>
                                      <p:cBhvr>
                                        <p:cTn id="47" dur="1" fill="hold">
                                          <p:stCondLst>
                                            <p:cond delay="0"/>
                                          </p:stCondLst>
                                        </p:cTn>
                                        <p:tgtEl>
                                          <p:spTgt spid="99341"/>
                                        </p:tgtEl>
                                        <p:attrNameLst>
                                          <p:attrName>style.visibility</p:attrName>
                                        </p:attrNameLst>
                                      </p:cBhvr>
                                      <p:to>
                                        <p:strVal val="visible"/>
                                      </p:to>
                                    </p:set>
                                    <p:anim calcmode="lin" valueType="num">
                                      <p:cBhvr>
                                        <p:cTn id="48" dur="1000" fill="hold"/>
                                        <p:tgtEl>
                                          <p:spTgt spid="99341"/>
                                        </p:tgtEl>
                                        <p:attrNameLst>
                                          <p:attrName>ppt_w</p:attrName>
                                        </p:attrNameLst>
                                      </p:cBhvr>
                                      <p:tavLst>
                                        <p:tav tm="0">
                                          <p:val>
                                            <p:fltVal val="0"/>
                                          </p:val>
                                        </p:tav>
                                        <p:tav tm="100000">
                                          <p:val>
                                            <p:strVal val="#ppt_w"/>
                                          </p:val>
                                        </p:tav>
                                      </p:tavLst>
                                    </p:anim>
                                    <p:anim calcmode="lin" valueType="num">
                                      <p:cBhvr>
                                        <p:cTn id="49" dur="1000" fill="hold"/>
                                        <p:tgtEl>
                                          <p:spTgt spid="99341"/>
                                        </p:tgtEl>
                                        <p:attrNameLst>
                                          <p:attrName>ppt_h</p:attrName>
                                        </p:attrNameLst>
                                      </p:cBhvr>
                                      <p:tavLst>
                                        <p:tav tm="0">
                                          <p:val>
                                            <p:fltVal val="0"/>
                                          </p:val>
                                        </p:tav>
                                        <p:tav tm="100000">
                                          <p:val>
                                            <p:strVal val="#ppt_h"/>
                                          </p:val>
                                        </p:tav>
                                      </p:tavLst>
                                    </p:anim>
                                    <p:animEffect transition="in" filter="fade">
                                      <p:cBhvr>
                                        <p:cTn id="50" dur="1000"/>
                                        <p:tgtEl>
                                          <p:spTgt spid="99341"/>
                                        </p:tgtEl>
                                      </p:cBhvr>
                                    </p:animEffect>
                                  </p:childTnLst>
                                </p:cTn>
                              </p:par>
                              <p:par>
                                <p:cTn id="51" presetID="53" presetClass="entr" presetSubtype="0" repeatCount="indefinite" fill="hold" nodeType="withEffect">
                                  <p:stCondLst>
                                    <p:cond delay="500"/>
                                  </p:stCondLst>
                                  <p:childTnLst>
                                    <p:set>
                                      <p:cBhvr>
                                        <p:cTn id="52" dur="1" fill="hold">
                                          <p:stCondLst>
                                            <p:cond delay="0"/>
                                          </p:stCondLst>
                                        </p:cTn>
                                        <p:tgtEl>
                                          <p:spTgt spid="99343"/>
                                        </p:tgtEl>
                                        <p:attrNameLst>
                                          <p:attrName>style.visibility</p:attrName>
                                        </p:attrNameLst>
                                      </p:cBhvr>
                                      <p:to>
                                        <p:strVal val="visible"/>
                                      </p:to>
                                    </p:set>
                                    <p:anim calcmode="lin" valueType="num">
                                      <p:cBhvr>
                                        <p:cTn id="53" dur="1000" fill="hold"/>
                                        <p:tgtEl>
                                          <p:spTgt spid="99343"/>
                                        </p:tgtEl>
                                        <p:attrNameLst>
                                          <p:attrName>ppt_w</p:attrName>
                                        </p:attrNameLst>
                                      </p:cBhvr>
                                      <p:tavLst>
                                        <p:tav tm="0">
                                          <p:val>
                                            <p:fltVal val="0"/>
                                          </p:val>
                                        </p:tav>
                                        <p:tav tm="100000">
                                          <p:val>
                                            <p:strVal val="#ppt_w"/>
                                          </p:val>
                                        </p:tav>
                                      </p:tavLst>
                                    </p:anim>
                                    <p:anim calcmode="lin" valueType="num">
                                      <p:cBhvr>
                                        <p:cTn id="54" dur="1000" fill="hold"/>
                                        <p:tgtEl>
                                          <p:spTgt spid="99343"/>
                                        </p:tgtEl>
                                        <p:attrNameLst>
                                          <p:attrName>ppt_h</p:attrName>
                                        </p:attrNameLst>
                                      </p:cBhvr>
                                      <p:tavLst>
                                        <p:tav tm="0">
                                          <p:val>
                                            <p:fltVal val="0"/>
                                          </p:val>
                                        </p:tav>
                                        <p:tav tm="100000">
                                          <p:val>
                                            <p:strVal val="#ppt_h"/>
                                          </p:val>
                                        </p:tav>
                                      </p:tavLst>
                                    </p:anim>
                                    <p:animEffect transition="in" filter="fade">
                                      <p:cBhvr>
                                        <p:cTn id="55" dur="1000"/>
                                        <p:tgtEl>
                                          <p:spTgt spid="99343"/>
                                        </p:tgtEl>
                                      </p:cBhvr>
                                    </p:animEffect>
                                  </p:childTnLst>
                                </p:cTn>
                              </p:par>
                              <p:par>
                                <p:cTn id="56" presetID="53" presetClass="entr" presetSubtype="0" repeatCount="indefinite" fill="hold" nodeType="withEffect">
                                  <p:stCondLst>
                                    <p:cond delay="500"/>
                                  </p:stCondLst>
                                  <p:childTnLst>
                                    <p:set>
                                      <p:cBhvr>
                                        <p:cTn id="57" dur="1" fill="hold">
                                          <p:stCondLst>
                                            <p:cond delay="0"/>
                                          </p:stCondLst>
                                        </p:cTn>
                                        <p:tgtEl>
                                          <p:spTgt spid="99338"/>
                                        </p:tgtEl>
                                        <p:attrNameLst>
                                          <p:attrName>style.visibility</p:attrName>
                                        </p:attrNameLst>
                                      </p:cBhvr>
                                      <p:to>
                                        <p:strVal val="visible"/>
                                      </p:to>
                                    </p:set>
                                    <p:anim calcmode="lin" valueType="num">
                                      <p:cBhvr>
                                        <p:cTn id="58" dur="1000" fill="hold"/>
                                        <p:tgtEl>
                                          <p:spTgt spid="99338"/>
                                        </p:tgtEl>
                                        <p:attrNameLst>
                                          <p:attrName>ppt_w</p:attrName>
                                        </p:attrNameLst>
                                      </p:cBhvr>
                                      <p:tavLst>
                                        <p:tav tm="0">
                                          <p:val>
                                            <p:fltVal val="0"/>
                                          </p:val>
                                        </p:tav>
                                        <p:tav tm="100000">
                                          <p:val>
                                            <p:strVal val="#ppt_w"/>
                                          </p:val>
                                        </p:tav>
                                      </p:tavLst>
                                    </p:anim>
                                    <p:anim calcmode="lin" valueType="num">
                                      <p:cBhvr>
                                        <p:cTn id="59" dur="1000" fill="hold"/>
                                        <p:tgtEl>
                                          <p:spTgt spid="99338"/>
                                        </p:tgtEl>
                                        <p:attrNameLst>
                                          <p:attrName>ppt_h</p:attrName>
                                        </p:attrNameLst>
                                      </p:cBhvr>
                                      <p:tavLst>
                                        <p:tav tm="0">
                                          <p:val>
                                            <p:fltVal val="0"/>
                                          </p:val>
                                        </p:tav>
                                        <p:tav tm="100000">
                                          <p:val>
                                            <p:strVal val="#ppt_h"/>
                                          </p:val>
                                        </p:tav>
                                      </p:tavLst>
                                    </p:anim>
                                    <p:animEffect transition="in" filter="fade">
                                      <p:cBhvr>
                                        <p:cTn id="60" dur="1000"/>
                                        <p:tgtEl>
                                          <p:spTgt spid="99338"/>
                                        </p:tgtEl>
                                      </p:cBhvr>
                                    </p:animEffect>
                                  </p:childTnLst>
                                </p:cTn>
                              </p:par>
                              <p:par>
                                <p:cTn id="61" presetID="53" presetClass="entr" presetSubtype="0" repeatCount="indefinite" fill="hold" nodeType="withEffect">
                                  <p:stCondLst>
                                    <p:cond delay="500"/>
                                  </p:stCondLst>
                                  <p:childTnLst>
                                    <p:set>
                                      <p:cBhvr>
                                        <p:cTn id="62" dur="1" fill="hold">
                                          <p:stCondLst>
                                            <p:cond delay="0"/>
                                          </p:stCondLst>
                                        </p:cTn>
                                        <p:tgtEl>
                                          <p:spTgt spid="99339"/>
                                        </p:tgtEl>
                                        <p:attrNameLst>
                                          <p:attrName>style.visibility</p:attrName>
                                        </p:attrNameLst>
                                      </p:cBhvr>
                                      <p:to>
                                        <p:strVal val="visible"/>
                                      </p:to>
                                    </p:set>
                                    <p:anim calcmode="lin" valueType="num">
                                      <p:cBhvr>
                                        <p:cTn id="63" dur="1000" fill="hold"/>
                                        <p:tgtEl>
                                          <p:spTgt spid="99339"/>
                                        </p:tgtEl>
                                        <p:attrNameLst>
                                          <p:attrName>ppt_w</p:attrName>
                                        </p:attrNameLst>
                                      </p:cBhvr>
                                      <p:tavLst>
                                        <p:tav tm="0">
                                          <p:val>
                                            <p:fltVal val="0"/>
                                          </p:val>
                                        </p:tav>
                                        <p:tav tm="100000">
                                          <p:val>
                                            <p:strVal val="#ppt_w"/>
                                          </p:val>
                                        </p:tav>
                                      </p:tavLst>
                                    </p:anim>
                                    <p:anim calcmode="lin" valueType="num">
                                      <p:cBhvr>
                                        <p:cTn id="64" dur="1000" fill="hold"/>
                                        <p:tgtEl>
                                          <p:spTgt spid="99339"/>
                                        </p:tgtEl>
                                        <p:attrNameLst>
                                          <p:attrName>ppt_h</p:attrName>
                                        </p:attrNameLst>
                                      </p:cBhvr>
                                      <p:tavLst>
                                        <p:tav tm="0">
                                          <p:val>
                                            <p:fltVal val="0"/>
                                          </p:val>
                                        </p:tav>
                                        <p:tav tm="100000">
                                          <p:val>
                                            <p:strVal val="#ppt_h"/>
                                          </p:val>
                                        </p:tav>
                                      </p:tavLst>
                                    </p:anim>
                                    <p:animEffect transition="in" filter="fade">
                                      <p:cBhvr>
                                        <p:cTn id="65" dur="1000"/>
                                        <p:tgtEl>
                                          <p:spTgt spid="99339"/>
                                        </p:tgtEl>
                                      </p:cBhvr>
                                    </p:animEffect>
                                  </p:childTnLst>
                                </p:cTn>
                              </p:par>
                              <p:par>
                                <p:cTn id="66" presetID="53" presetClass="entr" presetSubtype="0" repeatCount="indefinite" fill="hold" nodeType="withEffect">
                                  <p:stCondLst>
                                    <p:cond delay="500"/>
                                  </p:stCondLst>
                                  <p:childTnLst>
                                    <p:set>
                                      <p:cBhvr>
                                        <p:cTn id="67" dur="1" fill="hold">
                                          <p:stCondLst>
                                            <p:cond delay="0"/>
                                          </p:stCondLst>
                                        </p:cTn>
                                        <p:tgtEl>
                                          <p:spTgt spid="99344"/>
                                        </p:tgtEl>
                                        <p:attrNameLst>
                                          <p:attrName>style.visibility</p:attrName>
                                        </p:attrNameLst>
                                      </p:cBhvr>
                                      <p:to>
                                        <p:strVal val="visible"/>
                                      </p:to>
                                    </p:set>
                                    <p:anim calcmode="lin" valueType="num">
                                      <p:cBhvr>
                                        <p:cTn id="68" dur="1000" fill="hold"/>
                                        <p:tgtEl>
                                          <p:spTgt spid="99344"/>
                                        </p:tgtEl>
                                        <p:attrNameLst>
                                          <p:attrName>ppt_w</p:attrName>
                                        </p:attrNameLst>
                                      </p:cBhvr>
                                      <p:tavLst>
                                        <p:tav tm="0">
                                          <p:val>
                                            <p:fltVal val="0"/>
                                          </p:val>
                                        </p:tav>
                                        <p:tav tm="100000">
                                          <p:val>
                                            <p:strVal val="#ppt_w"/>
                                          </p:val>
                                        </p:tav>
                                      </p:tavLst>
                                    </p:anim>
                                    <p:anim calcmode="lin" valueType="num">
                                      <p:cBhvr>
                                        <p:cTn id="69" dur="1000" fill="hold"/>
                                        <p:tgtEl>
                                          <p:spTgt spid="99344"/>
                                        </p:tgtEl>
                                        <p:attrNameLst>
                                          <p:attrName>ppt_h</p:attrName>
                                        </p:attrNameLst>
                                      </p:cBhvr>
                                      <p:tavLst>
                                        <p:tav tm="0">
                                          <p:val>
                                            <p:fltVal val="0"/>
                                          </p:val>
                                        </p:tav>
                                        <p:tav tm="100000">
                                          <p:val>
                                            <p:strVal val="#ppt_h"/>
                                          </p:val>
                                        </p:tav>
                                      </p:tavLst>
                                    </p:anim>
                                    <p:animEffect transition="in" filter="fade">
                                      <p:cBhvr>
                                        <p:cTn id="70" dur="1000"/>
                                        <p:tgtEl>
                                          <p:spTgt spid="99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cs-CZ" altLang="cs-CZ" sz="2400" b="1" dirty="0"/>
              <a:t>Odvození Lambert-Beerova zákona</a:t>
            </a:r>
          </a:p>
        </p:txBody>
      </p:sp>
      <p:sp>
        <p:nvSpPr>
          <p:cNvPr id="141315" name="Rectangle 3"/>
          <p:cNvSpPr>
            <a:spLocks noGrp="1" noChangeArrowheads="1"/>
          </p:cNvSpPr>
          <p:nvPr>
            <p:ph type="body" idx="1"/>
          </p:nvPr>
        </p:nvSpPr>
        <p:spPr>
          <a:xfrm>
            <a:off x="554188" y="1351359"/>
            <a:ext cx="7495082" cy="3588544"/>
          </a:xfrm>
          <a:noFill/>
        </p:spPr>
        <p:txBody>
          <a:bodyPr/>
          <a:lstStyle/>
          <a:p>
            <a:pPr>
              <a:buFont typeface="Wingdings" panose="05000000000000000000" pitchFamily="2" charset="2"/>
              <a:buChar char="v"/>
            </a:pPr>
            <a:r>
              <a:rPr lang="cs-CZ" altLang="cs-CZ" dirty="0"/>
              <a:t>Molekula je aproximována jako neprůhledný disk, jehož plocha průřezu </a:t>
            </a:r>
            <a:r>
              <a:rPr lang="el-GR" altLang="cs-CZ" b="1" u="sng" dirty="0">
                <a:cs typeface="Arial" panose="020B0604020202020204" pitchFamily="34" charset="0"/>
              </a:rPr>
              <a:t>σ</a:t>
            </a:r>
            <a:r>
              <a:rPr lang="cs-CZ" altLang="cs-CZ" b="1" dirty="0">
                <a:cs typeface="Arial" panose="020B0604020202020204" pitchFamily="34" charset="0"/>
              </a:rPr>
              <a:t> </a:t>
            </a:r>
            <a:r>
              <a:rPr lang="cs-CZ" altLang="cs-CZ" dirty="0">
                <a:cs typeface="Arial" panose="020B0604020202020204" pitchFamily="34" charset="0"/>
              </a:rPr>
              <a:t>představuje účinnou plochu </a:t>
            </a:r>
            <a:r>
              <a:rPr lang="cs-CZ" altLang="cs-CZ" dirty="0"/>
              <a:t> pro foton o frekvenci </a:t>
            </a:r>
            <a:r>
              <a:rPr lang="cs-CZ" altLang="cs-CZ" b="1" i="1" u="sng" dirty="0"/>
              <a:t>w</a:t>
            </a:r>
            <a:r>
              <a:rPr lang="cs-CZ" altLang="cs-CZ" b="1" i="1" dirty="0"/>
              <a:t>.</a:t>
            </a:r>
            <a:r>
              <a:rPr lang="cs-CZ" altLang="cs-CZ" i="1" dirty="0"/>
              <a:t> </a:t>
            </a:r>
          </a:p>
          <a:p>
            <a:pPr>
              <a:buFont typeface="Wingdings" panose="05000000000000000000" pitchFamily="2" charset="2"/>
              <a:buChar char="v"/>
            </a:pPr>
            <a:r>
              <a:rPr lang="cs-CZ" altLang="cs-CZ" dirty="0"/>
              <a:t>Jestliže frekvence světla je daleko od rezonance plocha se blíží 0 a naopak v blízkosti rezonance je maximální. </a:t>
            </a:r>
          </a:p>
        </p:txBody>
      </p:sp>
      <p:sp>
        <p:nvSpPr>
          <p:cNvPr id="141316" name="Line 4"/>
          <p:cNvSpPr>
            <a:spLocks noChangeShapeType="1"/>
          </p:cNvSpPr>
          <p:nvPr/>
        </p:nvSpPr>
        <p:spPr bwMode="auto">
          <a:xfrm>
            <a:off x="2951560" y="3267076"/>
            <a:ext cx="0" cy="1026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17" name="Line 5"/>
          <p:cNvSpPr>
            <a:spLocks noChangeShapeType="1"/>
          </p:cNvSpPr>
          <p:nvPr/>
        </p:nvSpPr>
        <p:spPr bwMode="auto">
          <a:xfrm>
            <a:off x="5004197" y="4563667"/>
            <a:ext cx="0" cy="1026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18" name="Line 6"/>
          <p:cNvSpPr>
            <a:spLocks noChangeShapeType="1"/>
          </p:cNvSpPr>
          <p:nvPr/>
        </p:nvSpPr>
        <p:spPr bwMode="auto">
          <a:xfrm>
            <a:off x="2951560" y="4617245"/>
            <a:ext cx="0" cy="1026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19" name="Line 7"/>
          <p:cNvSpPr>
            <a:spLocks noChangeShapeType="1"/>
          </p:cNvSpPr>
          <p:nvPr/>
        </p:nvSpPr>
        <p:spPr bwMode="auto">
          <a:xfrm>
            <a:off x="5004197" y="3267076"/>
            <a:ext cx="0" cy="1026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2" name="AutoShape 10" descr="Kuličky"/>
          <p:cNvSpPr>
            <a:spLocks noChangeArrowheads="1"/>
          </p:cNvSpPr>
          <p:nvPr/>
        </p:nvSpPr>
        <p:spPr bwMode="auto">
          <a:xfrm rot="16200000">
            <a:off x="3114080" y="3624881"/>
            <a:ext cx="1727597" cy="540544"/>
          </a:xfrm>
          <a:prstGeom prst="cube">
            <a:avLst>
              <a:gd name="adj" fmla="val 87310"/>
            </a:avLst>
          </a:prstGeom>
          <a:pattFill prst="sphere">
            <a:fgClr>
              <a:srgbClr val="FF6600">
                <a:alpha val="58000"/>
              </a:srgbClr>
            </a:fgClr>
            <a:bgClr>
              <a:schemeClr val="bg1">
                <a:alpha val="58000"/>
              </a:schemeClr>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41323" name="Line 11"/>
          <p:cNvSpPr>
            <a:spLocks noChangeShapeType="1"/>
          </p:cNvSpPr>
          <p:nvPr/>
        </p:nvSpPr>
        <p:spPr bwMode="auto">
          <a:xfrm flipH="1">
            <a:off x="4193381" y="4779170"/>
            <a:ext cx="0" cy="3786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4" name="Line 12"/>
          <p:cNvSpPr>
            <a:spLocks noChangeShapeType="1"/>
          </p:cNvSpPr>
          <p:nvPr/>
        </p:nvSpPr>
        <p:spPr bwMode="auto">
          <a:xfrm flipH="1">
            <a:off x="4248150" y="4779170"/>
            <a:ext cx="0" cy="3786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5" name="Line 13"/>
          <p:cNvSpPr>
            <a:spLocks noChangeShapeType="1"/>
          </p:cNvSpPr>
          <p:nvPr/>
        </p:nvSpPr>
        <p:spPr bwMode="auto">
          <a:xfrm>
            <a:off x="4625580" y="5535216"/>
            <a:ext cx="37861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6" name="Line 14"/>
          <p:cNvSpPr>
            <a:spLocks noChangeShapeType="1"/>
          </p:cNvSpPr>
          <p:nvPr/>
        </p:nvSpPr>
        <p:spPr bwMode="auto">
          <a:xfrm flipH="1">
            <a:off x="3006329" y="5535216"/>
            <a:ext cx="4857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7" name="Line 15"/>
          <p:cNvSpPr>
            <a:spLocks noChangeShapeType="1"/>
          </p:cNvSpPr>
          <p:nvPr/>
        </p:nvSpPr>
        <p:spPr bwMode="auto">
          <a:xfrm>
            <a:off x="3815954" y="4994672"/>
            <a:ext cx="3238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8" name="Line 16"/>
          <p:cNvSpPr>
            <a:spLocks noChangeShapeType="1"/>
          </p:cNvSpPr>
          <p:nvPr/>
        </p:nvSpPr>
        <p:spPr bwMode="auto">
          <a:xfrm flipH="1">
            <a:off x="4301730" y="4994672"/>
            <a:ext cx="37861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29" name="Line 17"/>
          <p:cNvSpPr>
            <a:spLocks noChangeShapeType="1"/>
          </p:cNvSpPr>
          <p:nvPr/>
        </p:nvSpPr>
        <p:spPr bwMode="auto">
          <a:xfrm>
            <a:off x="3654029" y="5211366"/>
            <a:ext cx="4857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30" name="Line 18"/>
          <p:cNvSpPr>
            <a:spLocks noChangeShapeType="1"/>
          </p:cNvSpPr>
          <p:nvPr/>
        </p:nvSpPr>
        <p:spPr bwMode="auto">
          <a:xfrm flipH="1">
            <a:off x="2951560" y="5211366"/>
            <a:ext cx="43219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31" name="AutoShape 19"/>
          <p:cNvSpPr>
            <a:spLocks noChangeArrowheads="1"/>
          </p:cNvSpPr>
          <p:nvPr/>
        </p:nvSpPr>
        <p:spPr bwMode="auto">
          <a:xfrm>
            <a:off x="1818086" y="3429001"/>
            <a:ext cx="972740" cy="702469"/>
          </a:xfrm>
          <a:prstGeom prst="rightArrow">
            <a:avLst>
              <a:gd name="adj1" fmla="val 50000"/>
              <a:gd name="adj2" fmla="val 3461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41332" name="AutoShape 20"/>
          <p:cNvSpPr>
            <a:spLocks noChangeArrowheads="1"/>
          </p:cNvSpPr>
          <p:nvPr/>
        </p:nvSpPr>
        <p:spPr bwMode="auto">
          <a:xfrm>
            <a:off x="3113486" y="3644503"/>
            <a:ext cx="486965" cy="432197"/>
          </a:xfrm>
          <a:prstGeom prst="rightArrow">
            <a:avLst>
              <a:gd name="adj1" fmla="val 50000"/>
              <a:gd name="adj2" fmla="val 2816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41333" name="AutoShape 21"/>
          <p:cNvSpPr>
            <a:spLocks noChangeArrowheads="1"/>
          </p:cNvSpPr>
          <p:nvPr/>
        </p:nvSpPr>
        <p:spPr bwMode="auto">
          <a:xfrm>
            <a:off x="4410075" y="3644503"/>
            <a:ext cx="486966" cy="432197"/>
          </a:xfrm>
          <a:prstGeom prst="rightArrow">
            <a:avLst>
              <a:gd name="adj1" fmla="val 50000"/>
              <a:gd name="adj2" fmla="val 2816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41334" name="AutoShape 22"/>
          <p:cNvSpPr>
            <a:spLocks noChangeArrowheads="1"/>
          </p:cNvSpPr>
          <p:nvPr/>
        </p:nvSpPr>
        <p:spPr bwMode="auto">
          <a:xfrm>
            <a:off x="5057776" y="3699272"/>
            <a:ext cx="432197" cy="323850"/>
          </a:xfrm>
          <a:prstGeom prst="rightArrow">
            <a:avLst>
              <a:gd name="adj1" fmla="val 50000"/>
              <a:gd name="adj2" fmla="val 3336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41335" name="Text Box 23"/>
          <p:cNvSpPr txBox="1">
            <a:spLocks noChangeArrowheads="1"/>
          </p:cNvSpPr>
          <p:nvPr/>
        </p:nvSpPr>
        <p:spPr bwMode="auto">
          <a:xfrm>
            <a:off x="4031457" y="2888457"/>
            <a:ext cx="118824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Plocha </a:t>
            </a:r>
            <a:r>
              <a:rPr lang="cs-CZ" altLang="cs-CZ" sz="1350" b="1"/>
              <a:t>A</a:t>
            </a:r>
          </a:p>
        </p:txBody>
      </p:sp>
      <p:sp>
        <p:nvSpPr>
          <p:cNvPr id="141336" name="Text Box 24"/>
          <p:cNvSpPr txBox="1">
            <a:spLocks noChangeArrowheads="1"/>
          </p:cNvSpPr>
          <p:nvPr/>
        </p:nvSpPr>
        <p:spPr bwMode="auto">
          <a:xfrm>
            <a:off x="1277542" y="2943226"/>
            <a:ext cx="243006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Absorbující body o průřezu </a:t>
            </a:r>
            <a:r>
              <a:rPr lang="el-GR" altLang="cs-CZ" sz="1350" b="1">
                <a:cs typeface="Arial" panose="020B0604020202020204" pitchFamily="34" charset="0"/>
              </a:rPr>
              <a:t>σ</a:t>
            </a:r>
          </a:p>
        </p:txBody>
      </p:sp>
      <p:sp>
        <p:nvSpPr>
          <p:cNvPr id="141337" name="Text Box 25"/>
          <p:cNvSpPr txBox="1">
            <a:spLocks noChangeArrowheads="1"/>
          </p:cNvSpPr>
          <p:nvPr/>
        </p:nvSpPr>
        <p:spPr bwMode="auto">
          <a:xfrm>
            <a:off x="3437336" y="5535216"/>
            <a:ext cx="13501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b="1" dirty="0"/>
              <a:t>b</a:t>
            </a:r>
            <a:r>
              <a:rPr lang="cs-CZ" altLang="cs-CZ" sz="1350" dirty="0"/>
              <a:t> světelná dráha</a:t>
            </a:r>
          </a:p>
        </p:txBody>
      </p:sp>
      <p:sp>
        <p:nvSpPr>
          <p:cNvPr id="141338" name="Text Box 26"/>
          <p:cNvSpPr txBox="1">
            <a:spLocks noChangeArrowheads="1"/>
          </p:cNvSpPr>
          <p:nvPr/>
        </p:nvSpPr>
        <p:spPr bwMode="auto">
          <a:xfrm>
            <a:off x="3383758" y="5103019"/>
            <a:ext cx="2702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b="1"/>
              <a:t>z</a:t>
            </a:r>
          </a:p>
        </p:txBody>
      </p:sp>
      <p:sp>
        <p:nvSpPr>
          <p:cNvPr id="141339" name="Text Box 27"/>
          <p:cNvSpPr txBox="1">
            <a:spLocks noChangeArrowheads="1"/>
          </p:cNvSpPr>
          <p:nvPr/>
        </p:nvSpPr>
        <p:spPr bwMode="auto">
          <a:xfrm>
            <a:off x="4518423" y="4670822"/>
            <a:ext cx="37742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b="1"/>
              <a:t>dz</a:t>
            </a:r>
          </a:p>
        </p:txBody>
      </p:sp>
      <p:sp>
        <p:nvSpPr>
          <p:cNvPr id="141340" name="Text Box 28"/>
          <p:cNvSpPr txBox="1">
            <a:spLocks noChangeArrowheads="1"/>
          </p:cNvSpPr>
          <p:nvPr/>
        </p:nvSpPr>
        <p:spPr bwMode="auto">
          <a:xfrm>
            <a:off x="1871662" y="3969545"/>
            <a:ext cx="53935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500" b="1"/>
              <a:t>I</a:t>
            </a:r>
            <a:r>
              <a:rPr lang="cs-CZ" altLang="cs-CZ" sz="1500" b="1" baseline="-25000"/>
              <a:t>O</a:t>
            </a:r>
            <a:endParaRPr lang="cs-CZ" altLang="cs-CZ" sz="1500" b="1"/>
          </a:p>
        </p:txBody>
      </p:sp>
      <p:sp>
        <p:nvSpPr>
          <p:cNvPr id="141341" name="Text Box 29"/>
          <p:cNvSpPr txBox="1">
            <a:spLocks noChangeArrowheads="1"/>
          </p:cNvSpPr>
          <p:nvPr/>
        </p:nvSpPr>
        <p:spPr bwMode="auto">
          <a:xfrm>
            <a:off x="3168255" y="3969545"/>
            <a:ext cx="21669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500" b="1"/>
              <a:t>I</a:t>
            </a:r>
          </a:p>
        </p:txBody>
      </p:sp>
      <p:sp>
        <p:nvSpPr>
          <p:cNvPr id="141342" name="Text Box 30"/>
          <p:cNvSpPr txBox="1">
            <a:spLocks noChangeArrowheads="1"/>
          </p:cNvSpPr>
          <p:nvPr/>
        </p:nvSpPr>
        <p:spPr bwMode="auto">
          <a:xfrm>
            <a:off x="4356497" y="4023122"/>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b="1"/>
              <a:t>I-dl</a:t>
            </a:r>
          </a:p>
        </p:txBody>
      </p:sp>
      <p:sp>
        <p:nvSpPr>
          <p:cNvPr id="141343" name="Text Box 31"/>
          <p:cNvSpPr txBox="1">
            <a:spLocks noChangeArrowheads="1"/>
          </p:cNvSpPr>
          <p:nvPr/>
        </p:nvSpPr>
        <p:spPr bwMode="auto">
          <a:xfrm>
            <a:off x="5868591" y="4023123"/>
            <a:ext cx="17275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500" dirty="0" err="1"/>
              <a:t>dI</a:t>
            </a:r>
            <a:r>
              <a:rPr lang="cs-CZ" altLang="cs-CZ" sz="1500" dirty="0"/>
              <a:t>/</a:t>
            </a:r>
            <a:r>
              <a:rPr lang="en-US" altLang="cs-CZ" sz="1500" dirty="0" err="1"/>
              <a:t>I</a:t>
            </a:r>
            <a:r>
              <a:rPr lang="en-US" altLang="cs-CZ" sz="1500" baseline="-25000" dirty="0" err="1"/>
              <a:t>z</a:t>
            </a:r>
            <a:r>
              <a:rPr lang="cs-CZ" altLang="cs-CZ" sz="1500" baseline="-25000" dirty="0"/>
              <a:t>o</a:t>
            </a:r>
            <a:r>
              <a:rPr lang="en-US" altLang="cs-CZ" sz="1500" dirty="0"/>
              <a:t> = - </a:t>
            </a:r>
            <a:r>
              <a:rPr lang="el-GR" altLang="cs-CZ" sz="1500" b="1" dirty="0"/>
              <a:t>σ</a:t>
            </a:r>
            <a:r>
              <a:rPr lang="en-US" altLang="cs-CZ" sz="1500" b="1" dirty="0"/>
              <a:t>*.</a:t>
            </a:r>
            <a:r>
              <a:rPr lang="en-US" altLang="cs-CZ" sz="1500" dirty="0"/>
              <a:t> </a:t>
            </a:r>
            <a:r>
              <a:rPr lang="en-US" altLang="cs-CZ" sz="1500" b="1" dirty="0"/>
              <a:t>N*.</a:t>
            </a:r>
            <a:r>
              <a:rPr lang="en-US" altLang="cs-CZ" sz="1500" dirty="0"/>
              <a:t> </a:t>
            </a:r>
            <a:r>
              <a:rPr lang="en-US" altLang="cs-CZ" sz="1500" b="1" dirty="0" err="1"/>
              <a:t>dz</a:t>
            </a:r>
            <a:endParaRPr lang="cs-CZ" altLang="cs-CZ" sz="1500" b="1" dirty="0"/>
          </a:p>
        </p:txBody>
      </p:sp>
      <p:sp>
        <p:nvSpPr>
          <p:cNvPr id="141344" name="Text Box 32"/>
          <p:cNvSpPr txBox="1">
            <a:spLocks noChangeArrowheads="1"/>
          </p:cNvSpPr>
          <p:nvPr/>
        </p:nvSpPr>
        <p:spPr bwMode="auto">
          <a:xfrm>
            <a:off x="5570936" y="2943226"/>
            <a:ext cx="2430065"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dirty="0"/>
              <a:t>Neprůhledná plocha ve výřezu </a:t>
            </a:r>
            <a:r>
              <a:rPr lang="cs-CZ" altLang="cs-CZ" sz="1350" dirty="0" err="1"/>
              <a:t>dz</a:t>
            </a:r>
            <a:r>
              <a:rPr lang="cs-CZ" altLang="cs-CZ" sz="1350" dirty="0"/>
              <a:t>  </a:t>
            </a:r>
            <a:r>
              <a:rPr lang="en-US" altLang="cs-CZ" sz="1350" dirty="0"/>
              <a:t>je  </a:t>
            </a:r>
            <a:r>
              <a:rPr lang="el-GR" altLang="cs-CZ" sz="1500" b="1" dirty="0">
                <a:cs typeface="Arial" panose="020B0604020202020204" pitchFamily="34" charset="0"/>
              </a:rPr>
              <a:t>σ</a:t>
            </a:r>
            <a:r>
              <a:rPr lang="en-US" altLang="cs-CZ" sz="1500" b="1" baseline="30000" dirty="0">
                <a:cs typeface="Arial" panose="020B0604020202020204" pitchFamily="34" charset="0"/>
              </a:rPr>
              <a:t>*. </a:t>
            </a:r>
            <a:r>
              <a:rPr lang="en-US" altLang="cs-CZ" sz="1500" b="1" dirty="0">
                <a:cs typeface="Arial" panose="020B0604020202020204" pitchFamily="34" charset="0"/>
              </a:rPr>
              <a:t>N</a:t>
            </a:r>
            <a:r>
              <a:rPr lang="en-US" altLang="cs-CZ" sz="1500" b="1" dirty="0"/>
              <a:t>*. A*.dz</a:t>
            </a:r>
            <a:endParaRPr lang="el-GR" altLang="cs-CZ" sz="1500" b="1" dirty="0"/>
          </a:p>
        </p:txBody>
      </p:sp>
      <p:sp>
        <p:nvSpPr>
          <p:cNvPr id="141346" name="Text Box 34"/>
          <p:cNvSpPr txBox="1">
            <a:spLocks noChangeArrowheads="1"/>
          </p:cNvSpPr>
          <p:nvPr/>
        </p:nvSpPr>
        <p:spPr bwMode="auto">
          <a:xfrm>
            <a:off x="5381626" y="4617244"/>
            <a:ext cx="2431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a:t>ln(I)-ln(I</a:t>
            </a:r>
            <a:r>
              <a:rPr lang="en-US" altLang="cs-CZ" baseline="-25000"/>
              <a:t>o</a:t>
            </a:r>
            <a:r>
              <a:rPr lang="en-US" altLang="cs-CZ"/>
              <a:t>) = - </a:t>
            </a:r>
            <a:r>
              <a:rPr lang="el-GR" altLang="cs-CZ" b="1"/>
              <a:t>σ</a:t>
            </a:r>
            <a:r>
              <a:rPr lang="en-US" altLang="cs-CZ" b="1"/>
              <a:t>*.</a:t>
            </a:r>
            <a:r>
              <a:rPr lang="en-US" altLang="cs-CZ"/>
              <a:t> </a:t>
            </a:r>
            <a:r>
              <a:rPr lang="en-US" altLang="cs-CZ" b="1"/>
              <a:t>N*. b</a:t>
            </a:r>
            <a:r>
              <a:rPr lang="en-US" altLang="cs-CZ"/>
              <a:t> </a:t>
            </a:r>
            <a:endParaRPr lang="cs-CZ" altLang="cs-CZ"/>
          </a:p>
        </p:txBody>
      </p:sp>
      <p:sp>
        <p:nvSpPr>
          <p:cNvPr id="141347" name="Text Box 35"/>
          <p:cNvSpPr txBox="1">
            <a:spLocks noChangeArrowheads="1"/>
          </p:cNvSpPr>
          <p:nvPr/>
        </p:nvSpPr>
        <p:spPr bwMode="auto">
          <a:xfrm>
            <a:off x="5381626" y="5205107"/>
            <a:ext cx="24312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cs-CZ"/>
              <a:t>ln(I)-ln(I</a:t>
            </a:r>
            <a:r>
              <a:rPr lang="en-US" altLang="cs-CZ" baseline="-25000"/>
              <a:t>o</a:t>
            </a:r>
            <a:r>
              <a:rPr lang="en-US" altLang="cs-CZ"/>
              <a:t>) = </a:t>
            </a:r>
            <a:r>
              <a:rPr lang="el-GR" altLang="cs-CZ" b="1">
                <a:cs typeface="Arial" panose="020B0604020202020204" pitchFamily="34" charset="0"/>
              </a:rPr>
              <a:t>ε</a:t>
            </a:r>
            <a:r>
              <a:rPr lang="en-US" altLang="cs-CZ" b="1">
                <a:cs typeface="Arial" panose="020B0604020202020204" pitchFamily="34" charset="0"/>
              </a:rPr>
              <a:t> </a:t>
            </a:r>
            <a:r>
              <a:rPr lang="en-US" altLang="cs-CZ" b="1"/>
              <a:t>. b. c</a:t>
            </a:r>
            <a:r>
              <a:rPr lang="en-US" altLang="cs-CZ"/>
              <a:t> </a:t>
            </a:r>
            <a:endParaRPr lang="cs-CZ" altLang="cs-CZ"/>
          </a:p>
        </p:txBody>
      </p:sp>
      <p:sp>
        <p:nvSpPr>
          <p:cNvPr id="141348" name="Text Box 36"/>
          <p:cNvSpPr txBox="1">
            <a:spLocks noChangeArrowheads="1"/>
          </p:cNvSpPr>
          <p:nvPr/>
        </p:nvSpPr>
        <p:spPr bwMode="auto">
          <a:xfrm>
            <a:off x="5706666" y="3807619"/>
            <a:ext cx="229433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Absorbovaná frakce fotonů</a:t>
            </a:r>
          </a:p>
        </p:txBody>
      </p:sp>
      <p:sp>
        <p:nvSpPr>
          <p:cNvPr id="141349" name="Text Box 37"/>
          <p:cNvSpPr txBox="1">
            <a:spLocks noChangeArrowheads="1"/>
          </p:cNvSpPr>
          <p:nvPr/>
        </p:nvSpPr>
        <p:spPr bwMode="auto">
          <a:xfrm>
            <a:off x="1143000" y="4400551"/>
            <a:ext cx="243006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500" b="1"/>
              <a:t>N</a:t>
            </a:r>
            <a:r>
              <a:rPr lang="cs-CZ" altLang="cs-CZ" sz="1350"/>
              <a:t>= </a:t>
            </a:r>
            <a:r>
              <a:rPr lang="cs-CZ" altLang="cs-CZ" sz="1200"/>
              <a:t>počet molekul/cm</a:t>
            </a:r>
            <a:r>
              <a:rPr lang="cs-CZ" altLang="cs-CZ" sz="1200" baseline="30000"/>
              <a:t>3</a:t>
            </a:r>
            <a:endParaRPr lang="cs-CZ" altLang="cs-CZ" sz="1200"/>
          </a:p>
        </p:txBody>
      </p:sp>
      <p:sp>
        <p:nvSpPr>
          <p:cNvPr id="141350" name="Line 38"/>
          <p:cNvSpPr>
            <a:spLocks noChangeShapeType="1"/>
          </p:cNvSpPr>
          <p:nvPr/>
        </p:nvSpPr>
        <p:spPr bwMode="auto">
          <a:xfrm>
            <a:off x="3275410" y="3213497"/>
            <a:ext cx="432197"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41351" name="Line 39"/>
          <p:cNvSpPr>
            <a:spLocks noChangeShapeType="1"/>
          </p:cNvSpPr>
          <p:nvPr/>
        </p:nvSpPr>
        <p:spPr bwMode="auto">
          <a:xfrm flipH="1">
            <a:off x="4193382" y="3158729"/>
            <a:ext cx="216694"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Tree>
    <p:extLst>
      <p:ext uri="{BB962C8B-B14F-4D97-AF65-F5344CB8AC3E}">
        <p14:creationId xmlns:p14="http://schemas.microsoft.com/office/powerpoint/2010/main" val="3086419961"/>
      </p:ext>
    </p:extLst>
  </p:cSld>
  <p:clrMapOvr>
    <a:masterClrMapping/>
  </p:clrMapOvr>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509" y="2063931"/>
            <a:ext cx="7922537" cy="323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ext Box 5"/>
          <p:cNvSpPr txBox="1">
            <a:spLocks noChangeArrowheads="1"/>
          </p:cNvSpPr>
          <p:nvPr/>
        </p:nvSpPr>
        <p:spPr bwMode="auto">
          <a:xfrm>
            <a:off x="241484" y="1042168"/>
            <a:ext cx="58328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000" b="1" dirty="0">
                <a:solidFill>
                  <a:srgbClr val="7030A0"/>
                </a:solidFill>
              </a:rPr>
              <a:t>Typické průřezy a molární </a:t>
            </a:r>
            <a:r>
              <a:rPr lang="cs-CZ" altLang="cs-CZ" sz="2000" b="1" dirty="0" err="1">
                <a:solidFill>
                  <a:srgbClr val="7030A0"/>
                </a:solidFill>
              </a:rPr>
              <a:t>absorbční</a:t>
            </a:r>
            <a:r>
              <a:rPr lang="cs-CZ" altLang="cs-CZ" sz="2000" b="1" dirty="0">
                <a:solidFill>
                  <a:srgbClr val="7030A0"/>
                </a:solidFill>
              </a:rPr>
              <a:t> koeficienty.</a:t>
            </a:r>
          </a:p>
        </p:txBody>
      </p:sp>
    </p:spTree>
    <p:extLst>
      <p:ext uri="{BB962C8B-B14F-4D97-AF65-F5344CB8AC3E}">
        <p14:creationId xmlns:p14="http://schemas.microsoft.com/office/powerpoint/2010/main" val="2696885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1" t="34130" r="64706" b="18984"/>
          <a:stretch/>
        </p:blipFill>
        <p:spPr>
          <a:xfrm>
            <a:off x="1494423" y="576030"/>
            <a:ext cx="7391400" cy="5921839"/>
          </a:xfrm>
          <a:prstGeom prst="rect">
            <a:avLst/>
          </a:prstGeom>
        </p:spPr>
      </p:pic>
      <p:sp>
        <p:nvSpPr>
          <p:cNvPr id="84995" name="Rectangle 3"/>
          <p:cNvSpPr>
            <a:spLocks noGrp="1" noChangeArrowheads="1"/>
          </p:cNvSpPr>
          <p:nvPr>
            <p:ph type="body" idx="1"/>
          </p:nvPr>
        </p:nvSpPr>
        <p:spPr>
          <a:xfrm>
            <a:off x="76202" y="4869594"/>
            <a:ext cx="3762374" cy="1706949"/>
          </a:xfrm>
          <a:solidFill>
            <a:schemeClr val="accent1">
              <a:lumMod val="40000"/>
              <a:lumOff val="60000"/>
              <a:alpha val="85000"/>
            </a:schemeClr>
          </a:solidFill>
        </p:spPr>
        <p:txBody>
          <a:bodyPr/>
          <a:lstStyle/>
          <a:p>
            <a:r>
              <a:rPr lang="cs-CZ" altLang="cs-CZ" dirty="0">
                <a:solidFill>
                  <a:schemeClr val="tx1"/>
                </a:solidFill>
              </a:rPr>
              <a:t>Reflexe je změna směru čela vlny na rozhraní mezi dvěma odlišnými medii takže se čelo vlny  vrací do media ze kterého přišlo.</a:t>
            </a:r>
          </a:p>
          <a:p>
            <a:r>
              <a:rPr lang="cs-CZ" altLang="cs-CZ" dirty="0">
                <a:solidFill>
                  <a:schemeClr val="tx1"/>
                </a:solidFill>
              </a:rPr>
              <a:t>Úhel dopadu = úhel odrazu</a:t>
            </a:r>
          </a:p>
        </p:txBody>
      </p:sp>
      <p:sp>
        <p:nvSpPr>
          <p:cNvPr id="84994" name="Rectangle 2"/>
          <p:cNvSpPr>
            <a:spLocks noGrp="1" noChangeArrowheads="1"/>
          </p:cNvSpPr>
          <p:nvPr>
            <p:ph type="title"/>
          </p:nvPr>
        </p:nvSpPr>
        <p:spPr>
          <a:xfrm>
            <a:off x="12283" y="151479"/>
            <a:ext cx="1945106" cy="691753"/>
          </a:xfrm>
          <a:solidFill>
            <a:schemeClr val="accent1">
              <a:lumMod val="40000"/>
              <a:lumOff val="60000"/>
              <a:alpha val="49001"/>
            </a:schemeClr>
          </a:solidFill>
        </p:spPr>
        <p:txBody>
          <a:bodyPr/>
          <a:lstStyle/>
          <a:p>
            <a:r>
              <a:rPr lang="cs-CZ" altLang="cs-CZ" sz="2400" b="1" dirty="0"/>
              <a:t>REFLEXE</a:t>
            </a:r>
          </a:p>
        </p:txBody>
      </p:sp>
    </p:spTree>
    <p:extLst>
      <p:ext uri="{BB962C8B-B14F-4D97-AF65-F5344CB8AC3E}">
        <p14:creationId xmlns:p14="http://schemas.microsoft.com/office/powerpoint/2010/main" val="186647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5575" y="69587"/>
            <a:ext cx="3731740" cy="696515"/>
          </a:xfrm>
        </p:spPr>
        <p:txBody>
          <a:bodyPr/>
          <a:lstStyle/>
          <a:p>
            <a:r>
              <a:rPr lang="cs-CZ" altLang="cs-CZ" sz="2400" b="1" dirty="0"/>
              <a:t>Rozptyl</a:t>
            </a:r>
          </a:p>
        </p:txBody>
      </p:sp>
      <p:sp>
        <p:nvSpPr>
          <p:cNvPr id="82947" name="Rectangle 3"/>
          <p:cNvSpPr>
            <a:spLocks noGrp="1" noChangeArrowheads="1"/>
          </p:cNvSpPr>
          <p:nvPr>
            <p:ph type="body" idx="1"/>
          </p:nvPr>
        </p:nvSpPr>
        <p:spPr>
          <a:xfrm>
            <a:off x="264695" y="1661850"/>
            <a:ext cx="7990306" cy="4089408"/>
          </a:xfrm>
        </p:spPr>
        <p:txBody>
          <a:bodyPr/>
          <a:lstStyle/>
          <a:p>
            <a:pPr>
              <a:lnSpc>
                <a:spcPct val="80000"/>
              </a:lnSpc>
              <a:buClr>
                <a:srgbClr val="00B0F0"/>
              </a:buClr>
              <a:buFont typeface="Wingdings" panose="05000000000000000000" pitchFamily="2" charset="2"/>
              <a:buChar char="v"/>
            </a:pPr>
            <a:r>
              <a:rPr lang="cs-CZ" altLang="cs-CZ" sz="2100" dirty="0">
                <a:solidFill>
                  <a:schemeClr val="tx1"/>
                </a:solidFill>
              </a:rPr>
              <a:t>Rozptyl je fyzikální proces kdy některá forma radiace jako je světlo nebo pohybující se částice jsou  odchýleny od přímého směru jednou nebo více lokalizovanými překážkami v mediu kterým se šíří. </a:t>
            </a:r>
          </a:p>
          <a:p>
            <a:pPr>
              <a:lnSpc>
                <a:spcPct val="80000"/>
              </a:lnSpc>
              <a:buClr>
                <a:srgbClr val="00B0F0"/>
              </a:buClr>
              <a:buFont typeface="Wingdings" panose="05000000000000000000" pitchFamily="2" charset="2"/>
              <a:buChar char="v"/>
            </a:pPr>
            <a:r>
              <a:rPr lang="cs-CZ" altLang="cs-CZ" sz="2100" dirty="0">
                <a:solidFill>
                  <a:schemeClr val="tx1"/>
                </a:solidFill>
              </a:rPr>
              <a:t>Rozptyl zahrnuje odrazy, které nelze předpovědět pomocí zákona odrazu a je nazýván difusním odrazem na rozdíl od zrcadlového odrazu.  </a:t>
            </a:r>
          </a:p>
          <a:p>
            <a:pPr>
              <a:lnSpc>
                <a:spcPct val="80000"/>
              </a:lnSpc>
              <a:buClr>
                <a:srgbClr val="00B0F0"/>
              </a:buClr>
              <a:buFont typeface="Wingdings" panose="05000000000000000000" pitchFamily="2" charset="2"/>
              <a:buChar char="v"/>
            </a:pPr>
            <a:r>
              <a:rPr lang="cs-CZ" altLang="cs-CZ" sz="2100" dirty="0">
                <a:solidFill>
                  <a:schemeClr val="tx1"/>
                </a:solidFill>
              </a:rPr>
              <a:t>Nehomogenity, které způsobují rozptyl = rozptylová centra  jsou částice, bubliny, kapky, vlákna, fluktuace hustoty a složení, defekty v krystalické mřížce, povrchové nerovnosti, buňky. </a:t>
            </a:r>
          </a:p>
          <a:p>
            <a:pPr>
              <a:lnSpc>
                <a:spcPct val="80000"/>
              </a:lnSpc>
              <a:buClr>
                <a:srgbClr val="00B0F0"/>
              </a:buClr>
              <a:buFont typeface="Wingdings" panose="05000000000000000000" pitchFamily="2" charset="2"/>
              <a:buChar char="v"/>
            </a:pPr>
            <a:r>
              <a:rPr lang="cs-CZ" altLang="cs-CZ" sz="2100" dirty="0">
                <a:solidFill>
                  <a:schemeClr val="tx1"/>
                </a:solidFill>
              </a:rPr>
              <a:t>Podle velikosti rozptylových center a jejich poměru k vlnové délce záření byl rozptyl rozdělen na </a:t>
            </a:r>
            <a:r>
              <a:rPr lang="cs-CZ" altLang="cs-CZ" sz="2100" dirty="0" err="1">
                <a:solidFill>
                  <a:schemeClr val="tx1"/>
                </a:solidFill>
              </a:rPr>
              <a:t>Raleighův</a:t>
            </a:r>
            <a:r>
              <a:rPr lang="cs-CZ" altLang="cs-CZ" sz="2100" dirty="0">
                <a:solidFill>
                  <a:schemeClr val="tx1"/>
                </a:solidFill>
              </a:rPr>
              <a:t>, </a:t>
            </a:r>
            <a:r>
              <a:rPr lang="cs-CZ" altLang="cs-CZ" sz="2100" dirty="0" err="1">
                <a:solidFill>
                  <a:schemeClr val="tx1"/>
                </a:solidFill>
              </a:rPr>
              <a:t>Mieův</a:t>
            </a:r>
            <a:r>
              <a:rPr lang="cs-CZ" altLang="cs-CZ" sz="2100" dirty="0">
                <a:solidFill>
                  <a:schemeClr val="tx1"/>
                </a:solidFill>
              </a:rPr>
              <a:t> a </a:t>
            </a:r>
            <a:r>
              <a:rPr lang="cs-CZ" altLang="cs-CZ" sz="2100" dirty="0" err="1">
                <a:solidFill>
                  <a:schemeClr val="tx1"/>
                </a:solidFill>
              </a:rPr>
              <a:t>Brillouniuv</a:t>
            </a:r>
            <a:r>
              <a:rPr lang="cs-CZ" altLang="cs-CZ" sz="2100" dirty="0">
                <a:solidFill>
                  <a:schemeClr val="tx1"/>
                </a:solidFill>
              </a:rPr>
              <a:t>. </a:t>
            </a:r>
          </a:p>
          <a:p>
            <a:pPr>
              <a:lnSpc>
                <a:spcPct val="80000"/>
              </a:lnSpc>
              <a:buClr>
                <a:srgbClr val="00B0F0"/>
              </a:buClr>
              <a:buFont typeface="Wingdings" panose="05000000000000000000" pitchFamily="2" charset="2"/>
              <a:buChar char="v"/>
            </a:pPr>
            <a:endParaRPr lang="cs-CZ" altLang="cs-CZ" sz="2100" dirty="0">
              <a:solidFill>
                <a:schemeClr val="tx1"/>
              </a:solidFill>
            </a:endParaRPr>
          </a:p>
        </p:txBody>
      </p:sp>
      <p:sp>
        <p:nvSpPr>
          <p:cNvPr id="2" name="AutoShape 2" descr="Rayleighův a Mieův rozpty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00140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3"/>
          <a:srcRect r="21899"/>
          <a:stretch/>
        </p:blipFill>
        <p:spPr>
          <a:xfrm>
            <a:off x="2387564" y="3318894"/>
            <a:ext cx="2269496" cy="1937236"/>
          </a:xfrm>
          <a:prstGeom prst="rect">
            <a:avLst/>
          </a:prstGeom>
        </p:spPr>
      </p:pic>
      <p:sp>
        <p:nvSpPr>
          <p:cNvPr id="3" name="Nadpis 2"/>
          <p:cNvSpPr>
            <a:spLocks noGrp="1"/>
          </p:cNvSpPr>
          <p:nvPr>
            <p:ph type="title"/>
          </p:nvPr>
        </p:nvSpPr>
        <p:spPr>
          <a:xfrm>
            <a:off x="85062" y="158767"/>
            <a:ext cx="7442790" cy="928687"/>
          </a:xfrm>
        </p:spPr>
        <p:txBody>
          <a:bodyPr/>
          <a:lstStyle/>
          <a:p>
            <a:r>
              <a:rPr lang="cs-CZ" altLang="cs-CZ" dirty="0"/>
              <a:t>          </a:t>
            </a:r>
            <a:r>
              <a:rPr lang="cs-CZ" altLang="cs-CZ" dirty="0" err="1"/>
              <a:t>Raleighův</a:t>
            </a:r>
            <a:r>
              <a:rPr lang="cs-CZ" altLang="cs-CZ" dirty="0"/>
              <a:t> rozptyl			 </a:t>
            </a:r>
            <a:r>
              <a:rPr lang="cs-CZ" altLang="cs-CZ" dirty="0" err="1"/>
              <a:t>Mieův</a:t>
            </a:r>
            <a:r>
              <a:rPr lang="cs-CZ" altLang="cs-CZ" dirty="0"/>
              <a:t> rozptyl</a:t>
            </a:r>
            <a:endParaRPr lang="cs-CZ" dirty="0"/>
          </a:p>
        </p:txBody>
      </p:sp>
      <p:pic>
        <p:nvPicPr>
          <p:cNvPr id="6" name="Obrázek 5"/>
          <p:cNvPicPr>
            <a:picLocks noChangeAspect="1"/>
          </p:cNvPicPr>
          <p:nvPr/>
        </p:nvPicPr>
        <p:blipFill rotWithShape="1">
          <a:blip r:embed="rId4"/>
          <a:srcRect t="17004" r="68800" b="12459"/>
          <a:stretch/>
        </p:blipFill>
        <p:spPr>
          <a:xfrm>
            <a:off x="1851994" y="942637"/>
            <a:ext cx="2040344" cy="1327211"/>
          </a:xfrm>
          <a:prstGeom prst="rect">
            <a:avLst/>
          </a:prstGeom>
        </p:spPr>
      </p:pic>
      <p:pic>
        <p:nvPicPr>
          <p:cNvPr id="2050" name="Picture 2" descr="https://media4.picsearch.com/is?f2k4vKMJwAWOFdSoJdE3aXJ0mHVg5ITEQU0oEBz4VpQ&amp;height=196"/>
          <p:cNvPicPr>
            <a:picLocks noChangeAspect="1" noChangeArrowheads="1"/>
          </p:cNvPicPr>
          <p:nvPr/>
        </p:nvPicPr>
        <p:blipFill rotWithShape="1">
          <a:blip r:embed="rId5">
            <a:extLst>
              <a:ext uri="{28A0092B-C50C-407E-A947-70E740481C1C}">
                <a14:useLocalDpi xmlns:a14="http://schemas.microsoft.com/office/drawing/2010/main" val="0"/>
              </a:ext>
            </a:extLst>
          </a:blip>
          <a:srcRect l="7568" t="19177" r="48769" b="20875"/>
          <a:stretch/>
        </p:blipFill>
        <p:spPr bwMode="auto">
          <a:xfrm>
            <a:off x="5708196" y="3313548"/>
            <a:ext cx="2361916" cy="191445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4"/>
          <a:srcRect l="32867" t="18132" r="31673" b="14432"/>
          <a:stretch/>
        </p:blipFill>
        <p:spPr>
          <a:xfrm>
            <a:off x="5659270" y="893861"/>
            <a:ext cx="2603875" cy="1424762"/>
          </a:xfrm>
          <a:prstGeom prst="rect">
            <a:avLst/>
          </a:prstGeom>
        </p:spPr>
      </p:pic>
      <p:cxnSp>
        <p:nvCxnSpPr>
          <p:cNvPr id="10" name="Přímá spojnice se šipkou 9"/>
          <p:cNvCxnSpPr/>
          <p:nvPr/>
        </p:nvCxnSpPr>
        <p:spPr>
          <a:xfrm>
            <a:off x="345574" y="1652432"/>
            <a:ext cx="882502" cy="0"/>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260782" y="1162930"/>
            <a:ext cx="1807535" cy="369332"/>
          </a:xfrm>
          <a:prstGeom prst="rect">
            <a:avLst/>
          </a:prstGeom>
          <a:noFill/>
        </p:spPr>
        <p:txBody>
          <a:bodyPr wrap="square" rtlCol="0">
            <a:spAutoFit/>
          </a:bodyPr>
          <a:lstStyle/>
          <a:p>
            <a:r>
              <a:rPr lang="cs-CZ" dirty="0"/>
              <a:t>Směr světla</a:t>
            </a:r>
          </a:p>
        </p:txBody>
      </p:sp>
      <p:pic>
        <p:nvPicPr>
          <p:cNvPr id="12" name="Obrázek 11"/>
          <p:cNvPicPr>
            <a:picLocks noChangeAspect="1"/>
          </p:cNvPicPr>
          <p:nvPr/>
        </p:nvPicPr>
        <p:blipFill>
          <a:blip r:embed="rId6"/>
          <a:stretch>
            <a:fillRect/>
          </a:stretch>
        </p:blipFill>
        <p:spPr>
          <a:xfrm>
            <a:off x="345574" y="2709524"/>
            <a:ext cx="2029980" cy="1854664"/>
          </a:xfrm>
          <a:prstGeom prst="rect">
            <a:avLst/>
          </a:prstGeom>
        </p:spPr>
      </p:pic>
      <p:sp>
        <p:nvSpPr>
          <p:cNvPr id="13" name="Obdélník 12"/>
          <p:cNvSpPr/>
          <p:nvPr/>
        </p:nvSpPr>
        <p:spPr>
          <a:xfrm>
            <a:off x="581118" y="2742602"/>
            <a:ext cx="1721937" cy="359274"/>
          </a:xfrm>
          <a:prstGeom prst="rect">
            <a:avLst/>
          </a:prstGeom>
          <a:solidFill>
            <a:srgbClr val="98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260782" y="2263601"/>
            <a:ext cx="3067209" cy="369332"/>
          </a:xfrm>
          <a:prstGeom prst="rect">
            <a:avLst/>
          </a:prstGeom>
          <a:noFill/>
        </p:spPr>
        <p:txBody>
          <a:bodyPr wrap="square" rtlCol="0">
            <a:spAutoFit/>
          </a:bodyPr>
          <a:lstStyle/>
          <a:p>
            <a:r>
              <a:rPr lang="cs-CZ" dirty="0"/>
              <a:t>Velikost částic  ≈  </a:t>
            </a:r>
            <a:r>
              <a:rPr lang="el-GR" dirty="0"/>
              <a:t>λ</a:t>
            </a:r>
            <a:r>
              <a:rPr lang="cs-CZ" dirty="0"/>
              <a:t>  ( ≈100 </a:t>
            </a:r>
            <a:r>
              <a:rPr lang="cs-CZ" dirty="0" err="1"/>
              <a:t>nm</a:t>
            </a:r>
            <a:r>
              <a:rPr lang="cs-CZ" dirty="0"/>
              <a:t>) </a:t>
            </a:r>
          </a:p>
        </p:txBody>
      </p:sp>
      <p:sp>
        <p:nvSpPr>
          <p:cNvPr id="17" name="TextovéPole 16"/>
          <p:cNvSpPr txBox="1"/>
          <p:nvPr/>
        </p:nvSpPr>
        <p:spPr>
          <a:xfrm>
            <a:off x="5080875" y="2330371"/>
            <a:ext cx="3067209" cy="369332"/>
          </a:xfrm>
          <a:prstGeom prst="rect">
            <a:avLst/>
          </a:prstGeom>
          <a:noFill/>
        </p:spPr>
        <p:txBody>
          <a:bodyPr wrap="square" rtlCol="0">
            <a:spAutoFit/>
          </a:bodyPr>
          <a:lstStyle/>
          <a:p>
            <a:r>
              <a:rPr lang="cs-CZ" dirty="0"/>
              <a:t>Velikost částic  &gt;  </a:t>
            </a:r>
            <a:r>
              <a:rPr lang="el-GR" dirty="0"/>
              <a:t>λ</a:t>
            </a:r>
            <a:r>
              <a:rPr lang="cs-CZ" dirty="0"/>
              <a:t>  ( ≈ 0,1mm) </a:t>
            </a:r>
          </a:p>
        </p:txBody>
      </p:sp>
      <p:sp>
        <p:nvSpPr>
          <p:cNvPr id="16" name="TextovéPole 15"/>
          <p:cNvSpPr txBox="1"/>
          <p:nvPr/>
        </p:nvSpPr>
        <p:spPr>
          <a:xfrm>
            <a:off x="978195" y="2881016"/>
            <a:ext cx="1233377" cy="369332"/>
          </a:xfrm>
          <a:prstGeom prst="rect">
            <a:avLst/>
          </a:prstGeom>
          <a:noFill/>
        </p:spPr>
        <p:txBody>
          <a:bodyPr wrap="square" rtlCol="0">
            <a:spAutoFit/>
          </a:bodyPr>
          <a:lstStyle/>
          <a:p>
            <a:r>
              <a:rPr lang="cs-CZ" dirty="0"/>
              <a:t>I</a:t>
            </a:r>
            <a:r>
              <a:rPr lang="cs-CZ" baseline="-25000" dirty="0"/>
              <a:t>R</a:t>
            </a:r>
            <a:r>
              <a:rPr lang="cs-CZ" dirty="0"/>
              <a:t> = k.1/</a:t>
            </a:r>
            <a:r>
              <a:rPr lang="el-GR" dirty="0"/>
              <a:t>λ</a:t>
            </a:r>
            <a:r>
              <a:rPr lang="cs-CZ" baseline="30000" dirty="0"/>
              <a:t>4</a:t>
            </a:r>
            <a:endParaRPr lang="cs-CZ" dirty="0"/>
          </a:p>
        </p:txBody>
      </p:sp>
      <p:sp>
        <p:nvSpPr>
          <p:cNvPr id="19" name="TextovéPole 18"/>
          <p:cNvSpPr txBox="1"/>
          <p:nvPr/>
        </p:nvSpPr>
        <p:spPr>
          <a:xfrm rot="16200000">
            <a:off x="-410907" y="2881016"/>
            <a:ext cx="1233377" cy="369332"/>
          </a:xfrm>
          <a:prstGeom prst="rect">
            <a:avLst/>
          </a:prstGeom>
          <a:noFill/>
        </p:spPr>
        <p:txBody>
          <a:bodyPr wrap="square" rtlCol="0">
            <a:spAutoFit/>
          </a:bodyPr>
          <a:lstStyle/>
          <a:p>
            <a:r>
              <a:rPr lang="cs-CZ" dirty="0"/>
              <a:t>I</a:t>
            </a:r>
            <a:r>
              <a:rPr lang="cs-CZ" baseline="-25000" dirty="0"/>
              <a:t>R</a:t>
            </a:r>
            <a:r>
              <a:rPr lang="cs-CZ" dirty="0"/>
              <a:t> </a:t>
            </a:r>
          </a:p>
        </p:txBody>
      </p:sp>
      <p:cxnSp>
        <p:nvCxnSpPr>
          <p:cNvPr id="20" name="Přímá spojnice se šipkou 19"/>
          <p:cNvCxnSpPr/>
          <p:nvPr/>
        </p:nvCxnSpPr>
        <p:spPr>
          <a:xfrm flipV="1">
            <a:off x="205781" y="3682371"/>
            <a:ext cx="0" cy="358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2068317" y="5342500"/>
            <a:ext cx="3067209" cy="923330"/>
          </a:xfrm>
          <a:prstGeom prst="rect">
            <a:avLst/>
          </a:prstGeom>
          <a:noFill/>
        </p:spPr>
        <p:txBody>
          <a:bodyPr wrap="square" rtlCol="0">
            <a:spAutoFit/>
          </a:bodyPr>
          <a:lstStyle/>
          <a:p>
            <a:r>
              <a:rPr lang="cs-CZ" dirty="0"/>
              <a:t>Červánky za větrného počasí. Světlo kratších vlnových délek je rozptylováno více.</a:t>
            </a:r>
          </a:p>
        </p:txBody>
      </p:sp>
      <p:sp>
        <p:nvSpPr>
          <p:cNvPr id="24" name="TextovéPole 23"/>
          <p:cNvSpPr txBox="1"/>
          <p:nvPr/>
        </p:nvSpPr>
        <p:spPr>
          <a:xfrm>
            <a:off x="5659270" y="5292590"/>
            <a:ext cx="3067209" cy="923330"/>
          </a:xfrm>
          <a:prstGeom prst="rect">
            <a:avLst/>
          </a:prstGeom>
          <a:noFill/>
        </p:spPr>
        <p:txBody>
          <a:bodyPr wrap="square" rtlCol="0">
            <a:spAutoFit/>
          </a:bodyPr>
          <a:lstStyle/>
          <a:p>
            <a:r>
              <a:rPr lang="cs-CZ" dirty="0"/>
              <a:t>Světlo všech vlnových délek je rozptylováno stejně intensivně.</a:t>
            </a:r>
          </a:p>
        </p:txBody>
      </p:sp>
    </p:spTree>
    <p:extLst>
      <p:ext uri="{BB962C8B-B14F-4D97-AF65-F5344CB8AC3E}">
        <p14:creationId xmlns:p14="http://schemas.microsoft.com/office/powerpoint/2010/main" val="3876097784"/>
      </p:ext>
    </p:extLst>
  </p:cSld>
  <p:clrMapOvr>
    <a:masterClrMapping/>
  </p:clrMapOvr>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descr="20%"/>
          <p:cNvSpPr>
            <a:spLocks noChangeArrowheads="1"/>
          </p:cNvSpPr>
          <p:nvPr/>
        </p:nvSpPr>
        <p:spPr bwMode="auto">
          <a:xfrm>
            <a:off x="4463652" y="2024659"/>
            <a:ext cx="702469" cy="2268140"/>
          </a:xfrm>
          <a:prstGeom prst="rect">
            <a:avLst/>
          </a:prstGeom>
          <a:pattFill prst="pct20">
            <a:fgClr>
              <a:srgbClr val="FFCC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6739" name="AutoShape 3"/>
          <p:cNvSpPr>
            <a:spLocks noChangeArrowheads="1"/>
          </p:cNvSpPr>
          <p:nvPr/>
        </p:nvSpPr>
        <p:spPr bwMode="auto">
          <a:xfrm>
            <a:off x="2574132" y="2078831"/>
            <a:ext cx="1512094" cy="18907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6740" name="AutoShape 4"/>
          <p:cNvSpPr>
            <a:spLocks noChangeArrowheads="1"/>
          </p:cNvSpPr>
          <p:nvPr/>
        </p:nvSpPr>
        <p:spPr bwMode="auto">
          <a:xfrm>
            <a:off x="5166122" y="2132410"/>
            <a:ext cx="1727597" cy="102750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6741" name="Line 5"/>
          <p:cNvSpPr>
            <a:spLocks noChangeShapeType="1"/>
          </p:cNvSpPr>
          <p:nvPr/>
        </p:nvSpPr>
        <p:spPr bwMode="auto">
          <a:xfrm flipH="1">
            <a:off x="3762375" y="3375422"/>
            <a:ext cx="701279" cy="6477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2" name="Line 6"/>
          <p:cNvSpPr>
            <a:spLocks noChangeShapeType="1"/>
          </p:cNvSpPr>
          <p:nvPr/>
        </p:nvSpPr>
        <p:spPr bwMode="auto">
          <a:xfrm flipV="1">
            <a:off x="4787505" y="3969544"/>
            <a:ext cx="540544" cy="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3" name="Line 7"/>
          <p:cNvSpPr>
            <a:spLocks noChangeShapeType="1"/>
          </p:cNvSpPr>
          <p:nvPr/>
        </p:nvSpPr>
        <p:spPr bwMode="auto">
          <a:xfrm>
            <a:off x="4733926" y="3969544"/>
            <a:ext cx="216694" cy="215504"/>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4" name="Line 8"/>
          <p:cNvSpPr>
            <a:spLocks noChangeShapeType="1"/>
          </p:cNvSpPr>
          <p:nvPr/>
        </p:nvSpPr>
        <p:spPr bwMode="auto">
          <a:xfrm flipH="1">
            <a:off x="4410075" y="4023122"/>
            <a:ext cx="377429" cy="1619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5" name="Line 9"/>
          <p:cNvSpPr>
            <a:spLocks noChangeShapeType="1"/>
          </p:cNvSpPr>
          <p:nvPr/>
        </p:nvSpPr>
        <p:spPr bwMode="auto">
          <a:xfrm flipH="1" flipV="1">
            <a:off x="4733925" y="3267075"/>
            <a:ext cx="53579" cy="8096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6" name="Line 10"/>
          <p:cNvSpPr>
            <a:spLocks noChangeShapeType="1"/>
          </p:cNvSpPr>
          <p:nvPr/>
        </p:nvSpPr>
        <p:spPr bwMode="auto">
          <a:xfrm flipH="1" flipV="1">
            <a:off x="4301729" y="3752851"/>
            <a:ext cx="485775" cy="270272"/>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7" name="Line 11"/>
          <p:cNvSpPr>
            <a:spLocks noChangeShapeType="1"/>
          </p:cNvSpPr>
          <p:nvPr/>
        </p:nvSpPr>
        <p:spPr bwMode="auto">
          <a:xfrm flipV="1">
            <a:off x="4787505" y="3590926"/>
            <a:ext cx="163115" cy="378619"/>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8" name="Line 12"/>
          <p:cNvSpPr>
            <a:spLocks noChangeShapeType="1"/>
          </p:cNvSpPr>
          <p:nvPr/>
        </p:nvSpPr>
        <p:spPr bwMode="auto">
          <a:xfrm>
            <a:off x="4733925" y="3969544"/>
            <a:ext cx="53579" cy="6477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49" name="Line 13"/>
          <p:cNvSpPr>
            <a:spLocks noChangeShapeType="1"/>
          </p:cNvSpPr>
          <p:nvPr/>
        </p:nvSpPr>
        <p:spPr bwMode="auto">
          <a:xfrm flipV="1">
            <a:off x="4463653" y="2996805"/>
            <a:ext cx="756047" cy="378619"/>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50" name="Line 14"/>
          <p:cNvSpPr>
            <a:spLocks noChangeShapeType="1"/>
          </p:cNvSpPr>
          <p:nvPr/>
        </p:nvSpPr>
        <p:spPr bwMode="auto">
          <a:xfrm flipH="1" flipV="1">
            <a:off x="4572001" y="2564608"/>
            <a:ext cx="594122" cy="432197"/>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51" name="AutoShape 15"/>
          <p:cNvSpPr>
            <a:spLocks noChangeArrowheads="1"/>
          </p:cNvSpPr>
          <p:nvPr/>
        </p:nvSpPr>
        <p:spPr bwMode="auto">
          <a:xfrm>
            <a:off x="4193383" y="2402682"/>
            <a:ext cx="917972" cy="151209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CCFF">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6754" name="Text Box 18"/>
          <p:cNvSpPr txBox="1">
            <a:spLocks noChangeArrowheads="1"/>
          </p:cNvSpPr>
          <p:nvPr/>
        </p:nvSpPr>
        <p:spPr bwMode="auto">
          <a:xfrm>
            <a:off x="1883386" y="4926402"/>
            <a:ext cx="394216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sp>
        <p:nvSpPr>
          <p:cNvPr id="116758" name="AutoShape 22" descr="Plné kosočtverce"/>
          <p:cNvSpPr>
            <a:spLocks noChangeArrowheads="1"/>
          </p:cNvSpPr>
          <p:nvPr/>
        </p:nvSpPr>
        <p:spPr bwMode="auto">
          <a:xfrm>
            <a:off x="5166124" y="3375423"/>
            <a:ext cx="1296590" cy="70127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pattFill prst="solidDmnd">
            <a:fgClr>
              <a:srgbClr val="FF0000"/>
            </a:fgClr>
            <a:bgClr>
              <a:schemeClr val="bg1"/>
            </a:bgClr>
          </a:patt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nvGrpSpPr>
          <p:cNvPr id="116760" name="Group 24"/>
          <p:cNvGrpSpPr>
            <a:grpSpLocks/>
          </p:cNvGrpSpPr>
          <p:nvPr/>
        </p:nvGrpSpPr>
        <p:grpSpPr bwMode="auto">
          <a:xfrm>
            <a:off x="698465" y="4400551"/>
            <a:ext cx="2346398" cy="2213152"/>
            <a:chOff x="937" y="799"/>
            <a:chExt cx="3803" cy="2770"/>
          </a:xfrm>
        </p:grpSpPr>
        <p:sp>
          <p:nvSpPr>
            <p:cNvPr id="116761" name="Line 25"/>
            <p:cNvSpPr>
              <a:spLocks noChangeShapeType="1"/>
            </p:cNvSpPr>
            <p:nvPr/>
          </p:nvSpPr>
          <p:spPr bwMode="auto">
            <a:xfrm>
              <a:off x="1429" y="845"/>
              <a:ext cx="0" cy="19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62" name="Line 26"/>
            <p:cNvSpPr>
              <a:spLocks noChangeShapeType="1"/>
            </p:cNvSpPr>
            <p:nvPr/>
          </p:nvSpPr>
          <p:spPr bwMode="auto">
            <a:xfrm>
              <a:off x="1383" y="2750"/>
              <a:ext cx="335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63" name="Freeform 27"/>
            <p:cNvSpPr>
              <a:spLocks/>
            </p:cNvSpPr>
            <p:nvPr/>
          </p:nvSpPr>
          <p:spPr bwMode="auto">
            <a:xfrm>
              <a:off x="1837" y="799"/>
              <a:ext cx="1224" cy="1968"/>
            </a:xfrm>
            <a:custGeom>
              <a:avLst/>
              <a:gdLst>
                <a:gd name="T0" fmla="*/ 0 w 3888"/>
                <a:gd name="T1" fmla="*/ 1605 h 1636"/>
                <a:gd name="T2" fmla="*/ 154 w 3888"/>
                <a:gd name="T3" fmla="*/ 1574 h 1636"/>
                <a:gd name="T4" fmla="*/ 381 w 3888"/>
                <a:gd name="T5" fmla="*/ 1389 h 1636"/>
                <a:gd name="T6" fmla="*/ 555 w 3888"/>
                <a:gd name="T7" fmla="*/ 1245 h 1636"/>
                <a:gd name="T8" fmla="*/ 669 w 3888"/>
                <a:gd name="T9" fmla="*/ 1122 h 1636"/>
                <a:gd name="T10" fmla="*/ 730 w 3888"/>
                <a:gd name="T11" fmla="*/ 1039 h 1636"/>
                <a:gd name="T12" fmla="*/ 843 w 3888"/>
                <a:gd name="T13" fmla="*/ 885 h 1636"/>
                <a:gd name="T14" fmla="*/ 874 w 3888"/>
                <a:gd name="T15" fmla="*/ 854 h 1636"/>
                <a:gd name="T16" fmla="*/ 1059 w 3888"/>
                <a:gd name="T17" fmla="*/ 607 h 1636"/>
                <a:gd name="T18" fmla="*/ 1121 w 3888"/>
                <a:gd name="T19" fmla="*/ 525 h 1636"/>
                <a:gd name="T20" fmla="*/ 1255 w 3888"/>
                <a:gd name="T21" fmla="*/ 402 h 1636"/>
                <a:gd name="T22" fmla="*/ 1779 w 3888"/>
                <a:gd name="T23" fmla="*/ 0 h 1636"/>
                <a:gd name="T24" fmla="*/ 1954 w 3888"/>
                <a:gd name="T25" fmla="*/ 31 h 1636"/>
                <a:gd name="T26" fmla="*/ 2088 w 3888"/>
                <a:gd name="T27" fmla="*/ 175 h 1636"/>
                <a:gd name="T28" fmla="*/ 2263 w 3888"/>
                <a:gd name="T29" fmla="*/ 340 h 1636"/>
                <a:gd name="T30" fmla="*/ 2407 w 3888"/>
                <a:gd name="T31" fmla="*/ 484 h 1636"/>
                <a:gd name="T32" fmla="*/ 2510 w 3888"/>
                <a:gd name="T33" fmla="*/ 607 h 1636"/>
                <a:gd name="T34" fmla="*/ 2551 w 3888"/>
                <a:gd name="T35" fmla="*/ 669 h 1636"/>
                <a:gd name="T36" fmla="*/ 2561 w 3888"/>
                <a:gd name="T37" fmla="*/ 700 h 1636"/>
                <a:gd name="T38" fmla="*/ 2623 w 3888"/>
                <a:gd name="T39" fmla="*/ 762 h 1636"/>
                <a:gd name="T40" fmla="*/ 2664 w 3888"/>
                <a:gd name="T41" fmla="*/ 813 h 1636"/>
                <a:gd name="T42" fmla="*/ 2674 w 3888"/>
                <a:gd name="T43" fmla="*/ 844 h 1636"/>
                <a:gd name="T44" fmla="*/ 2705 w 3888"/>
                <a:gd name="T45" fmla="*/ 875 h 1636"/>
                <a:gd name="T46" fmla="*/ 2757 w 3888"/>
                <a:gd name="T47" fmla="*/ 947 h 1636"/>
                <a:gd name="T48" fmla="*/ 2787 w 3888"/>
                <a:gd name="T49" fmla="*/ 967 h 1636"/>
                <a:gd name="T50" fmla="*/ 2911 w 3888"/>
                <a:gd name="T51" fmla="*/ 1091 h 1636"/>
                <a:gd name="T52" fmla="*/ 3065 w 3888"/>
                <a:gd name="T53" fmla="*/ 1214 h 1636"/>
                <a:gd name="T54" fmla="*/ 3199 w 3888"/>
                <a:gd name="T55" fmla="*/ 1307 h 1636"/>
                <a:gd name="T56" fmla="*/ 3425 w 3888"/>
                <a:gd name="T57" fmla="*/ 1440 h 1636"/>
                <a:gd name="T58" fmla="*/ 3559 w 3888"/>
                <a:gd name="T59" fmla="*/ 1502 h 1636"/>
                <a:gd name="T60" fmla="*/ 3765 w 3888"/>
                <a:gd name="T61" fmla="*/ 1584 h 1636"/>
                <a:gd name="T62" fmla="*/ 3888 w 3888"/>
                <a:gd name="T63"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8" h="1636">
                  <a:moveTo>
                    <a:pt x="0" y="1605"/>
                  </a:moveTo>
                  <a:cubicBezTo>
                    <a:pt x="52" y="1597"/>
                    <a:pt x="102" y="1584"/>
                    <a:pt x="154" y="1574"/>
                  </a:cubicBezTo>
                  <a:cubicBezTo>
                    <a:pt x="235" y="1514"/>
                    <a:pt x="305" y="1453"/>
                    <a:pt x="381" y="1389"/>
                  </a:cubicBezTo>
                  <a:cubicBezTo>
                    <a:pt x="437" y="1341"/>
                    <a:pt x="503" y="1297"/>
                    <a:pt x="555" y="1245"/>
                  </a:cubicBezTo>
                  <a:cubicBezTo>
                    <a:pt x="595" y="1205"/>
                    <a:pt x="629" y="1162"/>
                    <a:pt x="669" y="1122"/>
                  </a:cubicBezTo>
                  <a:cubicBezTo>
                    <a:pt x="763" y="1028"/>
                    <a:pt x="673" y="1107"/>
                    <a:pt x="730" y="1039"/>
                  </a:cubicBezTo>
                  <a:cubicBezTo>
                    <a:pt x="773" y="988"/>
                    <a:pt x="806" y="941"/>
                    <a:pt x="843" y="885"/>
                  </a:cubicBezTo>
                  <a:cubicBezTo>
                    <a:pt x="851" y="873"/>
                    <a:pt x="865" y="866"/>
                    <a:pt x="874" y="854"/>
                  </a:cubicBezTo>
                  <a:cubicBezTo>
                    <a:pt x="937" y="773"/>
                    <a:pt x="994" y="687"/>
                    <a:pt x="1059" y="607"/>
                  </a:cubicBezTo>
                  <a:cubicBezTo>
                    <a:pt x="1081" y="580"/>
                    <a:pt x="1094" y="546"/>
                    <a:pt x="1121" y="525"/>
                  </a:cubicBezTo>
                  <a:cubicBezTo>
                    <a:pt x="1169" y="489"/>
                    <a:pt x="1211" y="442"/>
                    <a:pt x="1255" y="402"/>
                  </a:cubicBezTo>
                  <a:cubicBezTo>
                    <a:pt x="1424" y="248"/>
                    <a:pt x="1543" y="51"/>
                    <a:pt x="1779" y="0"/>
                  </a:cubicBezTo>
                  <a:cubicBezTo>
                    <a:pt x="1849" y="7"/>
                    <a:pt x="1891" y="16"/>
                    <a:pt x="1954" y="31"/>
                  </a:cubicBezTo>
                  <a:cubicBezTo>
                    <a:pt x="2004" y="81"/>
                    <a:pt x="2028" y="136"/>
                    <a:pt x="2088" y="175"/>
                  </a:cubicBezTo>
                  <a:cubicBezTo>
                    <a:pt x="2124" y="229"/>
                    <a:pt x="2197" y="319"/>
                    <a:pt x="2263" y="340"/>
                  </a:cubicBezTo>
                  <a:cubicBezTo>
                    <a:pt x="2297" y="393"/>
                    <a:pt x="2361" y="438"/>
                    <a:pt x="2407" y="484"/>
                  </a:cubicBezTo>
                  <a:cubicBezTo>
                    <a:pt x="2446" y="523"/>
                    <a:pt x="2471" y="568"/>
                    <a:pt x="2510" y="607"/>
                  </a:cubicBezTo>
                  <a:cubicBezTo>
                    <a:pt x="2534" y="681"/>
                    <a:pt x="2500" y="592"/>
                    <a:pt x="2551" y="669"/>
                  </a:cubicBezTo>
                  <a:cubicBezTo>
                    <a:pt x="2557" y="678"/>
                    <a:pt x="2554" y="691"/>
                    <a:pt x="2561" y="700"/>
                  </a:cubicBezTo>
                  <a:cubicBezTo>
                    <a:pt x="2579" y="723"/>
                    <a:pt x="2623" y="762"/>
                    <a:pt x="2623" y="762"/>
                  </a:cubicBezTo>
                  <a:cubicBezTo>
                    <a:pt x="2648" y="838"/>
                    <a:pt x="2611" y="745"/>
                    <a:pt x="2664" y="813"/>
                  </a:cubicBezTo>
                  <a:cubicBezTo>
                    <a:pt x="2671" y="822"/>
                    <a:pt x="2668" y="835"/>
                    <a:pt x="2674" y="844"/>
                  </a:cubicBezTo>
                  <a:cubicBezTo>
                    <a:pt x="2682" y="856"/>
                    <a:pt x="2695" y="864"/>
                    <a:pt x="2705" y="875"/>
                  </a:cubicBezTo>
                  <a:cubicBezTo>
                    <a:pt x="2724" y="897"/>
                    <a:pt x="2736" y="926"/>
                    <a:pt x="2757" y="947"/>
                  </a:cubicBezTo>
                  <a:cubicBezTo>
                    <a:pt x="2765" y="955"/>
                    <a:pt x="2778" y="959"/>
                    <a:pt x="2787" y="967"/>
                  </a:cubicBezTo>
                  <a:cubicBezTo>
                    <a:pt x="2830" y="1005"/>
                    <a:pt x="2870" y="1050"/>
                    <a:pt x="2911" y="1091"/>
                  </a:cubicBezTo>
                  <a:cubicBezTo>
                    <a:pt x="2955" y="1135"/>
                    <a:pt x="3006" y="1195"/>
                    <a:pt x="3065" y="1214"/>
                  </a:cubicBezTo>
                  <a:cubicBezTo>
                    <a:pt x="3097" y="1246"/>
                    <a:pt x="3157" y="1292"/>
                    <a:pt x="3199" y="1307"/>
                  </a:cubicBezTo>
                  <a:cubicBezTo>
                    <a:pt x="3268" y="1359"/>
                    <a:pt x="3342" y="1413"/>
                    <a:pt x="3425" y="1440"/>
                  </a:cubicBezTo>
                  <a:cubicBezTo>
                    <a:pt x="3465" y="1480"/>
                    <a:pt x="3507" y="1489"/>
                    <a:pt x="3559" y="1502"/>
                  </a:cubicBezTo>
                  <a:cubicBezTo>
                    <a:pt x="3625" y="1536"/>
                    <a:pt x="3692" y="1570"/>
                    <a:pt x="3765" y="1584"/>
                  </a:cubicBezTo>
                  <a:cubicBezTo>
                    <a:pt x="3805" y="1605"/>
                    <a:pt x="3847" y="1617"/>
                    <a:pt x="3888" y="1636"/>
                  </a:cubicBezTo>
                </a:path>
              </a:pathLst>
            </a:cu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64" name="Freeform 28"/>
            <p:cNvSpPr>
              <a:spLocks/>
            </p:cNvSpPr>
            <p:nvPr/>
          </p:nvSpPr>
          <p:spPr bwMode="auto">
            <a:xfrm>
              <a:off x="2608" y="890"/>
              <a:ext cx="862" cy="1877"/>
            </a:xfrm>
            <a:custGeom>
              <a:avLst/>
              <a:gdLst>
                <a:gd name="T0" fmla="*/ 0 w 3888"/>
                <a:gd name="T1" fmla="*/ 1605 h 1636"/>
                <a:gd name="T2" fmla="*/ 154 w 3888"/>
                <a:gd name="T3" fmla="*/ 1574 h 1636"/>
                <a:gd name="T4" fmla="*/ 381 w 3888"/>
                <a:gd name="T5" fmla="*/ 1389 h 1636"/>
                <a:gd name="T6" fmla="*/ 555 w 3888"/>
                <a:gd name="T7" fmla="*/ 1245 h 1636"/>
                <a:gd name="T8" fmla="*/ 669 w 3888"/>
                <a:gd name="T9" fmla="*/ 1122 h 1636"/>
                <a:gd name="T10" fmla="*/ 730 w 3888"/>
                <a:gd name="T11" fmla="*/ 1039 h 1636"/>
                <a:gd name="T12" fmla="*/ 843 w 3888"/>
                <a:gd name="T13" fmla="*/ 885 h 1636"/>
                <a:gd name="T14" fmla="*/ 874 w 3888"/>
                <a:gd name="T15" fmla="*/ 854 h 1636"/>
                <a:gd name="T16" fmla="*/ 1059 w 3888"/>
                <a:gd name="T17" fmla="*/ 607 h 1636"/>
                <a:gd name="T18" fmla="*/ 1121 w 3888"/>
                <a:gd name="T19" fmla="*/ 525 h 1636"/>
                <a:gd name="T20" fmla="*/ 1255 w 3888"/>
                <a:gd name="T21" fmla="*/ 402 h 1636"/>
                <a:gd name="T22" fmla="*/ 1779 w 3888"/>
                <a:gd name="T23" fmla="*/ 0 h 1636"/>
                <a:gd name="T24" fmla="*/ 1954 w 3888"/>
                <a:gd name="T25" fmla="*/ 31 h 1636"/>
                <a:gd name="T26" fmla="*/ 2088 w 3888"/>
                <a:gd name="T27" fmla="*/ 175 h 1636"/>
                <a:gd name="T28" fmla="*/ 2263 w 3888"/>
                <a:gd name="T29" fmla="*/ 340 h 1636"/>
                <a:gd name="T30" fmla="*/ 2407 w 3888"/>
                <a:gd name="T31" fmla="*/ 484 h 1636"/>
                <a:gd name="T32" fmla="*/ 2510 w 3888"/>
                <a:gd name="T33" fmla="*/ 607 h 1636"/>
                <a:gd name="T34" fmla="*/ 2551 w 3888"/>
                <a:gd name="T35" fmla="*/ 669 h 1636"/>
                <a:gd name="T36" fmla="*/ 2561 w 3888"/>
                <a:gd name="T37" fmla="*/ 700 h 1636"/>
                <a:gd name="T38" fmla="*/ 2623 w 3888"/>
                <a:gd name="T39" fmla="*/ 762 h 1636"/>
                <a:gd name="T40" fmla="*/ 2664 w 3888"/>
                <a:gd name="T41" fmla="*/ 813 h 1636"/>
                <a:gd name="T42" fmla="*/ 2674 w 3888"/>
                <a:gd name="T43" fmla="*/ 844 h 1636"/>
                <a:gd name="T44" fmla="*/ 2705 w 3888"/>
                <a:gd name="T45" fmla="*/ 875 h 1636"/>
                <a:gd name="T46" fmla="*/ 2757 w 3888"/>
                <a:gd name="T47" fmla="*/ 947 h 1636"/>
                <a:gd name="T48" fmla="*/ 2787 w 3888"/>
                <a:gd name="T49" fmla="*/ 967 h 1636"/>
                <a:gd name="T50" fmla="*/ 2911 w 3888"/>
                <a:gd name="T51" fmla="*/ 1091 h 1636"/>
                <a:gd name="T52" fmla="*/ 3065 w 3888"/>
                <a:gd name="T53" fmla="*/ 1214 h 1636"/>
                <a:gd name="T54" fmla="*/ 3199 w 3888"/>
                <a:gd name="T55" fmla="*/ 1307 h 1636"/>
                <a:gd name="T56" fmla="*/ 3425 w 3888"/>
                <a:gd name="T57" fmla="*/ 1440 h 1636"/>
                <a:gd name="T58" fmla="*/ 3559 w 3888"/>
                <a:gd name="T59" fmla="*/ 1502 h 1636"/>
                <a:gd name="T60" fmla="*/ 3765 w 3888"/>
                <a:gd name="T61" fmla="*/ 1584 h 1636"/>
                <a:gd name="T62" fmla="*/ 3888 w 3888"/>
                <a:gd name="T63"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8" h="1636">
                  <a:moveTo>
                    <a:pt x="0" y="1605"/>
                  </a:moveTo>
                  <a:cubicBezTo>
                    <a:pt x="52" y="1597"/>
                    <a:pt x="102" y="1584"/>
                    <a:pt x="154" y="1574"/>
                  </a:cubicBezTo>
                  <a:cubicBezTo>
                    <a:pt x="235" y="1514"/>
                    <a:pt x="305" y="1453"/>
                    <a:pt x="381" y="1389"/>
                  </a:cubicBezTo>
                  <a:cubicBezTo>
                    <a:pt x="437" y="1341"/>
                    <a:pt x="503" y="1297"/>
                    <a:pt x="555" y="1245"/>
                  </a:cubicBezTo>
                  <a:cubicBezTo>
                    <a:pt x="595" y="1205"/>
                    <a:pt x="629" y="1162"/>
                    <a:pt x="669" y="1122"/>
                  </a:cubicBezTo>
                  <a:cubicBezTo>
                    <a:pt x="763" y="1028"/>
                    <a:pt x="673" y="1107"/>
                    <a:pt x="730" y="1039"/>
                  </a:cubicBezTo>
                  <a:cubicBezTo>
                    <a:pt x="773" y="988"/>
                    <a:pt x="806" y="941"/>
                    <a:pt x="843" y="885"/>
                  </a:cubicBezTo>
                  <a:cubicBezTo>
                    <a:pt x="851" y="873"/>
                    <a:pt x="865" y="866"/>
                    <a:pt x="874" y="854"/>
                  </a:cubicBezTo>
                  <a:cubicBezTo>
                    <a:pt x="937" y="773"/>
                    <a:pt x="994" y="687"/>
                    <a:pt x="1059" y="607"/>
                  </a:cubicBezTo>
                  <a:cubicBezTo>
                    <a:pt x="1081" y="580"/>
                    <a:pt x="1094" y="546"/>
                    <a:pt x="1121" y="525"/>
                  </a:cubicBezTo>
                  <a:cubicBezTo>
                    <a:pt x="1169" y="489"/>
                    <a:pt x="1211" y="442"/>
                    <a:pt x="1255" y="402"/>
                  </a:cubicBezTo>
                  <a:cubicBezTo>
                    <a:pt x="1424" y="248"/>
                    <a:pt x="1543" y="51"/>
                    <a:pt x="1779" y="0"/>
                  </a:cubicBezTo>
                  <a:cubicBezTo>
                    <a:pt x="1849" y="7"/>
                    <a:pt x="1891" y="16"/>
                    <a:pt x="1954" y="31"/>
                  </a:cubicBezTo>
                  <a:cubicBezTo>
                    <a:pt x="2004" y="81"/>
                    <a:pt x="2028" y="136"/>
                    <a:pt x="2088" y="175"/>
                  </a:cubicBezTo>
                  <a:cubicBezTo>
                    <a:pt x="2124" y="229"/>
                    <a:pt x="2197" y="319"/>
                    <a:pt x="2263" y="340"/>
                  </a:cubicBezTo>
                  <a:cubicBezTo>
                    <a:pt x="2297" y="393"/>
                    <a:pt x="2361" y="438"/>
                    <a:pt x="2407" y="484"/>
                  </a:cubicBezTo>
                  <a:cubicBezTo>
                    <a:pt x="2446" y="523"/>
                    <a:pt x="2471" y="568"/>
                    <a:pt x="2510" y="607"/>
                  </a:cubicBezTo>
                  <a:cubicBezTo>
                    <a:pt x="2534" y="681"/>
                    <a:pt x="2500" y="592"/>
                    <a:pt x="2551" y="669"/>
                  </a:cubicBezTo>
                  <a:cubicBezTo>
                    <a:pt x="2557" y="678"/>
                    <a:pt x="2554" y="691"/>
                    <a:pt x="2561" y="700"/>
                  </a:cubicBezTo>
                  <a:cubicBezTo>
                    <a:pt x="2579" y="723"/>
                    <a:pt x="2623" y="762"/>
                    <a:pt x="2623" y="762"/>
                  </a:cubicBezTo>
                  <a:cubicBezTo>
                    <a:pt x="2648" y="838"/>
                    <a:pt x="2611" y="745"/>
                    <a:pt x="2664" y="813"/>
                  </a:cubicBezTo>
                  <a:cubicBezTo>
                    <a:pt x="2671" y="822"/>
                    <a:pt x="2668" y="835"/>
                    <a:pt x="2674" y="844"/>
                  </a:cubicBezTo>
                  <a:cubicBezTo>
                    <a:pt x="2682" y="856"/>
                    <a:pt x="2695" y="864"/>
                    <a:pt x="2705" y="875"/>
                  </a:cubicBezTo>
                  <a:cubicBezTo>
                    <a:pt x="2724" y="897"/>
                    <a:pt x="2736" y="926"/>
                    <a:pt x="2757" y="947"/>
                  </a:cubicBezTo>
                  <a:cubicBezTo>
                    <a:pt x="2765" y="955"/>
                    <a:pt x="2778" y="959"/>
                    <a:pt x="2787" y="967"/>
                  </a:cubicBezTo>
                  <a:cubicBezTo>
                    <a:pt x="2830" y="1005"/>
                    <a:pt x="2870" y="1050"/>
                    <a:pt x="2911" y="1091"/>
                  </a:cubicBezTo>
                  <a:cubicBezTo>
                    <a:pt x="2955" y="1135"/>
                    <a:pt x="3006" y="1195"/>
                    <a:pt x="3065" y="1214"/>
                  </a:cubicBezTo>
                  <a:cubicBezTo>
                    <a:pt x="3097" y="1246"/>
                    <a:pt x="3157" y="1292"/>
                    <a:pt x="3199" y="1307"/>
                  </a:cubicBezTo>
                  <a:cubicBezTo>
                    <a:pt x="3268" y="1359"/>
                    <a:pt x="3342" y="1413"/>
                    <a:pt x="3425" y="1440"/>
                  </a:cubicBezTo>
                  <a:cubicBezTo>
                    <a:pt x="3465" y="1480"/>
                    <a:pt x="3507" y="1489"/>
                    <a:pt x="3559" y="1502"/>
                  </a:cubicBezTo>
                  <a:cubicBezTo>
                    <a:pt x="3625" y="1536"/>
                    <a:pt x="3692" y="1570"/>
                    <a:pt x="3765" y="1584"/>
                  </a:cubicBezTo>
                  <a:cubicBezTo>
                    <a:pt x="3805" y="1605"/>
                    <a:pt x="3847" y="1617"/>
                    <a:pt x="3888" y="1636"/>
                  </a:cubicBezTo>
                </a:path>
              </a:pathLst>
            </a:custGeom>
            <a:noFill/>
            <a:ln w="60325"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6765" name="Text Box 29"/>
            <p:cNvSpPr txBox="1">
              <a:spLocks noChangeArrowheads="1"/>
            </p:cNvSpPr>
            <p:nvPr/>
          </p:nvSpPr>
          <p:spPr bwMode="auto">
            <a:xfrm rot="10800000">
              <a:off x="937" y="1483"/>
              <a:ext cx="636" cy="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cs-CZ" altLang="cs-CZ" sz="1350"/>
                <a:t>Intensita</a:t>
              </a:r>
            </a:p>
          </p:txBody>
        </p:sp>
        <p:sp>
          <p:nvSpPr>
            <p:cNvPr id="116766" name="Text Box 30"/>
            <p:cNvSpPr txBox="1">
              <a:spLocks noChangeArrowheads="1"/>
            </p:cNvSpPr>
            <p:nvPr/>
          </p:nvSpPr>
          <p:spPr bwMode="auto">
            <a:xfrm>
              <a:off x="2063" y="2933"/>
              <a:ext cx="1589" cy="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Vlnová délka</a:t>
              </a:r>
            </a:p>
          </p:txBody>
        </p:sp>
      </p:grpSp>
      <p:sp>
        <p:nvSpPr>
          <p:cNvPr id="26" name="Rectangle 2"/>
          <p:cNvSpPr txBox="1">
            <a:spLocks noChangeArrowheads="1"/>
          </p:cNvSpPr>
          <p:nvPr/>
        </p:nvSpPr>
        <p:spPr>
          <a:xfrm>
            <a:off x="73268" y="177405"/>
            <a:ext cx="2476499" cy="696515"/>
          </a:xfrm>
          <a:prstGeom prst="rect">
            <a:avLst/>
          </a:prstGeom>
        </p:spPr>
        <p:txBody>
          <a:bodyPr/>
          <a:lst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a:lstStyle>
          <a:p>
            <a:r>
              <a:rPr lang="cs-CZ" altLang="cs-CZ" sz="2400" b="1" dirty="0"/>
              <a:t>Fluorescence</a:t>
            </a:r>
          </a:p>
        </p:txBody>
      </p:sp>
      <p:cxnSp>
        <p:nvCxnSpPr>
          <p:cNvPr id="3" name="Přímá spojnice 2"/>
          <p:cNvCxnSpPr>
            <a:endCxn id="116763" idx="11"/>
          </p:cNvCxnSpPr>
          <p:nvPr/>
        </p:nvCxnSpPr>
        <p:spPr>
          <a:xfrm flipH="1">
            <a:off x="1599298" y="4076700"/>
            <a:ext cx="902" cy="323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1985316" y="4072513"/>
            <a:ext cx="0" cy="441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1599298" y="4104084"/>
            <a:ext cx="3960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957386" y="3648625"/>
            <a:ext cx="2017473" cy="400110"/>
          </a:xfrm>
          <a:prstGeom prst="rect">
            <a:avLst/>
          </a:prstGeom>
          <a:noFill/>
        </p:spPr>
        <p:txBody>
          <a:bodyPr wrap="square" rtlCol="0">
            <a:spAutoFit/>
          </a:bodyPr>
          <a:lstStyle/>
          <a:p>
            <a:r>
              <a:rPr lang="cs-CZ" sz="2000" b="1" dirty="0" err="1"/>
              <a:t>Stokesův</a:t>
            </a:r>
            <a:r>
              <a:rPr lang="cs-CZ" sz="2000" b="1" dirty="0"/>
              <a:t> posuv</a:t>
            </a:r>
          </a:p>
        </p:txBody>
      </p:sp>
      <p:cxnSp>
        <p:nvCxnSpPr>
          <p:cNvPr id="12" name="Přímá spojnice se šipkou 11"/>
          <p:cNvCxnSpPr/>
          <p:nvPr/>
        </p:nvCxnSpPr>
        <p:spPr>
          <a:xfrm>
            <a:off x="2133600" y="6153150"/>
            <a:ext cx="577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V="1">
            <a:off x="895350" y="4400551"/>
            <a:ext cx="0" cy="438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3535879" y="5086326"/>
            <a:ext cx="4223821" cy="400110"/>
          </a:xfrm>
          <a:prstGeom prst="rect">
            <a:avLst/>
          </a:prstGeom>
          <a:noFill/>
        </p:spPr>
        <p:txBody>
          <a:bodyPr wrap="square" rtlCol="0">
            <a:spAutoFit/>
          </a:bodyPr>
          <a:lstStyle/>
          <a:p>
            <a:r>
              <a:rPr lang="cs-CZ" sz="2000" b="1" dirty="0"/>
              <a:t>Kvantový výtěžek </a:t>
            </a:r>
            <a:r>
              <a:rPr lang="az-Cyrl-AZ" sz="2000" b="1" dirty="0">
                <a:latin typeface="Arial" panose="020B0604020202020204" pitchFamily="34" charset="0"/>
                <a:cs typeface="Arial" panose="020B0604020202020204" pitchFamily="34" charset="0"/>
              </a:rPr>
              <a:t>Ф</a:t>
            </a:r>
            <a:r>
              <a:rPr lang="cs-CZ" sz="2000" b="1" dirty="0">
                <a:latin typeface="Arial" panose="020B0604020202020204" pitchFamily="34" charset="0"/>
                <a:cs typeface="Arial" panose="020B0604020202020204" pitchFamily="34" charset="0"/>
              </a:rPr>
              <a:t> =</a:t>
            </a:r>
            <a:r>
              <a:rPr lang="cs-CZ" sz="2000" b="1" dirty="0"/>
              <a:t> </a:t>
            </a:r>
          </a:p>
        </p:txBody>
      </p:sp>
      <p:sp>
        <p:nvSpPr>
          <p:cNvPr id="43" name="TextovéPole 42"/>
          <p:cNvSpPr txBox="1"/>
          <p:nvPr/>
        </p:nvSpPr>
        <p:spPr>
          <a:xfrm>
            <a:off x="5977102" y="4921145"/>
            <a:ext cx="4223821" cy="400110"/>
          </a:xfrm>
          <a:prstGeom prst="rect">
            <a:avLst/>
          </a:prstGeom>
          <a:noFill/>
        </p:spPr>
        <p:txBody>
          <a:bodyPr wrap="square" rtlCol="0">
            <a:spAutoFit/>
          </a:bodyPr>
          <a:lstStyle/>
          <a:p>
            <a:r>
              <a:rPr lang="cs-CZ" sz="2000" b="1" dirty="0"/>
              <a:t>Počet vyzářených fotonů </a:t>
            </a:r>
          </a:p>
        </p:txBody>
      </p:sp>
      <p:sp>
        <p:nvSpPr>
          <p:cNvPr id="44" name="TextovéPole 43"/>
          <p:cNvSpPr txBox="1"/>
          <p:nvPr/>
        </p:nvSpPr>
        <p:spPr>
          <a:xfrm>
            <a:off x="5977102" y="5238919"/>
            <a:ext cx="4223821" cy="400110"/>
          </a:xfrm>
          <a:prstGeom prst="rect">
            <a:avLst/>
          </a:prstGeom>
          <a:noFill/>
        </p:spPr>
        <p:txBody>
          <a:bodyPr wrap="square" rtlCol="0">
            <a:spAutoFit/>
          </a:bodyPr>
          <a:lstStyle/>
          <a:p>
            <a:r>
              <a:rPr lang="cs-CZ" sz="2000" b="1" dirty="0"/>
              <a:t>Počet absorbovaných fotonů </a:t>
            </a:r>
          </a:p>
        </p:txBody>
      </p:sp>
      <p:cxnSp>
        <p:nvCxnSpPr>
          <p:cNvPr id="18" name="Přímá spojnice 17"/>
          <p:cNvCxnSpPr/>
          <p:nvPr/>
        </p:nvCxnSpPr>
        <p:spPr>
          <a:xfrm>
            <a:off x="5977102" y="5286381"/>
            <a:ext cx="305718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3491506" y="5706853"/>
            <a:ext cx="2700339" cy="369332"/>
          </a:xfrm>
          <a:prstGeom prst="rect">
            <a:avLst/>
          </a:prstGeom>
          <a:noFill/>
        </p:spPr>
        <p:txBody>
          <a:bodyPr wrap="square" rtlCol="0">
            <a:spAutoFit/>
          </a:bodyPr>
          <a:lstStyle/>
          <a:p>
            <a:r>
              <a:rPr lang="cs-CZ" b="1" dirty="0"/>
              <a:t>Pravidlo </a:t>
            </a:r>
            <a:r>
              <a:rPr lang="cs-CZ" b="1" dirty="0" err="1"/>
              <a:t>Kasha-Vavilov</a:t>
            </a:r>
            <a:r>
              <a:rPr lang="cs-CZ" b="1" dirty="0"/>
              <a:t> </a:t>
            </a:r>
          </a:p>
        </p:txBody>
      </p:sp>
      <p:sp>
        <p:nvSpPr>
          <p:cNvPr id="49" name="TextovéPole 48"/>
          <p:cNvSpPr txBox="1"/>
          <p:nvPr/>
        </p:nvSpPr>
        <p:spPr>
          <a:xfrm>
            <a:off x="2966164" y="753158"/>
            <a:ext cx="3751022" cy="830997"/>
          </a:xfrm>
          <a:prstGeom prst="rect">
            <a:avLst/>
          </a:prstGeom>
          <a:noFill/>
        </p:spPr>
        <p:txBody>
          <a:bodyPr wrap="square" rtlCol="0">
            <a:spAutoFit/>
          </a:bodyPr>
          <a:lstStyle/>
          <a:p>
            <a:r>
              <a:rPr lang="cs-CZ" sz="2000" b="1" dirty="0"/>
              <a:t>Doba života fluorescence (</a:t>
            </a:r>
            <a:r>
              <a:rPr lang="cs-CZ" sz="2000" b="1" dirty="0" err="1"/>
              <a:t>lifetime</a:t>
            </a:r>
            <a:r>
              <a:rPr lang="cs-CZ" sz="2000" b="1" dirty="0"/>
              <a:t>) </a:t>
            </a:r>
            <a:r>
              <a:rPr lang="cs-CZ" sz="2800" b="1" dirty="0">
                <a:sym typeface="Symbol" panose="05050102010706020507" pitchFamily="18" charset="2"/>
              </a:rPr>
              <a:t></a:t>
            </a:r>
            <a:endParaRPr lang="cs-CZ" sz="2800" b="1" dirty="0"/>
          </a:p>
        </p:txBody>
      </p:sp>
      <p:sp>
        <p:nvSpPr>
          <p:cNvPr id="23" name="TextovéPole 22"/>
          <p:cNvSpPr txBox="1"/>
          <p:nvPr/>
        </p:nvSpPr>
        <p:spPr>
          <a:xfrm>
            <a:off x="5825546" y="729704"/>
            <a:ext cx="2975554" cy="584775"/>
          </a:xfrm>
          <a:prstGeom prst="rect">
            <a:avLst/>
          </a:prstGeom>
          <a:noFill/>
        </p:spPr>
        <p:txBody>
          <a:bodyPr wrap="square" rtlCol="0">
            <a:spAutoFit/>
          </a:bodyPr>
          <a:lstStyle/>
          <a:p>
            <a:r>
              <a:rPr lang="cs-CZ" sz="3200" dirty="0">
                <a:sym typeface="Symbol" panose="05050102010706020507" pitchFamily="18" charset="2"/>
              </a:rPr>
              <a:t></a:t>
            </a:r>
            <a:r>
              <a:rPr lang="cs-CZ" sz="3200" i="1" dirty="0">
                <a:sym typeface="Symbol" panose="05050102010706020507" pitchFamily="18" charset="2"/>
              </a:rPr>
              <a:t>S</a:t>
            </a:r>
            <a:r>
              <a:rPr lang="cs-CZ" sz="3200" i="1" baseline="-25000" dirty="0">
                <a:sym typeface="Symbol" panose="05050102010706020507" pitchFamily="18" charset="2"/>
              </a:rPr>
              <a:t>1</a:t>
            </a:r>
            <a:r>
              <a:rPr lang="cs-CZ" sz="3200" dirty="0">
                <a:sym typeface="Symbol" panose="05050102010706020507" pitchFamily="18" charset="2"/>
              </a:rPr>
              <a:t> = </a:t>
            </a:r>
            <a:r>
              <a:rPr lang="cs-CZ" sz="3200" dirty="0">
                <a:solidFill>
                  <a:prstClr val="black"/>
                </a:solidFill>
                <a:sym typeface="Symbol" panose="05050102010706020507" pitchFamily="18" charset="2"/>
              </a:rPr>
              <a:t></a:t>
            </a:r>
            <a:r>
              <a:rPr lang="cs-CZ" sz="3200" i="1" dirty="0">
                <a:solidFill>
                  <a:prstClr val="black"/>
                </a:solidFill>
                <a:sym typeface="Symbol" panose="05050102010706020507" pitchFamily="18" charset="2"/>
              </a:rPr>
              <a:t>S</a:t>
            </a:r>
            <a:r>
              <a:rPr lang="cs-CZ" sz="3200" i="1" baseline="-25000" dirty="0">
                <a:solidFill>
                  <a:prstClr val="black"/>
                </a:solidFill>
                <a:sym typeface="Symbol" panose="05050102010706020507" pitchFamily="18" charset="2"/>
              </a:rPr>
              <a:t>1</a:t>
            </a:r>
            <a:r>
              <a:rPr lang="cs-CZ" sz="3200" dirty="0">
                <a:solidFill>
                  <a:prstClr val="black"/>
                </a:solidFill>
                <a:sym typeface="Symbol" panose="05050102010706020507" pitchFamily="18" charset="2"/>
              </a:rPr>
              <a:t></a:t>
            </a:r>
            <a:r>
              <a:rPr lang="cs-CZ" sz="3200" baseline="-25000" dirty="0">
                <a:solidFill>
                  <a:prstClr val="black"/>
                </a:solidFill>
                <a:sym typeface="Symbol" panose="05050102010706020507" pitchFamily="18" charset="2"/>
              </a:rPr>
              <a:t>0</a:t>
            </a:r>
            <a:r>
              <a:rPr lang="cs-CZ" sz="3200" dirty="0">
                <a:solidFill>
                  <a:prstClr val="black"/>
                </a:solidFill>
                <a:sym typeface="Symbol" panose="05050102010706020507" pitchFamily="18" charset="2"/>
              </a:rPr>
              <a:t> . </a:t>
            </a:r>
            <a:r>
              <a:rPr lang="cs-CZ" sz="3200" i="1" dirty="0" err="1">
                <a:solidFill>
                  <a:prstClr val="black"/>
                </a:solidFill>
                <a:sym typeface="Symbol" panose="05050102010706020507" pitchFamily="18" charset="2"/>
              </a:rPr>
              <a:t>e</a:t>
            </a:r>
            <a:r>
              <a:rPr lang="cs-CZ" sz="3800" i="1" baseline="30000" dirty="0" err="1">
                <a:solidFill>
                  <a:prstClr val="black"/>
                </a:solidFill>
                <a:sym typeface="Symbol" panose="05050102010706020507" pitchFamily="18" charset="2"/>
              </a:rPr>
              <a:t>t</a:t>
            </a:r>
            <a:r>
              <a:rPr lang="cs-CZ" sz="3200" baseline="-25000" dirty="0">
                <a:solidFill>
                  <a:prstClr val="black"/>
                </a:solidFill>
                <a:sym typeface="Symbol" panose="05050102010706020507" pitchFamily="18" charset="2"/>
              </a:rPr>
              <a:t> </a:t>
            </a:r>
            <a:r>
              <a:rPr lang="cs-CZ" sz="3200" dirty="0">
                <a:solidFill>
                  <a:prstClr val="black"/>
                </a:solidFill>
                <a:sym typeface="Symbol" panose="05050102010706020507" pitchFamily="18" charset="2"/>
              </a:rPr>
              <a:t> </a:t>
            </a:r>
            <a:endParaRPr lang="cs-CZ" sz="3200" i="1" dirty="0"/>
          </a:p>
        </p:txBody>
      </p:sp>
    </p:spTree>
    <p:extLst>
      <p:ext uri="{BB962C8B-B14F-4D97-AF65-F5344CB8AC3E}">
        <p14:creationId xmlns:p14="http://schemas.microsoft.com/office/powerpoint/2010/main" val="2398313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fill="hold" nodeType="withEffect">
                                  <p:stCondLst>
                                    <p:cond delay="0"/>
                                  </p:stCondLst>
                                  <p:childTnLst>
                                    <p:animMotion origin="layout" path="M -0.07083 -0.00533 L 0.14167 -0.00533 " pathEditMode="relative" rAng="0" ptsTypes="AA">
                                      <p:cBhvr>
                                        <p:cTn id="6" dur="3000" fill="hold"/>
                                        <p:tgtEl>
                                          <p:spTgt spid="116739"/>
                                        </p:tgtEl>
                                        <p:attrNameLst>
                                          <p:attrName>ppt_x</p:attrName>
                                          <p:attrName>ppt_y</p:attrName>
                                        </p:attrNameLst>
                                      </p:cBhvr>
                                      <p:rCtr x="10625" y="0"/>
                                    </p:animMotion>
                                  </p:childTnLst>
                                </p:cTn>
                              </p:par>
                            </p:childTnLst>
                          </p:cTn>
                        </p:par>
                        <p:par>
                          <p:cTn id="7" fill="hold" nodeType="afterGroup">
                            <p:stCondLst>
                              <p:cond delay="3000"/>
                            </p:stCondLst>
                            <p:childTnLst>
                              <p:par>
                                <p:cTn id="8" presetID="9" presetClass="entr" presetSubtype="0" repeatCount="indefinite" fill="hold" nodeType="afterEffect">
                                  <p:stCondLst>
                                    <p:cond delay="0"/>
                                  </p:stCondLst>
                                  <p:childTnLst>
                                    <p:set>
                                      <p:cBhvr>
                                        <p:cTn id="9" dur="1" fill="hold">
                                          <p:stCondLst>
                                            <p:cond delay="0"/>
                                          </p:stCondLst>
                                        </p:cTn>
                                        <p:tgtEl>
                                          <p:spTgt spid="116751"/>
                                        </p:tgtEl>
                                        <p:attrNameLst>
                                          <p:attrName>style.visibility</p:attrName>
                                        </p:attrNameLst>
                                      </p:cBhvr>
                                      <p:to>
                                        <p:strVal val="visible"/>
                                      </p:to>
                                    </p:set>
                                    <p:animEffect transition="in" filter="dissolve">
                                      <p:cBhvr>
                                        <p:cTn id="10" dur="500"/>
                                        <p:tgtEl>
                                          <p:spTgt spid="116751"/>
                                        </p:tgtEl>
                                      </p:cBhvr>
                                    </p:animEffect>
                                  </p:childTnLst>
                                </p:cTn>
                              </p:par>
                            </p:childTnLst>
                          </p:cTn>
                        </p:par>
                        <p:par>
                          <p:cTn id="11" fill="hold" nodeType="afterGroup">
                            <p:stCondLst>
                              <p:cond delay="3500"/>
                            </p:stCondLst>
                            <p:childTnLst>
                              <p:par>
                                <p:cTn id="12" presetID="9" presetClass="exit" presetSubtype="0" repeatCount="indefinite" fill="hold" nodeType="afterEffect">
                                  <p:stCondLst>
                                    <p:cond delay="0"/>
                                  </p:stCondLst>
                                  <p:childTnLst>
                                    <p:animEffect transition="out" filter="dissolve">
                                      <p:cBhvr>
                                        <p:cTn id="13" dur="500"/>
                                        <p:tgtEl>
                                          <p:spTgt spid="116751"/>
                                        </p:tgtEl>
                                      </p:cBhvr>
                                    </p:animEffect>
                                    <p:set>
                                      <p:cBhvr>
                                        <p:cTn id="14" dur="1" fill="hold">
                                          <p:stCondLst>
                                            <p:cond delay="499"/>
                                          </p:stCondLst>
                                        </p:cTn>
                                        <p:tgtEl>
                                          <p:spTgt spid="116751"/>
                                        </p:tgtEl>
                                        <p:attrNameLst>
                                          <p:attrName>style.visibility</p:attrName>
                                        </p:attrNameLst>
                                      </p:cBhvr>
                                      <p:to>
                                        <p:strVal val="hidden"/>
                                      </p:to>
                                    </p:set>
                                  </p:childTnLst>
                                </p:cTn>
                              </p:par>
                            </p:childTnLst>
                          </p:cTn>
                        </p:par>
                        <p:par>
                          <p:cTn id="15" fill="hold" nodeType="afterGroup">
                            <p:stCondLst>
                              <p:cond delay="4000"/>
                            </p:stCondLst>
                            <p:childTnLst>
                              <p:par>
                                <p:cTn id="16" presetID="53" presetClass="entr" presetSubtype="0" repeatCount="indefinite" fill="hold" nodeType="afterEffect">
                                  <p:stCondLst>
                                    <p:cond delay="500"/>
                                  </p:stCondLst>
                                  <p:childTnLst>
                                    <p:set>
                                      <p:cBhvr>
                                        <p:cTn id="17" dur="1" fill="hold">
                                          <p:stCondLst>
                                            <p:cond delay="0"/>
                                          </p:stCondLst>
                                        </p:cTn>
                                        <p:tgtEl>
                                          <p:spTgt spid="116749"/>
                                        </p:tgtEl>
                                        <p:attrNameLst>
                                          <p:attrName>style.visibility</p:attrName>
                                        </p:attrNameLst>
                                      </p:cBhvr>
                                      <p:to>
                                        <p:strVal val="visible"/>
                                      </p:to>
                                    </p:set>
                                    <p:anim calcmode="lin" valueType="num">
                                      <p:cBhvr>
                                        <p:cTn id="18" dur="1000" fill="hold"/>
                                        <p:tgtEl>
                                          <p:spTgt spid="116749"/>
                                        </p:tgtEl>
                                        <p:attrNameLst>
                                          <p:attrName>ppt_w</p:attrName>
                                        </p:attrNameLst>
                                      </p:cBhvr>
                                      <p:tavLst>
                                        <p:tav tm="0">
                                          <p:val>
                                            <p:fltVal val="0"/>
                                          </p:val>
                                        </p:tav>
                                        <p:tav tm="100000">
                                          <p:val>
                                            <p:strVal val="#ppt_w"/>
                                          </p:val>
                                        </p:tav>
                                      </p:tavLst>
                                    </p:anim>
                                    <p:anim calcmode="lin" valueType="num">
                                      <p:cBhvr>
                                        <p:cTn id="19" dur="1000" fill="hold"/>
                                        <p:tgtEl>
                                          <p:spTgt spid="116749"/>
                                        </p:tgtEl>
                                        <p:attrNameLst>
                                          <p:attrName>ppt_h</p:attrName>
                                        </p:attrNameLst>
                                      </p:cBhvr>
                                      <p:tavLst>
                                        <p:tav tm="0">
                                          <p:val>
                                            <p:fltVal val="0"/>
                                          </p:val>
                                        </p:tav>
                                        <p:tav tm="100000">
                                          <p:val>
                                            <p:strVal val="#ppt_h"/>
                                          </p:val>
                                        </p:tav>
                                      </p:tavLst>
                                    </p:anim>
                                    <p:animEffect transition="in" filter="fade">
                                      <p:cBhvr>
                                        <p:cTn id="20" dur="1000"/>
                                        <p:tgtEl>
                                          <p:spTgt spid="116749"/>
                                        </p:tgtEl>
                                      </p:cBhvr>
                                    </p:animEffect>
                                  </p:childTnLst>
                                </p:cTn>
                              </p:par>
                              <p:par>
                                <p:cTn id="21" presetID="53" presetClass="entr" presetSubtype="0" repeatCount="indefinite" fill="hold" nodeType="withEffect">
                                  <p:stCondLst>
                                    <p:cond delay="500"/>
                                  </p:stCondLst>
                                  <p:childTnLst>
                                    <p:set>
                                      <p:cBhvr>
                                        <p:cTn id="22" dur="1" fill="hold">
                                          <p:stCondLst>
                                            <p:cond delay="0"/>
                                          </p:stCondLst>
                                        </p:cTn>
                                        <p:tgtEl>
                                          <p:spTgt spid="116741"/>
                                        </p:tgtEl>
                                        <p:attrNameLst>
                                          <p:attrName>style.visibility</p:attrName>
                                        </p:attrNameLst>
                                      </p:cBhvr>
                                      <p:to>
                                        <p:strVal val="visible"/>
                                      </p:to>
                                    </p:set>
                                    <p:anim calcmode="lin" valueType="num">
                                      <p:cBhvr>
                                        <p:cTn id="23" dur="1000" fill="hold"/>
                                        <p:tgtEl>
                                          <p:spTgt spid="116741"/>
                                        </p:tgtEl>
                                        <p:attrNameLst>
                                          <p:attrName>ppt_w</p:attrName>
                                        </p:attrNameLst>
                                      </p:cBhvr>
                                      <p:tavLst>
                                        <p:tav tm="0">
                                          <p:val>
                                            <p:fltVal val="0"/>
                                          </p:val>
                                        </p:tav>
                                        <p:tav tm="100000">
                                          <p:val>
                                            <p:strVal val="#ppt_w"/>
                                          </p:val>
                                        </p:tav>
                                      </p:tavLst>
                                    </p:anim>
                                    <p:anim calcmode="lin" valueType="num">
                                      <p:cBhvr>
                                        <p:cTn id="24" dur="1000" fill="hold"/>
                                        <p:tgtEl>
                                          <p:spTgt spid="116741"/>
                                        </p:tgtEl>
                                        <p:attrNameLst>
                                          <p:attrName>ppt_h</p:attrName>
                                        </p:attrNameLst>
                                      </p:cBhvr>
                                      <p:tavLst>
                                        <p:tav tm="0">
                                          <p:val>
                                            <p:fltVal val="0"/>
                                          </p:val>
                                        </p:tav>
                                        <p:tav tm="100000">
                                          <p:val>
                                            <p:strVal val="#ppt_h"/>
                                          </p:val>
                                        </p:tav>
                                      </p:tavLst>
                                    </p:anim>
                                    <p:animEffect transition="in" filter="fade">
                                      <p:cBhvr>
                                        <p:cTn id="25" dur="1000"/>
                                        <p:tgtEl>
                                          <p:spTgt spid="116741"/>
                                        </p:tgtEl>
                                      </p:cBhvr>
                                    </p:animEffect>
                                  </p:childTnLst>
                                </p:cTn>
                              </p:par>
                            </p:childTnLst>
                          </p:cTn>
                        </p:par>
                        <p:par>
                          <p:cTn id="26" fill="hold" nodeType="afterGroup">
                            <p:stCondLst>
                              <p:cond delay="5500"/>
                            </p:stCondLst>
                            <p:childTnLst>
                              <p:par>
                                <p:cTn id="27" presetID="3" presetClass="entr" presetSubtype="10" repeatCount="indefinite" fill="hold" nodeType="afterEffect">
                                  <p:stCondLst>
                                    <p:cond delay="500"/>
                                  </p:stCondLst>
                                  <p:childTnLst>
                                    <p:set>
                                      <p:cBhvr>
                                        <p:cTn id="28" dur="1" fill="hold">
                                          <p:stCondLst>
                                            <p:cond delay="0"/>
                                          </p:stCondLst>
                                        </p:cTn>
                                        <p:tgtEl>
                                          <p:spTgt spid="116740"/>
                                        </p:tgtEl>
                                        <p:attrNameLst>
                                          <p:attrName>style.visibility</p:attrName>
                                        </p:attrNameLst>
                                      </p:cBhvr>
                                      <p:to>
                                        <p:strVal val="visible"/>
                                      </p:to>
                                    </p:set>
                                    <p:animEffect transition="in" filter="blinds(horizontal)">
                                      <p:cBhvr>
                                        <p:cTn id="29" dur="1000"/>
                                        <p:tgtEl>
                                          <p:spTgt spid="116740"/>
                                        </p:tgtEl>
                                      </p:cBhvr>
                                    </p:animEffect>
                                  </p:childTnLst>
                                </p:cTn>
                              </p:par>
                            </p:childTnLst>
                          </p:cTn>
                        </p:par>
                        <p:par>
                          <p:cTn id="30" fill="hold" nodeType="afterGroup">
                            <p:stCondLst>
                              <p:cond delay="7000"/>
                            </p:stCondLst>
                            <p:childTnLst>
                              <p:par>
                                <p:cTn id="31" presetID="53" presetClass="entr" presetSubtype="0" repeatCount="indefinite" fill="hold" nodeType="afterEffect">
                                  <p:stCondLst>
                                    <p:cond delay="500"/>
                                  </p:stCondLst>
                                  <p:childTnLst>
                                    <p:set>
                                      <p:cBhvr>
                                        <p:cTn id="32" dur="1" fill="hold">
                                          <p:stCondLst>
                                            <p:cond delay="0"/>
                                          </p:stCondLst>
                                        </p:cTn>
                                        <p:tgtEl>
                                          <p:spTgt spid="116750"/>
                                        </p:tgtEl>
                                        <p:attrNameLst>
                                          <p:attrName>style.visibility</p:attrName>
                                        </p:attrNameLst>
                                      </p:cBhvr>
                                      <p:to>
                                        <p:strVal val="visible"/>
                                      </p:to>
                                    </p:set>
                                    <p:anim calcmode="lin" valueType="num">
                                      <p:cBhvr>
                                        <p:cTn id="33" dur="1000" fill="hold"/>
                                        <p:tgtEl>
                                          <p:spTgt spid="116750"/>
                                        </p:tgtEl>
                                        <p:attrNameLst>
                                          <p:attrName>ppt_w</p:attrName>
                                        </p:attrNameLst>
                                      </p:cBhvr>
                                      <p:tavLst>
                                        <p:tav tm="0">
                                          <p:val>
                                            <p:fltVal val="0"/>
                                          </p:val>
                                        </p:tav>
                                        <p:tav tm="100000">
                                          <p:val>
                                            <p:strVal val="#ppt_w"/>
                                          </p:val>
                                        </p:tav>
                                      </p:tavLst>
                                    </p:anim>
                                    <p:anim calcmode="lin" valueType="num">
                                      <p:cBhvr>
                                        <p:cTn id="34" dur="1000" fill="hold"/>
                                        <p:tgtEl>
                                          <p:spTgt spid="116750"/>
                                        </p:tgtEl>
                                        <p:attrNameLst>
                                          <p:attrName>ppt_h</p:attrName>
                                        </p:attrNameLst>
                                      </p:cBhvr>
                                      <p:tavLst>
                                        <p:tav tm="0">
                                          <p:val>
                                            <p:fltVal val="0"/>
                                          </p:val>
                                        </p:tav>
                                        <p:tav tm="100000">
                                          <p:val>
                                            <p:strVal val="#ppt_h"/>
                                          </p:val>
                                        </p:tav>
                                      </p:tavLst>
                                    </p:anim>
                                    <p:animEffect transition="in" filter="fade">
                                      <p:cBhvr>
                                        <p:cTn id="35" dur="1000"/>
                                        <p:tgtEl>
                                          <p:spTgt spid="116750"/>
                                        </p:tgtEl>
                                      </p:cBhvr>
                                    </p:animEffect>
                                  </p:childTnLst>
                                </p:cTn>
                              </p:par>
                              <p:par>
                                <p:cTn id="36" presetID="53" presetClass="entr" presetSubtype="0" repeatCount="indefinite" fill="hold" nodeType="withEffect">
                                  <p:stCondLst>
                                    <p:cond delay="500"/>
                                  </p:stCondLst>
                                  <p:childTnLst>
                                    <p:set>
                                      <p:cBhvr>
                                        <p:cTn id="37" dur="1" fill="hold">
                                          <p:stCondLst>
                                            <p:cond delay="0"/>
                                          </p:stCondLst>
                                        </p:cTn>
                                        <p:tgtEl>
                                          <p:spTgt spid="116744"/>
                                        </p:tgtEl>
                                        <p:attrNameLst>
                                          <p:attrName>style.visibility</p:attrName>
                                        </p:attrNameLst>
                                      </p:cBhvr>
                                      <p:to>
                                        <p:strVal val="visible"/>
                                      </p:to>
                                    </p:set>
                                    <p:anim calcmode="lin" valueType="num">
                                      <p:cBhvr>
                                        <p:cTn id="38" dur="1000" fill="hold"/>
                                        <p:tgtEl>
                                          <p:spTgt spid="116744"/>
                                        </p:tgtEl>
                                        <p:attrNameLst>
                                          <p:attrName>ppt_w</p:attrName>
                                        </p:attrNameLst>
                                      </p:cBhvr>
                                      <p:tavLst>
                                        <p:tav tm="0">
                                          <p:val>
                                            <p:fltVal val="0"/>
                                          </p:val>
                                        </p:tav>
                                        <p:tav tm="100000">
                                          <p:val>
                                            <p:strVal val="#ppt_w"/>
                                          </p:val>
                                        </p:tav>
                                      </p:tavLst>
                                    </p:anim>
                                    <p:anim calcmode="lin" valueType="num">
                                      <p:cBhvr>
                                        <p:cTn id="39" dur="1000" fill="hold"/>
                                        <p:tgtEl>
                                          <p:spTgt spid="116744"/>
                                        </p:tgtEl>
                                        <p:attrNameLst>
                                          <p:attrName>ppt_h</p:attrName>
                                        </p:attrNameLst>
                                      </p:cBhvr>
                                      <p:tavLst>
                                        <p:tav tm="0">
                                          <p:val>
                                            <p:fltVal val="0"/>
                                          </p:val>
                                        </p:tav>
                                        <p:tav tm="100000">
                                          <p:val>
                                            <p:strVal val="#ppt_h"/>
                                          </p:val>
                                        </p:tav>
                                      </p:tavLst>
                                    </p:anim>
                                    <p:animEffect transition="in" filter="fade">
                                      <p:cBhvr>
                                        <p:cTn id="40" dur="1000"/>
                                        <p:tgtEl>
                                          <p:spTgt spid="116744"/>
                                        </p:tgtEl>
                                      </p:cBhvr>
                                    </p:animEffect>
                                  </p:childTnLst>
                                </p:cTn>
                              </p:par>
                              <p:par>
                                <p:cTn id="41" presetID="53" presetClass="entr" presetSubtype="0" repeatCount="indefinite" fill="hold" nodeType="withEffect">
                                  <p:stCondLst>
                                    <p:cond delay="500"/>
                                  </p:stCondLst>
                                  <p:childTnLst>
                                    <p:set>
                                      <p:cBhvr>
                                        <p:cTn id="42" dur="1" fill="hold">
                                          <p:stCondLst>
                                            <p:cond delay="0"/>
                                          </p:stCondLst>
                                        </p:cTn>
                                        <p:tgtEl>
                                          <p:spTgt spid="116746"/>
                                        </p:tgtEl>
                                        <p:attrNameLst>
                                          <p:attrName>style.visibility</p:attrName>
                                        </p:attrNameLst>
                                      </p:cBhvr>
                                      <p:to>
                                        <p:strVal val="visible"/>
                                      </p:to>
                                    </p:set>
                                    <p:anim calcmode="lin" valueType="num">
                                      <p:cBhvr>
                                        <p:cTn id="43" dur="1000" fill="hold"/>
                                        <p:tgtEl>
                                          <p:spTgt spid="116746"/>
                                        </p:tgtEl>
                                        <p:attrNameLst>
                                          <p:attrName>ppt_w</p:attrName>
                                        </p:attrNameLst>
                                      </p:cBhvr>
                                      <p:tavLst>
                                        <p:tav tm="0">
                                          <p:val>
                                            <p:fltVal val="0"/>
                                          </p:val>
                                        </p:tav>
                                        <p:tav tm="100000">
                                          <p:val>
                                            <p:strVal val="#ppt_w"/>
                                          </p:val>
                                        </p:tav>
                                      </p:tavLst>
                                    </p:anim>
                                    <p:anim calcmode="lin" valueType="num">
                                      <p:cBhvr>
                                        <p:cTn id="44" dur="1000" fill="hold"/>
                                        <p:tgtEl>
                                          <p:spTgt spid="116746"/>
                                        </p:tgtEl>
                                        <p:attrNameLst>
                                          <p:attrName>ppt_h</p:attrName>
                                        </p:attrNameLst>
                                      </p:cBhvr>
                                      <p:tavLst>
                                        <p:tav tm="0">
                                          <p:val>
                                            <p:fltVal val="0"/>
                                          </p:val>
                                        </p:tav>
                                        <p:tav tm="100000">
                                          <p:val>
                                            <p:strVal val="#ppt_h"/>
                                          </p:val>
                                        </p:tav>
                                      </p:tavLst>
                                    </p:anim>
                                    <p:animEffect transition="in" filter="fade">
                                      <p:cBhvr>
                                        <p:cTn id="45" dur="1000"/>
                                        <p:tgtEl>
                                          <p:spTgt spid="116746"/>
                                        </p:tgtEl>
                                      </p:cBhvr>
                                    </p:animEffect>
                                  </p:childTnLst>
                                </p:cTn>
                              </p:par>
                              <p:par>
                                <p:cTn id="46" presetID="53" presetClass="entr" presetSubtype="0" repeatCount="indefinite" fill="hold" nodeType="withEffect">
                                  <p:stCondLst>
                                    <p:cond delay="500"/>
                                  </p:stCondLst>
                                  <p:childTnLst>
                                    <p:set>
                                      <p:cBhvr>
                                        <p:cTn id="47" dur="1" fill="hold">
                                          <p:stCondLst>
                                            <p:cond delay="0"/>
                                          </p:stCondLst>
                                        </p:cTn>
                                        <p:tgtEl>
                                          <p:spTgt spid="116745"/>
                                        </p:tgtEl>
                                        <p:attrNameLst>
                                          <p:attrName>style.visibility</p:attrName>
                                        </p:attrNameLst>
                                      </p:cBhvr>
                                      <p:to>
                                        <p:strVal val="visible"/>
                                      </p:to>
                                    </p:set>
                                    <p:anim calcmode="lin" valueType="num">
                                      <p:cBhvr>
                                        <p:cTn id="48" dur="1000" fill="hold"/>
                                        <p:tgtEl>
                                          <p:spTgt spid="116745"/>
                                        </p:tgtEl>
                                        <p:attrNameLst>
                                          <p:attrName>ppt_w</p:attrName>
                                        </p:attrNameLst>
                                      </p:cBhvr>
                                      <p:tavLst>
                                        <p:tav tm="0">
                                          <p:val>
                                            <p:fltVal val="0"/>
                                          </p:val>
                                        </p:tav>
                                        <p:tav tm="100000">
                                          <p:val>
                                            <p:strVal val="#ppt_w"/>
                                          </p:val>
                                        </p:tav>
                                      </p:tavLst>
                                    </p:anim>
                                    <p:anim calcmode="lin" valueType="num">
                                      <p:cBhvr>
                                        <p:cTn id="49" dur="1000" fill="hold"/>
                                        <p:tgtEl>
                                          <p:spTgt spid="116745"/>
                                        </p:tgtEl>
                                        <p:attrNameLst>
                                          <p:attrName>ppt_h</p:attrName>
                                        </p:attrNameLst>
                                      </p:cBhvr>
                                      <p:tavLst>
                                        <p:tav tm="0">
                                          <p:val>
                                            <p:fltVal val="0"/>
                                          </p:val>
                                        </p:tav>
                                        <p:tav tm="100000">
                                          <p:val>
                                            <p:strVal val="#ppt_h"/>
                                          </p:val>
                                        </p:tav>
                                      </p:tavLst>
                                    </p:anim>
                                    <p:animEffect transition="in" filter="fade">
                                      <p:cBhvr>
                                        <p:cTn id="50" dur="1000"/>
                                        <p:tgtEl>
                                          <p:spTgt spid="116745"/>
                                        </p:tgtEl>
                                      </p:cBhvr>
                                    </p:animEffect>
                                  </p:childTnLst>
                                </p:cTn>
                              </p:par>
                              <p:par>
                                <p:cTn id="51" presetID="53" presetClass="entr" presetSubtype="0" repeatCount="indefinite" fill="hold" nodeType="withEffect">
                                  <p:stCondLst>
                                    <p:cond delay="500"/>
                                  </p:stCondLst>
                                  <p:childTnLst>
                                    <p:set>
                                      <p:cBhvr>
                                        <p:cTn id="52" dur="1" fill="hold">
                                          <p:stCondLst>
                                            <p:cond delay="0"/>
                                          </p:stCondLst>
                                        </p:cTn>
                                        <p:tgtEl>
                                          <p:spTgt spid="116747"/>
                                        </p:tgtEl>
                                        <p:attrNameLst>
                                          <p:attrName>style.visibility</p:attrName>
                                        </p:attrNameLst>
                                      </p:cBhvr>
                                      <p:to>
                                        <p:strVal val="visible"/>
                                      </p:to>
                                    </p:set>
                                    <p:anim calcmode="lin" valueType="num">
                                      <p:cBhvr>
                                        <p:cTn id="53" dur="1000" fill="hold"/>
                                        <p:tgtEl>
                                          <p:spTgt spid="116747"/>
                                        </p:tgtEl>
                                        <p:attrNameLst>
                                          <p:attrName>ppt_w</p:attrName>
                                        </p:attrNameLst>
                                      </p:cBhvr>
                                      <p:tavLst>
                                        <p:tav tm="0">
                                          <p:val>
                                            <p:fltVal val="0"/>
                                          </p:val>
                                        </p:tav>
                                        <p:tav tm="100000">
                                          <p:val>
                                            <p:strVal val="#ppt_w"/>
                                          </p:val>
                                        </p:tav>
                                      </p:tavLst>
                                    </p:anim>
                                    <p:anim calcmode="lin" valueType="num">
                                      <p:cBhvr>
                                        <p:cTn id="54" dur="1000" fill="hold"/>
                                        <p:tgtEl>
                                          <p:spTgt spid="116747"/>
                                        </p:tgtEl>
                                        <p:attrNameLst>
                                          <p:attrName>ppt_h</p:attrName>
                                        </p:attrNameLst>
                                      </p:cBhvr>
                                      <p:tavLst>
                                        <p:tav tm="0">
                                          <p:val>
                                            <p:fltVal val="0"/>
                                          </p:val>
                                        </p:tav>
                                        <p:tav tm="100000">
                                          <p:val>
                                            <p:strVal val="#ppt_h"/>
                                          </p:val>
                                        </p:tav>
                                      </p:tavLst>
                                    </p:anim>
                                    <p:animEffect transition="in" filter="fade">
                                      <p:cBhvr>
                                        <p:cTn id="55" dur="1000"/>
                                        <p:tgtEl>
                                          <p:spTgt spid="116747"/>
                                        </p:tgtEl>
                                      </p:cBhvr>
                                    </p:animEffect>
                                  </p:childTnLst>
                                </p:cTn>
                              </p:par>
                              <p:par>
                                <p:cTn id="56" presetID="53" presetClass="entr" presetSubtype="0" repeatCount="indefinite" fill="hold" nodeType="withEffect">
                                  <p:stCondLst>
                                    <p:cond delay="500"/>
                                  </p:stCondLst>
                                  <p:childTnLst>
                                    <p:set>
                                      <p:cBhvr>
                                        <p:cTn id="57" dur="1" fill="hold">
                                          <p:stCondLst>
                                            <p:cond delay="0"/>
                                          </p:stCondLst>
                                        </p:cTn>
                                        <p:tgtEl>
                                          <p:spTgt spid="116742"/>
                                        </p:tgtEl>
                                        <p:attrNameLst>
                                          <p:attrName>style.visibility</p:attrName>
                                        </p:attrNameLst>
                                      </p:cBhvr>
                                      <p:to>
                                        <p:strVal val="visible"/>
                                      </p:to>
                                    </p:set>
                                    <p:anim calcmode="lin" valueType="num">
                                      <p:cBhvr>
                                        <p:cTn id="58" dur="1000" fill="hold"/>
                                        <p:tgtEl>
                                          <p:spTgt spid="116742"/>
                                        </p:tgtEl>
                                        <p:attrNameLst>
                                          <p:attrName>ppt_w</p:attrName>
                                        </p:attrNameLst>
                                      </p:cBhvr>
                                      <p:tavLst>
                                        <p:tav tm="0">
                                          <p:val>
                                            <p:fltVal val="0"/>
                                          </p:val>
                                        </p:tav>
                                        <p:tav tm="100000">
                                          <p:val>
                                            <p:strVal val="#ppt_w"/>
                                          </p:val>
                                        </p:tav>
                                      </p:tavLst>
                                    </p:anim>
                                    <p:anim calcmode="lin" valueType="num">
                                      <p:cBhvr>
                                        <p:cTn id="59" dur="1000" fill="hold"/>
                                        <p:tgtEl>
                                          <p:spTgt spid="116742"/>
                                        </p:tgtEl>
                                        <p:attrNameLst>
                                          <p:attrName>ppt_h</p:attrName>
                                        </p:attrNameLst>
                                      </p:cBhvr>
                                      <p:tavLst>
                                        <p:tav tm="0">
                                          <p:val>
                                            <p:fltVal val="0"/>
                                          </p:val>
                                        </p:tav>
                                        <p:tav tm="100000">
                                          <p:val>
                                            <p:strVal val="#ppt_h"/>
                                          </p:val>
                                        </p:tav>
                                      </p:tavLst>
                                    </p:anim>
                                    <p:animEffect transition="in" filter="fade">
                                      <p:cBhvr>
                                        <p:cTn id="60" dur="1000"/>
                                        <p:tgtEl>
                                          <p:spTgt spid="116742"/>
                                        </p:tgtEl>
                                      </p:cBhvr>
                                    </p:animEffect>
                                  </p:childTnLst>
                                </p:cTn>
                              </p:par>
                              <p:par>
                                <p:cTn id="61" presetID="53" presetClass="entr" presetSubtype="0" repeatCount="indefinite" fill="hold" nodeType="withEffect">
                                  <p:stCondLst>
                                    <p:cond delay="500"/>
                                  </p:stCondLst>
                                  <p:childTnLst>
                                    <p:set>
                                      <p:cBhvr>
                                        <p:cTn id="62" dur="1" fill="hold">
                                          <p:stCondLst>
                                            <p:cond delay="0"/>
                                          </p:stCondLst>
                                        </p:cTn>
                                        <p:tgtEl>
                                          <p:spTgt spid="116743"/>
                                        </p:tgtEl>
                                        <p:attrNameLst>
                                          <p:attrName>style.visibility</p:attrName>
                                        </p:attrNameLst>
                                      </p:cBhvr>
                                      <p:to>
                                        <p:strVal val="visible"/>
                                      </p:to>
                                    </p:set>
                                    <p:anim calcmode="lin" valueType="num">
                                      <p:cBhvr>
                                        <p:cTn id="63" dur="1000" fill="hold"/>
                                        <p:tgtEl>
                                          <p:spTgt spid="116743"/>
                                        </p:tgtEl>
                                        <p:attrNameLst>
                                          <p:attrName>ppt_w</p:attrName>
                                        </p:attrNameLst>
                                      </p:cBhvr>
                                      <p:tavLst>
                                        <p:tav tm="0">
                                          <p:val>
                                            <p:fltVal val="0"/>
                                          </p:val>
                                        </p:tav>
                                        <p:tav tm="100000">
                                          <p:val>
                                            <p:strVal val="#ppt_w"/>
                                          </p:val>
                                        </p:tav>
                                      </p:tavLst>
                                    </p:anim>
                                    <p:anim calcmode="lin" valueType="num">
                                      <p:cBhvr>
                                        <p:cTn id="64" dur="1000" fill="hold"/>
                                        <p:tgtEl>
                                          <p:spTgt spid="116743"/>
                                        </p:tgtEl>
                                        <p:attrNameLst>
                                          <p:attrName>ppt_h</p:attrName>
                                        </p:attrNameLst>
                                      </p:cBhvr>
                                      <p:tavLst>
                                        <p:tav tm="0">
                                          <p:val>
                                            <p:fltVal val="0"/>
                                          </p:val>
                                        </p:tav>
                                        <p:tav tm="100000">
                                          <p:val>
                                            <p:strVal val="#ppt_h"/>
                                          </p:val>
                                        </p:tav>
                                      </p:tavLst>
                                    </p:anim>
                                    <p:animEffect transition="in" filter="fade">
                                      <p:cBhvr>
                                        <p:cTn id="65" dur="1000"/>
                                        <p:tgtEl>
                                          <p:spTgt spid="116743"/>
                                        </p:tgtEl>
                                      </p:cBhvr>
                                    </p:animEffect>
                                  </p:childTnLst>
                                </p:cTn>
                              </p:par>
                              <p:par>
                                <p:cTn id="66" presetID="53" presetClass="entr" presetSubtype="0" repeatCount="indefinite" fill="hold" nodeType="withEffect">
                                  <p:stCondLst>
                                    <p:cond delay="500"/>
                                  </p:stCondLst>
                                  <p:childTnLst>
                                    <p:set>
                                      <p:cBhvr>
                                        <p:cTn id="67" dur="1" fill="hold">
                                          <p:stCondLst>
                                            <p:cond delay="0"/>
                                          </p:stCondLst>
                                        </p:cTn>
                                        <p:tgtEl>
                                          <p:spTgt spid="116748"/>
                                        </p:tgtEl>
                                        <p:attrNameLst>
                                          <p:attrName>style.visibility</p:attrName>
                                        </p:attrNameLst>
                                      </p:cBhvr>
                                      <p:to>
                                        <p:strVal val="visible"/>
                                      </p:to>
                                    </p:set>
                                    <p:anim calcmode="lin" valueType="num">
                                      <p:cBhvr>
                                        <p:cTn id="68" dur="1000" fill="hold"/>
                                        <p:tgtEl>
                                          <p:spTgt spid="116748"/>
                                        </p:tgtEl>
                                        <p:attrNameLst>
                                          <p:attrName>ppt_w</p:attrName>
                                        </p:attrNameLst>
                                      </p:cBhvr>
                                      <p:tavLst>
                                        <p:tav tm="0">
                                          <p:val>
                                            <p:fltVal val="0"/>
                                          </p:val>
                                        </p:tav>
                                        <p:tav tm="100000">
                                          <p:val>
                                            <p:strVal val="#ppt_w"/>
                                          </p:val>
                                        </p:tav>
                                      </p:tavLst>
                                    </p:anim>
                                    <p:anim calcmode="lin" valueType="num">
                                      <p:cBhvr>
                                        <p:cTn id="69" dur="1000" fill="hold"/>
                                        <p:tgtEl>
                                          <p:spTgt spid="116748"/>
                                        </p:tgtEl>
                                        <p:attrNameLst>
                                          <p:attrName>ppt_h</p:attrName>
                                        </p:attrNameLst>
                                      </p:cBhvr>
                                      <p:tavLst>
                                        <p:tav tm="0">
                                          <p:val>
                                            <p:fltVal val="0"/>
                                          </p:val>
                                        </p:tav>
                                        <p:tav tm="100000">
                                          <p:val>
                                            <p:strVal val="#ppt_h"/>
                                          </p:val>
                                        </p:tav>
                                      </p:tavLst>
                                    </p:anim>
                                    <p:animEffect transition="in" filter="fade">
                                      <p:cBhvr>
                                        <p:cTn id="70" dur="1000"/>
                                        <p:tgtEl>
                                          <p:spTgt spid="116748"/>
                                        </p:tgtEl>
                                      </p:cBhvr>
                                    </p:animEffect>
                                  </p:childTnLst>
                                </p:cTn>
                              </p:par>
                            </p:childTnLst>
                          </p:cTn>
                        </p:par>
                        <p:par>
                          <p:cTn id="71" fill="hold" nodeType="afterGroup">
                            <p:stCondLst>
                              <p:cond delay="8500"/>
                            </p:stCondLst>
                            <p:childTnLst>
                              <p:par>
                                <p:cTn id="72" presetID="3" presetClass="entr" presetSubtype="10" repeatCount="indefinite" fill="hold" nodeType="afterEffect">
                                  <p:stCondLst>
                                    <p:cond delay="500"/>
                                  </p:stCondLst>
                                  <p:childTnLst>
                                    <p:set>
                                      <p:cBhvr>
                                        <p:cTn id="73" dur="1" fill="hold">
                                          <p:stCondLst>
                                            <p:cond delay="0"/>
                                          </p:stCondLst>
                                        </p:cTn>
                                        <p:tgtEl>
                                          <p:spTgt spid="116758"/>
                                        </p:tgtEl>
                                        <p:attrNameLst>
                                          <p:attrName>style.visibility</p:attrName>
                                        </p:attrNameLst>
                                      </p:cBhvr>
                                      <p:to>
                                        <p:strVal val="visible"/>
                                      </p:to>
                                    </p:set>
                                    <p:animEffect transition="in" filter="blinds(horizontal)">
                                      <p:cBhvr>
                                        <p:cTn id="74" dur="1000"/>
                                        <p:tgtEl>
                                          <p:spTgt spid="116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480130" y="1113830"/>
            <a:ext cx="8333345" cy="4309070"/>
          </a:xfrm>
          <a:prstGeom prst="rect">
            <a:avLst/>
          </a:prstGeom>
        </p:spPr>
      </p:pic>
      <p:sp>
        <p:nvSpPr>
          <p:cNvPr id="3" name="Obdélník 2"/>
          <p:cNvSpPr/>
          <p:nvPr/>
        </p:nvSpPr>
        <p:spPr>
          <a:xfrm>
            <a:off x="1752600" y="2380060"/>
            <a:ext cx="381000"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4105967" y="2254250"/>
            <a:ext cx="381000"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6242050" y="2438400"/>
            <a:ext cx="381000"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6486280" y="4443631"/>
            <a:ext cx="1794119" cy="400110"/>
          </a:xfrm>
          <a:prstGeom prst="rect">
            <a:avLst/>
          </a:prstGeom>
          <a:solidFill>
            <a:schemeClr val="bg1"/>
          </a:solidFill>
        </p:spPr>
        <p:txBody>
          <a:bodyPr wrap="square" rtlCol="0">
            <a:spAutoFit/>
          </a:bodyPr>
          <a:lstStyle/>
          <a:p>
            <a:r>
              <a:rPr lang="cs-CZ" sz="2000" b="1" dirty="0"/>
              <a:t>Základní stav</a:t>
            </a:r>
          </a:p>
        </p:txBody>
      </p:sp>
      <p:sp>
        <p:nvSpPr>
          <p:cNvPr id="7" name="TextovéPole 6"/>
          <p:cNvSpPr txBox="1"/>
          <p:nvPr/>
        </p:nvSpPr>
        <p:spPr>
          <a:xfrm>
            <a:off x="6418903" y="2564210"/>
            <a:ext cx="2435385" cy="1323439"/>
          </a:xfrm>
          <a:prstGeom prst="rect">
            <a:avLst/>
          </a:prstGeom>
          <a:solidFill>
            <a:schemeClr val="bg1"/>
          </a:solidFill>
        </p:spPr>
        <p:txBody>
          <a:bodyPr wrap="square" rtlCol="0">
            <a:spAutoFit/>
          </a:bodyPr>
          <a:lstStyle/>
          <a:p>
            <a:r>
              <a:rPr lang="cs-CZ" sz="2000" b="1" dirty="0"/>
              <a:t>Zakázaný přechod do tripletového stavu</a:t>
            </a:r>
          </a:p>
          <a:p>
            <a:endParaRPr lang="cs-CZ" sz="2000" b="1" dirty="0"/>
          </a:p>
          <a:p>
            <a:endParaRPr lang="cs-CZ" sz="2000" b="1" dirty="0"/>
          </a:p>
        </p:txBody>
      </p:sp>
      <p:sp>
        <p:nvSpPr>
          <p:cNvPr id="8" name="TextovéPole 7"/>
          <p:cNvSpPr txBox="1"/>
          <p:nvPr/>
        </p:nvSpPr>
        <p:spPr>
          <a:xfrm>
            <a:off x="6527095" y="1876022"/>
            <a:ext cx="2335503" cy="707886"/>
          </a:xfrm>
          <a:prstGeom prst="rect">
            <a:avLst/>
          </a:prstGeom>
          <a:solidFill>
            <a:schemeClr val="bg1"/>
          </a:solidFill>
        </p:spPr>
        <p:txBody>
          <a:bodyPr wrap="square" rtlCol="0">
            <a:spAutoFit/>
          </a:bodyPr>
          <a:lstStyle/>
          <a:p>
            <a:r>
              <a:rPr lang="cs-CZ" sz="2000" b="1" dirty="0"/>
              <a:t>Nejnižší excitovaný singletový stav</a:t>
            </a:r>
          </a:p>
        </p:txBody>
      </p:sp>
      <p:sp>
        <p:nvSpPr>
          <p:cNvPr id="9" name="Obdélník 8"/>
          <p:cNvSpPr/>
          <p:nvPr/>
        </p:nvSpPr>
        <p:spPr>
          <a:xfrm>
            <a:off x="7238837" y="5036741"/>
            <a:ext cx="1285875" cy="313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27095" y="1113830"/>
            <a:ext cx="2327194" cy="707886"/>
          </a:xfrm>
          <a:prstGeom prst="rect">
            <a:avLst/>
          </a:prstGeom>
          <a:solidFill>
            <a:schemeClr val="bg1"/>
          </a:solidFill>
        </p:spPr>
        <p:txBody>
          <a:bodyPr wrap="square" rtlCol="0">
            <a:spAutoFit/>
          </a:bodyPr>
          <a:lstStyle/>
          <a:p>
            <a:r>
              <a:rPr lang="cs-CZ" sz="2000" b="1" dirty="0"/>
              <a:t>Vyšší energie vibračních stavů</a:t>
            </a:r>
          </a:p>
        </p:txBody>
      </p:sp>
      <p:sp>
        <p:nvSpPr>
          <p:cNvPr id="11" name="Obdélník 10"/>
          <p:cNvSpPr/>
          <p:nvPr/>
        </p:nvSpPr>
        <p:spPr>
          <a:xfrm>
            <a:off x="1578320" y="1059524"/>
            <a:ext cx="3940175" cy="38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1663700" y="2895411"/>
            <a:ext cx="927100" cy="123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3035300" y="2999169"/>
            <a:ext cx="1026217" cy="123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5245087" y="2999169"/>
            <a:ext cx="927100" cy="123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p:cNvSpPr/>
          <p:nvPr/>
        </p:nvSpPr>
        <p:spPr>
          <a:xfrm>
            <a:off x="1747416" y="2961144"/>
            <a:ext cx="927100" cy="123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ovéPole 26"/>
          <p:cNvSpPr txBox="1"/>
          <p:nvPr/>
        </p:nvSpPr>
        <p:spPr>
          <a:xfrm>
            <a:off x="4756392" y="4981398"/>
            <a:ext cx="1794119" cy="830997"/>
          </a:xfrm>
          <a:prstGeom prst="rect">
            <a:avLst/>
          </a:prstGeom>
          <a:solidFill>
            <a:schemeClr val="bg1"/>
          </a:solidFill>
        </p:spPr>
        <p:txBody>
          <a:bodyPr wrap="square" rtlCol="0">
            <a:spAutoFit/>
          </a:bodyPr>
          <a:lstStyle/>
          <a:p>
            <a:r>
              <a:rPr lang="cs-CZ" sz="2400" b="1" dirty="0">
                <a:solidFill>
                  <a:srgbClr val="FF0000"/>
                </a:solidFill>
              </a:rPr>
              <a:t>Zpožděná fluorescence</a:t>
            </a:r>
          </a:p>
        </p:txBody>
      </p:sp>
      <p:sp>
        <p:nvSpPr>
          <p:cNvPr id="28" name="TextovéPole 27"/>
          <p:cNvSpPr txBox="1"/>
          <p:nvPr/>
        </p:nvSpPr>
        <p:spPr>
          <a:xfrm>
            <a:off x="2493428" y="4981398"/>
            <a:ext cx="2190425" cy="461665"/>
          </a:xfrm>
          <a:prstGeom prst="rect">
            <a:avLst/>
          </a:prstGeom>
          <a:solidFill>
            <a:schemeClr val="bg1"/>
          </a:solidFill>
        </p:spPr>
        <p:txBody>
          <a:bodyPr wrap="square" rtlCol="0">
            <a:spAutoFit/>
          </a:bodyPr>
          <a:lstStyle/>
          <a:p>
            <a:r>
              <a:rPr lang="cs-CZ" sz="2400" b="1" dirty="0">
                <a:solidFill>
                  <a:srgbClr val="FF0000"/>
                </a:solidFill>
              </a:rPr>
              <a:t>Fosforescence</a:t>
            </a:r>
          </a:p>
        </p:txBody>
      </p:sp>
      <p:sp>
        <p:nvSpPr>
          <p:cNvPr id="30" name="TextovéPole 29"/>
          <p:cNvSpPr txBox="1"/>
          <p:nvPr/>
        </p:nvSpPr>
        <p:spPr>
          <a:xfrm>
            <a:off x="230465" y="5012696"/>
            <a:ext cx="1980502" cy="461665"/>
          </a:xfrm>
          <a:prstGeom prst="rect">
            <a:avLst/>
          </a:prstGeom>
          <a:solidFill>
            <a:schemeClr val="bg1"/>
          </a:solidFill>
        </p:spPr>
        <p:txBody>
          <a:bodyPr wrap="square" rtlCol="0">
            <a:spAutoFit/>
          </a:bodyPr>
          <a:lstStyle/>
          <a:p>
            <a:r>
              <a:rPr lang="cs-CZ" sz="2400" b="1" dirty="0">
                <a:solidFill>
                  <a:srgbClr val="FF0000"/>
                </a:solidFill>
              </a:rPr>
              <a:t>Fluorescence</a:t>
            </a:r>
          </a:p>
        </p:txBody>
      </p:sp>
      <p:sp>
        <p:nvSpPr>
          <p:cNvPr id="31" name="TextovéPole 30"/>
          <p:cNvSpPr txBox="1"/>
          <p:nvPr/>
        </p:nvSpPr>
        <p:spPr>
          <a:xfrm>
            <a:off x="355600" y="368300"/>
            <a:ext cx="3940867" cy="461665"/>
          </a:xfrm>
          <a:prstGeom prst="rect">
            <a:avLst/>
          </a:prstGeom>
          <a:noFill/>
        </p:spPr>
        <p:txBody>
          <a:bodyPr wrap="square" rtlCol="0">
            <a:spAutoFit/>
          </a:bodyPr>
          <a:lstStyle/>
          <a:p>
            <a:r>
              <a:rPr lang="cs-CZ" sz="2400" b="1" dirty="0">
                <a:solidFill>
                  <a:srgbClr val="7030A0"/>
                </a:solidFill>
              </a:rPr>
              <a:t>Jablonského diagram</a:t>
            </a:r>
          </a:p>
        </p:txBody>
      </p:sp>
      <p:sp>
        <p:nvSpPr>
          <p:cNvPr id="32" name="TextovéPole 31"/>
          <p:cNvSpPr txBox="1"/>
          <p:nvPr/>
        </p:nvSpPr>
        <p:spPr>
          <a:xfrm>
            <a:off x="230465" y="4447568"/>
            <a:ext cx="439316" cy="461665"/>
          </a:xfrm>
          <a:prstGeom prst="rect">
            <a:avLst/>
          </a:prstGeom>
          <a:solidFill>
            <a:schemeClr val="bg1"/>
          </a:solidFill>
        </p:spPr>
        <p:txBody>
          <a:bodyPr wrap="square" rtlCol="0">
            <a:spAutoFit/>
          </a:bodyPr>
          <a:lstStyle/>
          <a:p>
            <a:r>
              <a:rPr lang="cs-CZ" sz="2400" b="1" dirty="0"/>
              <a:t>S</a:t>
            </a:r>
            <a:r>
              <a:rPr lang="cs-CZ" sz="2400" b="1" baseline="-25000" dirty="0"/>
              <a:t>0</a:t>
            </a:r>
            <a:endParaRPr lang="cs-CZ" sz="2400" b="1" dirty="0"/>
          </a:p>
        </p:txBody>
      </p:sp>
      <p:sp>
        <p:nvSpPr>
          <p:cNvPr id="33" name="TextovéPole 32"/>
          <p:cNvSpPr txBox="1"/>
          <p:nvPr/>
        </p:nvSpPr>
        <p:spPr>
          <a:xfrm>
            <a:off x="260472" y="1590883"/>
            <a:ext cx="439316" cy="461665"/>
          </a:xfrm>
          <a:prstGeom prst="rect">
            <a:avLst/>
          </a:prstGeom>
          <a:solidFill>
            <a:schemeClr val="bg1"/>
          </a:solidFill>
        </p:spPr>
        <p:txBody>
          <a:bodyPr wrap="square" rtlCol="0">
            <a:spAutoFit/>
          </a:bodyPr>
          <a:lstStyle/>
          <a:p>
            <a:r>
              <a:rPr lang="cs-CZ" sz="2400" b="1" dirty="0"/>
              <a:t>S</a:t>
            </a:r>
            <a:r>
              <a:rPr lang="cs-CZ" sz="2400" b="1" baseline="-25000" dirty="0"/>
              <a:t>1</a:t>
            </a:r>
            <a:endParaRPr lang="cs-CZ" sz="2400" b="1" dirty="0"/>
          </a:p>
        </p:txBody>
      </p:sp>
    </p:spTree>
    <p:extLst>
      <p:ext uri="{BB962C8B-B14F-4D97-AF65-F5344CB8AC3E}">
        <p14:creationId xmlns:p14="http://schemas.microsoft.com/office/powerpoint/2010/main" val="507877306"/>
      </p:ext>
    </p:extLst>
  </p:cSld>
  <p:clrMapOvr>
    <a:masterClrMapping/>
  </p:clrMapOvr>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descr="20%"/>
          <p:cNvSpPr>
            <a:spLocks noChangeArrowheads="1"/>
          </p:cNvSpPr>
          <p:nvPr/>
        </p:nvSpPr>
        <p:spPr bwMode="auto">
          <a:xfrm>
            <a:off x="4463655" y="2132411"/>
            <a:ext cx="702469" cy="2268140"/>
          </a:xfrm>
          <a:prstGeom prst="rect">
            <a:avLst/>
          </a:prstGeom>
          <a:pattFill prst="pct20">
            <a:fgClr>
              <a:srgbClr val="FFCC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9811" name="AutoShape 3"/>
          <p:cNvSpPr>
            <a:spLocks noChangeArrowheads="1"/>
          </p:cNvSpPr>
          <p:nvPr/>
        </p:nvSpPr>
        <p:spPr bwMode="auto">
          <a:xfrm>
            <a:off x="2574132" y="2078831"/>
            <a:ext cx="1512094" cy="18907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9812" name="AutoShape 4"/>
          <p:cNvSpPr>
            <a:spLocks noChangeArrowheads="1"/>
          </p:cNvSpPr>
          <p:nvPr/>
        </p:nvSpPr>
        <p:spPr bwMode="auto">
          <a:xfrm>
            <a:off x="5166122" y="2132410"/>
            <a:ext cx="1727597" cy="102750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9813" name="Line 5"/>
          <p:cNvSpPr>
            <a:spLocks noChangeShapeType="1"/>
          </p:cNvSpPr>
          <p:nvPr/>
        </p:nvSpPr>
        <p:spPr bwMode="auto">
          <a:xfrm flipH="1">
            <a:off x="3762375" y="3375422"/>
            <a:ext cx="701279" cy="6477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4" name="Line 6"/>
          <p:cNvSpPr>
            <a:spLocks noChangeShapeType="1"/>
          </p:cNvSpPr>
          <p:nvPr/>
        </p:nvSpPr>
        <p:spPr bwMode="auto">
          <a:xfrm flipV="1">
            <a:off x="4787505" y="3969544"/>
            <a:ext cx="540544" cy="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5" name="Line 7"/>
          <p:cNvSpPr>
            <a:spLocks noChangeShapeType="1"/>
          </p:cNvSpPr>
          <p:nvPr/>
        </p:nvSpPr>
        <p:spPr bwMode="auto">
          <a:xfrm>
            <a:off x="4733926" y="3969544"/>
            <a:ext cx="216694" cy="215504"/>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6" name="Line 8"/>
          <p:cNvSpPr>
            <a:spLocks noChangeShapeType="1"/>
          </p:cNvSpPr>
          <p:nvPr/>
        </p:nvSpPr>
        <p:spPr bwMode="auto">
          <a:xfrm flipH="1">
            <a:off x="4410075" y="4023122"/>
            <a:ext cx="377429" cy="1619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7" name="Line 9"/>
          <p:cNvSpPr>
            <a:spLocks noChangeShapeType="1"/>
          </p:cNvSpPr>
          <p:nvPr/>
        </p:nvSpPr>
        <p:spPr bwMode="auto">
          <a:xfrm flipH="1" flipV="1">
            <a:off x="4733925" y="3267075"/>
            <a:ext cx="53579" cy="809625"/>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8" name="Line 10"/>
          <p:cNvSpPr>
            <a:spLocks noChangeShapeType="1"/>
          </p:cNvSpPr>
          <p:nvPr/>
        </p:nvSpPr>
        <p:spPr bwMode="auto">
          <a:xfrm flipH="1" flipV="1">
            <a:off x="4301729" y="3752851"/>
            <a:ext cx="485775" cy="270272"/>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19" name="Line 11"/>
          <p:cNvSpPr>
            <a:spLocks noChangeShapeType="1"/>
          </p:cNvSpPr>
          <p:nvPr/>
        </p:nvSpPr>
        <p:spPr bwMode="auto">
          <a:xfrm flipV="1">
            <a:off x="4787505" y="3590926"/>
            <a:ext cx="163115" cy="378619"/>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20" name="Line 12"/>
          <p:cNvSpPr>
            <a:spLocks noChangeShapeType="1"/>
          </p:cNvSpPr>
          <p:nvPr/>
        </p:nvSpPr>
        <p:spPr bwMode="auto">
          <a:xfrm>
            <a:off x="4733925" y="3969544"/>
            <a:ext cx="53579" cy="647700"/>
          </a:xfrm>
          <a:prstGeom prst="line">
            <a:avLst/>
          </a:prstGeom>
          <a:noFill/>
          <a:ln w="28575">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21" name="Line 13"/>
          <p:cNvSpPr>
            <a:spLocks noChangeShapeType="1"/>
          </p:cNvSpPr>
          <p:nvPr/>
        </p:nvSpPr>
        <p:spPr bwMode="auto">
          <a:xfrm flipV="1">
            <a:off x="4463653" y="2996805"/>
            <a:ext cx="756047" cy="378619"/>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22" name="Line 14"/>
          <p:cNvSpPr>
            <a:spLocks noChangeShapeType="1"/>
          </p:cNvSpPr>
          <p:nvPr/>
        </p:nvSpPr>
        <p:spPr bwMode="auto">
          <a:xfrm flipH="1" flipV="1">
            <a:off x="4572001" y="2564608"/>
            <a:ext cx="594122" cy="432197"/>
          </a:xfrm>
          <a:prstGeom prst="line">
            <a:avLst/>
          </a:prstGeom>
          <a:noFill/>
          <a:ln w="38100">
            <a:solidFill>
              <a:srgbClr val="33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23" name="AutoShape 15"/>
          <p:cNvSpPr>
            <a:spLocks noChangeArrowheads="1"/>
          </p:cNvSpPr>
          <p:nvPr/>
        </p:nvSpPr>
        <p:spPr bwMode="auto">
          <a:xfrm>
            <a:off x="4193383" y="2402682"/>
            <a:ext cx="917972" cy="151209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CCFF">
              <a:alpha val="4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9824" name="Text Box 16"/>
          <p:cNvSpPr txBox="1">
            <a:spLocks noChangeArrowheads="1"/>
          </p:cNvSpPr>
          <p:nvPr/>
        </p:nvSpPr>
        <p:spPr bwMode="auto">
          <a:xfrm>
            <a:off x="1871664" y="4887516"/>
            <a:ext cx="394216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sp>
        <p:nvSpPr>
          <p:cNvPr id="119827" name="AutoShape 19" descr="Plné kosočtverce"/>
          <p:cNvSpPr>
            <a:spLocks noChangeArrowheads="1"/>
          </p:cNvSpPr>
          <p:nvPr/>
        </p:nvSpPr>
        <p:spPr bwMode="auto">
          <a:xfrm>
            <a:off x="5166123" y="3375423"/>
            <a:ext cx="540544" cy="70127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pattFill prst="solidDmnd">
            <a:fgClr>
              <a:srgbClr val="FF0000"/>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19835" name="Text Box 27"/>
          <p:cNvSpPr txBox="1">
            <a:spLocks noChangeArrowheads="1"/>
          </p:cNvSpPr>
          <p:nvPr/>
        </p:nvSpPr>
        <p:spPr bwMode="auto">
          <a:xfrm>
            <a:off x="142876" y="386357"/>
            <a:ext cx="4158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dirty="0">
                <a:solidFill>
                  <a:srgbClr val="7030A0"/>
                </a:solidFill>
              </a:rPr>
              <a:t>Zhášení  Fluorescence</a:t>
            </a:r>
          </a:p>
        </p:txBody>
      </p:sp>
      <p:sp>
        <p:nvSpPr>
          <p:cNvPr id="119829" name="Line 21"/>
          <p:cNvSpPr>
            <a:spLocks noChangeShapeType="1"/>
          </p:cNvSpPr>
          <p:nvPr/>
        </p:nvSpPr>
        <p:spPr bwMode="auto">
          <a:xfrm>
            <a:off x="1662114" y="3843338"/>
            <a:ext cx="1191" cy="14549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30" name="Line 22"/>
          <p:cNvSpPr>
            <a:spLocks noChangeShapeType="1"/>
          </p:cNvSpPr>
          <p:nvPr/>
        </p:nvSpPr>
        <p:spPr bwMode="auto">
          <a:xfrm>
            <a:off x="1628777" y="5298281"/>
            <a:ext cx="245506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31" name="Freeform 23"/>
          <p:cNvSpPr>
            <a:spLocks/>
          </p:cNvSpPr>
          <p:nvPr/>
        </p:nvSpPr>
        <p:spPr bwMode="auto">
          <a:xfrm>
            <a:off x="1960961" y="3807619"/>
            <a:ext cx="895350" cy="1503759"/>
          </a:xfrm>
          <a:custGeom>
            <a:avLst/>
            <a:gdLst>
              <a:gd name="T0" fmla="*/ 0 w 3888"/>
              <a:gd name="T1" fmla="*/ 1605 h 1636"/>
              <a:gd name="T2" fmla="*/ 154 w 3888"/>
              <a:gd name="T3" fmla="*/ 1574 h 1636"/>
              <a:gd name="T4" fmla="*/ 381 w 3888"/>
              <a:gd name="T5" fmla="*/ 1389 h 1636"/>
              <a:gd name="T6" fmla="*/ 555 w 3888"/>
              <a:gd name="T7" fmla="*/ 1245 h 1636"/>
              <a:gd name="T8" fmla="*/ 669 w 3888"/>
              <a:gd name="T9" fmla="*/ 1122 h 1636"/>
              <a:gd name="T10" fmla="*/ 730 w 3888"/>
              <a:gd name="T11" fmla="*/ 1039 h 1636"/>
              <a:gd name="T12" fmla="*/ 843 w 3888"/>
              <a:gd name="T13" fmla="*/ 885 h 1636"/>
              <a:gd name="T14" fmla="*/ 874 w 3888"/>
              <a:gd name="T15" fmla="*/ 854 h 1636"/>
              <a:gd name="T16" fmla="*/ 1059 w 3888"/>
              <a:gd name="T17" fmla="*/ 607 h 1636"/>
              <a:gd name="T18" fmla="*/ 1121 w 3888"/>
              <a:gd name="T19" fmla="*/ 525 h 1636"/>
              <a:gd name="T20" fmla="*/ 1255 w 3888"/>
              <a:gd name="T21" fmla="*/ 402 h 1636"/>
              <a:gd name="T22" fmla="*/ 1779 w 3888"/>
              <a:gd name="T23" fmla="*/ 0 h 1636"/>
              <a:gd name="T24" fmla="*/ 1954 w 3888"/>
              <a:gd name="T25" fmla="*/ 31 h 1636"/>
              <a:gd name="T26" fmla="*/ 2088 w 3888"/>
              <a:gd name="T27" fmla="*/ 175 h 1636"/>
              <a:gd name="T28" fmla="*/ 2263 w 3888"/>
              <a:gd name="T29" fmla="*/ 340 h 1636"/>
              <a:gd name="T30" fmla="*/ 2407 w 3888"/>
              <a:gd name="T31" fmla="*/ 484 h 1636"/>
              <a:gd name="T32" fmla="*/ 2510 w 3888"/>
              <a:gd name="T33" fmla="*/ 607 h 1636"/>
              <a:gd name="T34" fmla="*/ 2551 w 3888"/>
              <a:gd name="T35" fmla="*/ 669 h 1636"/>
              <a:gd name="T36" fmla="*/ 2561 w 3888"/>
              <a:gd name="T37" fmla="*/ 700 h 1636"/>
              <a:gd name="T38" fmla="*/ 2623 w 3888"/>
              <a:gd name="T39" fmla="*/ 762 h 1636"/>
              <a:gd name="T40" fmla="*/ 2664 w 3888"/>
              <a:gd name="T41" fmla="*/ 813 h 1636"/>
              <a:gd name="T42" fmla="*/ 2674 w 3888"/>
              <a:gd name="T43" fmla="*/ 844 h 1636"/>
              <a:gd name="T44" fmla="*/ 2705 w 3888"/>
              <a:gd name="T45" fmla="*/ 875 h 1636"/>
              <a:gd name="T46" fmla="*/ 2757 w 3888"/>
              <a:gd name="T47" fmla="*/ 947 h 1636"/>
              <a:gd name="T48" fmla="*/ 2787 w 3888"/>
              <a:gd name="T49" fmla="*/ 967 h 1636"/>
              <a:gd name="T50" fmla="*/ 2911 w 3888"/>
              <a:gd name="T51" fmla="*/ 1091 h 1636"/>
              <a:gd name="T52" fmla="*/ 3065 w 3888"/>
              <a:gd name="T53" fmla="*/ 1214 h 1636"/>
              <a:gd name="T54" fmla="*/ 3199 w 3888"/>
              <a:gd name="T55" fmla="*/ 1307 h 1636"/>
              <a:gd name="T56" fmla="*/ 3425 w 3888"/>
              <a:gd name="T57" fmla="*/ 1440 h 1636"/>
              <a:gd name="T58" fmla="*/ 3559 w 3888"/>
              <a:gd name="T59" fmla="*/ 1502 h 1636"/>
              <a:gd name="T60" fmla="*/ 3765 w 3888"/>
              <a:gd name="T61" fmla="*/ 1584 h 1636"/>
              <a:gd name="T62" fmla="*/ 3888 w 3888"/>
              <a:gd name="T63"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8" h="1636">
                <a:moveTo>
                  <a:pt x="0" y="1605"/>
                </a:moveTo>
                <a:cubicBezTo>
                  <a:pt x="52" y="1597"/>
                  <a:pt x="102" y="1584"/>
                  <a:pt x="154" y="1574"/>
                </a:cubicBezTo>
                <a:cubicBezTo>
                  <a:pt x="235" y="1514"/>
                  <a:pt x="305" y="1453"/>
                  <a:pt x="381" y="1389"/>
                </a:cubicBezTo>
                <a:cubicBezTo>
                  <a:pt x="437" y="1341"/>
                  <a:pt x="503" y="1297"/>
                  <a:pt x="555" y="1245"/>
                </a:cubicBezTo>
                <a:cubicBezTo>
                  <a:pt x="595" y="1205"/>
                  <a:pt x="629" y="1162"/>
                  <a:pt x="669" y="1122"/>
                </a:cubicBezTo>
                <a:cubicBezTo>
                  <a:pt x="763" y="1028"/>
                  <a:pt x="673" y="1107"/>
                  <a:pt x="730" y="1039"/>
                </a:cubicBezTo>
                <a:cubicBezTo>
                  <a:pt x="773" y="988"/>
                  <a:pt x="806" y="941"/>
                  <a:pt x="843" y="885"/>
                </a:cubicBezTo>
                <a:cubicBezTo>
                  <a:pt x="851" y="873"/>
                  <a:pt x="865" y="866"/>
                  <a:pt x="874" y="854"/>
                </a:cubicBezTo>
                <a:cubicBezTo>
                  <a:pt x="937" y="773"/>
                  <a:pt x="994" y="687"/>
                  <a:pt x="1059" y="607"/>
                </a:cubicBezTo>
                <a:cubicBezTo>
                  <a:pt x="1081" y="580"/>
                  <a:pt x="1094" y="546"/>
                  <a:pt x="1121" y="525"/>
                </a:cubicBezTo>
                <a:cubicBezTo>
                  <a:pt x="1169" y="489"/>
                  <a:pt x="1211" y="442"/>
                  <a:pt x="1255" y="402"/>
                </a:cubicBezTo>
                <a:cubicBezTo>
                  <a:pt x="1424" y="248"/>
                  <a:pt x="1543" y="51"/>
                  <a:pt x="1779" y="0"/>
                </a:cubicBezTo>
                <a:cubicBezTo>
                  <a:pt x="1849" y="7"/>
                  <a:pt x="1891" y="16"/>
                  <a:pt x="1954" y="31"/>
                </a:cubicBezTo>
                <a:cubicBezTo>
                  <a:pt x="2004" y="81"/>
                  <a:pt x="2028" y="136"/>
                  <a:pt x="2088" y="175"/>
                </a:cubicBezTo>
                <a:cubicBezTo>
                  <a:pt x="2124" y="229"/>
                  <a:pt x="2197" y="319"/>
                  <a:pt x="2263" y="340"/>
                </a:cubicBezTo>
                <a:cubicBezTo>
                  <a:pt x="2297" y="393"/>
                  <a:pt x="2361" y="438"/>
                  <a:pt x="2407" y="484"/>
                </a:cubicBezTo>
                <a:cubicBezTo>
                  <a:pt x="2446" y="523"/>
                  <a:pt x="2471" y="568"/>
                  <a:pt x="2510" y="607"/>
                </a:cubicBezTo>
                <a:cubicBezTo>
                  <a:pt x="2534" y="681"/>
                  <a:pt x="2500" y="592"/>
                  <a:pt x="2551" y="669"/>
                </a:cubicBezTo>
                <a:cubicBezTo>
                  <a:pt x="2557" y="678"/>
                  <a:pt x="2554" y="691"/>
                  <a:pt x="2561" y="700"/>
                </a:cubicBezTo>
                <a:cubicBezTo>
                  <a:pt x="2579" y="723"/>
                  <a:pt x="2623" y="762"/>
                  <a:pt x="2623" y="762"/>
                </a:cubicBezTo>
                <a:cubicBezTo>
                  <a:pt x="2648" y="838"/>
                  <a:pt x="2611" y="745"/>
                  <a:pt x="2664" y="813"/>
                </a:cubicBezTo>
                <a:cubicBezTo>
                  <a:pt x="2671" y="822"/>
                  <a:pt x="2668" y="835"/>
                  <a:pt x="2674" y="844"/>
                </a:cubicBezTo>
                <a:cubicBezTo>
                  <a:pt x="2682" y="856"/>
                  <a:pt x="2695" y="864"/>
                  <a:pt x="2705" y="875"/>
                </a:cubicBezTo>
                <a:cubicBezTo>
                  <a:pt x="2724" y="897"/>
                  <a:pt x="2736" y="926"/>
                  <a:pt x="2757" y="947"/>
                </a:cubicBezTo>
                <a:cubicBezTo>
                  <a:pt x="2765" y="955"/>
                  <a:pt x="2778" y="959"/>
                  <a:pt x="2787" y="967"/>
                </a:cubicBezTo>
                <a:cubicBezTo>
                  <a:pt x="2830" y="1005"/>
                  <a:pt x="2870" y="1050"/>
                  <a:pt x="2911" y="1091"/>
                </a:cubicBezTo>
                <a:cubicBezTo>
                  <a:pt x="2955" y="1135"/>
                  <a:pt x="3006" y="1195"/>
                  <a:pt x="3065" y="1214"/>
                </a:cubicBezTo>
                <a:cubicBezTo>
                  <a:pt x="3097" y="1246"/>
                  <a:pt x="3157" y="1292"/>
                  <a:pt x="3199" y="1307"/>
                </a:cubicBezTo>
                <a:cubicBezTo>
                  <a:pt x="3268" y="1359"/>
                  <a:pt x="3342" y="1413"/>
                  <a:pt x="3425" y="1440"/>
                </a:cubicBezTo>
                <a:cubicBezTo>
                  <a:pt x="3465" y="1480"/>
                  <a:pt x="3507" y="1489"/>
                  <a:pt x="3559" y="1502"/>
                </a:cubicBezTo>
                <a:cubicBezTo>
                  <a:pt x="3625" y="1536"/>
                  <a:pt x="3692" y="1570"/>
                  <a:pt x="3765" y="1584"/>
                </a:cubicBezTo>
                <a:cubicBezTo>
                  <a:pt x="3805" y="1605"/>
                  <a:pt x="3847" y="1617"/>
                  <a:pt x="3888" y="1636"/>
                </a:cubicBezTo>
              </a:path>
            </a:pathLst>
          </a:cu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32" name="Freeform 24"/>
          <p:cNvSpPr>
            <a:spLocks/>
          </p:cNvSpPr>
          <p:nvPr/>
        </p:nvSpPr>
        <p:spPr bwMode="auto">
          <a:xfrm>
            <a:off x="2524127" y="4633913"/>
            <a:ext cx="631031" cy="677466"/>
          </a:xfrm>
          <a:custGeom>
            <a:avLst/>
            <a:gdLst>
              <a:gd name="T0" fmla="*/ 0 w 3888"/>
              <a:gd name="T1" fmla="*/ 1605 h 1636"/>
              <a:gd name="T2" fmla="*/ 154 w 3888"/>
              <a:gd name="T3" fmla="*/ 1574 h 1636"/>
              <a:gd name="T4" fmla="*/ 381 w 3888"/>
              <a:gd name="T5" fmla="*/ 1389 h 1636"/>
              <a:gd name="T6" fmla="*/ 555 w 3888"/>
              <a:gd name="T7" fmla="*/ 1245 h 1636"/>
              <a:gd name="T8" fmla="*/ 669 w 3888"/>
              <a:gd name="T9" fmla="*/ 1122 h 1636"/>
              <a:gd name="T10" fmla="*/ 730 w 3888"/>
              <a:gd name="T11" fmla="*/ 1039 h 1636"/>
              <a:gd name="T12" fmla="*/ 843 w 3888"/>
              <a:gd name="T13" fmla="*/ 885 h 1636"/>
              <a:gd name="T14" fmla="*/ 874 w 3888"/>
              <a:gd name="T15" fmla="*/ 854 h 1636"/>
              <a:gd name="T16" fmla="*/ 1059 w 3888"/>
              <a:gd name="T17" fmla="*/ 607 h 1636"/>
              <a:gd name="T18" fmla="*/ 1121 w 3888"/>
              <a:gd name="T19" fmla="*/ 525 h 1636"/>
              <a:gd name="T20" fmla="*/ 1255 w 3888"/>
              <a:gd name="T21" fmla="*/ 402 h 1636"/>
              <a:gd name="T22" fmla="*/ 1779 w 3888"/>
              <a:gd name="T23" fmla="*/ 0 h 1636"/>
              <a:gd name="T24" fmla="*/ 1954 w 3888"/>
              <a:gd name="T25" fmla="*/ 31 h 1636"/>
              <a:gd name="T26" fmla="*/ 2088 w 3888"/>
              <a:gd name="T27" fmla="*/ 175 h 1636"/>
              <a:gd name="T28" fmla="*/ 2263 w 3888"/>
              <a:gd name="T29" fmla="*/ 340 h 1636"/>
              <a:gd name="T30" fmla="*/ 2407 w 3888"/>
              <a:gd name="T31" fmla="*/ 484 h 1636"/>
              <a:gd name="T32" fmla="*/ 2510 w 3888"/>
              <a:gd name="T33" fmla="*/ 607 h 1636"/>
              <a:gd name="T34" fmla="*/ 2551 w 3888"/>
              <a:gd name="T35" fmla="*/ 669 h 1636"/>
              <a:gd name="T36" fmla="*/ 2561 w 3888"/>
              <a:gd name="T37" fmla="*/ 700 h 1636"/>
              <a:gd name="T38" fmla="*/ 2623 w 3888"/>
              <a:gd name="T39" fmla="*/ 762 h 1636"/>
              <a:gd name="T40" fmla="*/ 2664 w 3888"/>
              <a:gd name="T41" fmla="*/ 813 h 1636"/>
              <a:gd name="T42" fmla="*/ 2674 w 3888"/>
              <a:gd name="T43" fmla="*/ 844 h 1636"/>
              <a:gd name="T44" fmla="*/ 2705 w 3888"/>
              <a:gd name="T45" fmla="*/ 875 h 1636"/>
              <a:gd name="T46" fmla="*/ 2757 w 3888"/>
              <a:gd name="T47" fmla="*/ 947 h 1636"/>
              <a:gd name="T48" fmla="*/ 2787 w 3888"/>
              <a:gd name="T49" fmla="*/ 967 h 1636"/>
              <a:gd name="T50" fmla="*/ 2911 w 3888"/>
              <a:gd name="T51" fmla="*/ 1091 h 1636"/>
              <a:gd name="T52" fmla="*/ 3065 w 3888"/>
              <a:gd name="T53" fmla="*/ 1214 h 1636"/>
              <a:gd name="T54" fmla="*/ 3199 w 3888"/>
              <a:gd name="T55" fmla="*/ 1307 h 1636"/>
              <a:gd name="T56" fmla="*/ 3425 w 3888"/>
              <a:gd name="T57" fmla="*/ 1440 h 1636"/>
              <a:gd name="T58" fmla="*/ 3559 w 3888"/>
              <a:gd name="T59" fmla="*/ 1502 h 1636"/>
              <a:gd name="T60" fmla="*/ 3765 w 3888"/>
              <a:gd name="T61" fmla="*/ 1584 h 1636"/>
              <a:gd name="T62" fmla="*/ 3888 w 3888"/>
              <a:gd name="T63"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8" h="1636">
                <a:moveTo>
                  <a:pt x="0" y="1605"/>
                </a:moveTo>
                <a:cubicBezTo>
                  <a:pt x="52" y="1597"/>
                  <a:pt x="102" y="1584"/>
                  <a:pt x="154" y="1574"/>
                </a:cubicBezTo>
                <a:cubicBezTo>
                  <a:pt x="235" y="1514"/>
                  <a:pt x="305" y="1453"/>
                  <a:pt x="381" y="1389"/>
                </a:cubicBezTo>
                <a:cubicBezTo>
                  <a:pt x="437" y="1341"/>
                  <a:pt x="503" y="1297"/>
                  <a:pt x="555" y="1245"/>
                </a:cubicBezTo>
                <a:cubicBezTo>
                  <a:pt x="595" y="1205"/>
                  <a:pt x="629" y="1162"/>
                  <a:pt x="669" y="1122"/>
                </a:cubicBezTo>
                <a:cubicBezTo>
                  <a:pt x="763" y="1028"/>
                  <a:pt x="673" y="1107"/>
                  <a:pt x="730" y="1039"/>
                </a:cubicBezTo>
                <a:cubicBezTo>
                  <a:pt x="773" y="988"/>
                  <a:pt x="806" y="941"/>
                  <a:pt x="843" y="885"/>
                </a:cubicBezTo>
                <a:cubicBezTo>
                  <a:pt x="851" y="873"/>
                  <a:pt x="865" y="866"/>
                  <a:pt x="874" y="854"/>
                </a:cubicBezTo>
                <a:cubicBezTo>
                  <a:pt x="937" y="773"/>
                  <a:pt x="994" y="687"/>
                  <a:pt x="1059" y="607"/>
                </a:cubicBezTo>
                <a:cubicBezTo>
                  <a:pt x="1081" y="580"/>
                  <a:pt x="1094" y="546"/>
                  <a:pt x="1121" y="525"/>
                </a:cubicBezTo>
                <a:cubicBezTo>
                  <a:pt x="1169" y="489"/>
                  <a:pt x="1211" y="442"/>
                  <a:pt x="1255" y="402"/>
                </a:cubicBezTo>
                <a:cubicBezTo>
                  <a:pt x="1424" y="248"/>
                  <a:pt x="1543" y="51"/>
                  <a:pt x="1779" y="0"/>
                </a:cubicBezTo>
                <a:cubicBezTo>
                  <a:pt x="1849" y="7"/>
                  <a:pt x="1891" y="16"/>
                  <a:pt x="1954" y="31"/>
                </a:cubicBezTo>
                <a:cubicBezTo>
                  <a:pt x="2004" y="81"/>
                  <a:pt x="2028" y="136"/>
                  <a:pt x="2088" y="175"/>
                </a:cubicBezTo>
                <a:cubicBezTo>
                  <a:pt x="2124" y="229"/>
                  <a:pt x="2197" y="319"/>
                  <a:pt x="2263" y="340"/>
                </a:cubicBezTo>
                <a:cubicBezTo>
                  <a:pt x="2297" y="393"/>
                  <a:pt x="2361" y="438"/>
                  <a:pt x="2407" y="484"/>
                </a:cubicBezTo>
                <a:cubicBezTo>
                  <a:pt x="2446" y="523"/>
                  <a:pt x="2471" y="568"/>
                  <a:pt x="2510" y="607"/>
                </a:cubicBezTo>
                <a:cubicBezTo>
                  <a:pt x="2534" y="681"/>
                  <a:pt x="2500" y="592"/>
                  <a:pt x="2551" y="669"/>
                </a:cubicBezTo>
                <a:cubicBezTo>
                  <a:pt x="2557" y="678"/>
                  <a:pt x="2554" y="691"/>
                  <a:pt x="2561" y="700"/>
                </a:cubicBezTo>
                <a:cubicBezTo>
                  <a:pt x="2579" y="723"/>
                  <a:pt x="2623" y="762"/>
                  <a:pt x="2623" y="762"/>
                </a:cubicBezTo>
                <a:cubicBezTo>
                  <a:pt x="2648" y="838"/>
                  <a:pt x="2611" y="745"/>
                  <a:pt x="2664" y="813"/>
                </a:cubicBezTo>
                <a:cubicBezTo>
                  <a:pt x="2671" y="822"/>
                  <a:pt x="2668" y="835"/>
                  <a:pt x="2674" y="844"/>
                </a:cubicBezTo>
                <a:cubicBezTo>
                  <a:pt x="2682" y="856"/>
                  <a:pt x="2695" y="864"/>
                  <a:pt x="2705" y="875"/>
                </a:cubicBezTo>
                <a:cubicBezTo>
                  <a:pt x="2724" y="897"/>
                  <a:pt x="2736" y="926"/>
                  <a:pt x="2757" y="947"/>
                </a:cubicBezTo>
                <a:cubicBezTo>
                  <a:pt x="2765" y="955"/>
                  <a:pt x="2778" y="959"/>
                  <a:pt x="2787" y="967"/>
                </a:cubicBezTo>
                <a:cubicBezTo>
                  <a:pt x="2830" y="1005"/>
                  <a:pt x="2870" y="1050"/>
                  <a:pt x="2911" y="1091"/>
                </a:cubicBezTo>
                <a:cubicBezTo>
                  <a:pt x="2955" y="1135"/>
                  <a:pt x="3006" y="1195"/>
                  <a:pt x="3065" y="1214"/>
                </a:cubicBezTo>
                <a:cubicBezTo>
                  <a:pt x="3097" y="1246"/>
                  <a:pt x="3157" y="1292"/>
                  <a:pt x="3199" y="1307"/>
                </a:cubicBezTo>
                <a:cubicBezTo>
                  <a:pt x="3268" y="1359"/>
                  <a:pt x="3342" y="1413"/>
                  <a:pt x="3425" y="1440"/>
                </a:cubicBezTo>
                <a:cubicBezTo>
                  <a:pt x="3465" y="1480"/>
                  <a:pt x="3507" y="1489"/>
                  <a:pt x="3559" y="1502"/>
                </a:cubicBezTo>
                <a:cubicBezTo>
                  <a:pt x="3625" y="1536"/>
                  <a:pt x="3692" y="1570"/>
                  <a:pt x="3765" y="1584"/>
                </a:cubicBezTo>
                <a:cubicBezTo>
                  <a:pt x="3805" y="1605"/>
                  <a:pt x="3847" y="1617"/>
                  <a:pt x="3888" y="1636"/>
                </a:cubicBezTo>
              </a:path>
            </a:pathLst>
          </a:custGeom>
          <a:noFill/>
          <a:ln w="60325"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19833" name="Text Box 25"/>
          <p:cNvSpPr txBox="1">
            <a:spLocks noChangeArrowheads="1"/>
          </p:cNvSpPr>
          <p:nvPr/>
        </p:nvSpPr>
        <p:spPr bwMode="auto">
          <a:xfrm rot="10800000">
            <a:off x="1307308" y="4332685"/>
            <a:ext cx="392906" cy="72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cs-CZ" altLang="cs-CZ" sz="1350"/>
              <a:t>Intensita</a:t>
            </a:r>
          </a:p>
        </p:txBody>
      </p:sp>
      <p:sp>
        <p:nvSpPr>
          <p:cNvPr id="119834" name="Text Box 26"/>
          <p:cNvSpPr txBox="1">
            <a:spLocks noChangeArrowheads="1"/>
          </p:cNvSpPr>
          <p:nvPr/>
        </p:nvSpPr>
        <p:spPr bwMode="auto">
          <a:xfrm>
            <a:off x="2126458" y="5434013"/>
            <a:ext cx="1160860"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350"/>
              <a:t>Vlnová délka</a:t>
            </a:r>
          </a:p>
        </p:txBody>
      </p:sp>
      <p:sp>
        <p:nvSpPr>
          <p:cNvPr id="26" name="Freeform 24"/>
          <p:cNvSpPr>
            <a:spLocks/>
          </p:cNvSpPr>
          <p:nvPr/>
        </p:nvSpPr>
        <p:spPr bwMode="auto">
          <a:xfrm>
            <a:off x="2524126" y="3726062"/>
            <a:ext cx="631031" cy="1620441"/>
          </a:xfrm>
          <a:custGeom>
            <a:avLst/>
            <a:gdLst>
              <a:gd name="T0" fmla="*/ 0 w 3888"/>
              <a:gd name="T1" fmla="*/ 1605 h 1636"/>
              <a:gd name="T2" fmla="*/ 154 w 3888"/>
              <a:gd name="T3" fmla="*/ 1574 h 1636"/>
              <a:gd name="T4" fmla="*/ 381 w 3888"/>
              <a:gd name="T5" fmla="*/ 1389 h 1636"/>
              <a:gd name="T6" fmla="*/ 555 w 3888"/>
              <a:gd name="T7" fmla="*/ 1245 h 1636"/>
              <a:gd name="T8" fmla="*/ 669 w 3888"/>
              <a:gd name="T9" fmla="*/ 1122 h 1636"/>
              <a:gd name="T10" fmla="*/ 730 w 3888"/>
              <a:gd name="T11" fmla="*/ 1039 h 1636"/>
              <a:gd name="T12" fmla="*/ 843 w 3888"/>
              <a:gd name="T13" fmla="*/ 885 h 1636"/>
              <a:gd name="T14" fmla="*/ 874 w 3888"/>
              <a:gd name="T15" fmla="*/ 854 h 1636"/>
              <a:gd name="T16" fmla="*/ 1059 w 3888"/>
              <a:gd name="T17" fmla="*/ 607 h 1636"/>
              <a:gd name="T18" fmla="*/ 1121 w 3888"/>
              <a:gd name="T19" fmla="*/ 525 h 1636"/>
              <a:gd name="T20" fmla="*/ 1255 w 3888"/>
              <a:gd name="T21" fmla="*/ 402 h 1636"/>
              <a:gd name="T22" fmla="*/ 1779 w 3888"/>
              <a:gd name="T23" fmla="*/ 0 h 1636"/>
              <a:gd name="T24" fmla="*/ 1954 w 3888"/>
              <a:gd name="T25" fmla="*/ 31 h 1636"/>
              <a:gd name="T26" fmla="*/ 2088 w 3888"/>
              <a:gd name="T27" fmla="*/ 175 h 1636"/>
              <a:gd name="T28" fmla="*/ 2263 w 3888"/>
              <a:gd name="T29" fmla="*/ 340 h 1636"/>
              <a:gd name="T30" fmla="*/ 2407 w 3888"/>
              <a:gd name="T31" fmla="*/ 484 h 1636"/>
              <a:gd name="T32" fmla="*/ 2510 w 3888"/>
              <a:gd name="T33" fmla="*/ 607 h 1636"/>
              <a:gd name="T34" fmla="*/ 2551 w 3888"/>
              <a:gd name="T35" fmla="*/ 669 h 1636"/>
              <a:gd name="T36" fmla="*/ 2561 w 3888"/>
              <a:gd name="T37" fmla="*/ 700 h 1636"/>
              <a:gd name="T38" fmla="*/ 2623 w 3888"/>
              <a:gd name="T39" fmla="*/ 762 h 1636"/>
              <a:gd name="T40" fmla="*/ 2664 w 3888"/>
              <a:gd name="T41" fmla="*/ 813 h 1636"/>
              <a:gd name="T42" fmla="*/ 2674 w 3888"/>
              <a:gd name="T43" fmla="*/ 844 h 1636"/>
              <a:gd name="T44" fmla="*/ 2705 w 3888"/>
              <a:gd name="T45" fmla="*/ 875 h 1636"/>
              <a:gd name="T46" fmla="*/ 2757 w 3888"/>
              <a:gd name="T47" fmla="*/ 947 h 1636"/>
              <a:gd name="T48" fmla="*/ 2787 w 3888"/>
              <a:gd name="T49" fmla="*/ 967 h 1636"/>
              <a:gd name="T50" fmla="*/ 2911 w 3888"/>
              <a:gd name="T51" fmla="*/ 1091 h 1636"/>
              <a:gd name="T52" fmla="*/ 3065 w 3888"/>
              <a:gd name="T53" fmla="*/ 1214 h 1636"/>
              <a:gd name="T54" fmla="*/ 3199 w 3888"/>
              <a:gd name="T55" fmla="*/ 1307 h 1636"/>
              <a:gd name="T56" fmla="*/ 3425 w 3888"/>
              <a:gd name="T57" fmla="*/ 1440 h 1636"/>
              <a:gd name="T58" fmla="*/ 3559 w 3888"/>
              <a:gd name="T59" fmla="*/ 1502 h 1636"/>
              <a:gd name="T60" fmla="*/ 3765 w 3888"/>
              <a:gd name="T61" fmla="*/ 1584 h 1636"/>
              <a:gd name="T62" fmla="*/ 3888 w 3888"/>
              <a:gd name="T63" fmla="*/ 1636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8" h="1636">
                <a:moveTo>
                  <a:pt x="0" y="1605"/>
                </a:moveTo>
                <a:cubicBezTo>
                  <a:pt x="52" y="1597"/>
                  <a:pt x="102" y="1584"/>
                  <a:pt x="154" y="1574"/>
                </a:cubicBezTo>
                <a:cubicBezTo>
                  <a:pt x="235" y="1514"/>
                  <a:pt x="305" y="1453"/>
                  <a:pt x="381" y="1389"/>
                </a:cubicBezTo>
                <a:cubicBezTo>
                  <a:pt x="437" y="1341"/>
                  <a:pt x="503" y="1297"/>
                  <a:pt x="555" y="1245"/>
                </a:cubicBezTo>
                <a:cubicBezTo>
                  <a:pt x="595" y="1205"/>
                  <a:pt x="629" y="1162"/>
                  <a:pt x="669" y="1122"/>
                </a:cubicBezTo>
                <a:cubicBezTo>
                  <a:pt x="763" y="1028"/>
                  <a:pt x="673" y="1107"/>
                  <a:pt x="730" y="1039"/>
                </a:cubicBezTo>
                <a:cubicBezTo>
                  <a:pt x="773" y="988"/>
                  <a:pt x="806" y="941"/>
                  <a:pt x="843" y="885"/>
                </a:cubicBezTo>
                <a:cubicBezTo>
                  <a:pt x="851" y="873"/>
                  <a:pt x="865" y="866"/>
                  <a:pt x="874" y="854"/>
                </a:cubicBezTo>
                <a:cubicBezTo>
                  <a:pt x="937" y="773"/>
                  <a:pt x="994" y="687"/>
                  <a:pt x="1059" y="607"/>
                </a:cubicBezTo>
                <a:cubicBezTo>
                  <a:pt x="1081" y="580"/>
                  <a:pt x="1094" y="546"/>
                  <a:pt x="1121" y="525"/>
                </a:cubicBezTo>
                <a:cubicBezTo>
                  <a:pt x="1169" y="489"/>
                  <a:pt x="1211" y="442"/>
                  <a:pt x="1255" y="402"/>
                </a:cubicBezTo>
                <a:cubicBezTo>
                  <a:pt x="1424" y="248"/>
                  <a:pt x="1543" y="51"/>
                  <a:pt x="1779" y="0"/>
                </a:cubicBezTo>
                <a:cubicBezTo>
                  <a:pt x="1849" y="7"/>
                  <a:pt x="1891" y="16"/>
                  <a:pt x="1954" y="31"/>
                </a:cubicBezTo>
                <a:cubicBezTo>
                  <a:pt x="2004" y="81"/>
                  <a:pt x="2028" y="136"/>
                  <a:pt x="2088" y="175"/>
                </a:cubicBezTo>
                <a:cubicBezTo>
                  <a:pt x="2124" y="229"/>
                  <a:pt x="2197" y="319"/>
                  <a:pt x="2263" y="340"/>
                </a:cubicBezTo>
                <a:cubicBezTo>
                  <a:pt x="2297" y="393"/>
                  <a:pt x="2361" y="438"/>
                  <a:pt x="2407" y="484"/>
                </a:cubicBezTo>
                <a:cubicBezTo>
                  <a:pt x="2446" y="523"/>
                  <a:pt x="2471" y="568"/>
                  <a:pt x="2510" y="607"/>
                </a:cubicBezTo>
                <a:cubicBezTo>
                  <a:pt x="2534" y="681"/>
                  <a:pt x="2500" y="592"/>
                  <a:pt x="2551" y="669"/>
                </a:cubicBezTo>
                <a:cubicBezTo>
                  <a:pt x="2557" y="678"/>
                  <a:pt x="2554" y="691"/>
                  <a:pt x="2561" y="700"/>
                </a:cubicBezTo>
                <a:cubicBezTo>
                  <a:pt x="2579" y="723"/>
                  <a:pt x="2623" y="762"/>
                  <a:pt x="2623" y="762"/>
                </a:cubicBezTo>
                <a:cubicBezTo>
                  <a:pt x="2648" y="838"/>
                  <a:pt x="2611" y="745"/>
                  <a:pt x="2664" y="813"/>
                </a:cubicBezTo>
                <a:cubicBezTo>
                  <a:pt x="2671" y="822"/>
                  <a:pt x="2668" y="835"/>
                  <a:pt x="2674" y="844"/>
                </a:cubicBezTo>
                <a:cubicBezTo>
                  <a:pt x="2682" y="856"/>
                  <a:pt x="2695" y="864"/>
                  <a:pt x="2705" y="875"/>
                </a:cubicBezTo>
                <a:cubicBezTo>
                  <a:pt x="2724" y="897"/>
                  <a:pt x="2736" y="926"/>
                  <a:pt x="2757" y="947"/>
                </a:cubicBezTo>
                <a:cubicBezTo>
                  <a:pt x="2765" y="955"/>
                  <a:pt x="2778" y="959"/>
                  <a:pt x="2787" y="967"/>
                </a:cubicBezTo>
                <a:cubicBezTo>
                  <a:pt x="2830" y="1005"/>
                  <a:pt x="2870" y="1050"/>
                  <a:pt x="2911" y="1091"/>
                </a:cubicBezTo>
                <a:cubicBezTo>
                  <a:pt x="2955" y="1135"/>
                  <a:pt x="3006" y="1195"/>
                  <a:pt x="3065" y="1214"/>
                </a:cubicBezTo>
                <a:cubicBezTo>
                  <a:pt x="3097" y="1246"/>
                  <a:pt x="3157" y="1292"/>
                  <a:pt x="3199" y="1307"/>
                </a:cubicBezTo>
                <a:cubicBezTo>
                  <a:pt x="3268" y="1359"/>
                  <a:pt x="3342" y="1413"/>
                  <a:pt x="3425" y="1440"/>
                </a:cubicBezTo>
                <a:cubicBezTo>
                  <a:pt x="3465" y="1480"/>
                  <a:pt x="3507" y="1489"/>
                  <a:pt x="3559" y="1502"/>
                </a:cubicBezTo>
                <a:cubicBezTo>
                  <a:pt x="3625" y="1536"/>
                  <a:pt x="3692" y="1570"/>
                  <a:pt x="3765" y="1584"/>
                </a:cubicBezTo>
                <a:cubicBezTo>
                  <a:pt x="3805" y="1605"/>
                  <a:pt x="3847" y="1617"/>
                  <a:pt x="3888" y="1636"/>
                </a:cubicBezTo>
              </a:path>
            </a:pathLst>
          </a:custGeom>
          <a:noFill/>
          <a:ln w="60325" cap="flat">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Tree>
    <p:custDataLst>
      <p:tags r:id="rId1"/>
    </p:custDataLst>
    <p:extLst>
      <p:ext uri="{BB962C8B-B14F-4D97-AF65-F5344CB8AC3E}">
        <p14:creationId xmlns:p14="http://schemas.microsoft.com/office/powerpoint/2010/main" val="384871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fill="hold" nodeType="withEffect">
                                  <p:stCondLst>
                                    <p:cond delay="0"/>
                                  </p:stCondLst>
                                  <p:childTnLst>
                                    <p:animMotion origin="layout" path="M -0.07083 -0.00533 L 0.14167 -0.00533 " pathEditMode="relative" rAng="0" ptsTypes="AA">
                                      <p:cBhvr>
                                        <p:cTn id="6" dur="3000" fill="hold"/>
                                        <p:tgtEl>
                                          <p:spTgt spid="119811"/>
                                        </p:tgtEl>
                                        <p:attrNameLst>
                                          <p:attrName>ppt_x</p:attrName>
                                          <p:attrName>ppt_y</p:attrName>
                                        </p:attrNameLst>
                                      </p:cBhvr>
                                      <p:rCtr x="10625" y="0"/>
                                    </p:animMotion>
                                  </p:childTnLst>
                                </p:cTn>
                              </p:par>
                            </p:childTnLst>
                          </p:cTn>
                        </p:par>
                        <p:par>
                          <p:cTn id="7" fill="hold" nodeType="afterGroup">
                            <p:stCondLst>
                              <p:cond delay="3000"/>
                            </p:stCondLst>
                            <p:childTnLst>
                              <p:par>
                                <p:cTn id="8" presetID="9" presetClass="entr" presetSubtype="0" repeatCount="indefinite" fill="hold" nodeType="afterEffect">
                                  <p:stCondLst>
                                    <p:cond delay="0"/>
                                  </p:stCondLst>
                                  <p:childTnLst>
                                    <p:set>
                                      <p:cBhvr>
                                        <p:cTn id="9" dur="1" fill="hold">
                                          <p:stCondLst>
                                            <p:cond delay="0"/>
                                          </p:stCondLst>
                                        </p:cTn>
                                        <p:tgtEl>
                                          <p:spTgt spid="119823"/>
                                        </p:tgtEl>
                                        <p:attrNameLst>
                                          <p:attrName>style.visibility</p:attrName>
                                        </p:attrNameLst>
                                      </p:cBhvr>
                                      <p:to>
                                        <p:strVal val="visible"/>
                                      </p:to>
                                    </p:set>
                                    <p:animEffect transition="in" filter="dissolve">
                                      <p:cBhvr>
                                        <p:cTn id="10" dur="500"/>
                                        <p:tgtEl>
                                          <p:spTgt spid="119823"/>
                                        </p:tgtEl>
                                      </p:cBhvr>
                                    </p:animEffect>
                                  </p:childTnLst>
                                </p:cTn>
                              </p:par>
                            </p:childTnLst>
                          </p:cTn>
                        </p:par>
                        <p:par>
                          <p:cTn id="11" fill="hold" nodeType="afterGroup">
                            <p:stCondLst>
                              <p:cond delay="3500"/>
                            </p:stCondLst>
                            <p:childTnLst>
                              <p:par>
                                <p:cTn id="12" presetID="9" presetClass="exit" presetSubtype="0" repeatCount="indefinite" fill="hold" nodeType="afterEffect">
                                  <p:stCondLst>
                                    <p:cond delay="0"/>
                                  </p:stCondLst>
                                  <p:childTnLst>
                                    <p:animEffect transition="out" filter="dissolve">
                                      <p:cBhvr>
                                        <p:cTn id="13" dur="500"/>
                                        <p:tgtEl>
                                          <p:spTgt spid="119823"/>
                                        </p:tgtEl>
                                      </p:cBhvr>
                                    </p:animEffect>
                                    <p:set>
                                      <p:cBhvr>
                                        <p:cTn id="14" dur="1" fill="hold">
                                          <p:stCondLst>
                                            <p:cond delay="499"/>
                                          </p:stCondLst>
                                        </p:cTn>
                                        <p:tgtEl>
                                          <p:spTgt spid="119823"/>
                                        </p:tgtEl>
                                        <p:attrNameLst>
                                          <p:attrName>style.visibility</p:attrName>
                                        </p:attrNameLst>
                                      </p:cBhvr>
                                      <p:to>
                                        <p:strVal val="hidden"/>
                                      </p:to>
                                    </p:set>
                                  </p:childTnLst>
                                </p:cTn>
                              </p:par>
                            </p:childTnLst>
                          </p:cTn>
                        </p:par>
                        <p:par>
                          <p:cTn id="15" fill="hold" nodeType="afterGroup">
                            <p:stCondLst>
                              <p:cond delay="4000"/>
                            </p:stCondLst>
                            <p:childTnLst>
                              <p:par>
                                <p:cTn id="16" presetID="53" presetClass="entr" presetSubtype="0" repeatCount="indefinite" fill="hold" nodeType="afterEffect">
                                  <p:stCondLst>
                                    <p:cond delay="500"/>
                                  </p:stCondLst>
                                  <p:childTnLst>
                                    <p:set>
                                      <p:cBhvr>
                                        <p:cTn id="17" dur="1" fill="hold">
                                          <p:stCondLst>
                                            <p:cond delay="0"/>
                                          </p:stCondLst>
                                        </p:cTn>
                                        <p:tgtEl>
                                          <p:spTgt spid="119821"/>
                                        </p:tgtEl>
                                        <p:attrNameLst>
                                          <p:attrName>style.visibility</p:attrName>
                                        </p:attrNameLst>
                                      </p:cBhvr>
                                      <p:to>
                                        <p:strVal val="visible"/>
                                      </p:to>
                                    </p:set>
                                    <p:anim calcmode="lin" valueType="num">
                                      <p:cBhvr>
                                        <p:cTn id="18" dur="1000" fill="hold"/>
                                        <p:tgtEl>
                                          <p:spTgt spid="119821"/>
                                        </p:tgtEl>
                                        <p:attrNameLst>
                                          <p:attrName>ppt_w</p:attrName>
                                        </p:attrNameLst>
                                      </p:cBhvr>
                                      <p:tavLst>
                                        <p:tav tm="0">
                                          <p:val>
                                            <p:fltVal val="0"/>
                                          </p:val>
                                        </p:tav>
                                        <p:tav tm="100000">
                                          <p:val>
                                            <p:strVal val="#ppt_w"/>
                                          </p:val>
                                        </p:tav>
                                      </p:tavLst>
                                    </p:anim>
                                    <p:anim calcmode="lin" valueType="num">
                                      <p:cBhvr>
                                        <p:cTn id="19" dur="1000" fill="hold"/>
                                        <p:tgtEl>
                                          <p:spTgt spid="119821"/>
                                        </p:tgtEl>
                                        <p:attrNameLst>
                                          <p:attrName>ppt_h</p:attrName>
                                        </p:attrNameLst>
                                      </p:cBhvr>
                                      <p:tavLst>
                                        <p:tav tm="0">
                                          <p:val>
                                            <p:fltVal val="0"/>
                                          </p:val>
                                        </p:tav>
                                        <p:tav tm="100000">
                                          <p:val>
                                            <p:strVal val="#ppt_h"/>
                                          </p:val>
                                        </p:tav>
                                      </p:tavLst>
                                    </p:anim>
                                    <p:animEffect transition="in" filter="fade">
                                      <p:cBhvr>
                                        <p:cTn id="20" dur="1000"/>
                                        <p:tgtEl>
                                          <p:spTgt spid="119821"/>
                                        </p:tgtEl>
                                      </p:cBhvr>
                                    </p:animEffect>
                                  </p:childTnLst>
                                </p:cTn>
                              </p:par>
                              <p:par>
                                <p:cTn id="21" presetID="53" presetClass="entr" presetSubtype="0" repeatCount="indefinite" fill="hold" nodeType="withEffect">
                                  <p:stCondLst>
                                    <p:cond delay="500"/>
                                  </p:stCondLst>
                                  <p:childTnLst>
                                    <p:set>
                                      <p:cBhvr>
                                        <p:cTn id="22" dur="1" fill="hold">
                                          <p:stCondLst>
                                            <p:cond delay="0"/>
                                          </p:stCondLst>
                                        </p:cTn>
                                        <p:tgtEl>
                                          <p:spTgt spid="119813"/>
                                        </p:tgtEl>
                                        <p:attrNameLst>
                                          <p:attrName>style.visibility</p:attrName>
                                        </p:attrNameLst>
                                      </p:cBhvr>
                                      <p:to>
                                        <p:strVal val="visible"/>
                                      </p:to>
                                    </p:set>
                                    <p:anim calcmode="lin" valueType="num">
                                      <p:cBhvr>
                                        <p:cTn id="23" dur="1000" fill="hold"/>
                                        <p:tgtEl>
                                          <p:spTgt spid="119813"/>
                                        </p:tgtEl>
                                        <p:attrNameLst>
                                          <p:attrName>ppt_w</p:attrName>
                                        </p:attrNameLst>
                                      </p:cBhvr>
                                      <p:tavLst>
                                        <p:tav tm="0">
                                          <p:val>
                                            <p:fltVal val="0"/>
                                          </p:val>
                                        </p:tav>
                                        <p:tav tm="100000">
                                          <p:val>
                                            <p:strVal val="#ppt_w"/>
                                          </p:val>
                                        </p:tav>
                                      </p:tavLst>
                                    </p:anim>
                                    <p:anim calcmode="lin" valueType="num">
                                      <p:cBhvr>
                                        <p:cTn id="24" dur="1000" fill="hold"/>
                                        <p:tgtEl>
                                          <p:spTgt spid="119813"/>
                                        </p:tgtEl>
                                        <p:attrNameLst>
                                          <p:attrName>ppt_h</p:attrName>
                                        </p:attrNameLst>
                                      </p:cBhvr>
                                      <p:tavLst>
                                        <p:tav tm="0">
                                          <p:val>
                                            <p:fltVal val="0"/>
                                          </p:val>
                                        </p:tav>
                                        <p:tav tm="100000">
                                          <p:val>
                                            <p:strVal val="#ppt_h"/>
                                          </p:val>
                                        </p:tav>
                                      </p:tavLst>
                                    </p:anim>
                                    <p:animEffect transition="in" filter="fade">
                                      <p:cBhvr>
                                        <p:cTn id="25" dur="1000"/>
                                        <p:tgtEl>
                                          <p:spTgt spid="119813"/>
                                        </p:tgtEl>
                                      </p:cBhvr>
                                    </p:animEffect>
                                  </p:childTnLst>
                                </p:cTn>
                              </p:par>
                            </p:childTnLst>
                          </p:cTn>
                        </p:par>
                        <p:par>
                          <p:cTn id="26" fill="hold" nodeType="afterGroup">
                            <p:stCondLst>
                              <p:cond delay="5500"/>
                            </p:stCondLst>
                            <p:childTnLst>
                              <p:par>
                                <p:cTn id="27" presetID="3" presetClass="entr" presetSubtype="10" repeatCount="indefinite" fill="hold" nodeType="afterEffect">
                                  <p:stCondLst>
                                    <p:cond delay="500"/>
                                  </p:stCondLst>
                                  <p:childTnLst>
                                    <p:set>
                                      <p:cBhvr>
                                        <p:cTn id="28" dur="1" fill="hold">
                                          <p:stCondLst>
                                            <p:cond delay="0"/>
                                          </p:stCondLst>
                                        </p:cTn>
                                        <p:tgtEl>
                                          <p:spTgt spid="119812"/>
                                        </p:tgtEl>
                                        <p:attrNameLst>
                                          <p:attrName>style.visibility</p:attrName>
                                        </p:attrNameLst>
                                      </p:cBhvr>
                                      <p:to>
                                        <p:strVal val="visible"/>
                                      </p:to>
                                    </p:set>
                                    <p:animEffect transition="in" filter="blinds(horizontal)">
                                      <p:cBhvr>
                                        <p:cTn id="29" dur="1000"/>
                                        <p:tgtEl>
                                          <p:spTgt spid="119812"/>
                                        </p:tgtEl>
                                      </p:cBhvr>
                                    </p:animEffect>
                                  </p:childTnLst>
                                </p:cTn>
                              </p:par>
                            </p:childTnLst>
                          </p:cTn>
                        </p:par>
                        <p:par>
                          <p:cTn id="30" fill="hold" nodeType="afterGroup">
                            <p:stCondLst>
                              <p:cond delay="7000"/>
                            </p:stCondLst>
                            <p:childTnLst>
                              <p:par>
                                <p:cTn id="31" presetID="53" presetClass="entr" presetSubtype="0" repeatCount="indefinite" fill="hold" nodeType="afterEffect">
                                  <p:stCondLst>
                                    <p:cond delay="500"/>
                                  </p:stCondLst>
                                  <p:childTnLst>
                                    <p:set>
                                      <p:cBhvr>
                                        <p:cTn id="32" dur="1" fill="hold">
                                          <p:stCondLst>
                                            <p:cond delay="0"/>
                                          </p:stCondLst>
                                        </p:cTn>
                                        <p:tgtEl>
                                          <p:spTgt spid="119822"/>
                                        </p:tgtEl>
                                        <p:attrNameLst>
                                          <p:attrName>style.visibility</p:attrName>
                                        </p:attrNameLst>
                                      </p:cBhvr>
                                      <p:to>
                                        <p:strVal val="visible"/>
                                      </p:to>
                                    </p:set>
                                    <p:anim calcmode="lin" valueType="num">
                                      <p:cBhvr>
                                        <p:cTn id="33" dur="1000" fill="hold"/>
                                        <p:tgtEl>
                                          <p:spTgt spid="119822"/>
                                        </p:tgtEl>
                                        <p:attrNameLst>
                                          <p:attrName>ppt_w</p:attrName>
                                        </p:attrNameLst>
                                      </p:cBhvr>
                                      <p:tavLst>
                                        <p:tav tm="0">
                                          <p:val>
                                            <p:fltVal val="0"/>
                                          </p:val>
                                        </p:tav>
                                        <p:tav tm="100000">
                                          <p:val>
                                            <p:strVal val="#ppt_w"/>
                                          </p:val>
                                        </p:tav>
                                      </p:tavLst>
                                    </p:anim>
                                    <p:anim calcmode="lin" valueType="num">
                                      <p:cBhvr>
                                        <p:cTn id="34" dur="1000" fill="hold"/>
                                        <p:tgtEl>
                                          <p:spTgt spid="119822"/>
                                        </p:tgtEl>
                                        <p:attrNameLst>
                                          <p:attrName>ppt_h</p:attrName>
                                        </p:attrNameLst>
                                      </p:cBhvr>
                                      <p:tavLst>
                                        <p:tav tm="0">
                                          <p:val>
                                            <p:fltVal val="0"/>
                                          </p:val>
                                        </p:tav>
                                        <p:tav tm="100000">
                                          <p:val>
                                            <p:strVal val="#ppt_h"/>
                                          </p:val>
                                        </p:tav>
                                      </p:tavLst>
                                    </p:anim>
                                    <p:animEffect transition="in" filter="fade">
                                      <p:cBhvr>
                                        <p:cTn id="35" dur="1000"/>
                                        <p:tgtEl>
                                          <p:spTgt spid="119822"/>
                                        </p:tgtEl>
                                      </p:cBhvr>
                                    </p:animEffect>
                                  </p:childTnLst>
                                </p:cTn>
                              </p:par>
                              <p:par>
                                <p:cTn id="36" presetID="53" presetClass="entr" presetSubtype="0" repeatCount="indefinite" fill="hold" nodeType="withEffect">
                                  <p:stCondLst>
                                    <p:cond delay="500"/>
                                  </p:stCondLst>
                                  <p:childTnLst>
                                    <p:set>
                                      <p:cBhvr>
                                        <p:cTn id="37" dur="1" fill="hold">
                                          <p:stCondLst>
                                            <p:cond delay="0"/>
                                          </p:stCondLst>
                                        </p:cTn>
                                        <p:tgtEl>
                                          <p:spTgt spid="119816"/>
                                        </p:tgtEl>
                                        <p:attrNameLst>
                                          <p:attrName>style.visibility</p:attrName>
                                        </p:attrNameLst>
                                      </p:cBhvr>
                                      <p:to>
                                        <p:strVal val="visible"/>
                                      </p:to>
                                    </p:set>
                                    <p:anim calcmode="lin" valueType="num">
                                      <p:cBhvr>
                                        <p:cTn id="38" dur="1000" fill="hold"/>
                                        <p:tgtEl>
                                          <p:spTgt spid="119816"/>
                                        </p:tgtEl>
                                        <p:attrNameLst>
                                          <p:attrName>ppt_w</p:attrName>
                                        </p:attrNameLst>
                                      </p:cBhvr>
                                      <p:tavLst>
                                        <p:tav tm="0">
                                          <p:val>
                                            <p:fltVal val="0"/>
                                          </p:val>
                                        </p:tav>
                                        <p:tav tm="100000">
                                          <p:val>
                                            <p:strVal val="#ppt_w"/>
                                          </p:val>
                                        </p:tav>
                                      </p:tavLst>
                                    </p:anim>
                                    <p:anim calcmode="lin" valueType="num">
                                      <p:cBhvr>
                                        <p:cTn id="39" dur="1000" fill="hold"/>
                                        <p:tgtEl>
                                          <p:spTgt spid="119816"/>
                                        </p:tgtEl>
                                        <p:attrNameLst>
                                          <p:attrName>ppt_h</p:attrName>
                                        </p:attrNameLst>
                                      </p:cBhvr>
                                      <p:tavLst>
                                        <p:tav tm="0">
                                          <p:val>
                                            <p:fltVal val="0"/>
                                          </p:val>
                                        </p:tav>
                                        <p:tav tm="100000">
                                          <p:val>
                                            <p:strVal val="#ppt_h"/>
                                          </p:val>
                                        </p:tav>
                                      </p:tavLst>
                                    </p:anim>
                                    <p:animEffect transition="in" filter="fade">
                                      <p:cBhvr>
                                        <p:cTn id="40" dur="1000"/>
                                        <p:tgtEl>
                                          <p:spTgt spid="119816"/>
                                        </p:tgtEl>
                                      </p:cBhvr>
                                    </p:animEffect>
                                  </p:childTnLst>
                                </p:cTn>
                              </p:par>
                              <p:par>
                                <p:cTn id="41" presetID="53" presetClass="entr" presetSubtype="0" repeatCount="indefinite" fill="hold" nodeType="withEffect">
                                  <p:stCondLst>
                                    <p:cond delay="500"/>
                                  </p:stCondLst>
                                  <p:childTnLst>
                                    <p:set>
                                      <p:cBhvr>
                                        <p:cTn id="42" dur="1" fill="hold">
                                          <p:stCondLst>
                                            <p:cond delay="0"/>
                                          </p:stCondLst>
                                        </p:cTn>
                                        <p:tgtEl>
                                          <p:spTgt spid="119818"/>
                                        </p:tgtEl>
                                        <p:attrNameLst>
                                          <p:attrName>style.visibility</p:attrName>
                                        </p:attrNameLst>
                                      </p:cBhvr>
                                      <p:to>
                                        <p:strVal val="visible"/>
                                      </p:to>
                                    </p:set>
                                    <p:anim calcmode="lin" valueType="num">
                                      <p:cBhvr>
                                        <p:cTn id="43" dur="1000" fill="hold"/>
                                        <p:tgtEl>
                                          <p:spTgt spid="119818"/>
                                        </p:tgtEl>
                                        <p:attrNameLst>
                                          <p:attrName>ppt_w</p:attrName>
                                        </p:attrNameLst>
                                      </p:cBhvr>
                                      <p:tavLst>
                                        <p:tav tm="0">
                                          <p:val>
                                            <p:fltVal val="0"/>
                                          </p:val>
                                        </p:tav>
                                        <p:tav tm="100000">
                                          <p:val>
                                            <p:strVal val="#ppt_w"/>
                                          </p:val>
                                        </p:tav>
                                      </p:tavLst>
                                    </p:anim>
                                    <p:anim calcmode="lin" valueType="num">
                                      <p:cBhvr>
                                        <p:cTn id="44" dur="1000" fill="hold"/>
                                        <p:tgtEl>
                                          <p:spTgt spid="119818"/>
                                        </p:tgtEl>
                                        <p:attrNameLst>
                                          <p:attrName>ppt_h</p:attrName>
                                        </p:attrNameLst>
                                      </p:cBhvr>
                                      <p:tavLst>
                                        <p:tav tm="0">
                                          <p:val>
                                            <p:fltVal val="0"/>
                                          </p:val>
                                        </p:tav>
                                        <p:tav tm="100000">
                                          <p:val>
                                            <p:strVal val="#ppt_h"/>
                                          </p:val>
                                        </p:tav>
                                      </p:tavLst>
                                    </p:anim>
                                    <p:animEffect transition="in" filter="fade">
                                      <p:cBhvr>
                                        <p:cTn id="45" dur="1000"/>
                                        <p:tgtEl>
                                          <p:spTgt spid="119818"/>
                                        </p:tgtEl>
                                      </p:cBhvr>
                                    </p:animEffect>
                                  </p:childTnLst>
                                </p:cTn>
                              </p:par>
                              <p:par>
                                <p:cTn id="46" presetID="53" presetClass="entr" presetSubtype="0" repeatCount="indefinite" fill="hold" nodeType="withEffect">
                                  <p:stCondLst>
                                    <p:cond delay="500"/>
                                  </p:stCondLst>
                                  <p:childTnLst>
                                    <p:set>
                                      <p:cBhvr>
                                        <p:cTn id="47" dur="1" fill="hold">
                                          <p:stCondLst>
                                            <p:cond delay="0"/>
                                          </p:stCondLst>
                                        </p:cTn>
                                        <p:tgtEl>
                                          <p:spTgt spid="119817"/>
                                        </p:tgtEl>
                                        <p:attrNameLst>
                                          <p:attrName>style.visibility</p:attrName>
                                        </p:attrNameLst>
                                      </p:cBhvr>
                                      <p:to>
                                        <p:strVal val="visible"/>
                                      </p:to>
                                    </p:set>
                                    <p:anim calcmode="lin" valueType="num">
                                      <p:cBhvr>
                                        <p:cTn id="48" dur="1000" fill="hold"/>
                                        <p:tgtEl>
                                          <p:spTgt spid="119817"/>
                                        </p:tgtEl>
                                        <p:attrNameLst>
                                          <p:attrName>ppt_w</p:attrName>
                                        </p:attrNameLst>
                                      </p:cBhvr>
                                      <p:tavLst>
                                        <p:tav tm="0">
                                          <p:val>
                                            <p:fltVal val="0"/>
                                          </p:val>
                                        </p:tav>
                                        <p:tav tm="100000">
                                          <p:val>
                                            <p:strVal val="#ppt_w"/>
                                          </p:val>
                                        </p:tav>
                                      </p:tavLst>
                                    </p:anim>
                                    <p:anim calcmode="lin" valueType="num">
                                      <p:cBhvr>
                                        <p:cTn id="49" dur="1000" fill="hold"/>
                                        <p:tgtEl>
                                          <p:spTgt spid="119817"/>
                                        </p:tgtEl>
                                        <p:attrNameLst>
                                          <p:attrName>ppt_h</p:attrName>
                                        </p:attrNameLst>
                                      </p:cBhvr>
                                      <p:tavLst>
                                        <p:tav tm="0">
                                          <p:val>
                                            <p:fltVal val="0"/>
                                          </p:val>
                                        </p:tav>
                                        <p:tav tm="100000">
                                          <p:val>
                                            <p:strVal val="#ppt_h"/>
                                          </p:val>
                                        </p:tav>
                                      </p:tavLst>
                                    </p:anim>
                                    <p:animEffect transition="in" filter="fade">
                                      <p:cBhvr>
                                        <p:cTn id="50" dur="1000"/>
                                        <p:tgtEl>
                                          <p:spTgt spid="119817"/>
                                        </p:tgtEl>
                                      </p:cBhvr>
                                    </p:animEffect>
                                  </p:childTnLst>
                                </p:cTn>
                              </p:par>
                              <p:par>
                                <p:cTn id="51" presetID="53" presetClass="entr" presetSubtype="0" repeatCount="indefinite" fill="hold" nodeType="withEffect">
                                  <p:stCondLst>
                                    <p:cond delay="500"/>
                                  </p:stCondLst>
                                  <p:childTnLst>
                                    <p:set>
                                      <p:cBhvr>
                                        <p:cTn id="52" dur="1" fill="hold">
                                          <p:stCondLst>
                                            <p:cond delay="0"/>
                                          </p:stCondLst>
                                        </p:cTn>
                                        <p:tgtEl>
                                          <p:spTgt spid="119819"/>
                                        </p:tgtEl>
                                        <p:attrNameLst>
                                          <p:attrName>style.visibility</p:attrName>
                                        </p:attrNameLst>
                                      </p:cBhvr>
                                      <p:to>
                                        <p:strVal val="visible"/>
                                      </p:to>
                                    </p:set>
                                    <p:anim calcmode="lin" valueType="num">
                                      <p:cBhvr>
                                        <p:cTn id="53" dur="1000" fill="hold"/>
                                        <p:tgtEl>
                                          <p:spTgt spid="119819"/>
                                        </p:tgtEl>
                                        <p:attrNameLst>
                                          <p:attrName>ppt_w</p:attrName>
                                        </p:attrNameLst>
                                      </p:cBhvr>
                                      <p:tavLst>
                                        <p:tav tm="0">
                                          <p:val>
                                            <p:fltVal val="0"/>
                                          </p:val>
                                        </p:tav>
                                        <p:tav tm="100000">
                                          <p:val>
                                            <p:strVal val="#ppt_w"/>
                                          </p:val>
                                        </p:tav>
                                      </p:tavLst>
                                    </p:anim>
                                    <p:anim calcmode="lin" valueType="num">
                                      <p:cBhvr>
                                        <p:cTn id="54" dur="1000" fill="hold"/>
                                        <p:tgtEl>
                                          <p:spTgt spid="119819"/>
                                        </p:tgtEl>
                                        <p:attrNameLst>
                                          <p:attrName>ppt_h</p:attrName>
                                        </p:attrNameLst>
                                      </p:cBhvr>
                                      <p:tavLst>
                                        <p:tav tm="0">
                                          <p:val>
                                            <p:fltVal val="0"/>
                                          </p:val>
                                        </p:tav>
                                        <p:tav tm="100000">
                                          <p:val>
                                            <p:strVal val="#ppt_h"/>
                                          </p:val>
                                        </p:tav>
                                      </p:tavLst>
                                    </p:anim>
                                    <p:animEffect transition="in" filter="fade">
                                      <p:cBhvr>
                                        <p:cTn id="55" dur="1000"/>
                                        <p:tgtEl>
                                          <p:spTgt spid="119819"/>
                                        </p:tgtEl>
                                      </p:cBhvr>
                                    </p:animEffect>
                                  </p:childTnLst>
                                </p:cTn>
                              </p:par>
                              <p:par>
                                <p:cTn id="56" presetID="53" presetClass="entr" presetSubtype="0" repeatCount="indefinite" fill="hold" nodeType="withEffect">
                                  <p:stCondLst>
                                    <p:cond delay="500"/>
                                  </p:stCondLst>
                                  <p:childTnLst>
                                    <p:set>
                                      <p:cBhvr>
                                        <p:cTn id="57" dur="1" fill="hold">
                                          <p:stCondLst>
                                            <p:cond delay="0"/>
                                          </p:stCondLst>
                                        </p:cTn>
                                        <p:tgtEl>
                                          <p:spTgt spid="119814"/>
                                        </p:tgtEl>
                                        <p:attrNameLst>
                                          <p:attrName>style.visibility</p:attrName>
                                        </p:attrNameLst>
                                      </p:cBhvr>
                                      <p:to>
                                        <p:strVal val="visible"/>
                                      </p:to>
                                    </p:set>
                                    <p:anim calcmode="lin" valueType="num">
                                      <p:cBhvr>
                                        <p:cTn id="58" dur="1000" fill="hold"/>
                                        <p:tgtEl>
                                          <p:spTgt spid="119814"/>
                                        </p:tgtEl>
                                        <p:attrNameLst>
                                          <p:attrName>ppt_w</p:attrName>
                                        </p:attrNameLst>
                                      </p:cBhvr>
                                      <p:tavLst>
                                        <p:tav tm="0">
                                          <p:val>
                                            <p:fltVal val="0"/>
                                          </p:val>
                                        </p:tav>
                                        <p:tav tm="100000">
                                          <p:val>
                                            <p:strVal val="#ppt_w"/>
                                          </p:val>
                                        </p:tav>
                                      </p:tavLst>
                                    </p:anim>
                                    <p:anim calcmode="lin" valueType="num">
                                      <p:cBhvr>
                                        <p:cTn id="59" dur="1000" fill="hold"/>
                                        <p:tgtEl>
                                          <p:spTgt spid="119814"/>
                                        </p:tgtEl>
                                        <p:attrNameLst>
                                          <p:attrName>ppt_h</p:attrName>
                                        </p:attrNameLst>
                                      </p:cBhvr>
                                      <p:tavLst>
                                        <p:tav tm="0">
                                          <p:val>
                                            <p:fltVal val="0"/>
                                          </p:val>
                                        </p:tav>
                                        <p:tav tm="100000">
                                          <p:val>
                                            <p:strVal val="#ppt_h"/>
                                          </p:val>
                                        </p:tav>
                                      </p:tavLst>
                                    </p:anim>
                                    <p:animEffect transition="in" filter="fade">
                                      <p:cBhvr>
                                        <p:cTn id="60" dur="1000"/>
                                        <p:tgtEl>
                                          <p:spTgt spid="119814"/>
                                        </p:tgtEl>
                                      </p:cBhvr>
                                    </p:animEffect>
                                  </p:childTnLst>
                                </p:cTn>
                              </p:par>
                              <p:par>
                                <p:cTn id="61" presetID="53" presetClass="entr" presetSubtype="0" repeatCount="indefinite" fill="hold" nodeType="withEffect">
                                  <p:stCondLst>
                                    <p:cond delay="500"/>
                                  </p:stCondLst>
                                  <p:childTnLst>
                                    <p:set>
                                      <p:cBhvr>
                                        <p:cTn id="62" dur="1" fill="hold">
                                          <p:stCondLst>
                                            <p:cond delay="0"/>
                                          </p:stCondLst>
                                        </p:cTn>
                                        <p:tgtEl>
                                          <p:spTgt spid="119815"/>
                                        </p:tgtEl>
                                        <p:attrNameLst>
                                          <p:attrName>style.visibility</p:attrName>
                                        </p:attrNameLst>
                                      </p:cBhvr>
                                      <p:to>
                                        <p:strVal val="visible"/>
                                      </p:to>
                                    </p:set>
                                    <p:anim calcmode="lin" valueType="num">
                                      <p:cBhvr>
                                        <p:cTn id="63" dur="1000" fill="hold"/>
                                        <p:tgtEl>
                                          <p:spTgt spid="119815"/>
                                        </p:tgtEl>
                                        <p:attrNameLst>
                                          <p:attrName>ppt_w</p:attrName>
                                        </p:attrNameLst>
                                      </p:cBhvr>
                                      <p:tavLst>
                                        <p:tav tm="0">
                                          <p:val>
                                            <p:fltVal val="0"/>
                                          </p:val>
                                        </p:tav>
                                        <p:tav tm="100000">
                                          <p:val>
                                            <p:strVal val="#ppt_w"/>
                                          </p:val>
                                        </p:tav>
                                      </p:tavLst>
                                    </p:anim>
                                    <p:anim calcmode="lin" valueType="num">
                                      <p:cBhvr>
                                        <p:cTn id="64" dur="1000" fill="hold"/>
                                        <p:tgtEl>
                                          <p:spTgt spid="119815"/>
                                        </p:tgtEl>
                                        <p:attrNameLst>
                                          <p:attrName>ppt_h</p:attrName>
                                        </p:attrNameLst>
                                      </p:cBhvr>
                                      <p:tavLst>
                                        <p:tav tm="0">
                                          <p:val>
                                            <p:fltVal val="0"/>
                                          </p:val>
                                        </p:tav>
                                        <p:tav tm="100000">
                                          <p:val>
                                            <p:strVal val="#ppt_h"/>
                                          </p:val>
                                        </p:tav>
                                      </p:tavLst>
                                    </p:anim>
                                    <p:animEffect transition="in" filter="fade">
                                      <p:cBhvr>
                                        <p:cTn id="65" dur="1000"/>
                                        <p:tgtEl>
                                          <p:spTgt spid="119815"/>
                                        </p:tgtEl>
                                      </p:cBhvr>
                                    </p:animEffect>
                                  </p:childTnLst>
                                </p:cTn>
                              </p:par>
                              <p:par>
                                <p:cTn id="66" presetID="53" presetClass="entr" presetSubtype="0" repeatCount="indefinite" fill="hold" nodeType="withEffect">
                                  <p:stCondLst>
                                    <p:cond delay="500"/>
                                  </p:stCondLst>
                                  <p:childTnLst>
                                    <p:set>
                                      <p:cBhvr>
                                        <p:cTn id="67" dur="1" fill="hold">
                                          <p:stCondLst>
                                            <p:cond delay="0"/>
                                          </p:stCondLst>
                                        </p:cTn>
                                        <p:tgtEl>
                                          <p:spTgt spid="119820"/>
                                        </p:tgtEl>
                                        <p:attrNameLst>
                                          <p:attrName>style.visibility</p:attrName>
                                        </p:attrNameLst>
                                      </p:cBhvr>
                                      <p:to>
                                        <p:strVal val="visible"/>
                                      </p:to>
                                    </p:set>
                                    <p:anim calcmode="lin" valueType="num">
                                      <p:cBhvr>
                                        <p:cTn id="68" dur="1000" fill="hold"/>
                                        <p:tgtEl>
                                          <p:spTgt spid="119820"/>
                                        </p:tgtEl>
                                        <p:attrNameLst>
                                          <p:attrName>ppt_w</p:attrName>
                                        </p:attrNameLst>
                                      </p:cBhvr>
                                      <p:tavLst>
                                        <p:tav tm="0">
                                          <p:val>
                                            <p:fltVal val="0"/>
                                          </p:val>
                                        </p:tav>
                                        <p:tav tm="100000">
                                          <p:val>
                                            <p:strVal val="#ppt_w"/>
                                          </p:val>
                                        </p:tav>
                                      </p:tavLst>
                                    </p:anim>
                                    <p:anim calcmode="lin" valueType="num">
                                      <p:cBhvr>
                                        <p:cTn id="69" dur="1000" fill="hold"/>
                                        <p:tgtEl>
                                          <p:spTgt spid="119820"/>
                                        </p:tgtEl>
                                        <p:attrNameLst>
                                          <p:attrName>ppt_h</p:attrName>
                                        </p:attrNameLst>
                                      </p:cBhvr>
                                      <p:tavLst>
                                        <p:tav tm="0">
                                          <p:val>
                                            <p:fltVal val="0"/>
                                          </p:val>
                                        </p:tav>
                                        <p:tav tm="100000">
                                          <p:val>
                                            <p:strVal val="#ppt_h"/>
                                          </p:val>
                                        </p:tav>
                                      </p:tavLst>
                                    </p:anim>
                                    <p:animEffect transition="in" filter="fade">
                                      <p:cBhvr>
                                        <p:cTn id="70" dur="1000"/>
                                        <p:tgtEl>
                                          <p:spTgt spid="119820"/>
                                        </p:tgtEl>
                                      </p:cBhvr>
                                    </p:animEffect>
                                  </p:childTnLst>
                                </p:cTn>
                              </p:par>
                            </p:childTnLst>
                          </p:cTn>
                        </p:par>
                        <p:par>
                          <p:cTn id="71" fill="hold" nodeType="afterGroup">
                            <p:stCondLst>
                              <p:cond delay="8500"/>
                            </p:stCondLst>
                            <p:childTnLst>
                              <p:par>
                                <p:cTn id="72" presetID="3" presetClass="entr" presetSubtype="10" repeatCount="indefinite" fill="hold" nodeType="afterEffect">
                                  <p:stCondLst>
                                    <p:cond delay="500"/>
                                  </p:stCondLst>
                                  <p:childTnLst>
                                    <p:set>
                                      <p:cBhvr>
                                        <p:cTn id="73" dur="1" fill="hold">
                                          <p:stCondLst>
                                            <p:cond delay="0"/>
                                          </p:stCondLst>
                                        </p:cTn>
                                        <p:tgtEl>
                                          <p:spTgt spid="119827"/>
                                        </p:tgtEl>
                                        <p:attrNameLst>
                                          <p:attrName>style.visibility</p:attrName>
                                        </p:attrNameLst>
                                      </p:cBhvr>
                                      <p:to>
                                        <p:strVal val="visible"/>
                                      </p:to>
                                    </p:set>
                                    <p:animEffect transition="in" filter="blinds(horizontal)">
                                      <p:cBhvr>
                                        <p:cTn id="74" dur="1000"/>
                                        <p:tgtEl>
                                          <p:spTgt spid="11982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3000"/>
                                        <p:tgtEl>
                                          <p:spTgt spid="26"/>
                                        </p:tgtEl>
                                      </p:cBhvr>
                                    </p:animEffect>
                                    <p:set>
                                      <p:cBhvr>
                                        <p:cTn id="79" dur="1" fill="hold">
                                          <p:stCondLst>
                                            <p:cond delay="2999"/>
                                          </p:stCondLst>
                                        </p:cTn>
                                        <p:tgtEl>
                                          <p:spTgt spid="26"/>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19832"/>
                                        </p:tgtEl>
                                        <p:attrNameLst>
                                          <p:attrName>style.visibility</p:attrName>
                                        </p:attrNameLst>
                                      </p:cBhvr>
                                      <p:to>
                                        <p:strVal val="visible"/>
                                      </p:to>
                                    </p:set>
                                    <p:animEffect transition="in" filter="fade">
                                      <p:cBhvr>
                                        <p:cTn id="82" dur="3000"/>
                                        <p:tgtEl>
                                          <p:spTgt spid="119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32"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a:xfrm>
            <a:off x="753256" y="1661850"/>
            <a:ext cx="6678119" cy="4089408"/>
          </a:xfrm>
        </p:spPr>
        <p:txBody>
          <a:bodyPr/>
          <a:lstStyle/>
          <a:p>
            <a:r>
              <a:rPr lang="cs-CZ" altLang="cs-CZ" sz="2700" dirty="0">
                <a:solidFill>
                  <a:schemeClr val="tx1"/>
                </a:solidFill>
              </a:rPr>
              <a:t>Statické (chemické) zhášení je důsledkem změn v chemické podstatě fluorescenční látky.  </a:t>
            </a:r>
            <a:r>
              <a:rPr lang="cs-CZ" altLang="cs-CZ" sz="1500" dirty="0">
                <a:solidFill>
                  <a:schemeClr val="tx1"/>
                </a:solidFill>
              </a:rPr>
              <a:t>Anilin fluoreskuje při pH  5 -13 . Pod pH 5 je ve formě kationtu a nad pH 13 jako anion, přičemž oba ionty nevykazují fluorescenci.</a:t>
            </a:r>
          </a:p>
          <a:p>
            <a:r>
              <a:rPr lang="cs-CZ" altLang="cs-CZ" sz="2700" dirty="0">
                <a:solidFill>
                  <a:schemeClr val="tx1"/>
                </a:solidFill>
              </a:rPr>
              <a:t>Dynamické zhášení – Interakce </a:t>
            </a:r>
            <a:r>
              <a:rPr lang="cs-CZ" altLang="cs-CZ" sz="2700" dirty="0" err="1">
                <a:solidFill>
                  <a:schemeClr val="tx1"/>
                </a:solidFill>
              </a:rPr>
              <a:t>zhašedla</a:t>
            </a:r>
            <a:r>
              <a:rPr lang="cs-CZ" altLang="cs-CZ" sz="2700" dirty="0">
                <a:solidFill>
                  <a:schemeClr val="tx1"/>
                </a:solidFill>
              </a:rPr>
              <a:t> s  excitovaným stavem </a:t>
            </a:r>
            <a:r>
              <a:rPr lang="cs-CZ" altLang="cs-CZ" sz="2700" dirty="0" err="1">
                <a:solidFill>
                  <a:schemeClr val="tx1"/>
                </a:solidFill>
              </a:rPr>
              <a:t>fluoroforu</a:t>
            </a:r>
            <a:r>
              <a:rPr lang="cs-CZ" altLang="cs-CZ" sz="2700" dirty="0">
                <a:solidFill>
                  <a:schemeClr val="tx1"/>
                </a:solidFill>
              </a:rPr>
              <a:t>. </a:t>
            </a:r>
            <a:endParaRPr lang="en-US" altLang="cs-CZ" sz="2700" b="1" dirty="0">
              <a:solidFill>
                <a:schemeClr val="tx1"/>
              </a:solidFill>
            </a:endParaRPr>
          </a:p>
          <a:p>
            <a:endParaRPr lang="cs-CZ" altLang="cs-CZ" sz="2700" dirty="0">
              <a:solidFill>
                <a:schemeClr val="tx1"/>
              </a:solidFill>
            </a:endParaRPr>
          </a:p>
        </p:txBody>
      </p:sp>
      <p:sp>
        <p:nvSpPr>
          <p:cNvPr id="5" name="Text Box 27"/>
          <p:cNvSpPr txBox="1">
            <a:spLocks noGrp="1" noChangeArrowheads="1"/>
          </p:cNvSpPr>
          <p:nvPr>
            <p:ph type="title"/>
          </p:nvPr>
        </p:nvSpPr>
        <p:spPr bwMode="auto">
          <a:xfrm>
            <a:off x="133351" y="294830"/>
            <a:ext cx="52111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dirty="0">
                <a:solidFill>
                  <a:srgbClr val="7030A0"/>
                </a:solidFill>
              </a:rPr>
              <a:t>Zhášení  fluorescence</a:t>
            </a:r>
          </a:p>
        </p:txBody>
      </p:sp>
    </p:spTree>
    <p:extLst>
      <p:ext uri="{BB962C8B-B14F-4D97-AF65-F5344CB8AC3E}">
        <p14:creationId xmlns:p14="http://schemas.microsoft.com/office/powerpoint/2010/main" val="4113207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cs-CZ" altLang="cs-CZ" dirty="0"/>
              <a:t>Foton má vlastnosti vlny i částice.</a:t>
            </a:r>
          </a:p>
        </p:txBody>
      </p:sp>
      <p:sp>
        <p:nvSpPr>
          <p:cNvPr id="68611" name="Rectangle 3"/>
          <p:cNvSpPr>
            <a:spLocks noGrp="1" noChangeArrowheads="1"/>
          </p:cNvSpPr>
          <p:nvPr>
            <p:ph type="body" idx="1"/>
          </p:nvPr>
        </p:nvSpPr>
        <p:spPr>
          <a:xfrm>
            <a:off x="240640" y="1851968"/>
            <a:ext cx="7921505" cy="4089408"/>
          </a:xfrm>
        </p:spPr>
        <p:txBody>
          <a:bodyPr/>
          <a:lstStyle/>
          <a:p>
            <a:pPr>
              <a:lnSpc>
                <a:spcPct val="80000"/>
              </a:lnSpc>
              <a:buClr>
                <a:srgbClr val="00B0F0"/>
              </a:buClr>
              <a:buSzPct val="140000"/>
              <a:buFont typeface="Wingdings" panose="05000000000000000000" pitchFamily="2" charset="2"/>
              <a:buChar char="v"/>
            </a:pPr>
            <a:r>
              <a:rPr lang="cs-CZ" altLang="cs-CZ" sz="2100" dirty="0">
                <a:solidFill>
                  <a:schemeClr val="tx1"/>
                </a:solidFill>
              </a:rPr>
              <a:t>Foton je elementární částice, která zprostředkovává elektromagnetické interakce a je základní složkou všech forem elektromagnetického záření.</a:t>
            </a:r>
          </a:p>
          <a:p>
            <a:pPr>
              <a:lnSpc>
                <a:spcPct val="80000"/>
              </a:lnSpc>
              <a:buClr>
                <a:srgbClr val="00B0F0"/>
              </a:buClr>
              <a:buSzPct val="140000"/>
              <a:buFont typeface="Wingdings" panose="05000000000000000000" pitchFamily="2" charset="2"/>
              <a:buChar char="v"/>
            </a:pPr>
            <a:r>
              <a:rPr lang="cs-CZ" altLang="cs-CZ" sz="2100" dirty="0">
                <a:solidFill>
                  <a:schemeClr val="tx1"/>
                </a:solidFill>
              </a:rPr>
              <a:t>Foton má nulovou hmotnost a ve vakuu se šíří konečnou rychlostí.</a:t>
            </a:r>
          </a:p>
          <a:p>
            <a:pPr>
              <a:lnSpc>
                <a:spcPct val="80000"/>
              </a:lnSpc>
              <a:buClr>
                <a:srgbClr val="00B0F0"/>
              </a:buClr>
              <a:buSzPct val="140000"/>
              <a:buFont typeface="Wingdings" panose="05000000000000000000" pitchFamily="2" charset="2"/>
              <a:buChar char="v"/>
            </a:pPr>
            <a:r>
              <a:rPr lang="cs-CZ" altLang="cs-CZ" sz="2100" dirty="0">
                <a:solidFill>
                  <a:schemeClr val="tx1"/>
                </a:solidFill>
              </a:rPr>
              <a:t>Při interakci s hmotou může být zpomalen, nebo absorbován a může přenášet energii a hybnost úměrně své frekvenci.</a:t>
            </a:r>
          </a:p>
          <a:p>
            <a:pPr>
              <a:lnSpc>
                <a:spcPct val="80000"/>
              </a:lnSpc>
              <a:buClr>
                <a:srgbClr val="00B0F0"/>
              </a:buClr>
              <a:buSzPct val="140000"/>
              <a:buFont typeface="Wingdings" panose="05000000000000000000" pitchFamily="2" charset="2"/>
              <a:buChar char="v"/>
            </a:pPr>
            <a:r>
              <a:rPr lang="cs-CZ" altLang="cs-CZ" sz="2100" dirty="0">
                <a:solidFill>
                  <a:schemeClr val="tx1"/>
                </a:solidFill>
              </a:rPr>
              <a:t>Částicové vlastnosti světla se projevují především  při vysokých energiích fotonů, jinak převažují vlnové vlastnosti elektromagnetického záření.</a:t>
            </a:r>
          </a:p>
        </p:txBody>
      </p:sp>
    </p:spTree>
    <p:extLst>
      <p:ext uri="{BB962C8B-B14F-4D97-AF65-F5344CB8AC3E}">
        <p14:creationId xmlns:p14="http://schemas.microsoft.com/office/powerpoint/2010/main" val="356876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465139"/>
            <a:ext cx="7581900" cy="583406"/>
          </a:xfrm>
        </p:spPr>
        <p:txBody>
          <a:bodyPr/>
          <a:lstStyle/>
          <a:p>
            <a:r>
              <a:rPr lang="cs-CZ" altLang="cs-CZ" sz="3000" dirty="0"/>
              <a:t>Dynamické zhášení excitovaného stavu </a:t>
            </a:r>
            <a:br>
              <a:rPr lang="cs-CZ" altLang="cs-CZ" sz="3000" dirty="0"/>
            </a:br>
            <a:r>
              <a:rPr lang="cs-CZ" altLang="cs-CZ" sz="3000" dirty="0"/>
              <a:t>Stern – </a:t>
            </a:r>
            <a:r>
              <a:rPr lang="cs-CZ" altLang="cs-CZ" sz="3000" dirty="0" err="1"/>
              <a:t>Volmer</a:t>
            </a:r>
            <a:r>
              <a:rPr lang="cs-CZ" altLang="cs-CZ" sz="3000" dirty="0"/>
              <a:t> rovnice</a:t>
            </a:r>
            <a:endParaRPr lang="en-US" altLang="cs-CZ" sz="3000" dirty="0"/>
          </a:p>
        </p:txBody>
      </p:sp>
      <p:sp>
        <p:nvSpPr>
          <p:cNvPr id="115715" name="Rectangle 3"/>
          <p:cNvSpPr>
            <a:spLocks noGrp="1" noChangeArrowheads="1"/>
          </p:cNvSpPr>
          <p:nvPr>
            <p:ph sz="quarter" idx="1"/>
          </p:nvPr>
        </p:nvSpPr>
        <p:spPr>
          <a:xfrm>
            <a:off x="2156995" y="1456134"/>
            <a:ext cx="977128" cy="400050"/>
          </a:xfrm>
        </p:spPr>
        <p:txBody>
          <a:bodyPr/>
          <a:lstStyle/>
          <a:p>
            <a:pPr>
              <a:buFontTx/>
              <a:buNone/>
            </a:pPr>
            <a:r>
              <a:rPr lang="cs-CZ" altLang="cs-CZ" sz="2400" i="1" dirty="0" err="1">
                <a:solidFill>
                  <a:schemeClr val="tx1"/>
                </a:solidFill>
              </a:rPr>
              <a:t>I</a:t>
            </a:r>
            <a:r>
              <a:rPr lang="cs-CZ" altLang="cs-CZ" i="1" dirty="0" err="1">
                <a:solidFill>
                  <a:schemeClr val="tx1"/>
                </a:solidFill>
              </a:rPr>
              <a:t>o</a:t>
            </a:r>
            <a:endParaRPr lang="en-US" altLang="cs-CZ" sz="2400" i="1" dirty="0">
              <a:solidFill>
                <a:schemeClr val="tx1"/>
              </a:solidFill>
            </a:endParaRPr>
          </a:p>
        </p:txBody>
      </p:sp>
      <p:sp>
        <p:nvSpPr>
          <p:cNvPr id="115716" name="Rectangle 4"/>
          <p:cNvSpPr>
            <a:spLocks noGrp="1" noChangeArrowheads="1"/>
          </p:cNvSpPr>
          <p:nvPr>
            <p:ph sz="quarter" idx="2"/>
          </p:nvPr>
        </p:nvSpPr>
        <p:spPr>
          <a:xfrm>
            <a:off x="2156996" y="1941910"/>
            <a:ext cx="1022372" cy="378619"/>
          </a:xfrm>
        </p:spPr>
        <p:txBody>
          <a:bodyPr/>
          <a:lstStyle/>
          <a:p>
            <a:pPr>
              <a:buFontTx/>
              <a:buNone/>
            </a:pPr>
            <a:r>
              <a:rPr lang="cs-CZ" altLang="cs-CZ" sz="2400" i="1" dirty="0" err="1">
                <a:solidFill>
                  <a:schemeClr val="tx1"/>
                </a:solidFill>
              </a:rPr>
              <a:t>I</a:t>
            </a:r>
            <a:r>
              <a:rPr lang="cs-CZ" altLang="cs-CZ" sz="2400" i="1" baseline="-25000" dirty="0" err="1">
                <a:solidFill>
                  <a:schemeClr val="tx1"/>
                </a:solidFill>
              </a:rPr>
              <a:t>q</a:t>
            </a:r>
            <a:endParaRPr lang="en-US" altLang="cs-CZ" sz="2400" i="1" dirty="0">
              <a:solidFill>
                <a:schemeClr val="tx1"/>
              </a:solidFill>
            </a:endParaRPr>
          </a:p>
        </p:txBody>
      </p:sp>
      <p:sp>
        <p:nvSpPr>
          <p:cNvPr id="115717" name="Rectangle 5"/>
          <p:cNvSpPr>
            <a:spLocks noGrp="1" noChangeArrowheads="1"/>
          </p:cNvSpPr>
          <p:nvPr>
            <p:ph sz="half" idx="3"/>
          </p:nvPr>
        </p:nvSpPr>
        <p:spPr>
          <a:xfrm>
            <a:off x="3198238" y="1619248"/>
            <a:ext cx="4637662" cy="809627"/>
          </a:xfrm>
        </p:spPr>
        <p:txBody>
          <a:bodyPr/>
          <a:lstStyle/>
          <a:p>
            <a:pPr>
              <a:buFontTx/>
              <a:buNone/>
            </a:pPr>
            <a:r>
              <a:rPr lang="cs-CZ" altLang="cs-CZ" sz="2800" dirty="0">
                <a:solidFill>
                  <a:schemeClr val="tx1"/>
                </a:solidFill>
              </a:rPr>
              <a:t>= 1 + </a:t>
            </a:r>
            <a:r>
              <a:rPr lang="cs-CZ" altLang="cs-CZ" sz="2800" i="1" dirty="0">
                <a:solidFill>
                  <a:schemeClr val="tx1"/>
                </a:solidFill>
              </a:rPr>
              <a:t>k</a:t>
            </a:r>
            <a:r>
              <a:rPr lang="cs-CZ" altLang="cs-CZ" sz="2800" baseline="-25000" dirty="0">
                <a:solidFill>
                  <a:schemeClr val="tx1"/>
                </a:solidFill>
              </a:rPr>
              <a:t>q</a:t>
            </a:r>
            <a:r>
              <a:rPr lang="cs-CZ" altLang="cs-CZ" sz="2800" dirty="0">
                <a:solidFill>
                  <a:schemeClr val="tx1"/>
                </a:solidFill>
                <a:sym typeface="Symbol" panose="05050102010706020507" pitchFamily="18" charset="2"/>
              </a:rPr>
              <a:t></a:t>
            </a:r>
            <a:r>
              <a:rPr lang="cs-CZ" altLang="cs-CZ" sz="2800" baseline="-25000" dirty="0">
                <a:solidFill>
                  <a:schemeClr val="tx1"/>
                </a:solidFill>
                <a:sym typeface="Symbol" panose="05050102010706020507" pitchFamily="18" charset="2"/>
              </a:rPr>
              <a:t>0</a:t>
            </a:r>
            <a:r>
              <a:rPr lang="cs-CZ" altLang="cs-CZ" sz="2800" dirty="0">
                <a:solidFill>
                  <a:schemeClr val="tx1"/>
                </a:solidFill>
                <a:sym typeface="Symbol" panose="05050102010706020507" pitchFamily="18" charset="2"/>
              </a:rPr>
              <a:t> . Q</a:t>
            </a:r>
            <a:endParaRPr lang="en-US" altLang="cs-CZ" sz="2800" dirty="0">
              <a:solidFill>
                <a:schemeClr val="tx1"/>
              </a:solidFill>
            </a:endParaRPr>
          </a:p>
        </p:txBody>
      </p:sp>
      <p:sp>
        <p:nvSpPr>
          <p:cNvPr id="115718" name="Text Box 6"/>
          <p:cNvSpPr txBox="1">
            <a:spLocks noChangeArrowheads="1"/>
          </p:cNvSpPr>
          <p:nvPr/>
        </p:nvSpPr>
        <p:spPr bwMode="auto">
          <a:xfrm>
            <a:off x="304800" y="2514601"/>
            <a:ext cx="77597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2800" b="1" i="1" dirty="0" err="1"/>
              <a:t>I</a:t>
            </a:r>
            <a:r>
              <a:rPr lang="cs-CZ" altLang="cs-CZ" sz="1980" b="1" i="1" dirty="0" err="1"/>
              <a:t>o</a:t>
            </a:r>
            <a:r>
              <a:rPr lang="cs-CZ" altLang="cs-CZ" sz="1980" b="1" i="1" dirty="0"/>
              <a:t> </a:t>
            </a:r>
            <a:r>
              <a:rPr lang="cs-CZ" altLang="cs-CZ" sz="1200" b="1" i="1" dirty="0"/>
              <a:t> </a:t>
            </a:r>
            <a:r>
              <a:rPr lang="cs-CZ" altLang="cs-CZ" dirty="0"/>
              <a:t>– intensita  fluorescence při nulové koncentraci </a:t>
            </a:r>
            <a:r>
              <a:rPr lang="cs-CZ" altLang="cs-CZ" dirty="0" err="1"/>
              <a:t>zhášedla</a:t>
            </a:r>
            <a:r>
              <a:rPr lang="cs-CZ" altLang="cs-CZ" dirty="0"/>
              <a:t> </a:t>
            </a:r>
          </a:p>
          <a:p>
            <a:r>
              <a:rPr lang="cs-CZ" altLang="cs-CZ" sz="2800" b="1" i="1" dirty="0" err="1"/>
              <a:t>I</a:t>
            </a:r>
            <a:r>
              <a:rPr lang="cs-CZ" altLang="cs-CZ" sz="2800" b="1" i="1" baseline="-25000" dirty="0" err="1"/>
              <a:t>q</a:t>
            </a:r>
            <a:r>
              <a:rPr lang="cs-CZ" altLang="cs-CZ" sz="2800" b="1" i="1" dirty="0"/>
              <a:t> </a:t>
            </a:r>
            <a:r>
              <a:rPr lang="cs-CZ" altLang="cs-CZ" dirty="0"/>
              <a:t>– intensita  fluorescence</a:t>
            </a:r>
          </a:p>
          <a:p>
            <a:r>
              <a:rPr lang="cs-CZ" altLang="cs-CZ" sz="2800" b="1" i="1" dirty="0" err="1"/>
              <a:t>k</a:t>
            </a:r>
            <a:r>
              <a:rPr lang="cs-CZ" altLang="cs-CZ" sz="2800" b="1" i="1" baseline="-25000" dirty="0" err="1"/>
              <a:t>q</a:t>
            </a:r>
            <a:r>
              <a:rPr lang="cs-CZ" altLang="cs-CZ" dirty="0"/>
              <a:t> – koeficient zhášení  </a:t>
            </a:r>
          </a:p>
          <a:p>
            <a:r>
              <a:rPr lang="cs-CZ" altLang="cs-CZ" sz="2800" dirty="0">
                <a:solidFill>
                  <a:prstClr val="black"/>
                </a:solidFill>
                <a:latin typeface="Arial" pitchFamily="34" charset="0"/>
                <a:sym typeface="Symbol" panose="05050102010706020507" pitchFamily="18" charset="2"/>
              </a:rPr>
              <a:t></a:t>
            </a:r>
            <a:r>
              <a:rPr lang="cs-CZ" altLang="cs-CZ" sz="2800" baseline="-25000" dirty="0">
                <a:solidFill>
                  <a:prstClr val="black"/>
                </a:solidFill>
                <a:latin typeface="Arial" pitchFamily="34" charset="0"/>
                <a:sym typeface="Symbol" panose="05050102010706020507" pitchFamily="18" charset="2"/>
              </a:rPr>
              <a:t>0</a:t>
            </a:r>
            <a:r>
              <a:rPr lang="cs-CZ" altLang="cs-CZ" sz="2800" dirty="0">
                <a:solidFill>
                  <a:prstClr val="black"/>
                </a:solidFill>
                <a:latin typeface="Arial" pitchFamily="34" charset="0"/>
                <a:sym typeface="Symbol" panose="05050102010706020507" pitchFamily="18" charset="2"/>
              </a:rPr>
              <a:t> - </a:t>
            </a:r>
            <a:r>
              <a:rPr lang="cs-CZ" altLang="cs-CZ" dirty="0">
                <a:solidFill>
                  <a:prstClr val="black"/>
                </a:solidFill>
                <a:sym typeface="Symbol" panose="05050102010706020507" pitchFamily="18" charset="2"/>
              </a:rPr>
              <a:t>doba života excitovaného stavu bez přítomnosti </a:t>
            </a:r>
            <a:r>
              <a:rPr lang="cs-CZ" altLang="cs-CZ" dirty="0" err="1">
                <a:solidFill>
                  <a:prstClr val="black"/>
                </a:solidFill>
                <a:sym typeface="Symbol" panose="05050102010706020507" pitchFamily="18" charset="2"/>
              </a:rPr>
              <a:t>zhášedla</a:t>
            </a:r>
            <a:r>
              <a:rPr lang="cs-CZ" altLang="cs-CZ" sz="2800" baseline="-25000" dirty="0">
                <a:solidFill>
                  <a:prstClr val="black"/>
                </a:solidFill>
                <a:sym typeface="Symbol" panose="05050102010706020507" pitchFamily="18" charset="2"/>
              </a:rPr>
              <a:t> </a:t>
            </a:r>
            <a:r>
              <a:rPr lang="cs-CZ" altLang="cs-CZ" sz="2800" baseline="-25000" dirty="0">
                <a:solidFill>
                  <a:prstClr val="black"/>
                </a:solidFill>
                <a:latin typeface="Arial" pitchFamily="34" charset="0"/>
                <a:sym typeface="Symbol" panose="05050102010706020507" pitchFamily="18" charset="2"/>
              </a:rPr>
              <a:t> </a:t>
            </a:r>
            <a:r>
              <a:rPr lang="cs-CZ" altLang="cs-CZ" sz="2800" dirty="0">
                <a:solidFill>
                  <a:prstClr val="black"/>
                </a:solidFill>
                <a:latin typeface="Arial" pitchFamily="34" charset="0"/>
                <a:sym typeface="Symbol" panose="05050102010706020507" pitchFamily="18" charset="2"/>
              </a:rPr>
              <a:t> </a:t>
            </a:r>
            <a:endParaRPr lang="cs-CZ" altLang="cs-CZ" dirty="0"/>
          </a:p>
          <a:p>
            <a:r>
              <a:rPr lang="cs-CZ" altLang="cs-CZ" b="1" dirty="0"/>
              <a:t> </a:t>
            </a:r>
            <a:r>
              <a:rPr lang="cs-CZ" altLang="cs-CZ" sz="2800" dirty="0">
                <a:solidFill>
                  <a:prstClr val="black"/>
                </a:solidFill>
                <a:latin typeface="Arial" pitchFamily="34" charset="0"/>
                <a:sym typeface="Symbol" panose="05050102010706020507" pitchFamily="18" charset="2"/>
              </a:rPr>
              <a:t>Q - </a:t>
            </a:r>
            <a:r>
              <a:rPr lang="cs-CZ" altLang="cs-CZ" dirty="0"/>
              <a:t>koncentrace </a:t>
            </a:r>
            <a:r>
              <a:rPr lang="cs-CZ" altLang="cs-CZ" dirty="0" err="1"/>
              <a:t>zhášedla</a:t>
            </a:r>
            <a:endParaRPr lang="en-US" altLang="cs-CZ" dirty="0"/>
          </a:p>
        </p:txBody>
      </p:sp>
      <p:sp>
        <p:nvSpPr>
          <p:cNvPr id="3" name="Zástupný symbol pro číslo snímku 2"/>
          <p:cNvSpPr>
            <a:spLocks noGrp="1"/>
          </p:cNvSpPr>
          <p:nvPr>
            <p:ph type="sldNum" sz="quarter" idx="12"/>
          </p:nvPr>
        </p:nvSpPr>
        <p:spPr/>
        <p:txBody>
          <a:bodyPr/>
          <a:lstStyle/>
          <a:p>
            <a:fld id="{8548B729-5452-4276-9337-B68299F816E3}" type="slidenum">
              <a:rPr lang="cs-CZ" altLang="cs-CZ" smtClean="0"/>
              <a:pPr/>
              <a:t>20</a:t>
            </a:fld>
            <a:endParaRPr lang="cs-CZ" altLang="cs-CZ"/>
          </a:p>
        </p:txBody>
      </p:sp>
      <p:cxnSp>
        <p:nvCxnSpPr>
          <p:cNvPr id="4" name="Přímá spojnice 3"/>
          <p:cNvCxnSpPr/>
          <p:nvPr/>
        </p:nvCxnSpPr>
        <p:spPr>
          <a:xfrm>
            <a:off x="2135554" y="1941910"/>
            <a:ext cx="713205"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TextovéPole 4"/>
          <p:cNvSpPr txBox="1"/>
          <p:nvPr/>
        </p:nvSpPr>
        <p:spPr>
          <a:xfrm>
            <a:off x="330200" y="5041900"/>
            <a:ext cx="3949700" cy="369332"/>
          </a:xfrm>
          <a:prstGeom prst="rect">
            <a:avLst/>
          </a:prstGeom>
          <a:noFill/>
        </p:spPr>
        <p:txBody>
          <a:bodyPr wrap="square" rtlCol="0">
            <a:spAutoFit/>
          </a:bodyPr>
          <a:lstStyle/>
          <a:p>
            <a:endParaRPr lang="cs-CZ" dirty="0"/>
          </a:p>
        </p:txBody>
      </p:sp>
      <p:sp>
        <p:nvSpPr>
          <p:cNvPr id="6" name="Obdélník 5"/>
          <p:cNvSpPr/>
          <p:nvPr/>
        </p:nvSpPr>
        <p:spPr>
          <a:xfrm>
            <a:off x="2286000" y="3044280"/>
            <a:ext cx="4572000" cy="769441"/>
          </a:xfrm>
          <a:prstGeom prst="rect">
            <a:avLst/>
          </a:prstGeom>
        </p:spPr>
        <p:txBody>
          <a:bodyPr>
            <a:spAutoFit/>
          </a:bodyPr>
          <a:lstStyle/>
          <a:p>
            <a:endParaRPr lang="cs-CZ" sz="3200" dirty="0">
              <a:latin typeface="Times New Roman" panose="02020603050405020304" pitchFamily="18" charset="0"/>
            </a:endParaRPr>
          </a:p>
          <a:p>
            <a:r>
              <a:rPr lang="cs-CZ" sz="800" baseline="30000" dirty="0">
                <a:latin typeface="Times New Roman" panose="02020603050405020304" pitchFamily="18" charset="0"/>
              </a:rPr>
              <a:t> </a:t>
            </a:r>
            <a:r>
              <a:rPr lang="cs-CZ" baseline="30000" dirty="0">
                <a:latin typeface="Times New Roman" panose="02020603050405020304" pitchFamily="18" charset="0"/>
              </a:rPr>
              <a:t> </a:t>
            </a:r>
          </a:p>
        </p:txBody>
      </p:sp>
      <p:sp>
        <p:nvSpPr>
          <p:cNvPr id="7" name="Obdélník 6"/>
          <p:cNvSpPr/>
          <p:nvPr/>
        </p:nvSpPr>
        <p:spPr>
          <a:xfrm>
            <a:off x="382182" y="5834856"/>
            <a:ext cx="4572000" cy="410369"/>
          </a:xfrm>
          <a:prstGeom prst="rect">
            <a:avLst/>
          </a:prstGeom>
        </p:spPr>
        <p:txBody>
          <a:bodyPr>
            <a:spAutoFit/>
          </a:bodyPr>
          <a:lstStyle/>
          <a:p>
            <a:endParaRPr lang="cs-CZ" sz="1400" dirty="0">
              <a:latin typeface="Times New Roman" panose="02020603050405020304" pitchFamily="18" charset="0"/>
            </a:endParaRPr>
          </a:p>
          <a:p>
            <a:r>
              <a:rPr lang="cs-CZ" sz="300" baseline="30000" dirty="0">
                <a:latin typeface="Times New Roman" panose="02020603050405020304" pitchFamily="18" charset="0"/>
              </a:rPr>
              <a:t> </a:t>
            </a:r>
            <a:r>
              <a:rPr lang="cs-CZ" sz="1000" baseline="30000" dirty="0">
                <a:latin typeface="Times New Roman" panose="02020603050405020304" pitchFamily="18" charset="0"/>
              </a:rPr>
              <a:t> </a:t>
            </a:r>
          </a:p>
        </p:txBody>
      </p:sp>
      <p:sp>
        <p:nvSpPr>
          <p:cNvPr id="8" name="Obdélník 7"/>
          <p:cNvSpPr/>
          <p:nvPr/>
        </p:nvSpPr>
        <p:spPr>
          <a:xfrm>
            <a:off x="2286000" y="3223816"/>
            <a:ext cx="4572000" cy="410369"/>
          </a:xfrm>
          <a:prstGeom prst="rect">
            <a:avLst/>
          </a:prstGeom>
        </p:spPr>
        <p:txBody>
          <a:bodyPr>
            <a:spAutoFit/>
          </a:bodyPr>
          <a:lstStyle/>
          <a:p>
            <a:endParaRPr lang="cs-CZ" sz="1400" dirty="0">
              <a:latin typeface="Times New Roman" panose="02020603050405020304" pitchFamily="18" charset="0"/>
            </a:endParaRPr>
          </a:p>
          <a:p>
            <a:r>
              <a:rPr lang="cs-CZ" sz="300" baseline="30000" dirty="0">
                <a:latin typeface="Times New Roman" panose="02020603050405020304" pitchFamily="18" charset="0"/>
              </a:rPr>
              <a:t> </a:t>
            </a:r>
            <a:r>
              <a:rPr lang="cs-CZ" sz="1000" baseline="30000" dirty="0">
                <a:latin typeface="Times New Roman" panose="02020603050405020304" pitchFamily="18" charset="0"/>
              </a:rPr>
              <a:t> </a:t>
            </a:r>
          </a:p>
        </p:txBody>
      </p:sp>
      <p:sp>
        <p:nvSpPr>
          <p:cNvPr id="9" name="Obdélník 8"/>
          <p:cNvSpPr/>
          <p:nvPr/>
        </p:nvSpPr>
        <p:spPr>
          <a:xfrm>
            <a:off x="382182" y="4736792"/>
            <a:ext cx="4572000" cy="1159292"/>
          </a:xfrm>
          <a:prstGeom prst="rect">
            <a:avLst/>
          </a:prstGeom>
        </p:spPr>
        <p:txBody>
          <a:bodyPr>
            <a:spAutoFit/>
          </a:bodyPr>
          <a:lstStyle/>
          <a:p>
            <a:endParaRPr lang="cs-CZ" sz="4800">
              <a:latin typeface="Times New Roman" panose="02020603050405020304" pitchFamily="18" charset="0"/>
            </a:endParaRPr>
          </a:p>
          <a:p>
            <a:r>
              <a:rPr lang="cs-CZ" sz="800" baseline="30000">
                <a:latin typeface="Times New Roman" panose="02020603050405020304" pitchFamily="18" charset="0"/>
              </a:rPr>
              <a:t> </a:t>
            </a:r>
            <a:r>
              <a:rPr lang="cs-CZ" sz="3200" baseline="30000">
                <a:latin typeface="Times New Roman" panose="02020603050405020304" pitchFamily="18" charset="0"/>
              </a:rPr>
              <a:t> </a:t>
            </a:r>
          </a:p>
        </p:txBody>
      </p:sp>
      <p:pic>
        <p:nvPicPr>
          <p:cNvPr id="11" name="Obrázek 10"/>
          <p:cNvPicPr>
            <a:picLocks noChangeAspect="1"/>
          </p:cNvPicPr>
          <p:nvPr/>
        </p:nvPicPr>
        <p:blipFill rotWithShape="1">
          <a:blip r:embed="rId4"/>
          <a:srcRect t="18759" b="24699"/>
          <a:stretch/>
        </p:blipFill>
        <p:spPr>
          <a:xfrm>
            <a:off x="454665" y="4887207"/>
            <a:ext cx="3404659" cy="914400"/>
          </a:xfrm>
          <a:prstGeom prst="rect">
            <a:avLst/>
          </a:prstGeom>
        </p:spPr>
      </p:pic>
      <p:sp>
        <p:nvSpPr>
          <p:cNvPr id="12" name="Ovál 11"/>
          <p:cNvSpPr/>
          <p:nvPr/>
        </p:nvSpPr>
        <p:spPr>
          <a:xfrm>
            <a:off x="4057650" y="1619248"/>
            <a:ext cx="781050" cy="614824"/>
          </a:xfrm>
          <a:prstGeom prst="ellipse">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
        <p:nvSpPr>
          <p:cNvPr id="13" name="TextovéPole 12"/>
          <p:cNvSpPr txBox="1"/>
          <p:nvPr/>
        </p:nvSpPr>
        <p:spPr>
          <a:xfrm>
            <a:off x="4710687" y="2197311"/>
            <a:ext cx="4334956" cy="461665"/>
          </a:xfrm>
          <a:prstGeom prst="rect">
            <a:avLst/>
          </a:prstGeom>
          <a:noFill/>
          <a:ln w="19050">
            <a:solidFill>
              <a:srgbClr val="0070C0"/>
            </a:solidFill>
          </a:ln>
        </p:spPr>
        <p:txBody>
          <a:bodyPr wrap="square" rtlCol="0">
            <a:spAutoFit/>
          </a:bodyPr>
          <a:lstStyle/>
          <a:p>
            <a:r>
              <a:rPr lang="cs-CZ" sz="2400" b="1" dirty="0"/>
              <a:t>= </a:t>
            </a:r>
            <a:r>
              <a:rPr lang="cs-CZ" sz="2400" b="1" dirty="0" err="1"/>
              <a:t>K</a:t>
            </a:r>
            <a:r>
              <a:rPr lang="cs-CZ" sz="2400" b="1" baseline="-25000" dirty="0" err="1"/>
              <a:t>sv</a:t>
            </a:r>
            <a:r>
              <a:rPr lang="cs-CZ" sz="2400" b="1" dirty="0"/>
              <a:t> Stern </a:t>
            </a:r>
            <a:r>
              <a:rPr lang="cs-CZ" sz="2400" b="1" dirty="0" err="1"/>
              <a:t>Volmerova</a:t>
            </a:r>
            <a:r>
              <a:rPr lang="cs-CZ" sz="2400" b="1" dirty="0"/>
              <a:t> konstanta</a:t>
            </a:r>
          </a:p>
        </p:txBody>
      </p:sp>
      <p:cxnSp>
        <p:nvCxnSpPr>
          <p:cNvPr id="15" name="Přímá spojnice se šipkou 14"/>
          <p:cNvCxnSpPr/>
          <p:nvPr/>
        </p:nvCxnSpPr>
        <p:spPr>
          <a:xfrm>
            <a:off x="4625975" y="2074392"/>
            <a:ext cx="212725" cy="20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3931906" y="4604214"/>
            <a:ext cx="4597766" cy="1200329"/>
          </a:xfrm>
          <a:prstGeom prst="rect">
            <a:avLst/>
          </a:prstGeom>
          <a:noFill/>
        </p:spPr>
        <p:txBody>
          <a:bodyPr wrap="square" rtlCol="0">
            <a:spAutoFit/>
          </a:bodyPr>
          <a:lstStyle/>
          <a:p>
            <a:r>
              <a:rPr lang="cs-CZ" dirty="0"/>
              <a:t>Pro difuzně limitované zhášení, to je v případě, že difuze </a:t>
            </a:r>
            <a:r>
              <a:rPr lang="cs-CZ" dirty="0" err="1"/>
              <a:t>zhášedla</a:t>
            </a:r>
            <a:r>
              <a:rPr lang="cs-CZ" dirty="0"/>
              <a:t> k excitované molekule je limitujícím faktorem a téměř každá kolize je účinná.</a:t>
            </a:r>
          </a:p>
        </p:txBody>
      </p:sp>
      <p:sp>
        <p:nvSpPr>
          <p:cNvPr id="2" name="TextovéPole 1"/>
          <p:cNvSpPr txBox="1"/>
          <p:nvPr/>
        </p:nvSpPr>
        <p:spPr>
          <a:xfrm>
            <a:off x="304800" y="5754507"/>
            <a:ext cx="8224872" cy="461665"/>
          </a:xfrm>
          <a:prstGeom prst="rect">
            <a:avLst/>
          </a:prstGeom>
          <a:noFill/>
        </p:spPr>
        <p:txBody>
          <a:bodyPr wrap="square" rtlCol="0">
            <a:spAutoFit/>
          </a:bodyPr>
          <a:lstStyle/>
          <a:p>
            <a:r>
              <a:rPr lang="el-GR" sz="2400" i="1" dirty="0"/>
              <a:t>η</a:t>
            </a:r>
            <a:r>
              <a:rPr lang="cs-CZ" sz="2400" i="1" dirty="0"/>
              <a:t>  </a:t>
            </a:r>
            <a:r>
              <a:rPr lang="cs-CZ" sz="2400" dirty="0"/>
              <a:t>viskozita, </a:t>
            </a:r>
            <a:r>
              <a:rPr lang="cs-CZ" sz="2400" i="1" dirty="0" err="1"/>
              <a:t>r</a:t>
            </a:r>
            <a:r>
              <a:rPr lang="cs-CZ" sz="2400" i="1" baseline="-25000" dirty="0" err="1"/>
              <a:t>a</a:t>
            </a:r>
            <a:r>
              <a:rPr lang="cs-CZ" sz="2400" i="1" dirty="0"/>
              <a:t>, </a:t>
            </a:r>
            <a:r>
              <a:rPr lang="cs-CZ" sz="2400" i="1" dirty="0" err="1"/>
              <a:t>r</a:t>
            </a:r>
            <a:r>
              <a:rPr lang="cs-CZ" sz="2400" i="1" baseline="-25000" dirty="0" err="1"/>
              <a:t>b</a:t>
            </a:r>
            <a:r>
              <a:rPr lang="cs-CZ" sz="2400" i="1" dirty="0"/>
              <a:t> </a:t>
            </a:r>
            <a:r>
              <a:rPr lang="cs-CZ" sz="2400" dirty="0"/>
              <a:t> poloměry molekul, </a:t>
            </a:r>
            <a:r>
              <a:rPr lang="cs-CZ" sz="2400" i="1" dirty="0" err="1"/>
              <a:t>d</a:t>
            </a:r>
            <a:r>
              <a:rPr lang="cs-CZ" sz="2400" i="1" baseline="-25000" dirty="0" err="1"/>
              <a:t>cc</a:t>
            </a:r>
            <a:r>
              <a:rPr lang="cs-CZ" sz="2400" dirty="0"/>
              <a:t> kolizní vzdálenost</a:t>
            </a:r>
            <a:r>
              <a:rPr lang="cs-CZ" sz="2400" baseline="-25000" dirty="0"/>
              <a:t>  </a:t>
            </a:r>
            <a:endParaRPr lang="cs-CZ" sz="2400" dirty="0"/>
          </a:p>
        </p:txBody>
      </p:sp>
    </p:spTree>
    <p:custDataLst>
      <p:tags r:id="rId1"/>
    </p:custDataLst>
    <p:extLst>
      <p:ext uri="{BB962C8B-B14F-4D97-AF65-F5344CB8AC3E}">
        <p14:creationId xmlns:p14="http://schemas.microsoft.com/office/powerpoint/2010/main" val="3083043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718"/>
                                        </p:tgtEl>
                                        <p:attrNameLst>
                                          <p:attrName>style.visibility</p:attrName>
                                        </p:attrNameLst>
                                      </p:cBhvr>
                                      <p:to>
                                        <p:strVal val="visible"/>
                                      </p:to>
                                    </p:set>
                                    <p:anim calcmode="lin" valueType="num">
                                      <p:cBhvr additive="base">
                                        <p:cTn id="7" dur="3000" fill="hold"/>
                                        <p:tgtEl>
                                          <p:spTgt spid="115718"/>
                                        </p:tgtEl>
                                        <p:attrNameLst>
                                          <p:attrName>ppt_x</p:attrName>
                                        </p:attrNameLst>
                                      </p:cBhvr>
                                      <p:tavLst>
                                        <p:tav tm="0">
                                          <p:val>
                                            <p:strVal val="#ppt_x"/>
                                          </p:val>
                                        </p:tav>
                                        <p:tav tm="100000">
                                          <p:val>
                                            <p:strVal val="#ppt_x"/>
                                          </p:val>
                                        </p:tav>
                                      </p:tavLst>
                                    </p:anim>
                                    <p:anim calcmode="lin" valueType="num">
                                      <p:cBhvr additive="base">
                                        <p:cTn id="8" dur="3000" fill="hold"/>
                                        <p:tgtEl>
                                          <p:spTgt spid="1157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idx="1"/>
          </p:nvPr>
        </p:nvSpPr>
        <p:spPr/>
        <p:txBody>
          <a:bodyPr/>
          <a:lstStyle/>
          <a:p>
            <a:r>
              <a:rPr lang="cs-CZ" sz="2400" u="sng" dirty="0">
                <a:solidFill>
                  <a:srgbClr val="7030A0"/>
                </a:solidFill>
              </a:rPr>
              <a:t>Měření intenzity fluorescence.  </a:t>
            </a:r>
            <a:r>
              <a:rPr lang="cs-CZ" sz="2400" dirty="0">
                <a:solidFill>
                  <a:schemeClr val="tx1"/>
                </a:solidFill>
              </a:rPr>
              <a:t>Ustálená fluorescence  je excitována kontinuálním zdrojem  a měříme časovou střední hodnotu intenzity fluorescence. </a:t>
            </a:r>
          </a:p>
          <a:p>
            <a:endParaRPr lang="cs-CZ" dirty="0"/>
          </a:p>
          <a:p>
            <a:endParaRPr lang="cs-CZ" sz="2400" dirty="0"/>
          </a:p>
          <a:p>
            <a:r>
              <a:rPr lang="cs-CZ" sz="2400" u="sng" dirty="0">
                <a:solidFill>
                  <a:srgbClr val="7030A0"/>
                </a:solidFill>
              </a:rPr>
              <a:t>Měření v časové oblasti</a:t>
            </a:r>
            <a:r>
              <a:rPr lang="cs-CZ" sz="2400" dirty="0"/>
              <a:t>. </a:t>
            </a:r>
            <a:r>
              <a:rPr lang="cs-CZ" sz="2400" dirty="0">
                <a:solidFill>
                  <a:schemeClr val="tx1"/>
                </a:solidFill>
              </a:rPr>
              <a:t>Fluorescence je excitována pulzním zdrojem nebo je budící záření fázově modulováno. Při měření v časové oblasti doba dohasínání nezávisí na koncentraci vzorku.</a:t>
            </a:r>
          </a:p>
        </p:txBody>
      </p:sp>
      <p:sp>
        <p:nvSpPr>
          <p:cNvPr id="7" name="Nadpis 6"/>
          <p:cNvSpPr>
            <a:spLocks noGrp="1"/>
          </p:cNvSpPr>
          <p:nvPr>
            <p:ph type="title"/>
          </p:nvPr>
        </p:nvSpPr>
        <p:spPr/>
        <p:txBody>
          <a:bodyPr/>
          <a:lstStyle/>
          <a:p>
            <a:pPr algn="l"/>
            <a:r>
              <a:rPr lang="cs-CZ" sz="2800" b="1" dirty="0"/>
              <a:t>Měření fluorescence</a:t>
            </a:r>
          </a:p>
        </p:txBody>
      </p:sp>
    </p:spTree>
    <p:extLst>
      <p:ext uri="{BB962C8B-B14F-4D97-AF65-F5344CB8AC3E}">
        <p14:creationId xmlns:p14="http://schemas.microsoft.com/office/powerpoint/2010/main" val="393188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3182"/>
          <a:stretch/>
        </p:blipFill>
        <p:spPr bwMode="auto">
          <a:xfrm>
            <a:off x="101600" y="1134737"/>
            <a:ext cx="6285612" cy="224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 Box 5"/>
          <p:cNvSpPr txBox="1">
            <a:spLocks noChangeArrowheads="1"/>
          </p:cNvSpPr>
          <p:nvPr/>
        </p:nvSpPr>
        <p:spPr bwMode="auto">
          <a:xfrm>
            <a:off x="205412" y="303739"/>
            <a:ext cx="6615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b="1" dirty="0">
                <a:solidFill>
                  <a:srgbClr val="7030A0"/>
                </a:solidFill>
              </a:rPr>
              <a:t>Časově rozlišená fluorescence </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7534"/>
          <a:stretch/>
        </p:blipFill>
        <p:spPr bwMode="auto">
          <a:xfrm>
            <a:off x="101600" y="3657600"/>
            <a:ext cx="6285612" cy="2603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17688" y="1001458"/>
            <a:ext cx="2980267" cy="461665"/>
          </a:xfrm>
          <a:prstGeom prst="rect">
            <a:avLst/>
          </a:prstGeom>
          <a:solidFill>
            <a:schemeClr val="bg1"/>
          </a:solidFill>
        </p:spPr>
        <p:txBody>
          <a:bodyPr wrap="square" rtlCol="0">
            <a:spAutoFit/>
          </a:bodyPr>
          <a:lstStyle/>
          <a:p>
            <a:r>
              <a:rPr lang="cs-CZ" sz="2400" b="1" u="sng" cap="small" dirty="0"/>
              <a:t>Pulsní měření</a:t>
            </a:r>
          </a:p>
        </p:txBody>
      </p:sp>
      <p:sp>
        <p:nvSpPr>
          <p:cNvPr id="8" name="Text Box 5"/>
          <p:cNvSpPr txBox="1">
            <a:spLocks noChangeArrowheads="1"/>
          </p:cNvSpPr>
          <p:nvPr/>
        </p:nvSpPr>
        <p:spPr bwMode="auto">
          <a:xfrm>
            <a:off x="417688" y="3520532"/>
            <a:ext cx="6615113" cy="461665"/>
          </a:xfrm>
          <a:prstGeom prst="rect">
            <a:avLst/>
          </a:prstGeom>
          <a:solidFill>
            <a:schemeClr val="bg1"/>
          </a:solidFill>
          <a:ln>
            <a:noFill/>
          </a:ln>
          <a:effectLst/>
          <a:extLst/>
        </p:spPr>
        <p:txBody>
          <a:bodyPr lIns="108000" rIns="108000">
            <a:spAutoFit/>
          </a:bodyPr>
          <a:lstStyle/>
          <a:p>
            <a:pPr>
              <a:spcBef>
                <a:spcPct val="50000"/>
              </a:spcBef>
            </a:pPr>
            <a:r>
              <a:rPr lang="cs-CZ" altLang="cs-CZ" sz="2400" b="1" u="sng" cap="small" dirty="0"/>
              <a:t>Měření pomocí fázové modulace.</a:t>
            </a:r>
          </a:p>
        </p:txBody>
      </p:sp>
      <p:sp>
        <p:nvSpPr>
          <p:cNvPr id="4" name="TextovéPole 3"/>
          <p:cNvSpPr txBox="1"/>
          <p:nvPr/>
        </p:nvSpPr>
        <p:spPr>
          <a:xfrm>
            <a:off x="999064" y="2071141"/>
            <a:ext cx="1890891" cy="378548"/>
          </a:xfrm>
          <a:prstGeom prst="rect">
            <a:avLst/>
          </a:prstGeom>
          <a:solidFill>
            <a:schemeClr val="bg1"/>
          </a:solidFill>
        </p:spPr>
        <p:txBody>
          <a:bodyPr wrap="square" rtlCol="0">
            <a:spAutoFit/>
          </a:bodyPr>
          <a:lstStyle/>
          <a:p>
            <a:r>
              <a:rPr lang="cs-CZ" b="1" dirty="0">
                <a:solidFill>
                  <a:srgbClr val="FF3300"/>
                </a:solidFill>
              </a:rPr>
              <a:t>Excitační puls</a:t>
            </a:r>
          </a:p>
        </p:txBody>
      </p:sp>
      <p:sp>
        <p:nvSpPr>
          <p:cNvPr id="13" name="TextovéPole 12"/>
          <p:cNvSpPr txBox="1"/>
          <p:nvPr/>
        </p:nvSpPr>
        <p:spPr>
          <a:xfrm>
            <a:off x="1840088" y="3988850"/>
            <a:ext cx="1049867" cy="276999"/>
          </a:xfrm>
          <a:prstGeom prst="rect">
            <a:avLst/>
          </a:prstGeom>
          <a:solidFill>
            <a:schemeClr val="bg1"/>
          </a:solidFill>
        </p:spPr>
        <p:txBody>
          <a:bodyPr wrap="square" tIns="0" bIns="0" rtlCol="0">
            <a:spAutoFit/>
          </a:bodyPr>
          <a:lstStyle/>
          <a:p>
            <a:r>
              <a:rPr lang="cs-CZ" b="1" dirty="0">
                <a:solidFill>
                  <a:srgbClr val="FF3300"/>
                </a:solidFill>
              </a:rPr>
              <a:t>Excitace</a:t>
            </a:r>
          </a:p>
        </p:txBody>
      </p:sp>
      <p:cxnSp>
        <p:nvCxnSpPr>
          <p:cNvPr id="12" name="Přímá spojnice 11"/>
          <p:cNvCxnSpPr/>
          <p:nvPr/>
        </p:nvCxnSpPr>
        <p:spPr>
          <a:xfrm>
            <a:off x="1560443" y="3988850"/>
            <a:ext cx="15240" cy="1436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1855328" y="4425937"/>
            <a:ext cx="25385" cy="999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1575683" y="5425440"/>
            <a:ext cx="3321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1590923" y="5066318"/>
            <a:ext cx="170314" cy="369332"/>
          </a:xfrm>
          <a:prstGeom prst="rect">
            <a:avLst/>
          </a:prstGeom>
          <a:noFill/>
        </p:spPr>
        <p:txBody>
          <a:bodyPr wrap="square" rtlCol="0">
            <a:spAutoFit/>
          </a:bodyPr>
          <a:lstStyle/>
          <a:p>
            <a:r>
              <a:rPr lang="el-GR" dirty="0"/>
              <a:t>φ</a:t>
            </a:r>
            <a:endParaRPr lang="cs-CZ" dirty="0"/>
          </a:p>
        </p:txBody>
      </p:sp>
      <p:cxnSp>
        <p:nvCxnSpPr>
          <p:cNvPr id="22" name="Přímá spojnice se šipkou 21"/>
          <p:cNvCxnSpPr/>
          <p:nvPr/>
        </p:nvCxnSpPr>
        <p:spPr>
          <a:xfrm>
            <a:off x="3725244" y="4127349"/>
            <a:ext cx="0" cy="79833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a:off x="3959750" y="4425937"/>
            <a:ext cx="0" cy="533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442444" y="4241271"/>
            <a:ext cx="212276" cy="338554"/>
          </a:xfrm>
          <a:prstGeom prst="rect">
            <a:avLst/>
          </a:prstGeom>
          <a:noFill/>
        </p:spPr>
        <p:txBody>
          <a:bodyPr wrap="square" rtlCol="0">
            <a:spAutoFit/>
          </a:bodyPr>
          <a:lstStyle/>
          <a:p>
            <a:r>
              <a:rPr lang="cs-CZ" sz="1600" dirty="0"/>
              <a:t>A</a:t>
            </a:r>
          </a:p>
        </p:txBody>
      </p:sp>
      <p:sp>
        <p:nvSpPr>
          <p:cNvPr id="28" name="TextovéPole 27"/>
          <p:cNvSpPr txBox="1"/>
          <p:nvPr/>
        </p:nvSpPr>
        <p:spPr>
          <a:xfrm>
            <a:off x="3747474" y="4512518"/>
            <a:ext cx="212276" cy="338554"/>
          </a:xfrm>
          <a:prstGeom prst="rect">
            <a:avLst/>
          </a:prstGeom>
          <a:noFill/>
        </p:spPr>
        <p:txBody>
          <a:bodyPr wrap="square" rtlCol="0">
            <a:spAutoFit/>
          </a:bodyPr>
          <a:lstStyle/>
          <a:p>
            <a:r>
              <a:rPr lang="cs-CZ" sz="1600" dirty="0"/>
              <a:t>B</a:t>
            </a:r>
          </a:p>
        </p:txBody>
      </p:sp>
      <p:sp>
        <p:nvSpPr>
          <p:cNvPr id="3" name="TextovéPole 2"/>
          <p:cNvSpPr txBox="1"/>
          <p:nvPr/>
        </p:nvSpPr>
        <p:spPr>
          <a:xfrm>
            <a:off x="5949959" y="5425440"/>
            <a:ext cx="2165684" cy="369332"/>
          </a:xfrm>
          <a:prstGeom prst="rect">
            <a:avLst/>
          </a:prstGeom>
          <a:noFill/>
        </p:spPr>
        <p:txBody>
          <a:bodyPr wrap="square" rtlCol="0">
            <a:spAutoFit/>
          </a:bodyPr>
          <a:lstStyle/>
          <a:p>
            <a:r>
              <a:rPr lang="cs-CZ" i="1" dirty="0"/>
              <a:t>f </a:t>
            </a:r>
            <a:r>
              <a:rPr lang="cs-CZ" dirty="0"/>
              <a:t>= 1-200 MHz </a:t>
            </a:r>
          </a:p>
        </p:txBody>
      </p:sp>
    </p:spTree>
    <p:extLst>
      <p:ext uri="{BB962C8B-B14F-4D97-AF65-F5344CB8AC3E}">
        <p14:creationId xmlns:p14="http://schemas.microsoft.com/office/powerpoint/2010/main" val="298617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3"/>
          <p:cNvSpPr>
            <a:spLocks noGrp="1"/>
          </p:cNvSpPr>
          <p:nvPr>
            <p:ph type="sldNum" sz="quarter" idx="4294967295"/>
          </p:nvPr>
        </p:nvSpPr>
        <p:spPr/>
        <p:txBody>
          <a:bodyPr/>
          <a:lstStyle/>
          <a:p>
            <a:fld id="{97CD6793-7EEF-4CF2-85FF-5342241B5098}" type="slidenum">
              <a:rPr lang="cs-CZ" altLang="cs-CZ"/>
              <a:pPr/>
              <a:t>23</a:t>
            </a:fld>
            <a:endParaRPr lang="cs-CZ" altLang="cs-CZ"/>
          </a:p>
        </p:txBody>
      </p:sp>
      <p:pic>
        <p:nvPicPr>
          <p:cNvPr id="1105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5432"/>
          <a:stretch/>
        </p:blipFill>
        <p:spPr bwMode="auto">
          <a:xfrm>
            <a:off x="4572000" y="757989"/>
            <a:ext cx="4054642" cy="552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7" name="Text Box 5"/>
          <p:cNvSpPr txBox="1">
            <a:spLocks noChangeArrowheads="1"/>
          </p:cNvSpPr>
          <p:nvPr/>
        </p:nvSpPr>
        <p:spPr bwMode="auto">
          <a:xfrm>
            <a:off x="212829" y="5751539"/>
            <a:ext cx="44554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900" b="1" dirty="0" err="1"/>
              <a:t>Texture</a:t>
            </a:r>
            <a:r>
              <a:rPr lang="cs-CZ" altLang="cs-CZ" sz="900" b="1" dirty="0"/>
              <a:t> </a:t>
            </a:r>
            <a:r>
              <a:rPr lang="cs-CZ" altLang="cs-CZ" sz="900" b="1" dirty="0" err="1"/>
              <a:t>Analysis</a:t>
            </a:r>
            <a:r>
              <a:rPr lang="cs-CZ" altLang="cs-CZ" sz="900" b="1" dirty="0"/>
              <a:t> of Fluorescence </a:t>
            </a:r>
            <a:r>
              <a:rPr lang="cs-CZ" altLang="cs-CZ" sz="900" b="1" dirty="0" err="1"/>
              <a:t>Lifetime</a:t>
            </a:r>
            <a:r>
              <a:rPr lang="cs-CZ" altLang="cs-CZ" sz="900" b="1" dirty="0"/>
              <a:t> </a:t>
            </a:r>
            <a:r>
              <a:rPr lang="cs-CZ" altLang="cs-CZ" sz="900" b="1" dirty="0" err="1"/>
              <a:t>Images</a:t>
            </a:r>
            <a:r>
              <a:rPr lang="cs-CZ" altLang="cs-CZ" sz="900" b="1" dirty="0"/>
              <a:t> </a:t>
            </a:r>
            <a:r>
              <a:rPr lang="cs-CZ" altLang="cs-CZ" sz="900" b="1" dirty="0" err="1"/>
              <a:t>of</a:t>
            </a:r>
            <a:r>
              <a:rPr lang="cs-CZ" altLang="cs-CZ" sz="900" b="1" dirty="0"/>
              <a:t> </a:t>
            </a:r>
            <a:r>
              <a:rPr lang="cs-CZ" altLang="cs-CZ" sz="900" b="1" dirty="0" err="1"/>
              <a:t>Nuclear</a:t>
            </a:r>
            <a:r>
              <a:rPr lang="cs-CZ" altLang="cs-CZ" sz="900" b="1" dirty="0"/>
              <a:t> DNA </a:t>
            </a:r>
            <a:r>
              <a:rPr lang="cs-CZ" altLang="cs-CZ" sz="900" b="1" dirty="0" err="1"/>
              <a:t>with</a:t>
            </a:r>
            <a:r>
              <a:rPr lang="cs-CZ" altLang="cs-CZ" sz="900" b="1" dirty="0"/>
              <a:t> </a:t>
            </a:r>
            <a:r>
              <a:rPr lang="cs-CZ" altLang="cs-CZ" sz="900" b="1" dirty="0" err="1"/>
              <a:t>Effect</a:t>
            </a:r>
            <a:r>
              <a:rPr lang="cs-CZ" altLang="cs-CZ" sz="900" b="1" dirty="0"/>
              <a:t> </a:t>
            </a:r>
            <a:r>
              <a:rPr lang="cs-CZ" altLang="cs-CZ" sz="900" b="1" dirty="0" err="1"/>
              <a:t>of</a:t>
            </a:r>
            <a:r>
              <a:rPr lang="cs-CZ" altLang="cs-CZ" sz="900" b="1" dirty="0"/>
              <a:t> Fluorescence Resonance </a:t>
            </a:r>
            <a:r>
              <a:rPr lang="cs-CZ" altLang="cs-CZ" sz="900" b="1" dirty="0" err="1"/>
              <a:t>Energy</a:t>
            </a:r>
            <a:r>
              <a:rPr lang="cs-CZ" altLang="cs-CZ" sz="900" b="1" dirty="0"/>
              <a:t> Transfer </a:t>
            </a:r>
          </a:p>
          <a:p>
            <a:r>
              <a:rPr lang="cs-CZ" altLang="cs-CZ" sz="900" b="1" dirty="0" err="1"/>
              <a:t>Shin-ichi</a:t>
            </a:r>
            <a:r>
              <a:rPr lang="cs-CZ" altLang="cs-CZ" sz="900" b="1" dirty="0"/>
              <a:t> </a:t>
            </a:r>
            <a:r>
              <a:rPr lang="cs-CZ" altLang="cs-CZ" sz="900" b="1" dirty="0" err="1"/>
              <a:t>Murata</a:t>
            </a:r>
            <a:r>
              <a:rPr lang="cs-CZ" altLang="cs-CZ" sz="900" b="1" dirty="0"/>
              <a:t>, Petr Herman, and Joseph R. </a:t>
            </a:r>
            <a:r>
              <a:rPr lang="cs-CZ" altLang="cs-CZ" sz="900" b="1" dirty="0" err="1"/>
              <a:t>Lakowicz</a:t>
            </a:r>
            <a:r>
              <a:rPr lang="cs-CZ" altLang="cs-CZ" sz="900" dirty="0"/>
              <a:t>* </a:t>
            </a:r>
          </a:p>
          <a:p>
            <a:r>
              <a:rPr lang="cs-CZ" altLang="cs-CZ" sz="900" dirty="0" err="1"/>
              <a:t>Cytometry</a:t>
            </a:r>
            <a:r>
              <a:rPr lang="cs-CZ" altLang="cs-CZ" sz="900" dirty="0"/>
              <a:t> 43:94–100 (2001)</a:t>
            </a:r>
          </a:p>
        </p:txBody>
      </p:sp>
      <p:sp>
        <p:nvSpPr>
          <p:cNvPr id="110598" name="Text Box 6"/>
          <p:cNvSpPr txBox="1">
            <a:spLocks noChangeArrowheads="1"/>
          </p:cNvSpPr>
          <p:nvPr/>
        </p:nvSpPr>
        <p:spPr bwMode="auto">
          <a:xfrm>
            <a:off x="116576" y="88180"/>
            <a:ext cx="4647930"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100" b="1" dirty="0">
                <a:solidFill>
                  <a:srgbClr val="7030A0"/>
                </a:solidFill>
              </a:rPr>
              <a:t>Vliv způsobu měření fluorescence na obraz získaný fluorescenčním mikroskopem.</a:t>
            </a:r>
          </a:p>
          <a:p>
            <a:pPr>
              <a:spcBef>
                <a:spcPct val="50000"/>
              </a:spcBef>
            </a:pPr>
            <a:endParaRPr lang="cs-CZ" altLang="cs-CZ" sz="2100" dirty="0">
              <a:solidFill>
                <a:srgbClr val="7030A0"/>
              </a:solidFill>
            </a:endParaRPr>
          </a:p>
          <a:p>
            <a:r>
              <a:rPr lang="cs-CZ" altLang="cs-CZ" sz="2400" dirty="0"/>
              <a:t>Buňka vybarvovaná barvivy </a:t>
            </a:r>
          </a:p>
          <a:p>
            <a:r>
              <a:rPr lang="cs-CZ" altLang="cs-CZ" sz="2400" dirty="0"/>
              <a:t>Ho (</a:t>
            </a:r>
            <a:r>
              <a:rPr lang="cs-CZ" altLang="cs-CZ" dirty="0" err="1"/>
              <a:t>Hoechst</a:t>
            </a:r>
            <a:r>
              <a:rPr lang="cs-CZ" altLang="cs-CZ" dirty="0"/>
              <a:t> 3342</a:t>
            </a:r>
            <a:r>
              <a:rPr lang="cs-CZ" altLang="cs-CZ" sz="2400" dirty="0"/>
              <a:t>) a </a:t>
            </a:r>
          </a:p>
          <a:p>
            <a:r>
              <a:rPr lang="cs-CZ" altLang="cs-CZ" sz="2400" dirty="0"/>
              <a:t> 7-AAD </a:t>
            </a:r>
            <a:r>
              <a:rPr lang="cs-CZ" altLang="cs-CZ" sz="1400" dirty="0"/>
              <a:t>( </a:t>
            </a:r>
            <a:r>
              <a:rPr lang="cs-CZ" altLang="cs-CZ" sz="1400" b="1" dirty="0"/>
              <a:t>7-AMINO-ACTINOMYCIN</a:t>
            </a:r>
            <a:r>
              <a:rPr lang="cs-CZ" altLang="cs-CZ" sz="2400" b="1" dirty="0"/>
              <a:t>).</a:t>
            </a:r>
            <a:r>
              <a:rPr lang="cs-CZ" altLang="cs-CZ" sz="2400" dirty="0"/>
              <a:t> </a:t>
            </a:r>
          </a:p>
        </p:txBody>
      </p:sp>
      <p:sp>
        <p:nvSpPr>
          <p:cNvPr id="2" name="TextovéPole 1"/>
          <p:cNvSpPr txBox="1"/>
          <p:nvPr/>
        </p:nvSpPr>
        <p:spPr>
          <a:xfrm>
            <a:off x="4981075" y="573323"/>
            <a:ext cx="3176336" cy="369332"/>
          </a:xfrm>
          <a:prstGeom prst="rect">
            <a:avLst/>
          </a:prstGeom>
          <a:noFill/>
        </p:spPr>
        <p:txBody>
          <a:bodyPr wrap="square" rtlCol="0">
            <a:spAutoFit/>
          </a:bodyPr>
          <a:lstStyle/>
          <a:p>
            <a:r>
              <a:rPr lang="cs-CZ" dirty="0">
                <a:solidFill>
                  <a:srgbClr val="FF0000"/>
                </a:solidFill>
              </a:rPr>
              <a:t>Měření intenzity fluorescence</a:t>
            </a:r>
          </a:p>
        </p:txBody>
      </p:sp>
      <p:sp>
        <p:nvSpPr>
          <p:cNvPr id="8" name="TextovéPole 7"/>
          <p:cNvSpPr txBox="1"/>
          <p:nvPr/>
        </p:nvSpPr>
        <p:spPr>
          <a:xfrm>
            <a:off x="986589" y="3766775"/>
            <a:ext cx="3777917" cy="369332"/>
          </a:xfrm>
          <a:prstGeom prst="rect">
            <a:avLst/>
          </a:prstGeom>
          <a:noFill/>
        </p:spPr>
        <p:txBody>
          <a:bodyPr wrap="square" rtlCol="0">
            <a:spAutoFit/>
          </a:bodyPr>
          <a:lstStyle/>
          <a:p>
            <a:r>
              <a:rPr lang="cs-CZ" dirty="0">
                <a:solidFill>
                  <a:srgbClr val="FF0000"/>
                </a:solidFill>
              </a:rPr>
              <a:t>Měření fluorescence v časové oblasti</a:t>
            </a:r>
          </a:p>
        </p:txBody>
      </p:sp>
      <p:cxnSp>
        <p:nvCxnSpPr>
          <p:cNvPr id="4" name="Přímá spojnice se šipkou 3"/>
          <p:cNvCxnSpPr/>
          <p:nvPr/>
        </p:nvCxnSpPr>
        <p:spPr>
          <a:xfrm flipV="1">
            <a:off x="4150895" y="3308684"/>
            <a:ext cx="517358" cy="360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4102769" y="4247146"/>
            <a:ext cx="469231" cy="4465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138170"/>
      </p:ext>
    </p:extLst>
  </p:cSld>
  <p:clrMapOvr>
    <a:masterClrMapping/>
  </p:clrMapOvr>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8129" y="3921872"/>
            <a:ext cx="8304242" cy="3139321"/>
          </a:xfrm>
          <a:prstGeom prst="rect">
            <a:avLst/>
          </a:prstGeom>
        </p:spPr>
        <p:txBody>
          <a:bodyPr wrap="square">
            <a:spAutoFit/>
          </a:bodyPr>
          <a:lstStyle/>
          <a:p>
            <a:r>
              <a:rPr lang="cs-CZ" b="1" u="sng" dirty="0" err="1">
                <a:solidFill>
                  <a:srgbClr val="7030A0"/>
                </a:solidFill>
                <a:latin typeface="arial" panose="020B0604020202020204" pitchFamily="34" charset="0"/>
              </a:rPr>
              <a:t>Speckle</a:t>
            </a:r>
            <a:r>
              <a:rPr lang="cs-CZ" u="sng" dirty="0">
                <a:solidFill>
                  <a:srgbClr val="7030A0"/>
                </a:solidFill>
                <a:latin typeface="arial" panose="020B0604020202020204" pitchFamily="34" charset="0"/>
              </a:rPr>
              <a:t> </a:t>
            </a:r>
            <a:r>
              <a:rPr lang="cs-CZ" dirty="0">
                <a:latin typeface="arial" panose="020B0604020202020204" pitchFamily="34" charset="0"/>
              </a:rPr>
              <a:t>= obrazec světelných skvrn vznikající jako difuzní reflexe koherentního světla (laser) od povrchu. Rozměry nerovností povrchu jsou srovnatelné s vlnovou délkou světla laseru. </a:t>
            </a:r>
          </a:p>
          <a:p>
            <a:r>
              <a:rPr lang="cs-CZ" dirty="0">
                <a:latin typeface="arial" panose="020B0604020202020204" pitchFamily="34" charset="0"/>
              </a:rPr>
              <a:t>Obrazec skvrn je vytvořen vzájemným rušením sady koherentních vlnových front.</a:t>
            </a:r>
          </a:p>
          <a:p>
            <a:r>
              <a:rPr lang="cs-CZ" dirty="0">
                <a:latin typeface="arial" panose="020B0604020202020204" pitchFamily="34" charset="0"/>
              </a:rPr>
              <a:t>Průmyslově se využívá k měření deformace a tvaru (polovodičové spoje, výzkum polymerů, hudební nástroje).</a:t>
            </a:r>
          </a:p>
          <a:p>
            <a:r>
              <a:rPr lang="cs-CZ" dirty="0">
                <a:latin typeface="arial" panose="020B0604020202020204" pitchFamily="34" charset="0"/>
              </a:rPr>
              <a:t>Objektivní </a:t>
            </a:r>
            <a:r>
              <a:rPr lang="cs-CZ" dirty="0" err="1">
                <a:latin typeface="arial" panose="020B0604020202020204" pitchFamily="34" charset="0"/>
              </a:rPr>
              <a:t>speckl</a:t>
            </a:r>
            <a:r>
              <a:rPr lang="cs-CZ" dirty="0">
                <a:latin typeface="arial" panose="020B0604020202020204" pitchFamily="34" charset="0"/>
              </a:rPr>
              <a:t> – obrazec je pozorován přímo na stínítku.</a:t>
            </a:r>
          </a:p>
          <a:p>
            <a:r>
              <a:rPr lang="cs-CZ" dirty="0">
                <a:latin typeface="arial" panose="020B0604020202020204" pitchFamily="34" charset="0"/>
              </a:rPr>
              <a:t>Subjektivní </a:t>
            </a:r>
            <a:r>
              <a:rPr lang="cs-CZ" dirty="0" err="1">
                <a:latin typeface="arial" panose="020B0604020202020204" pitchFamily="34" charset="0"/>
              </a:rPr>
              <a:t>speckl</a:t>
            </a:r>
            <a:r>
              <a:rPr lang="cs-CZ" dirty="0">
                <a:latin typeface="arial" panose="020B0604020202020204" pitchFamily="34" charset="0"/>
              </a:rPr>
              <a:t> – zobrazení rozptylujícího povrchu pomocí čoček. </a:t>
            </a:r>
          </a:p>
          <a:p>
            <a:r>
              <a:rPr lang="cs-CZ" dirty="0">
                <a:latin typeface="arial" panose="020B0604020202020204" pitchFamily="34" charset="0"/>
              </a:rPr>
              <a:t> </a:t>
            </a:r>
          </a:p>
          <a:p>
            <a:endParaRPr lang="cs-CZ" dirty="0"/>
          </a:p>
        </p:txBody>
      </p:sp>
      <p:pic>
        <p:nvPicPr>
          <p:cNvPr id="7170" name="Picture 2" descr="https://www.researchgate.net/profile/Dario_Ambrosini/publication/257141369/figure/fig1/AS:486756131840002@1493063113584/A-typical-speckle-pattern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502" y="1350771"/>
            <a:ext cx="2173725" cy="2173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08128" y="264799"/>
            <a:ext cx="6808573" cy="523220"/>
          </a:xfrm>
          <a:prstGeom prst="rect">
            <a:avLst/>
          </a:prstGeom>
          <a:noFill/>
        </p:spPr>
        <p:txBody>
          <a:bodyPr wrap="square" rtlCol="0">
            <a:spAutoFit/>
          </a:bodyPr>
          <a:lstStyle/>
          <a:p>
            <a:r>
              <a:rPr lang="cs-CZ" sz="2800" b="1" dirty="0" err="1">
                <a:solidFill>
                  <a:srgbClr val="7030A0"/>
                </a:solidFill>
              </a:rPr>
              <a:t>Speckle</a:t>
            </a:r>
            <a:endParaRPr lang="cs-CZ" sz="2800" b="1" dirty="0">
              <a:solidFill>
                <a:srgbClr val="7030A0"/>
              </a:solidFill>
            </a:endParaRPr>
          </a:p>
        </p:txBody>
      </p:sp>
      <p:pic>
        <p:nvPicPr>
          <p:cNvPr id="4" name="Obrázek 3"/>
          <p:cNvPicPr>
            <a:picLocks noChangeAspect="1"/>
          </p:cNvPicPr>
          <p:nvPr/>
        </p:nvPicPr>
        <p:blipFill rotWithShape="1">
          <a:blip r:embed="rId4"/>
          <a:srcRect l="12084" t="-1606" r="13495" b="1606"/>
          <a:stretch/>
        </p:blipFill>
        <p:spPr>
          <a:xfrm>
            <a:off x="308128" y="1505079"/>
            <a:ext cx="4319374" cy="2234027"/>
          </a:xfrm>
          <a:prstGeom prst="rect">
            <a:avLst/>
          </a:prstGeom>
        </p:spPr>
      </p:pic>
      <p:sp>
        <p:nvSpPr>
          <p:cNvPr id="3" name="Obdélník 2"/>
          <p:cNvSpPr/>
          <p:nvPr/>
        </p:nvSpPr>
        <p:spPr>
          <a:xfrm>
            <a:off x="3070746" y="1505079"/>
            <a:ext cx="682388" cy="555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62702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9" name="Text Box 11"/>
          <p:cNvSpPr txBox="1">
            <a:spLocks noChangeArrowheads="1"/>
          </p:cNvSpPr>
          <p:nvPr/>
        </p:nvSpPr>
        <p:spPr bwMode="auto">
          <a:xfrm>
            <a:off x="1385889" y="4887516"/>
            <a:ext cx="59947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sp>
        <p:nvSpPr>
          <p:cNvPr id="48140" name="Text Box 12"/>
          <p:cNvSpPr txBox="1">
            <a:spLocks noChangeArrowheads="1"/>
          </p:cNvSpPr>
          <p:nvPr/>
        </p:nvSpPr>
        <p:spPr bwMode="auto">
          <a:xfrm>
            <a:off x="456191" y="3798280"/>
            <a:ext cx="8229600" cy="1538883"/>
          </a:xfrm>
          <a:prstGeom prst="rect">
            <a:avLst/>
          </a:prstGeom>
          <a:noFill/>
          <a:ln w="539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u="sng" dirty="0">
                <a:solidFill>
                  <a:srgbClr val="7030A0"/>
                </a:solidFill>
              </a:rPr>
              <a:t>Podmínky totálního odrazu (TIR): </a:t>
            </a:r>
          </a:p>
          <a:p>
            <a:pPr marL="457200" indent="-457200">
              <a:lnSpc>
                <a:spcPts val="2000"/>
              </a:lnSpc>
              <a:spcBef>
                <a:spcPts val="1200"/>
              </a:spcBef>
              <a:buAutoNum type="arabicParenR"/>
            </a:pPr>
            <a:r>
              <a:rPr lang="cs-CZ" altLang="cs-CZ" sz="2400" dirty="0"/>
              <a:t>Index lomu prostředí ze kterého paprsek vstupuje je vyšší než prostředí do kterého vstupuje.</a:t>
            </a:r>
          </a:p>
          <a:p>
            <a:pPr>
              <a:lnSpc>
                <a:spcPts val="2000"/>
              </a:lnSpc>
              <a:spcBef>
                <a:spcPts val="1200"/>
              </a:spcBef>
            </a:pPr>
            <a:r>
              <a:rPr lang="cs-CZ" altLang="cs-CZ" sz="2400" dirty="0"/>
              <a:t>2) Úhel vstupu je vyšší než mezní úhel </a:t>
            </a:r>
          </a:p>
        </p:txBody>
      </p:sp>
      <p:sp>
        <p:nvSpPr>
          <p:cNvPr id="22" name="Text Box 9"/>
          <p:cNvSpPr txBox="1">
            <a:spLocks noChangeArrowheads="1"/>
          </p:cNvSpPr>
          <p:nvPr/>
        </p:nvSpPr>
        <p:spPr bwMode="auto">
          <a:xfrm>
            <a:off x="250121" y="1157807"/>
            <a:ext cx="74745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1600" dirty="0">
                <a:solidFill>
                  <a:srgbClr val="7030A0"/>
                </a:solidFill>
              </a:rPr>
              <a:t>Průchod světla z prostředí opticky hustšího (n</a:t>
            </a:r>
            <a:r>
              <a:rPr lang="cs-CZ" altLang="cs-CZ" sz="1600" baseline="-25000" dirty="0">
                <a:solidFill>
                  <a:srgbClr val="7030A0"/>
                </a:solidFill>
              </a:rPr>
              <a:t>1</a:t>
            </a:r>
            <a:r>
              <a:rPr lang="cs-CZ" altLang="cs-CZ" sz="1600" dirty="0">
                <a:solidFill>
                  <a:srgbClr val="7030A0"/>
                </a:solidFill>
              </a:rPr>
              <a:t>) do  prostředí opticky řidšího (n</a:t>
            </a:r>
            <a:r>
              <a:rPr lang="cs-CZ" altLang="cs-CZ" sz="1600" baseline="-25000" dirty="0">
                <a:solidFill>
                  <a:srgbClr val="7030A0"/>
                </a:solidFill>
              </a:rPr>
              <a:t>1</a:t>
            </a:r>
            <a:r>
              <a:rPr lang="cs-CZ" altLang="cs-CZ" sz="1600" dirty="0">
                <a:solidFill>
                  <a:srgbClr val="7030A0"/>
                </a:solidFill>
              </a:rPr>
              <a:t>). </a:t>
            </a:r>
          </a:p>
        </p:txBody>
      </p:sp>
      <p:sp>
        <p:nvSpPr>
          <p:cNvPr id="27" name="Text Box 9"/>
          <p:cNvSpPr txBox="1">
            <a:spLocks noChangeArrowheads="1"/>
          </p:cNvSpPr>
          <p:nvPr/>
        </p:nvSpPr>
        <p:spPr bwMode="auto">
          <a:xfrm>
            <a:off x="293099" y="205409"/>
            <a:ext cx="70875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800" b="1" dirty="0">
                <a:solidFill>
                  <a:srgbClr val="7030A0"/>
                </a:solidFill>
              </a:rPr>
              <a:t>Totální odraz na rozhraní dvou transparentních prostředí (TIR).</a:t>
            </a:r>
          </a:p>
        </p:txBody>
      </p:sp>
      <p:grpSp>
        <p:nvGrpSpPr>
          <p:cNvPr id="7" name="Skupina 6"/>
          <p:cNvGrpSpPr/>
          <p:nvPr/>
        </p:nvGrpSpPr>
        <p:grpSpPr>
          <a:xfrm>
            <a:off x="456191" y="1500810"/>
            <a:ext cx="5445275" cy="2199202"/>
            <a:chOff x="456191" y="1263720"/>
            <a:chExt cx="6137455" cy="2794630"/>
          </a:xfrm>
        </p:grpSpPr>
        <p:grpSp>
          <p:nvGrpSpPr>
            <p:cNvPr id="6" name="Skupina 5"/>
            <p:cNvGrpSpPr/>
            <p:nvPr/>
          </p:nvGrpSpPr>
          <p:grpSpPr>
            <a:xfrm>
              <a:off x="456191" y="1263720"/>
              <a:ext cx="6137455" cy="2794630"/>
              <a:chOff x="4324810" y="1523659"/>
              <a:chExt cx="6137455" cy="2794630"/>
            </a:xfrm>
          </p:grpSpPr>
          <p:grpSp>
            <p:nvGrpSpPr>
              <p:cNvPr id="5" name="Skupina 4"/>
              <p:cNvGrpSpPr/>
              <p:nvPr/>
            </p:nvGrpSpPr>
            <p:grpSpPr>
              <a:xfrm>
                <a:off x="4901766" y="1523659"/>
                <a:ext cx="5560499" cy="2794630"/>
                <a:chOff x="5037089" y="1701973"/>
                <a:chExt cx="5560499" cy="2794630"/>
              </a:xfrm>
            </p:grpSpPr>
            <p:pic>
              <p:nvPicPr>
                <p:cNvPr id="48133" name="Picture 5" descr="Imag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089" y="1701973"/>
                  <a:ext cx="3031273" cy="2794630"/>
                </a:xfrm>
                <a:prstGeom prst="rect">
                  <a:avLst/>
                </a:prstGeom>
                <a:noFill/>
                <a:extLst>
                  <a:ext uri="{909E8E84-426E-40DD-AFC4-6F175D3DCCD1}">
                    <a14:hiddenFill xmlns:a14="http://schemas.microsoft.com/office/drawing/2010/main">
                      <a:solidFill>
                        <a:srgbClr val="FFFFFF"/>
                      </a:solidFill>
                    </a14:hiddenFill>
                  </a:ext>
                </a:extLst>
              </p:spPr>
            </p:pic>
            <p:sp>
              <p:nvSpPr>
                <p:cNvPr id="23" name="Obdélník 22"/>
                <p:cNvSpPr/>
                <p:nvPr/>
              </p:nvSpPr>
              <p:spPr>
                <a:xfrm>
                  <a:off x="9447914" y="1897686"/>
                  <a:ext cx="1149674" cy="523220"/>
                </a:xfrm>
                <a:prstGeom prst="rect">
                  <a:avLst/>
                </a:prstGeom>
                <a:solidFill>
                  <a:schemeClr val="bg1"/>
                </a:solidFill>
              </p:spPr>
              <p:txBody>
                <a:bodyPr wrap="none">
                  <a:spAutoFit/>
                </a:bodyPr>
                <a:lstStyle/>
                <a:p>
                  <a:r>
                    <a:rPr lang="cs-CZ" altLang="cs-CZ" sz="2800" dirty="0">
                      <a:solidFill>
                        <a:srgbClr val="7030A0"/>
                      </a:solidFill>
                    </a:rPr>
                    <a:t>n</a:t>
                  </a:r>
                  <a:r>
                    <a:rPr lang="cs-CZ" altLang="cs-CZ" sz="2800" baseline="-25000" dirty="0">
                      <a:solidFill>
                        <a:srgbClr val="7030A0"/>
                      </a:solidFill>
                    </a:rPr>
                    <a:t>1</a:t>
                  </a:r>
                  <a:r>
                    <a:rPr lang="cs-CZ" altLang="cs-CZ" sz="2800" dirty="0">
                      <a:solidFill>
                        <a:srgbClr val="7030A0"/>
                      </a:solidFill>
                    </a:rPr>
                    <a:t> &gt; n</a:t>
                  </a:r>
                  <a:r>
                    <a:rPr lang="cs-CZ" altLang="cs-CZ" sz="2800" baseline="-25000" dirty="0">
                      <a:solidFill>
                        <a:srgbClr val="7030A0"/>
                      </a:solidFill>
                    </a:rPr>
                    <a:t>2</a:t>
                  </a:r>
                  <a:endParaRPr lang="cs-CZ" sz="2800" dirty="0"/>
                </a:p>
              </p:txBody>
            </p:sp>
            <p:cxnSp>
              <p:nvCxnSpPr>
                <p:cNvPr id="30" name="Přímá spojnice se šipkou 29"/>
                <p:cNvCxnSpPr/>
                <p:nvPr/>
              </p:nvCxnSpPr>
              <p:spPr>
                <a:xfrm flipV="1">
                  <a:off x="5731347" y="3466430"/>
                  <a:ext cx="379750" cy="454115"/>
                </a:xfrm>
                <a:prstGeom prst="straightConnector1">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8" name="TextovéPole 17"/>
              <p:cNvSpPr txBox="1"/>
              <p:nvPr/>
            </p:nvSpPr>
            <p:spPr>
              <a:xfrm>
                <a:off x="4395654" y="1925364"/>
                <a:ext cx="1369196" cy="386054"/>
              </a:xfrm>
              <a:prstGeom prst="rect">
                <a:avLst/>
              </a:prstGeom>
              <a:solidFill>
                <a:schemeClr val="bg1"/>
              </a:solidFill>
            </p:spPr>
            <p:txBody>
              <a:bodyPr wrap="square" lIns="0" tIns="72000" rIns="0" bIns="36000" rtlCol="0">
                <a:spAutoFit/>
              </a:bodyPr>
              <a:lstStyle/>
              <a:p>
                <a:pPr algn="ctr"/>
                <a:r>
                  <a:rPr lang="cs-CZ" dirty="0"/>
                  <a:t>Index lomu n</a:t>
                </a:r>
                <a:r>
                  <a:rPr lang="cs-CZ" baseline="-25000" dirty="0"/>
                  <a:t>2</a:t>
                </a:r>
                <a:endParaRPr lang="cs-CZ" dirty="0"/>
              </a:p>
            </p:txBody>
          </p:sp>
          <p:sp>
            <p:nvSpPr>
              <p:cNvPr id="17" name="TextovéPole 16"/>
              <p:cNvSpPr txBox="1"/>
              <p:nvPr/>
            </p:nvSpPr>
            <p:spPr>
              <a:xfrm>
                <a:off x="4324810" y="3202439"/>
                <a:ext cx="1414601" cy="349702"/>
              </a:xfrm>
              <a:prstGeom prst="rect">
                <a:avLst/>
              </a:prstGeom>
              <a:solidFill>
                <a:schemeClr val="bg1"/>
              </a:solidFill>
            </p:spPr>
            <p:txBody>
              <a:bodyPr wrap="square" lIns="0" tIns="36000" rIns="0" bIns="36000" rtlCol="0">
                <a:spAutoFit/>
              </a:bodyPr>
              <a:lstStyle/>
              <a:p>
                <a:pPr algn="ctr"/>
                <a:r>
                  <a:rPr lang="cs-CZ" dirty="0"/>
                  <a:t>Index lomu n</a:t>
                </a:r>
                <a:r>
                  <a:rPr lang="cs-CZ" baseline="-25000" dirty="0"/>
                  <a:t>1</a:t>
                </a:r>
                <a:endParaRPr lang="cs-CZ" dirty="0"/>
              </a:p>
            </p:txBody>
          </p:sp>
        </p:grpSp>
        <p:sp>
          <p:nvSpPr>
            <p:cNvPr id="13" name="TextovéPole 12"/>
            <p:cNvSpPr txBox="1"/>
            <p:nvPr/>
          </p:nvSpPr>
          <p:spPr>
            <a:xfrm>
              <a:off x="2838161" y="3530811"/>
              <a:ext cx="1226259" cy="391107"/>
            </a:xfrm>
            <a:prstGeom prst="rect">
              <a:avLst/>
            </a:prstGeom>
            <a:solidFill>
              <a:schemeClr val="bg1"/>
            </a:solidFill>
          </p:spPr>
          <p:txBody>
            <a:bodyPr wrap="square" rtlCol="0">
              <a:spAutoFit/>
            </a:bodyPr>
            <a:lstStyle/>
            <a:p>
              <a:r>
                <a:rPr lang="cs-CZ" sz="1400" dirty="0"/>
                <a:t>Prostředí 1</a:t>
              </a:r>
            </a:p>
          </p:txBody>
        </p:sp>
        <p:sp>
          <p:nvSpPr>
            <p:cNvPr id="14" name="TextovéPole 13"/>
            <p:cNvSpPr txBox="1"/>
            <p:nvPr/>
          </p:nvSpPr>
          <p:spPr>
            <a:xfrm>
              <a:off x="2619008" y="1621754"/>
              <a:ext cx="1239104" cy="391107"/>
            </a:xfrm>
            <a:prstGeom prst="rect">
              <a:avLst/>
            </a:prstGeom>
            <a:solidFill>
              <a:schemeClr val="bg1"/>
            </a:solidFill>
          </p:spPr>
          <p:txBody>
            <a:bodyPr wrap="square" rtlCol="0">
              <a:spAutoFit/>
            </a:bodyPr>
            <a:lstStyle/>
            <a:p>
              <a:r>
                <a:rPr lang="cs-CZ" sz="1400" dirty="0"/>
                <a:t>Prostředí 2</a:t>
              </a:r>
            </a:p>
          </p:txBody>
        </p:sp>
      </p:grpSp>
      <p:sp>
        <p:nvSpPr>
          <p:cNvPr id="15" name="TextovéPole 14"/>
          <p:cNvSpPr txBox="1"/>
          <p:nvPr/>
        </p:nvSpPr>
        <p:spPr>
          <a:xfrm>
            <a:off x="4847446" y="2313349"/>
            <a:ext cx="2799947" cy="584775"/>
          </a:xfrm>
          <a:prstGeom prst="rect">
            <a:avLst/>
          </a:prstGeom>
          <a:noFill/>
        </p:spPr>
        <p:txBody>
          <a:bodyPr wrap="square" rtlCol="0">
            <a:spAutoFit/>
          </a:bodyPr>
          <a:lstStyle/>
          <a:p>
            <a:r>
              <a:rPr lang="cs-CZ" sz="3200" dirty="0"/>
              <a:t>sin </a:t>
            </a:r>
            <a:r>
              <a:rPr lang="el-GR" sz="3200" dirty="0"/>
              <a:t>θ</a:t>
            </a:r>
            <a:r>
              <a:rPr lang="cs-CZ" sz="3200" baseline="-25000" dirty="0"/>
              <a:t>m1</a:t>
            </a:r>
            <a:r>
              <a:rPr lang="cs-CZ" sz="3200" dirty="0"/>
              <a:t>= 1/n</a:t>
            </a:r>
            <a:r>
              <a:rPr lang="cs-CZ" sz="3200" baseline="-25000" dirty="0"/>
              <a:t>1     </a:t>
            </a:r>
            <a:endParaRPr lang="cs-CZ" sz="3200" dirty="0"/>
          </a:p>
        </p:txBody>
      </p:sp>
      <p:sp>
        <p:nvSpPr>
          <p:cNvPr id="35" name="Text Box 12"/>
          <p:cNvSpPr txBox="1">
            <a:spLocks noChangeArrowheads="1"/>
          </p:cNvSpPr>
          <p:nvPr/>
        </p:nvSpPr>
        <p:spPr bwMode="auto">
          <a:xfrm>
            <a:off x="456191" y="5484073"/>
            <a:ext cx="8330604" cy="954107"/>
          </a:xfrm>
          <a:prstGeom prst="rect">
            <a:avLst/>
          </a:prstGeom>
          <a:noFill/>
          <a:ln w="539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800" dirty="0"/>
              <a:t>Jev TIR způsobuje  100% odraz. V přírodě neexistuje jiný případ kdy by světlo bylo 100% odráženo.  </a:t>
            </a:r>
          </a:p>
        </p:txBody>
      </p:sp>
    </p:spTree>
    <p:extLst>
      <p:ext uri="{BB962C8B-B14F-4D97-AF65-F5344CB8AC3E}">
        <p14:creationId xmlns:p14="http://schemas.microsoft.com/office/powerpoint/2010/main" val="2782589542"/>
      </p:ext>
    </p:extLst>
  </p:cSld>
  <p:clrMapOvr>
    <a:masterClrMapping/>
  </p:clrMapOvr>
  <p:extLst mod="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Text Box 6"/>
          <p:cNvSpPr txBox="1">
            <a:spLocks noChangeArrowheads="1"/>
          </p:cNvSpPr>
          <p:nvPr/>
        </p:nvSpPr>
        <p:spPr bwMode="auto">
          <a:xfrm>
            <a:off x="269174" y="281309"/>
            <a:ext cx="5906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b="1" dirty="0">
                <a:solidFill>
                  <a:srgbClr val="7030A0"/>
                </a:solidFill>
              </a:rPr>
              <a:t>Princip vedeni světla optickým vláknem </a:t>
            </a:r>
          </a:p>
        </p:txBody>
      </p:sp>
      <p:sp>
        <p:nvSpPr>
          <p:cNvPr id="15367" name="Text Box 7"/>
          <p:cNvSpPr txBox="1">
            <a:spLocks noChangeArrowheads="1"/>
          </p:cNvSpPr>
          <p:nvPr/>
        </p:nvSpPr>
        <p:spPr bwMode="auto">
          <a:xfrm>
            <a:off x="5166122" y="4887516"/>
            <a:ext cx="221456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grpSp>
        <p:nvGrpSpPr>
          <p:cNvPr id="20" name="Skupina 19"/>
          <p:cNvGrpSpPr/>
          <p:nvPr/>
        </p:nvGrpSpPr>
        <p:grpSpPr>
          <a:xfrm>
            <a:off x="932385" y="2611794"/>
            <a:ext cx="7509603" cy="2946843"/>
            <a:chOff x="950493" y="1438925"/>
            <a:chExt cx="7932993" cy="3579850"/>
          </a:xfrm>
        </p:grpSpPr>
        <p:sp>
          <p:nvSpPr>
            <p:cNvPr id="15397" name="Text Box 37"/>
            <p:cNvSpPr txBox="1">
              <a:spLocks noChangeArrowheads="1"/>
            </p:cNvSpPr>
            <p:nvPr/>
          </p:nvSpPr>
          <p:spPr bwMode="auto">
            <a:xfrm>
              <a:off x="1119093" y="3914775"/>
              <a:ext cx="20217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a:t>Přenášené paprsky</a:t>
              </a:r>
            </a:p>
          </p:txBody>
        </p:sp>
        <p:grpSp>
          <p:nvGrpSpPr>
            <p:cNvPr id="19" name="Skupina 18"/>
            <p:cNvGrpSpPr/>
            <p:nvPr/>
          </p:nvGrpSpPr>
          <p:grpSpPr>
            <a:xfrm>
              <a:off x="950493" y="1438925"/>
              <a:ext cx="7932993" cy="3579850"/>
              <a:chOff x="500117" y="1337996"/>
              <a:chExt cx="7932993" cy="3579850"/>
            </a:xfrm>
          </p:grpSpPr>
          <p:grpSp>
            <p:nvGrpSpPr>
              <p:cNvPr id="18" name="Skupina 17"/>
              <p:cNvGrpSpPr/>
              <p:nvPr/>
            </p:nvGrpSpPr>
            <p:grpSpPr>
              <a:xfrm>
                <a:off x="3758145" y="1796487"/>
                <a:ext cx="2547895" cy="1403748"/>
                <a:chOff x="3744704" y="1808560"/>
                <a:chExt cx="2547895" cy="1403748"/>
              </a:xfrm>
            </p:grpSpPr>
            <p:sp>
              <p:nvSpPr>
                <p:cNvPr id="15388" name="Line 28"/>
                <p:cNvSpPr>
                  <a:spLocks noChangeShapeType="1"/>
                </p:cNvSpPr>
                <p:nvPr/>
              </p:nvSpPr>
              <p:spPr bwMode="auto">
                <a:xfrm flipV="1">
                  <a:off x="4950619" y="1882665"/>
                  <a:ext cx="1341980" cy="14258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5" name="Line 25"/>
                <p:cNvSpPr>
                  <a:spLocks noChangeShapeType="1"/>
                </p:cNvSpPr>
                <p:nvPr/>
              </p:nvSpPr>
              <p:spPr bwMode="auto">
                <a:xfrm flipV="1">
                  <a:off x="4193381" y="1808560"/>
                  <a:ext cx="539354" cy="485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6" name="Line 26"/>
                <p:cNvSpPr>
                  <a:spLocks noChangeShapeType="1"/>
                </p:cNvSpPr>
                <p:nvPr/>
              </p:nvSpPr>
              <p:spPr bwMode="auto">
                <a:xfrm>
                  <a:off x="4732735" y="1808560"/>
                  <a:ext cx="43219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90" name="Line 30"/>
                <p:cNvSpPr>
                  <a:spLocks noChangeShapeType="1"/>
                </p:cNvSpPr>
                <p:nvPr/>
              </p:nvSpPr>
              <p:spPr bwMode="auto">
                <a:xfrm>
                  <a:off x="3814764" y="2943225"/>
                  <a:ext cx="864394" cy="2155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91" name="Line 31"/>
                <p:cNvSpPr>
                  <a:spLocks noChangeShapeType="1"/>
                </p:cNvSpPr>
                <p:nvPr/>
              </p:nvSpPr>
              <p:spPr bwMode="auto">
                <a:xfrm>
                  <a:off x="4679156" y="3158730"/>
                  <a:ext cx="647700" cy="5357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92" name="Line 32"/>
                <p:cNvSpPr>
                  <a:spLocks noChangeShapeType="1"/>
                </p:cNvSpPr>
                <p:nvPr/>
              </p:nvSpPr>
              <p:spPr bwMode="auto">
                <a:xfrm flipV="1">
                  <a:off x="5326856" y="2996805"/>
                  <a:ext cx="161925" cy="2155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4" name="Line 24"/>
                <p:cNvSpPr>
                  <a:spLocks noChangeShapeType="1"/>
                </p:cNvSpPr>
                <p:nvPr/>
              </p:nvSpPr>
              <p:spPr bwMode="auto">
                <a:xfrm flipV="1">
                  <a:off x="3744704" y="2294335"/>
                  <a:ext cx="431006" cy="6488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grpSp>
            <p:nvGrpSpPr>
              <p:cNvPr id="17" name="Skupina 16"/>
              <p:cNvGrpSpPr/>
              <p:nvPr/>
            </p:nvGrpSpPr>
            <p:grpSpPr>
              <a:xfrm>
                <a:off x="500117" y="1337996"/>
                <a:ext cx="7932993" cy="3579850"/>
                <a:chOff x="389493" y="1395594"/>
                <a:chExt cx="7932993" cy="3579850"/>
              </a:xfrm>
            </p:grpSpPr>
            <p:sp>
              <p:nvSpPr>
                <p:cNvPr id="15389" name="Line 29"/>
                <p:cNvSpPr>
                  <a:spLocks noChangeShapeType="1"/>
                </p:cNvSpPr>
                <p:nvPr/>
              </p:nvSpPr>
              <p:spPr bwMode="auto">
                <a:xfrm>
                  <a:off x="2626519" y="2726532"/>
                  <a:ext cx="1134666" cy="2166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nvGrpSpPr>
                <p:cNvPr id="16" name="Skupina 15"/>
                <p:cNvGrpSpPr/>
                <p:nvPr/>
              </p:nvGrpSpPr>
              <p:grpSpPr>
                <a:xfrm>
                  <a:off x="389493" y="1395594"/>
                  <a:ext cx="7932993" cy="3579850"/>
                  <a:chOff x="389493" y="1336145"/>
                  <a:chExt cx="7932993" cy="3579850"/>
                </a:xfrm>
              </p:grpSpPr>
              <p:sp>
                <p:nvSpPr>
                  <p:cNvPr id="15387" name="Line 27"/>
                  <p:cNvSpPr>
                    <a:spLocks noChangeShapeType="1"/>
                  </p:cNvSpPr>
                  <p:nvPr/>
                </p:nvSpPr>
                <p:spPr bwMode="auto">
                  <a:xfrm flipV="1">
                    <a:off x="2734867" y="2025253"/>
                    <a:ext cx="2268140" cy="172759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nvGrpSpPr>
                  <p:cNvPr id="15" name="Skupina 14"/>
                  <p:cNvGrpSpPr/>
                  <p:nvPr/>
                </p:nvGrpSpPr>
                <p:grpSpPr>
                  <a:xfrm>
                    <a:off x="389493" y="1336145"/>
                    <a:ext cx="7932993" cy="3579850"/>
                    <a:chOff x="404401" y="1395594"/>
                    <a:chExt cx="7932993" cy="3579850"/>
                  </a:xfrm>
                </p:grpSpPr>
                <p:grpSp>
                  <p:nvGrpSpPr>
                    <p:cNvPr id="14" name="Skupina 13"/>
                    <p:cNvGrpSpPr/>
                    <p:nvPr/>
                  </p:nvGrpSpPr>
                  <p:grpSpPr>
                    <a:xfrm>
                      <a:off x="404401" y="1395594"/>
                      <a:ext cx="7932993" cy="3579850"/>
                      <a:chOff x="389493" y="1395594"/>
                      <a:chExt cx="7932993" cy="3579850"/>
                    </a:xfrm>
                  </p:grpSpPr>
                  <p:sp>
                    <p:nvSpPr>
                      <p:cNvPr id="15383" name="Line 23"/>
                      <p:cNvSpPr>
                        <a:spLocks noChangeShapeType="1"/>
                      </p:cNvSpPr>
                      <p:nvPr/>
                    </p:nvSpPr>
                    <p:spPr bwMode="auto">
                      <a:xfrm flipV="1">
                        <a:off x="3328989" y="2996805"/>
                        <a:ext cx="432197" cy="11882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98" name="Line 38"/>
                      <p:cNvSpPr>
                        <a:spLocks noChangeShapeType="1"/>
                      </p:cNvSpPr>
                      <p:nvPr/>
                    </p:nvSpPr>
                    <p:spPr bwMode="auto">
                      <a:xfrm flipH="1">
                        <a:off x="2357439" y="3861197"/>
                        <a:ext cx="594122" cy="108347"/>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nvGrpSpPr>
                      <p:cNvPr id="13" name="Skupina 12"/>
                      <p:cNvGrpSpPr/>
                      <p:nvPr/>
                    </p:nvGrpSpPr>
                    <p:grpSpPr>
                      <a:xfrm>
                        <a:off x="389493" y="1395594"/>
                        <a:ext cx="7932993" cy="3579850"/>
                        <a:chOff x="342363" y="1413454"/>
                        <a:chExt cx="7932993" cy="3579850"/>
                      </a:xfrm>
                    </p:grpSpPr>
                    <p:grpSp>
                      <p:nvGrpSpPr>
                        <p:cNvPr id="12" name="Skupina 11"/>
                        <p:cNvGrpSpPr/>
                        <p:nvPr/>
                      </p:nvGrpSpPr>
                      <p:grpSpPr>
                        <a:xfrm>
                          <a:off x="5922169" y="1413454"/>
                          <a:ext cx="2353187" cy="1475002"/>
                          <a:chOff x="5922169" y="1413454"/>
                          <a:chExt cx="2353187" cy="1475002"/>
                        </a:xfrm>
                      </p:grpSpPr>
                      <p:sp>
                        <p:nvSpPr>
                          <p:cNvPr id="15399" name="Text Box 39"/>
                          <p:cNvSpPr txBox="1">
                            <a:spLocks noChangeArrowheads="1"/>
                          </p:cNvSpPr>
                          <p:nvPr/>
                        </p:nvSpPr>
                        <p:spPr bwMode="auto">
                          <a:xfrm>
                            <a:off x="6450246" y="1413454"/>
                            <a:ext cx="18251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dirty="0"/>
                              <a:t>Jádro n</a:t>
                            </a:r>
                            <a:r>
                              <a:rPr lang="cs-CZ" altLang="cs-CZ" sz="2400" baseline="-25000" dirty="0"/>
                              <a:t>1</a:t>
                            </a:r>
                            <a:endParaRPr lang="cs-CZ" altLang="cs-CZ" sz="2400" dirty="0"/>
                          </a:p>
                        </p:txBody>
                      </p:sp>
                      <p:sp>
                        <p:nvSpPr>
                          <p:cNvPr id="15400" name="Text Box 40"/>
                          <p:cNvSpPr txBox="1">
                            <a:spLocks noChangeArrowheads="1"/>
                          </p:cNvSpPr>
                          <p:nvPr/>
                        </p:nvSpPr>
                        <p:spPr bwMode="auto">
                          <a:xfrm>
                            <a:off x="6550298" y="2409979"/>
                            <a:ext cx="12167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dirty="0"/>
                              <a:t>Obal n</a:t>
                            </a:r>
                            <a:r>
                              <a:rPr lang="cs-CZ" altLang="cs-CZ" sz="2400" baseline="-25000" dirty="0"/>
                              <a:t>2</a:t>
                            </a:r>
                            <a:endParaRPr lang="cs-CZ" altLang="cs-CZ" sz="1600" dirty="0"/>
                          </a:p>
                        </p:txBody>
                      </p:sp>
                      <p:sp>
                        <p:nvSpPr>
                          <p:cNvPr id="15401" name="Line 41"/>
                          <p:cNvSpPr>
                            <a:spLocks noChangeShapeType="1"/>
                          </p:cNvSpPr>
                          <p:nvPr/>
                        </p:nvSpPr>
                        <p:spPr bwMode="auto">
                          <a:xfrm flipV="1">
                            <a:off x="5922169" y="1701405"/>
                            <a:ext cx="647700" cy="377428"/>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402" name="Line 42"/>
                          <p:cNvSpPr>
                            <a:spLocks noChangeShapeType="1"/>
                          </p:cNvSpPr>
                          <p:nvPr/>
                        </p:nvSpPr>
                        <p:spPr bwMode="auto">
                          <a:xfrm flipV="1">
                            <a:off x="5975749" y="2726531"/>
                            <a:ext cx="648890" cy="161925"/>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grpSp>
                      <p:nvGrpSpPr>
                        <p:cNvPr id="11" name="Skupina 10"/>
                        <p:cNvGrpSpPr/>
                        <p:nvPr/>
                      </p:nvGrpSpPr>
                      <p:grpSpPr>
                        <a:xfrm>
                          <a:off x="342363" y="1593056"/>
                          <a:ext cx="5957236" cy="3400248"/>
                          <a:chOff x="342363" y="1593056"/>
                          <a:chExt cx="5957236" cy="3400248"/>
                        </a:xfrm>
                      </p:grpSpPr>
                      <p:grpSp>
                        <p:nvGrpSpPr>
                          <p:cNvPr id="15371" name="Group 11"/>
                          <p:cNvGrpSpPr>
                            <a:grpSpLocks/>
                          </p:cNvGrpSpPr>
                          <p:nvPr/>
                        </p:nvGrpSpPr>
                        <p:grpSpPr bwMode="auto">
                          <a:xfrm rot="547687">
                            <a:off x="2519364" y="1593056"/>
                            <a:ext cx="3780235" cy="2609850"/>
                            <a:chOff x="1429" y="1616"/>
                            <a:chExt cx="3311" cy="2328"/>
                          </a:xfrm>
                        </p:grpSpPr>
                        <p:grpSp>
                          <p:nvGrpSpPr>
                            <p:cNvPr id="15372" name="Group 12"/>
                            <p:cNvGrpSpPr>
                              <a:grpSpLocks/>
                            </p:cNvGrpSpPr>
                            <p:nvPr/>
                          </p:nvGrpSpPr>
                          <p:grpSpPr bwMode="auto">
                            <a:xfrm>
                              <a:off x="1627" y="1672"/>
                              <a:ext cx="3113" cy="2272"/>
                              <a:chOff x="385" y="482"/>
                              <a:chExt cx="5375" cy="3674"/>
                            </a:xfrm>
                          </p:grpSpPr>
                          <p:sp>
                            <p:nvSpPr>
                              <p:cNvPr id="15373" name="AutoShape 13"/>
                              <p:cNvSpPr>
                                <a:spLocks noChangeArrowheads="1"/>
                              </p:cNvSpPr>
                              <p:nvPr/>
                            </p:nvSpPr>
                            <p:spPr bwMode="auto">
                              <a:xfrm rot="14522068">
                                <a:off x="2746" y="-226"/>
                                <a:ext cx="1383" cy="3901"/>
                              </a:xfrm>
                              <a:prstGeom prst="can">
                                <a:avLst>
                                  <a:gd name="adj" fmla="val 28821"/>
                                </a:avLst>
                              </a:prstGeom>
                              <a:solidFill>
                                <a:schemeClr val="accent1">
                                  <a:alpha val="86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5374" name="Line 14"/>
                              <p:cNvSpPr>
                                <a:spLocks noChangeShapeType="1"/>
                              </p:cNvSpPr>
                              <p:nvPr/>
                            </p:nvSpPr>
                            <p:spPr bwMode="auto">
                              <a:xfrm flipV="1">
                                <a:off x="385" y="482"/>
                                <a:ext cx="5375" cy="290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75" name="Line 15"/>
                              <p:cNvSpPr>
                                <a:spLocks noChangeShapeType="1"/>
                              </p:cNvSpPr>
                              <p:nvPr/>
                            </p:nvSpPr>
                            <p:spPr bwMode="auto">
                              <a:xfrm>
                                <a:off x="793" y="663"/>
                                <a:ext cx="2087" cy="349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grpSp>
                          <p:nvGrpSpPr>
                            <p:cNvPr id="15376" name="Group 16"/>
                            <p:cNvGrpSpPr>
                              <a:grpSpLocks/>
                            </p:cNvGrpSpPr>
                            <p:nvPr/>
                          </p:nvGrpSpPr>
                          <p:grpSpPr bwMode="auto">
                            <a:xfrm>
                              <a:off x="1429" y="1616"/>
                              <a:ext cx="3112" cy="2328"/>
                              <a:chOff x="0" y="391"/>
                              <a:chExt cx="5373" cy="3765"/>
                            </a:xfrm>
                          </p:grpSpPr>
                          <p:sp>
                            <p:nvSpPr>
                              <p:cNvPr id="15377" name="AutoShape 17"/>
                              <p:cNvSpPr>
                                <a:spLocks noChangeArrowheads="1"/>
                              </p:cNvSpPr>
                              <p:nvPr/>
                            </p:nvSpPr>
                            <p:spPr bwMode="auto">
                              <a:xfrm rot="14522068">
                                <a:off x="2199" y="-243"/>
                                <a:ext cx="2222" cy="4127"/>
                              </a:xfrm>
                              <a:prstGeom prst="can">
                                <a:avLst>
                                  <a:gd name="adj" fmla="val 46433"/>
                                </a:avLst>
                              </a:prstGeom>
                              <a:solidFill>
                                <a:schemeClr val="accent1">
                                  <a:alpha val="37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15378" name="Line 18"/>
                              <p:cNvSpPr>
                                <a:spLocks noChangeShapeType="1"/>
                              </p:cNvSpPr>
                              <p:nvPr/>
                            </p:nvSpPr>
                            <p:spPr bwMode="auto">
                              <a:xfrm flipV="1">
                                <a:off x="0" y="2432"/>
                                <a:ext cx="3584" cy="2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79" name="Line 19"/>
                              <p:cNvSpPr>
                                <a:spLocks noChangeShapeType="1"/>
                              </p:cNvSpPr>
                              <p:nvPr/>
                            </p:nvSpPr>
                            <p:spPr bwMode="auto">
                              <a:xfrm flipV="1">
                                <a:off x="793" y="1344"/>
                                <a:ext cx="1906" cy="28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0" name="Line 20"/>
                              <p:cNvSpPr>
                                <a:spLocks noChangeShapeType="1"/>
                              </p:cNvSpPr>
                              <p:nvPr/>
                            </p:nvSpPr>
                            <p:spPr bwMode="auto">
                              <a:xfrm flipV="1">
                                <a:off x="3560" y="391"/>
                                <a:ext cx="908" cy="20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1" name="Line 21"/>
                              <p:cNvSpPr>
                                <a:spLocks noChangeShapeType="1"/>
                              </p:cNvSpPr>
                              <p:nvPr/>
                            </p:nvSpPr>
                            <p:spPr bwMode="auto">
                              <a:xfrm>
                                <a:off x="2653" y="1389"/>
                                <a:ext cx="2450" cy="2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382" name="Oval 22"/>
                              <p:cNvSpPr>
                                <a:spLocks noChangeArrowheads="1"/>
                              </p:cNvSpPr>
                              <p:nvPr/>
                            </p:nvSpPr>
                            <p:spPr bwMode="auto">
                              <a:xfrm rot="-1954460">
                                <a:off x="645" y="2526"/>
                                <a:ext cx="391" cy="12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grpSp>
                      <p:grpSp>
                        <p:nvGrpSpPr>
                          <p:cNvPr id="10" name="Skupina 9"/>
                          <p:cNvGrpSpPr/>
                          <p:nvPr/>
                        </p:nvGrpSpPr>
                        <p:grpSpPr>
                          <a:xfrm>
                            <a:off x="342363" y="2940509"/>
                            <a:ext cx="5255956" cy="2052795"/>
                            <a:chOff x="342363" y="2940509"/>
                            <a:chExt cx="5255956" cy="2052795"/>
                          </a:xfrm>
                        </p:grpSpPr>
                        <p:sp>
                          <p:nvSpPr>
                            <p:cNvPr id="15403" name="Text Box 43"/>
                            <p:cNvSpPr txBox="1">
                              <a:spLocks noChangeArrowheads="1"/>
                            </p:cNvSpPr>
                            <p:nvPr/>
                          </p:nvSpPr>
                          <p:spPr bwMode="auto">
                            <a:xfrm>
                              <a:off x="342363" y="2940509"/>
                              <a:ext cx="22204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err="1"/>
                                <a:t>Konus</a:t>
                              </a:r>
                              <a:r>
                                <a:rPr lang="cs-CZ" altLang="cs-CZ" dirty="0"/>
                                <a:t> přenášeného světla</a:t>
                              </a:r>
                            </a:p>
                          </p:txBody>
                        </p:sp>
                        <p:sp>
                          <p:nvSpPr>
                            <p:cNvPr id="15404" name="Line 44"/>
                            <p:cNvSpPr>
                              <a:spLocks noChangeShapeType="1"/>
                            </p:cNvSpPr>
                            <p:nvPr/>
                          </p:nvSpPr>
                          <p:spPr bwMode="auto">
                            <a:xfrm flipH="1">
                              <a:off x="2303860" y="3158729"/>
                              <a:ext cx="647700" cy="0"/>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5405" name="Text Box 45"/>
                            <p:cNvSpPr txBox="1">
                              <a:spLocks noChangeArrowheads="1"/>
                            </p:cNvSpPr>
                            <p:nvPr/>
                          </p:nvSpPr>
                          <p:spPr bwMode="auto">
                            <a:xfrm>
                              <a:off x="3221831" y="4346973"/>
                              <a:ext cx="2376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a:t>Paprsky nepřenášené jádrem světlovodu</a:t>
                              </a:r>
                            </a:p>
                          </p:txBody>
                        </p:sp>
                      </p:grpSp>
                    </p:grpSp>
                  </p:grpSp>
                </p:grpSp>
                <p:sp>
                  <p:nvSpPr>
                    <p:cNvPr id="15406" name="Line 46"/>
                    <p:cNvSpPr>
                      <a:spLocks noChangeShapeType="1"/>
                    </p:cNvSpPr>
                    <p:nvPr/>
                  </p:nvSpPr>
                  <p:spPr bwMode="auto">
                    <a:xfrm>
                      <a:off x="3421712" y="4046144"/>
                      <a:ext cx="323850" cy="270272"/>
                    </a:xfrm>
                    <a:prstGeom prst="line">
                      <a:avLst/>
                    </a:prstGeom>
                    <a:noFill/>
                    <a:ln w="952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grpSp>
            </p:grpSp>
          </p:grpSp>
        </p:grpSp>
      </p:grpSp>
      <p:cxnSp>
        <p:nvCxnSpPr>
          <p:cNvPr id="62" name="Přímá spojnice se šipkou 61"/>
          <p:cNvCxnSpPr>
            <a:endCxn id="2" idx="3"/>
          </p:cNvCxnSpPr>
          <p:nvPr/>
        </p:nvCxnSpPr>
        <p:spPr>
          <a:xfrm flipV="1">
            <a:off x="8444185" y="6012931"/>
            <a:ext cx="134056" cy="163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Skupina 21"/>
          <p:cNvGrpSpPr/>
          <p:nvPr/>
        </p:nvGrpSpPr>
        <p:grpSpPr>
          <a:xfrm>
            <a:off x="4461883" y="5623975"/>
            <a:ext cx="4449596" cy="564652"/>
            <a:chOff x="4679156" y="5155228"/>
            <a:chExt cx="4276611" cy="884039"/>
          </a:xfrm>
        </p:grpSpPr>
        <p:cxnSp>
          <p:nvCxnSpPr>
            <p:cNvPr id="4" name="Přímá spojnice se šipkou 3"/>
            <p:cNvCxnSpPr>
              <a:endCxn id="2" idx="1"/>
            </p:cNvCxnSpPr>
            <p:nvPr/>
          </p:nvCxnSpPr>
          <p:spPr>
            <a:xfrm flipV="1">
              <a:off x="4679156" y="5764192"/>
              <a:ext cx="647700" cy="255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Skupina 20"/>
            <p:cNvGrpSpPr/>
            <p:nvPr/>
          </p:nvGrpSpPr>
          <p:grpSpPr>
            <a:xfrm>
              <a:off x="5326856" y="5155228"/>
              <a:ext cx="3308628" cy="884039"/>
              <a:chOff x="5326856" y="5155228"/>
              <a:chExt cx="3308628" cy="884039"/>
            </a:xfrm>
          </p:grpSpPr>
          <p:sp>
            <p:nvSpPr>
              <p:cNvPr id="2" name="Obdélník 1"/>
              <p:cNvSpPr/>
              <p:nvPr/>
            </p:nvSpPr>
            <p:spPr>
              <a:xfrm>
                <a:off x="5326856" y="5509157"/>
                <a:ext cx="3308628" cy="510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36"/>
              <p:cNvSpPr/>
              <p:nvPr/>
            </p:nvSpPr>
            <p:spPr>
              <a:xfrm>
                <a:off x="5326856" y="5155228"/>
                <a:ext cx="3308628" cy="3447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5"/>
              <p:cNvCxnSpPr>
                <a:stCxn id="2" idx="1"/>
              </p:cNvCxnSpPr>
              <p:nvPr/>
            </p:nvCxnSpPr>
            <p:spPr>
              <a:xfrm flipV="1">
                <a:off x="5326856" y="5509157"/>
                <a:ext cx="271463" cy="2550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flipV="1">
                <a:off x="5972713" y="5529198"/>
                <a:ext cx="435197" cy="490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Přímá spojnice 43"/>
              <p:cNvCxnSpPr/>
              <p:nvPr/>
            </p:nvCxnSpPr>
            <p:spPr>
              <a:xfrm flipV="1">
                <a:off x="6785340" y="5529198"/>
                <a:ext cx="478675" cy="479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Přímá spojnice 44"/>
              <p:cNvCxnSpPr/>
              <p:nvPr/>
            </p:nvCxnSpPr>
            <p:spPr>
              <a:xfrm flipV="1">
                <a:off x="7597967" y="5529198"/>
                <a:ext cx="444058" cy="499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Přímá spojnice 45"/>
              <p:cNvCxnSpPr/>
              <p:nvPr/>
            </p:nvCxnSpPr>
            <p:spPr>
              <a:xfrm>
                <a:off x="5591228" y="5519977"/>
                <a:ext cx="384521" cy="488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7264015" y="5519977"/>
                <a:ext cx="360646" cy="519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a:off x="8042025" y="5529198"/>
                <a:ext cx="450719" cy="490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a:off x="6393113" y="5529198"/>
                <a:ext cx="384521" cy="481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Přímá spojnice se šipkou 62"/>
            <p:cNvCxnSpPr/>
            <p:nvPr/>
          </p:nvCxnSpPr>
          <p:spPr>
            <a:xfrm flipV="1">
              <a:off x="8622808" y="5636674"/>
              <a:ext cx="332959" cy="1527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Text Box 45"/>
          <p:cNvSpPr txBox="1">
            <a:spLocks noChangeArrowheads="1"/>
          </p:cNvSpPr>
          <p:nvPr/>
        </p:nvSpPr>
        <p:spPr bwMode="auto">
          <a:xfrm>
            <a:off x="5938107" y="6225142"/>
            <a:ext cx="36289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dirty="0"/>
              <a:t>Planární vlnovod</a:t>
            </a:r>
          </a:p>
        </p:txBody>
      </p:sp>
      <p:pic>
        <p:nvPicPr>
          <p:cNvPr id="3" name="Obrázek 2"/>
          <p:cNvPicPr>
            <a:picLocks noChangeAspect="1"/>
          </p:cNvPicPr>
          <p:nvPr/>
        </p:nvPicPr>
        <p:blipFill>
          <a:blip r:embed="rId3"/>
          <a:stretch>
            <a:fillRect/>
          </a:stretch>
        </p:blipFill>
        <p:spPr>
          <a:xfrm>
            <a:off x="4628299" y="1239528"/>
            <a:ext cx="3882914" cy="1083834"/>
          </a:xfrm>
          <a:prstGeom prst="rect">
            <a:avLst/>
          </a:prstGeom>
        </p:spPr>
      </p:pic>
      <p:sp>
        <p:nvSpPr>
          <p:cNvPr id="7" name="TextovéPole 6"/>
          <p:cNvSpPr txBox="1"/>
          <p:nvPr/>
        </p:nvSpPr>
        <p:spPr>
          <a:xfrm>
            <a:off x="6222710" y="4260061"/>
            <a:ext cx="1405914"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cs-CZ" sz="3200" dirty="0"/>
              <a:t>n</a:t>
            </a:r>
            <a:r>
              <a:rPr lang="cs-CZ" sz="3200" baseline="-25000" dirty="0"/>
              <a:t>1  </a:t>
            </a:r>
            <a:r>
              <a:rPr lang="cs-CZ" sz="3200" dirty="0"/>
              <a:t>&gt; n</a:t>
            </a:r>
            <a:r>
              <a:rPr lang="cs-CZ" sz="3200" baseline="-25000" dirty="0"/>
              <a:t>2</a:t>
            </a:r>
            <a:endParaRPr lang="cs-CZ" sz="3200" dirty="0"/>
          </a:p>
        </p:txBody>
      </p:sp>
      <p:pic>
        <p:nvPicPr>
          <p:cNvPr id="9" name="Obrázek 8"/>
          <p:cNvPicPr>
            <a:picLocks noChangeAspect="1"/>
          </p:cNvPicPr>
          <p:nvPr/>
        </p:nvPicPr>
        <p:blipFill rotWithShape="1">
          <a:blip r:embed="rId4"/>
          <a:srcRect t="41368" r="4381"/>
          <a:stretch/>
        </p:blipFill>
        <p:spPr>
          <a:xfrm>
            <a:off x="152475" y="655946"/>
            <a:ext cx="3866072" cy="2472694"/>
          </a:xfrm>
          <a:prstGeom prst="rect">
            <a:avLst/>
          </a:prstGeom>
        </p:spPr>
      </p:pic>
    </p:spTree>
    <p:extLst>
      <p:ext uri="{BB962C8B-B14F-4D97-AF65-F5344CB8AC3E}">
        <p14:creationId xmlns:p14="http://schemas.microsoft.com/office/powerpoint/2010/main" val="3800542198"/>
      </p:ext>
    </p:extLst>
  </p:cSld>
  <p:clrMapOvr>
    <a:masterClrMapping/>
  </p:clrMapOvr>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b/b0/Laser_in_fibre.jpg/1280px-Laser_in_fib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21935"/>
            <a:ext cx="7207164" cy="540537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4134920" y="6197599"/>
            <a:ext cx="4235198" cy="369332"/>
          </a:xfrm>
          <a:prstGeom prst="rect">
            <a:avLst/>
          </a:prstGeom>
        </p:spPr>
        <p:txBody>
          <a:bodyPr wrap="none">
            <a:spAutoFit/>
          </a:bodyPr>
          <a:lstStyle/>
          <a:p>
            <a:r>
              <a:rPr lang="cs-CZ" dirty="0"/>
              <a:t>https://en.wikipedia.org/wiki/Optical_fiber</a:t>
            </a:r>
          </a:p>
        </p:txBody>
      </p:sp>
    </p:spTree>
    <p:extLst>
      <p:ext uri="{BB962C8B-B14F-4D97-AF65-F5344CB8AC3E}">
        <p14:creationId xmlns:p14="http://schemas.microsoft.com/office/powerpoint/2010/main" val="3839447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9050" y="2812257"/>
            <a:ext cx="92869" cy="92869"/>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img2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429" y="1677590"/>
            <a:ext cx="1620441" cy="1023938"/>
          </a:xfrm>
          <a:prstGeom prst="rect">
            <a:avLst/>
          </a:prstGeom>
          <a:noFill/>
          <a:extLst>
            <a:ext uri="{909E8E84-426E-40DD-AFC4-6F175D3DCCD1}">
              <a14:hiddenFill xmlns:a14="http://schemas.microsoft.com/office/drawing/2010/main">
                <a:solidFill>
                  <a:srgbClr val="FFFFFF"/>
                </a:solidFill>
              </a14:hiddenFill>
            </a:ext>
          </a:extLst>
        </p:spPr>
      </p:pic>
      <p:sp>
        <p:nvSpPr>
          <p:cNvPr id="6154" name="Text Box 10"/>
          <p:cNvSpPr txBox="1">
            <a:spLocks noChangeArrowheads="1"/>
          </p:cNvSpPr>
          <p:nvPr/>
        </p:nvSpPr>
        <p:spPr bwMode="auto">
          <a:xfrm>
            <a:off x="244517" y="1019769"/>
            <a:ext cx="607206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100" b="1" dirty="0">
                <a:solidFill>
                  <a:srgbClr val="7030A0"/>
                </a:solidFill>
              </a:rPr>
              <a:t>ZÁKLADNÍ CHARAKTERISTIKY OPTICKÉHO VLÁKNA</a:t>
            </a:r>
          </a:p>
        </p:txBody>
      </p:sp>
      <p:sp>
        <p:nvSpPr>
          <p:cNvPr id="6155" name="Text Box 11"/>
          <p:cNvSpPr txBox="1">
            <a:spLocks noChangeArrowheads="1"/>
          </p:cNvSpPr>
          <p:nvPr/>
        </p:nvSpPr>
        <p:spPr bwMode="auto">
          <a:xfrm>
            <a:off x="765811" y="2781301"/>
            <a:ext cx="6938726"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b="1" dirty="0"/>
              <a:t>Numerická apertura   (NA)</a:t>
            </a:r>
          </a:p>
          <a:p>
            <a:pPr>
              <a:spcBef>
                <a:spcPct val="50000"/>
              </a:spcBef>
            </a:pPr>
            <a:r>
              <a:rPr lang="cs-CZ" altLang="cs-CZ" b="1" dirty="0"/>
              <a:t>Útlum</a:t>
            </a:r>
            <a:r>
              <a:rPr lang="cs-CZ" altLang="cs-CZ" dirty="0"/>
              <a:t> = ztráty světla ve vlákně =</a:t>
            </a:r>
          </a:p>
          <a:p>
            <a:pPr>
              <a:spcBef>
                <a:spcPct val="50000"/>
              </a:spcBef>
            </a:pPr>
            <a:r>
              <a:rPr lang="cs-CZ" altLang="cs-CZ" dirty="0"/>
              <a:t>= </a:t>
            </a:r>
            <a:r>
              <a:rPr lang="cs-CZ" altLang="cs-CZ" dirty="0" err="1"/>
              <a:t>Absorbcí</a:t>
            </a:r>
            <a:r>
              <a:rPr lang="cs-CZ" altLang="cs-CZ" dirty="0"/>
              <a:t> a rozptylem v materiálu + nedokonalostí geometrie vlákna (</a:t>
            </a:r>
            <a:r>
              <a:rPr lang="cs-CZ" altLang="cs-CZ" dirty="0" err="1"/>
              <a:t>mikroohybové</a:t>
            </a:r>
            <a:r>
              <a:rPr lang="cs-CZ" altLang="cs-CZ" dirty="0"/>
              <a:t>) + interferencí vidů</a:t>
            </a:r>
          </a:p>
          <a:p>
            <a:pPr>
              <a:spcBef>
                <a:spcPct val="50000"/>
              </a:spcBef>
            </a:pPr>
            <a:r>
              <a:rPr lang="cs-CZ" altLang="cs-CZ" b="1" dirty="0"/>
              <a:t>Rozměry jádra a obalu</a:t>
            </a:r>
            <a:r>
              <a:rPr lang="cs-CZ" altLang="cs-CZ" dirty="0"/>
              <a:t> –</a:t>
            </a:r>
            <a:r>
              <a:rPr lang="cs-CZ" altLang="cs-CZ" dirty="0" err="1"/>
              <a:t>jednovidový</a:t>
            </a:r>
            <a:r>
              <a:rPr lang="cs-CZ" altLang="cs-CZ" dirty="0"/>
              <a:t>, </a:t>
            </a:r>
            <a:r>
              <a:rPr lang="cs-CZ" altLang="cs-CZ" dirty="0" err="1"/>
              <a:t>mnohavidový</a:t>
            </a:r>
            <a:r>
              <a:rPr lang="cs-CZ" altLang="cs-CZ" dirty="0"/>
              <a:t> vlnovod</a:t>
            </a:r>
          </a:p>
          <a:p>
            <a:pPr>
              <a:spcBef>
                <a:spcPct val="50000"/>
              </a:spcBef>
            </a:pPr>
            <a:r>
              <a:rPr lang="cs-CZ" altLang="cs-CZ" b="1" dirty="0" err="1"/>
              <a:t>Materialové</a:t>
            </a:r>
            <a:r>
              <a:rPr lang="cs-CZ" altLang="cs-CZ" dirty="0"/>
              <a:t> – určují vlnovou délku přenášeného světla</a:t>
            </a:r>
          </a:p>
          <a:p>
            <a:pPr>
              <a:spcBef>
                <a:spcPct val="50000"/>
              </a:spcBef>
            </a:pPr>
            <a:endParaRPr lang="cs-CZ" altLang="cs-CZ" dirty="0"/>
          </a:p>
          <a:p>
            <a:pPr>
              <a:spcBef>
                <a:spcPct val="50000"/>
              </a:spcBef>
            </a:pPr>
            <a:endParaRPr lang="cs-CZ" altLang="cs-CZ" dirty="0"/>
          </a:p>
          <a:p>
            <a:pPr>
              <a:spcBef>
                <a:spcPct val="50000"/>
              </a:spcBef>
            </a:pPr>
            <a:endParaRPr lang="cs-CZ" altLang="cs-CZ" dirty="0"/>
          </a:p>
        </p:txBody>
      </p:sp>
      <p:sp>
        <p:nvSpPr>
          <p:cNvPr id="6159" name="Text Box 15"/>
          <p:cNvSpPr txBox="1">
            <a:spLocks noChangeArrowheads="1"/>
          </p:cNvSpPr>
          <p:nvPr/>
        </p:nvSpPr>
        <p:spPr bwMode="auto">
          <a:xfrm>
            <a:off x="1095153" y="2189560"/>
            <a:ext cx="750193" cy="276999"/>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1200" dirty="0"/>
              <a:t>jádro</a:t>
            </a:r>
          </a:p>
        </p:txBody>
      </p:sp>
      <p:sp>
        <p:nvSpPr>
          <p:cNvPr id="6160" name="Text Box 16"/>
          <p:cNvSpPr txBox="1">
            <a:spLocks noChangeArrowheads="1"/>
          </p:cNvSpPr>
          <p:nvPr/>
        </p:nvSpPr>
        <p:spPr bwMode="auto">
          <a:xfrm>
            <a:off x="1410892" y="1677591"/>
            <a:ext cx="485775" cy="276999"/>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dirty="0"/>
              <a:t>obal</a:t>
            </a:r>
          </a:p>
        </p:txBody>
      </p:sp>
    </p:spTree>
    <p:extLst>
      <p:ext uri="{BB962C8B-B14F-4D97-AF65-F5344CB8AC3E}">
        <p14:creationId xmlns:p14="http://schemas.microsoft.com/office/powerpoint/2010/main" val="2835938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cs-CZ" altLang="cs-CZ" b="1" dirty="0"/>
              <a:t>Počet vedených modů (vidů) V</a:t>
            </a:r>
          </a:p>
        </p:txBody>
      </p:sp>
      <p:pic>
        <p:nvPicPr>
          <p:cNvPr id="2" name="Obrázek 1"/>
          <p:cNvPicPr>
            <a:picLocks noChangeAspect="1"/>
          </p:cNvPicPr>
          <p:nvPr/>
        </p:nvPicPr>
        <p:blipFill>
          <a:blip r:embed="rId3"/>
          <a:stretch>
            <a:fillRect/>
          </a:stretch>
        </p:blipFill>
        <p:spPr>
          <a:xfrm>
            <a:off x="2746396" y="3034132"/>
            <a:ext cx="4986306" cy="1655654"/>
          </a:xfrm>
          <a:prstGeom prst="rect">
            <a:avLst/>
          </a:prstGeom>
        </p:spPr>
      </p:pic>
      <p:sp>
        <p:nvSpPr>
          <p:cNvPr id="3" name="Zástupný symbol pro obsah 2"/>
          <p:cNvSpPr>
            <a:spLocks noGrp="1"/>
          </p:cNvSpPr>
          <p:nvPr>
            <p:ph idx="1"/>
          </p:nvPr>
        </p:nvSpPr>
        <p:spPr>
          <a:xfrm>
            <a:off x="831954" y="1607345"/>
            <a:ext cx="7217764" cy="4015033"/>
          </a:xfrm>
        </p:spPr>
        <p:txBody>
          <a:bodyPr/>
          <a:lstStyle/>
          <a:p>
            <a:pPr marL="0" indent="0">
              <a:buNone/>
            </a:pPr>
            <a:r>
              <a:rPr lang="cs-CZ" sz="2100" dirty="0">
                <a:solidFill>
                  <a:schemeClr val="tx1"/>
                </a:solidFill>
              </a:rPr>
              <a:t>Pro </a:t>
            </a:r>
            <a:r>
              <a:rPr lang="cs-CZ" sz="2100" dirty="0" err="1">
                <a:solidFill>
                  <a:schemeClr val="tx1"/>
                </a:solidFill>
              </a:rPr>
              <a:t>mnohavidové</a:t>
            </a:r>
            <a:r>
              <a:rPr lang="cs-CZ" sz="2100" dirty="0">
                <a:solidFill>
                  <a:schemeClr val="tx1"/>
                </a:solidFill>
              </a:rPr>
              <a:t> optické vlákno se skokovým profilem indexu lomu:</a:t>
            </a:r>
          </a:p>
          <a:p>
            <a:pPr marL="0" indent="0">
              <a:buNone/>
            </a:pPr>
            <a:r>
              <a:rPr lang="cs-CZ" dirty="0">
                <a:solidFill>
                  <a:schemeClr val="tx1"/>
                </a:solidFill>
              </a:rPr>
              <a:t>D = průměr vlákna</a:t>
            </a:r>
          </a:p>
          <a:p>
            <a:pPr marL="0" indent="0">
              <a:buNone/>
            </a:pPr>
            <a:r>
              <a:rPr lang="cs-CZ" dirty="0">
                <a:solidFill>
                  <a:schemeClr val="tx1"/>
                </a:solidFill>
              </a:rPr>
              <a:t>NA = numerická apertura</a:t>
            </a:r>
          </a:p>
          <a:p>
            <a:pPr marL="0" indent="0">
              <a:buNone/>
            </a:pPr>
            <a:r>
              <a:rPr lang="el-GR" dirty="0">
                <a:solidFill>
                  <a:schemeClr val="tx1"/>
                </a:solidFill>
                <a:cs typeface="Arial" panose="020B0604020202020204" pitchFamily="34" charset="0"/>
              </a:rPr>
              <a:t>λ</a:t>
            </a:r>
            <a:r>
              <a:rPr lang="cs-CZ" dirty="0">
                <a:solidFill>
                  <a:schemeClr val="tx1"/>
                </a:solidFill>
                <a:cs typeface="Arial" panose="020B0604020202020204" pitchFamily="34" charset="0"/>
              </a:rPr>
              <a:t> = vlnová délka přenášeného světla</a:t>
            </a:r>
            <a:endParaRPr lang="cs-CZ" dirty="0">
              <a:solidFill>
                <a:schemeClr val="tx1"/>
              </a:solidFill>
            </a:endParaRPr>
          </a:p>
          <a:p>
            <a:pPr marL="0" indent="0">
              <a:buNone/>
            </a:pPr>
            <a:endParaRPr lang="cs-CZ" dirty="0">
              <a:solidFill>
                <a:schemeClr val="tx1"/>
              </a:solidFill>
            </a:endParaRPr>
          </a:p>
        </p:txBody>
      </p:sp>
      <p:sp>
        <p:nvSpPr>
          <p:cNvPr id="4" name="TextovéPole 3"/>
          <p:cNvSpPr txBox="1"/>
          <p:nvPr/>
        </p:nvSpPr>
        <p:spPr>
          <a:xfrm>
            <a:off x="732098" y="4842178"/>
            <a:ext cx="7000604" cy="1323439"/>
          </a:xfrm>
          <a:prstGeom prst="rect">
            <a:avLst/>
          </a:prstGeom>
          <a:noFill/>
        </p:spPr>
        <p:txBody>
          <a:bodyPr wrap="square" rtlCol="0">
            <a:spAutoFit/>
          </a:bodyPr>
          <a:lstStyle/>
          <a:p>
            <a:r>
              <a:rPr lang="cs-CZ" sz="2400" dirty="0" err="1"/>
              <a:t>Mnohavidové</a:t>
            </a:r>
            <a:r>
              <a:rPr lang="cs-CZ" sz="2400" dirty="0"/>
              <a:t> vlákno V &gt; 2,405</a:t>
            </a:r>
          </a:p>
          <a:p>
            <a:r>
              <a:rPr lang="cs-CZ" sz="2400" dirty="0" err="1"/>
              <a:t>Jednovidové</a:t>
            </a:r>
            <a:r>
              <a:rPr lang="cs-CZ" sz="2400" dirty="0"/>
              <a:t> vlákno V &lt; 2,405</a:t>
            </a:r>
          </a:p>
          <a:p>
            <a:r>
              <a:rPr lang="cs-CZ" sz="2400" b="1" dirty="0"/>
              <a:t>SMF</a:t>
            </a:r>
            <a:r>
              <a:rPr lang="cs-CZ" sz="2400" dirty="0"/>
              <a:t> (</a:t>
            </a:r>
            <a:r>
              <a:rPr lang="cs-CZ" sz="2400" i="1" dirty="0"/>
              <a:t>Single Mode </a:t>
            </a:r>
            <a:r>
              <a:rPr lang="cs-CZ" sz="2400" i="1" dirty="0" err="1"/>
              <a:t>Fiber</a:t>
            </a:r>
            <a:r>
              <a:rPr lang="cs-CZ" sz="2400" dirty="0"/>
              <a:t>)</a:t>
            </a:r>
            <a:r>
              <a:rPr lang="cs-CZ" sz="3200" dirty="0"/>
              <a:t> </a:t>
            </a:r>
            <a:endParaRPr lang="cs-CZ" sz="2400" dirty="0"/>
          </a:p>
        </p:txBody>
      </p:sp>
      <p:sp>
        <p:nvSpPr>
          <p:cNvPr id="5" name="TextovéPole 4"/>
          <p:cNvSpPr txBox="1"/>
          <p:nvPr/>
        </p:nvSpPr>
        <p:spPr>
          <a:xfrm>
            <a:off x="3303271" y="3508016"/>
            <a:ext cx="628649" cy="707886"/>
          </a:xfrm>
          <a:prstGeom prst="rect">
            <a:avLst/>
          </a:prstGeom>
          <a:solidFill>
            <a:schemeClr val="bg1"/>
          </a:solidFill>
        </p:spPr>
        <p:txBody>
          <a:bodyPr wrap="square" lIns="0" rIns="0" rtlCol="0">
            <a:spAutoFit/>
          </a:bodyPr>
          <a:lstStyle/>
          <a:p>
            <a:r>
              <a:rPr lang="cs-CZ" sz="4000" dirty="0" err="1"/>
              <a:t>V</a:t>
            </a:r>
            <a:r>
              <a:rPr lang="cs-CZ" sz="4000" baseline="-25000" dirty="0" err="1"/>
              <a:t>m</a:t>
            </a:r>
            <a:endParaRPr lang="cs-CZ" sz="4000" dirty="0"/>
          </a:p>
        </p:txBody>
      </p:sp>
    </p:spTree>
    <p:extLst>
      <p:ext uri="{BB962C8B-B14F-4D97-AF65-F5344CB8AC3E}">
        <p14:creationId xmlns:p14="http://schemas.microsoft.com/office/powerpoint/2010/main" val="280396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0" y="201996"/>
            <a:ext cx="67038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b="1" dirty="0">
                <a:solidFill>
                  <a:srgbClr val="7030A0"/>
                </a:solidFill>
              </a:rPr>
              <a:t>Elektromagnetický model světla podle </a:t>
            </a:r>
            <a:r>
              <a:rPr lang="cs-CZ" altLang="cs-CZ" sz="2400" b="1" dirty="0" err="1">
                <a:solidFill>
                  <a:srgbClr val="7030A0"/>
                </a:solidFill>
              </a:rPr>
              <a:t>Maxwella</a:t>
            </a:r>
            <a:r>
              <a:rPr lang="cs-CZ" altLang="cs-CZ" sz="2400" b="1" dirty="0">
                <a:solidFill>
                  <a:srgbClr val="7030A0"/>
                </a:solidFill>
              </a:rPr>
              <a:t>.</a:t>
            </a:r>
          </a:p>
        </p:txBody>
      </p:sp>
      <p:sp>
        <p:nvSpPr>
          <p:cNvPr id="2" name="TextovéPole 1"/>
          <p:cNvSpPr txBox="1"/>
          <p:nvPr/>
        </p:nvSpPr>
        <p:spPr>
          <a:xfrm>
            <a:off x="72102" y="4085224"/>
            <a:ext cx="6966171" cy="400110"/>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ε</a:t>
            </a:r>
            <a:r>
              <a:rPr lang="cs-CZ" sz="1500" dirty="0">
                <a:latin typeface="Arial" panose="020B0604020202020204" pitchFamily="34" charset="0"/>
                <a:cs typeface="Arial" panose="020B0604020202020204" pitchFamily="34" charset="0"/>
              </a:rPr>
              <a:t> </a:t>
            </a:r>
            <a:r>
              <a:rPr lang="cs-CZ" sz="1500" b="1" dirty="0">
                <a:latin typeface="Arial" panose="020B0604020202020204" pitchFamily="34" charset="0"/>
                <a:cs typeface="Arial" panose="020B0604020202020204" pitchFamily="34" charset="0"/>
              </a:rPr>
              <a:t> </a:t>
            </a:r>
            <a:r>
              <a:rPr lang="cs-CZ" sz="1500" b="1" u="sng" dirty="0"/>
              <a:t>Permitivita</a:t>
            </a:r>
            <a:r>
              <a:rPr lang="cs-CZ" sz="1500" b="1" dirty="0"/>
              <a:t> </a:t>
            </a:r>
            <a:r>
              <a:rPr lang="cs-CZ" sz="1500" dirty="0"/>
              <a:t>je poměr elektrické indukce a intenzity elektrického pole </a:t>
            </a:r>
            <a:r>
              <a:rPr lang="en-US" sz="1500" dirty="0"/>
              <a:t>[ F</a:t>
            </a:r>
            <a:r>
              <a:rPr lang="cs-CZ" sz="1500" dirty="0"/>
              <a:t>/</a:t>
            </a:r>
            <a:r>
              <a:rPr lang="en-US" sz="1500" dirty="0"/>
              <a:t>m]</a:t>
            </a:r>
            <a:endParaRPr lang="cs-CZ" sz="1500" dirty="0"/>
          </a:p>
        </p:txBody>
      </p:sp>
      <p:graphicFrame>
        <p:nvGraphicFramePr>
          <p:cNvPr id="3" name="Tabulka 2"/>
          <p:cNvGraphicFramePr>
            <a:graphicFrameLocks noGrp="1"/>
          </p:cNvGraphicFramePr>
          <p:nvPr>
            <p:extLst>
              <p:ext uri="{D42A27DB-BD31-4B8C-83A1-F6EECF244321}">
                <p14:modId xmlns:p14="http://schemas.microsoft.com/office/powerpoint/2010/main" val="1229822426"/>
              </p:ext>
            </p:extLst>
          </p:nvPr>
        </p:nvGraphicFramePr>
        <p:xfrm>
          <a:off x="7243501" y="3743717"/>
          <a:ext cx="1598630" cy="2063668"/>
        </p:xfrm>
        <a:graphic>
          <a:graphicData uri="http://schemas.openxmlformats.org/drawingml/2006/table">
            <a:tbl>
              <a:tblPr/>
              <a:tblGrid>
                <a:gridCol w="974491">
                  <a:extLst>
                    <a:ext uri="{9D8B030D-6E8A-4147-A177-3AD203B41FA5}">
                      <a16:colId xmlns:a16="http://schemas.microsoft.com/office/drawing/2014/main" val="4211651192"/>
                    </a:ext>
                  </a:extLst>
                </a:gridCol>
                <a:gridCol w="624139">
                  <a:extLst>
                    <a:ext uri="{9D8B030D-6E8A-4147-A177-3AD203B41FA5}">
                      <a16:colId xmlns:a16="http://schemas.microsoft.com/office/drawing/2014/main" val="1047802986"/>
                    </a:ext>
                  </a:extLst>
                </a:gridCol>
              </a:tblGrid>
              <a:tr h="279506">
                <a:tc>
                  <a:txBody>
                    <a:bodyPr/>
                    <a:lstStyle/>
                    <a:p>
                      <a:pPr algn="ctr"/>
                      <a:r>
                        <a:rPr lang="cs-CZ" sz="1100">
                          <a:effectLst/>
                        </a:rPr>
                        <a:t>Materiál</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l-GR" sz="1100" i="1">
                          <a:effectLst/>
                        </a:rPr>
                        <a:t>ε</a:t>
                      </a:r>
                      <a:r>
                        <a:rPr lang="cs-CZ" sz="1100" i="1" baseline="-25000">
                          <a:effectLst/>
                        </a:rPr>
                        <a:t>r</a:t>
                      </a:r>
                      <a:endParaRPr lang="cs-CZ" sz="110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008762854"/>
                  </a:ext>
                </a:extLst>
              </a:tr>
              <a:tr h="279506">
                <a:tc>
                  <a:txBody>
                    <a:bodyPr/>
                    <a:lstStyle/>
                    <a:p>
                      <a:r>
                        <a:rPr lang="cs-CZ" sz="1100" u="none" strike="noStrike">
                          <a:solidFill>
                            <a:srgbClr val="0B0080"/>
                          </a:solidFill>
                          <a:effectLst/>
                          <a:hlinkClick r:id="rId3" tooltip="Vzduch"/>
                        </a:rPr>
                        <a:t>vzduch</a:t>
                      </a:r>
                      <a:endParaRPr lang="cs-CZ" sz="110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dirty="0">
                          <a:effectLst/>
                        </a:rPr>
                        <a:t>1,0005</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41983825"/>
                  </a:ext>
                </a:extLst>
              </a:tr>
              <a:tr h="279506">
                <a:tc>
                  <a:txBody>
                    <a:bodyPr/>
                    <a:lstStyle/>
                    <a:p>
                      <a:r>
                        <a:rPr lang="cs-CZ" sz="1100" u="none" strike="noStrike" dirty="0">
                          <a:solidFill>
                            <a:srgbClr val="0B0080"/>
                          </a:solidFill>
                          <a:effectLst/>
                          <a:hlinkClick r:id="rId4" tooltip="Polystyren"/>
                        </a:rPr>
                        <a:t>polystyren</a:t>
                      </a:r>
                      <a:endParaRPr lang="cs-CZ" sz="1100" dirty="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a:effectLst/>
                        </a:rPr>
                        <a:t>2,6</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39853530"/>
                  </a:ext>
                </a:extLst>
              </a:tr>
              <a:tr h="279506">
                <a:tc>
                  <a:txBody>
                    <a:bodyPr/>
                    <a:lstStyle/>
                    <a:p>
                      <a:r>
                        <a:rPr lang="cs-CZ" sz="1100" u="none" strike="noStrike" dirty="0">
                          <a:solidFill>
                            <a:srgbClr val="0B0080"/>
                          </a:solidFill>
                          <a:effectLst/>
                          <a:hlinkClick r:id="rId5" tooltip="Sklo"/>
                        </a:rPr>
                        <a:t>sklo</a:t>
                      </a:r>
                      <a:endParaRPr lang="cs-CZ" sz="1100" dirty="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dirty="0">
                          <a:effectLst/>
                        </a:rPr>
                        <a:t>7,6</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413569687"/>
                  </a:ext>
                </a:extLst>
              </a:tr>
              <a:tr h="279506">
                <a:tc>
                  <a:txBody>
                    <a:bodyPr/>
                    <a:lstStyle/>
                    <a:p>
                      <a:r>
                        <a:rPr lang="cs-CZ" sz="1100" u="none" strike="noStrike">
                          <a:solidFill>
                            <a:srgbClr val="0B0080"/>
                          </a:solidFill>
                          <a:effectLst/>
                          <a:hlinkClick r:id="rId6" tooltip="Křemík"/>
                        </a:rPr>
                        <a:t>křemík</a:t>
                      </a:r>
                      <a:endParaRPr lang="cs-CZ" sz="110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a:effectLst/>
                        </a:rPr>
                        <a:t>12</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55703930"/>
                  </a:ext>
                </a:extLst>
              </a:tr>
              <a:tr h="279506">
                <a:tc>
                  <a:txBody>
                    <a:bodyPr/>
                    <a:lstStyle/>
                    <a:p>
                      <a:r>
                        <a:rPr lang="cs-CZ" sz="1100" u="none" strike="noStrike">
                          <a:solidFill>
                            <a:srgbClr val="0B0080"/>
                          </a:solidFill>
                          <a:effectLst/>
                          <a:hlinkClick r:id="rId7" tooltip="Voda"/>
                        </a:rPr>
                        <a:t>voda</a:t>
                      </a:r>
                      <a:endParaRPr lang="cs-CZ" sz="110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a:effectLst/>
                        </a:rPr>
                        <a:t>80</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52920837"/>
                  </a:ext>
                </a:extLst>
              </a:tr>
              <a:tr h="386632">
                <a:tc>
                  <a:txBody>
                    <a:bodyPr/>
                    <a:lstStyle/>
                    <a:p>
                      <a:r>
                        <a:rPr lang="pl-PL" sz="1100" dirty="0">
                          <a:effectLst/>
                        </a:rPr>
                        <a:t>Speciální mat</a:t>
                      </a: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1100" dirty="0">
                          <a:effectLst/>
                        </a:rPr>
                        <a:t>až 10</a:t>
                      </a:r>
                      <a:r>
                        <a:rPr lang="cs-CZ" sz="1100" baseline="30000" dirty="0">
                          <a:effectLst/>
                        </a:rPr>
                        <a:t>5</a:t>
                      </a:r>
                      <a:endParaRPr lang="cs-CZ" sz="1100" dirty="0">
                        <a:effectLst/>
                      </a:endParaRPr>
                    </a:p>
                  </a:txBody>
                  <a:tcPr marL="68580" marR="68580" marT="34290" marB="3429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240342342"/>
                  </a:ext>
                </a:extLst>
              </a:tr>
            </a:tbl>
          </a:graphicData>
        </a:graphic>
      </p:graphicFrame>
      <p:sp>
        <p:nvSpPr>
          <p:cNvPr id="7" name="Obdélník 6"/>
          <p:cNvSpPr/>
          <p:nvPr/>
        </p:nvSpPr>
        <p:spPr>
          <a:xfrm>
            <a:off x="72102" y="874056"/>
            <a:ext cx="8402427" cy="646331"/>
          </a:xfrm>
          <a:prstGeom prst="rect">
            <a:avLst/>
          </a:prstGeom>
        </p:spPr>
        <p:txBody>
          <a:bodyPr wrap="square">
            <a:spAutoFit/>
          </a:bodyPr>
          <a:lstStyle/>
          <a:p>
            <a:r>
              <a:rPr lang="cs-CZ" dirty="0"/>
              <a:t>Vektory elektrické intenzity a magnetické indukce jsou spolu svázané a díky tomu se mohou šířit i ve vzduchoprázdnu jako elektromagnetické vlnění.</a:t>
            </a:r>
          </a:p>
        </p:txBody>
      </p:sp>
      <p:sp>
        <p:nvSpPr>
          <p:cNvPr id="8" name="TextovéPole 7"/>
          <p:cNvSpPr txBox="1"/>
          <p:nvPr/>
        </p:nvSpPr>
        <p:spPr>
          <a:xfrm>
            <a:off x="145557" y="5052557"/>
            <a:ext cx="6883725" cy="830997"/>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μ</a:t>
            </a:r>
            <a:r>
              <a:rPr lang="cs-CZ" sz="1500" dirty="0">
                <a:latin typeface="Arial" panose="020B0604020202020204" pitchFamily="34" charset="0"/>
                <a:cs typeface="Arial" panose="020B0604020202020204" pitchFamily="34" charset="0"/>
              </a:rPr>
              <a:t> </a:t>
            </a:r>
            <a:r>
              <a:rPr lang="cs-CZ" sz="1500" b="1" u="sng" dirty="0"/>
              <a:t>Permeabilita </a:t>
            </a:r>
            <a:r>
              <a:rPr lang="cs-CZ" sz="1500" dirty="0"/>
              <a:t>je poměr magnetické indukce a intenzity magnetického pole </a:t>
            </a:r>
            <a:r>
              <a:rPr lang="en-US" sz="1500" dirty="0"/>
              <a:t>[ </a:t>
            </a:r>
            <a:r>
              <a:rPr lang="cs-CZ" sz="1500" dirty="0"/>
              <a:t>H/</a:t>
            </a:r>
            <a:r>
              <a:rPr lang="en-US" sz="1500" dirty="0"/>
              <a:t>m]</a:t>
            </a:r>
            <a:endParaRPr lang="cs-CZ" sz="1500" dirty="0"/>
          </a:p>
          <a:p>
            <a:r>
              <a:rPr lang="cs-CZ" sz="1500" dirty="0"/>
              <a:t>ve vakuu</a:t>
            </a:r>
          </a:p>
          <a:p>
            <a:r>
              <a:rPr lang="cs-CZ" sz="1500" dirty="0"/>
              <a:t>Pro většinu látek, kromě kovů, </a:t>
            </a:r>
            <a:r>
              <a:rPr lang="el-GR" sz="1500" dirty="0">
                <a:latin typeface="Arial" panose="020B0604020202020204" pitchFamily="34" charset="0"/>
                <a:cs typeface="Arial" panose="020B0604020202020204" pitchFamily="34" charset="0"/>
              </a:rPr>
              <a:t>μ</a:t>
            </a:r>
            <a:r>
              <a:rPr lang="cs-CZ" sz="1500" baseline="-25000" dirty="0">
                <a:latin typeface="Arial" panose="020B0604020202020204" pitchFamily="34" charset="0"/>
                <a:cs typeface="Arial" panose="020B0604020202020204" pitchFamily="34" charset="0"/>
              </a:rPr>
              <a:t>r</a:t>
            </a:r>
            <a:r>
              <a:rPr lang="cs-CZ" sz="1500" dirty="0">
                <a:latin typeface="Arial" panose="020B0604020202020204" pitchFamily="34" charset="0"/>
                <a:cs typeface="Arial" panose="020B0604020202020204" pitchFamily="34" charset="0"/>
              </a:rPr>
              <a:t> ≈ 1</a:t>
            </a:r>
            <a:endParaRPr lang="cs-CZ" sz="1500" dirty="0"/>
          </a:p>
        </p:txBody>
      </p:sp>
      <p:sp>
        <p:nvSpPr>
          <p:cNvPr id="4" name="AutoShape 3" descr="{\displaystyle \mu _{0}=4\pi \cdot 10^{-7}\ {\mbox{Hm}}^{-1}\approx 1{,}256637061\cdot 10^{-6}\ {\mbox{Hm}}^{-1}}"/>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9" name="Obrázek 8"/>
          <p:cNvPicPr>
            <a:picLocks noChangeAspect="1"/>
          </p:cNvPicPr>
          <p:nvPr/>
        </p:nvPicPr>
        <p:blipFill>
          <a:blip r:embed="rId8"/>
          <a:stretch>
            <a:fillRect/>
          </a:stretch>
        </p:blipFill>
        <p:spPr>
          <a:xfrm>
            <a:off x="2237222" y="5369876"/>
            <a:ext cx="3597513" cy="271053"/>
          </a:xfrm>
          <a:prstGeom prst="rect">
            <a:avLst/>
          </a:prstGeom>
        </p:spPr>
      </p:pic>
      <p:pic>
        <p:nvPicPr>
          <p:cNvPr id="10" name="Obrázek 9"/>
          <p:cNvPicPr>
            <a:picLocks noChangeAspect="1"/>
          </p:cNvPicPr>
          <p:nvPr/>
        </p:nvPicPr>
        <p:blipFill>
          <a:blip r:embed="rId9"/>
          <a:stretch>
            <a:fillRect/>
          </a:stretch>
        </p:blipFill>
        <p:spPr>
          <a:xfrm>
            <a:off x="1221023" y="4413599"/>
            <a:ext cx="5745870" cy="563862"/>
          </a:xfrm>
          <a:prstGeom prst="rect">
            <a:avLst/>
          </a:prstGeom>
        </p:spPr>
      </p:pic>
      <p:pic>
        <p:nvPicPr>
          <p:cNvPr id="11" name="Obrázek 10"/>
          <p:cNvPicPr>
            <a:picLocks noChangeAspect="1"/>
          </p:cNvPicPr>
          <p:nvPr/>
        </p:nvPicPr>
        <p:blipFill>
          <a:blip r:embed="rId10"/>
          <a:stretch>
            <a:fillRect/>
          </a:stretch>
        </p:blipFill>
        <p:spPr>
          <a:xfrm>
            <a:off x="1883608" y="1339435"/>
            <a:ext cx="3741028" cy="2831539"/>
          </a:xfrm>
          <a:prstGeom prst="rect">
            <a:avLst/>
          </a:prstGeom>
        </p:spPr>
      </p:pic>
      <p:sp>
        <p:nvSpPr>
          <p:cNvPr id="5" name="TextovéPole 4"/>
          <p:cNvSpPr txBox="1"/>
          <p:nvPr/>
        </p:nvSpPr>
        <p:spPr>
          <a:xfrm>
            <a:off x="230982" y="4569054"/>
            <a:ext cx="1151861" cy="323165"/>
          </a:xfrm>
          <a:prstGeom prst="rect">
            <a:avLst/>
          </a:prstGeom>
          <a:noFill/>
        </p:spPr>
        <p:txBody>
          <a:bodyPr wrap="square" rtlCol="0">
            <a:spAutoFit/>
          </a:bodyPr>
          <a:lstStyle/>
          <a:p>
            <a:r>
              <a:rPr lang="cs-CZ" sz="1500" dirty="0"/>
              <a:t>ve vakuu</a:t>
            </a:r>
          </a:p>
        </p:txBody>
      </p:sp>
      <p:sp>
        <p:nvSpPr>
          <p:cNvPr id="13" name="TextBox 12"/>
          <p:cNvSpPr txBox="1"/>
          <p:nvPr/>
        </p:nvSpPr>
        <p:spPr>
          <a:xfrm>
            <a:off x="5624636" y="5326238"/>
            <a:ext cx="1079243" cy="300082"/>
          </a:xfrm>
          <a:prstGeom prst="rect">
            <a:avLst/>
          </a:prstGeom>
          <a:noFill/>
        </p:spPr>
        <p:txBody>
          <a:bodyPr wrap="square" rtlCol="0">
            <a:spAutoFit/>
          </a:bodyPr>
          <a:lstStyle/>
          <a:p>
            <a:r>
              <a:rPr lang="cs-CZ" sz="1350" dirty="0"/>
              <a:t>(kg m A</a:t>
            </a:r>
            <a:r>
              <a:rPr lang="cs-CZ" sz="1350" baseline="30000" dirty="0"/>
              <a:t>-2</a:t>
            </a:r>
            <a:r>
              <a:rPr lang="cs-CZ" sz="1350" dirty="0"/>
              <a:t> s</a:t>
            </a:r>
            <a:r>
              <a:rPr lang="cs-CZ" sz="1350" baseline="30000" dirty="0"/>
              <a:t>-2 </a:t>
            </a:r>
            <a:r>
              <a:rPr lang="cs-CZ" sz="1350" dirty="0"/>
              <a:t>)</a:t>
            </a:r>
            <a:r>
              <a:rPr lang="cs-CZ" sz="1350" baseline="30000" dirty="0"/>
              <a:t>  </a:t>
            </a:r>
            <a:endParaRPr lang="cs-CZ" sz="1350" dirty="0"/>
          </a:p>
        </p:txBody>
      </p:sp>
      <p:sp>
        <p:nvSpPr>
          <p:cNvPr id="15" name="Rectangle 14"/>
          <p:cNvSpPr/>
          <p:nvPr/>
        </p:nvSpPr>
        <p:spPr>
          <a:xfrm>
            <a:off x="4382525" y="3290500"/>
            <a:ext cx="425116" cy="300082"/>
          </a:xfrm>
          <a:prstGeom prst="rect">
            <a:avLst/>
          </a:prstGeom>
        </p:spPr>
        <p:txBody>
          <a:bodyPr wrap="none">
            <a:spAutoFit/>
          </a:bodyPr>
          <a:lstStyle/>
          <a:p>
            <a:r>
              <a:rPr lang="cs-CZ" sz="1350" dirty="0"/>
              <a:t>A-2</a:t>
            </a:r>
          </a:p>
        </p:txBody>
      </p:sp>
      <p:sp>
        <p:nvSpPr>
          <p:cNvPr id="17" name="TextBox 16"/>
          <p:cNvSpPr txBox="1"/>
          <p:nvPr/>
        </p:nvSpPr>
        <p:spPr>
          <a:xfrm>
            <a:off x="5737307" y="4793005"/>
            <a:ext cx="1618864" cy="300082"/>
          </a:xfrm>
          <a:prstGeom prst="rect">
            <a:avLst/>
          </a:prstGeom>
          <a:noFill/>
        </p:spPr>
        <p:txBody>
          <a:bodyPr wrap="square" rtlCol="0">
            <a:spAutoFit/>
          </a:bodyPr>
          <a:lstStyle/>
          <a:p>
            <a:r>
              <a:rPr lang="cs-CZ" sz="1350" dirty="0"/>
              <a:t>(kg</a:t>
            </a:r>
            <a:r>
              <a:rPr lang="cs-CZ" sz="1350" baseline="30000" dirty="0"/>
              <a:t>-1</a:t>
            </a:r>
            <a:r>
              <a:rPr lang="cs-CZ" sz="1350" dirty="0"/>
              <a:t> m</a:t>
            </a:r>
            <a:r>
              <a:rPr lang="cs-CZ" sz="1350" baseline="30000" dirty="0"/>
              <a:t>-3</a:t>
            </a:r>
            <a:r>
              <a:rPr lang="cs-CZ" sz="1350" dirty="0"/>
              <a:t> A</a:t>
            </a:r>
            <a:r>
              <a:rPr lang="cs-CZ" sz="1350" baseline="30000" dirty="0"/>
              <a:t>2</a:t>
            </a:r>
            <a:r>
              <a:rPr lang="cs-CZ" sz="1350" dirty="0"/>
              <a:t> s</a:t>
            </a:r>
            <a:r>
              <a:rPr lang="cs-CZ" sz="1350" baseline="30000" dirty="0"/>
              <a:t>4 </a:t>
            </a:r>
            <a:r>
              <a:rPr lang="cs-CZ" sz="1350" dirty="0"/>
              <a:t>)</a:t>
            </a:r>
            <a:r>
              <a:rPr lang="cs-CZ" sz="1350" baseline="30000" dirty="0"/>
              <a:t>  </a:t>
            </a:r>
            <a:endParaRPr lang="cs-CZ" sz="1350" dirty="0"/>
          </a:p>
        </p:txBody>
      </p:sp>
    </p:spTree>
    <p:extLst>
      <p:ext uri="{BB962C8B-B14F-4D97-AF65-F5344CB8AC3E}">
        <p14:creationId xmlns:p14="http://schemas.microsoft.com/office/powerpoint/2010/main" val="3884692215"/>
      </p:ext>
    </p:extLst>
  </p:cSld>
  <p:clrMapOvr>
    <a:masterClrMapping/>
  </p:clrMapOvr>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ástupný symbol pro číslo snímku 4"/>
          <p:cNvSpPr>
            <a:spLocks noGrp="1"/>
          </p:cNvSpPr>
          <p:nvPr>
            <p:ph type="sldNum" sz="quarter" idx="4294967295"/>
          </p:nvPr>
        </p:nvSpPr>
        <p:spPr/>
        <p:txBody>
          <a:bodyPr/>
          <a:lstStyle/>
          <a:p>
            <a:fld id="{BA3125B6-4EC8-48F3-8402-6771785D52D3}" type="slidenum">
              <a:rPr lang="cs-CZ" altLang="cs-CZ"/>
              <a:pPr/>
              <a:t>30</a:t>
            </a:fld>
            <a:endParaRPr lang="cs-CZ" altLang="cs-CZ"/>
          </a:p>
        </p:txBody>
      </p:sp>
      <p:sp>
        <p:nvSpPr>
          <p:cNvPr id="51204" name="Rectangle 4"/>
          <p:cNvSpPr>
            <a:spLocks noGrp="1" noChangeArrowheads="1"/>
          </p:cNvSpPr>
          <p:nvPr>
            <p:ph type="title"/>
          </p:nvPr>
        </p:nvSpPr>
        <p:spPr>
          <a:xfrm>
            <a:off x="0" y="274638"/>
            <a:ext cx="9144000" cy="1785937"/>
          </a:xfrm>
        </p:spPr>
        <p:txBody>
          <a:bodyPr/>
          <a:lstStyle/>
          <a:p>
            <a:r>
              <a:rPr lang="cs-CZ" altLang="cs-CZ" sz="2800" dirty="0"/>
              <a:t>Numerická apertura = sinus poloviny maximálního úhlu světla, které je vlákno schopno přenést.</a:t>
            </a:r>
            <a:endParaRPr lang="el-GR" altLang="cs-CZ" sz="2800" dirty="0">
              <a:cs typeface="Arial" panose="020B0604020202020204" pitchFamily="34" charset="0"/>
            </a:endParaRPr>
          </a:p>
        </p:txBody>
      </p:sp>
      <p:sp>
        <p:nvSpPr>
          <p:cNvPr id="51205" name="Text Box 5"/>
          <p:cNvSpPr txBox="1">
            <a:spLocks noChangeArrowheads="1"/>
          </p:cNvSpPr>
          <p:nvPr/>
        </p:nvSpPr>
        <p:spPr bwMode="auto">
          <a:xfrm>
            <a:off x="1800225" y="1628775"/>
            <a:ext cx="5543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800" dirty="0"/>
              <a:t>NA = sin </a:t>
            </a:r>
            <a:r>
              <a:rPr lang="el-GR" altLang="cs-CZ" sz="2800" dirty="0">
                <a:cs typeface="Arial" panose="020B0604020202020204" pitchFamily="34" charset="0"/>
              </a:rPr>
              <a:t>θ</a:t>
            </a:r>
            <a:r>
              <a:rPr lang="cs-CZ" altLang="cs-CZ" sz="2800" dirty="0">
                <a:cs typeface="Arial" panose="020B0604020202020204" pitchFamily="34" charset="0"/>
              </a:rPr>
              <a:t> = 1/2(n</a:t>
            </a:r>
            <a:r>
              <a:rPr lang="cs-CZ" altLang="cs-CZ" sz="2800" baseline="30000" dirty="0">
                <a:cs typeface="Arial" panose="020B0604020202020204" pitchFamily="34" charset="0"/>
              </a:rPr>
              <a:t>2</a:t>
            </a:r>
            <a:r>
              <a:rPr lang="cs-CZ" altLang="cs-CZ" sz="2800" baseline="-25000" dirty="0">
                <a:cs typeface="Arial" panose="020B0604020202020204" pitchFamily="34" charset="0"/>
              </a:rPr>
              <a:t>1 </a:t>
            </a:r>
            <a:r>
              <a:rPr lang="cs-CZ" altLang="cs-CZ" sz="2800" dirty="0">
                <a:cs typeface="Arial" panose="020B0604020202020204" pitchFamily="34" charset="0"/>
              </a:rPr>
              <a:t>– </a:t>
            </a:r>
            <a:r>
              <a:rPr lang="cs-CZ" altLang="cs-CZ" sz="2800" dirty="0"/>
              <a:t>n</a:t>
            </a:r>
            <a:r>
              <a:rPr lang="cs-CZ" altLang="cs-CZ" sz="2800" baseline="30000" dirty="0"/>
              <a:t>2</a:t>
            </a:r>
            <a:r>
              <a:rPr lang="cs-CZ" altLang="cs-CZ" sz="2800" baseline="-25000" dirty="0"/>
              <a:t>2</a:t>
            </a:r>
            <a:r>
              <a:rPr lang="cs-CZ" altLang="cs-CZ" sz="2800" dirty="0"/>
              <a:t>)</a:t>
            </a:r>
            <a:r>
              <a:rPr lang="cs-CZ" altLang="cs-CZ" sz="2800" baseline="30000" dirty="0"/>
              <a:t>1/2</a:t>
            </a:r>
            <a:endParaRPr lang="cs-CZ" altLang="cs-CZ" sz="2800" dirty="0"/>
          </a:p>
        </p:txBody>
      </p:sp>
      <p:sp>
        <p:nvSpPr>
          <p:cNvPr id="51213" name="Text Box 13"/>
          <p:cNvSpPr txBox="1">
            <a:spLocks noChangeArrowheads="1"/>
          </p:cNvSpPr>
          <p:nvPr/>
        </p:nvSpPr>
        <p:spPr bwMode="auto">
          <a:xfrm>
            <a:off x="1908175" y="4365625"/>
            <a:ext cx="576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cs-CZ" sz="2800" dirty="0">
                <a:cs typeface="Arial" panose="020B0604020202020204" pitchFamily="34" charset="0"/>
              </a:rPr>
              <a:t>θ</a:t>
            </a:r>
          </a:p>
        </p:txBody>
      </p:sp>
      <p:grpSp>
        <p:nvGrpSpPr>
          <p:cNvPr id="51229" name="Group 29"/>
          <p:cNvGrpSpPr>
            <a:grpSpLocks/>
          </p:cNvGrpSpPr>
          <p:nvPr/>
        </p:nvGrpSpPr>
        <p:grpSpPr bwMode="auto">
          <a:xfrm rot="547687">
            <a:off x="2341523" y="2530558"/>
            <a:ext cx="5040312" cy="3479800"/>
            <a:chOff x="1429" y="1616"/>
            <a:chExt cx="3311" cy="2328"/>
          </a:xfrm>
        </p:grpSpPr>
        <p:grpSp>
          <p:nvGrpSpPr>
            <p:cNvPr id="51218" name="Group 18"/>
            <p:cNvGrpSpPr>
              <a:grpSpLocks/>
            </p:cNvGrpSpPr>
            <p:nvPr/>
          </p:nvGrpSpPr>
          <p:grpSpPr bwMode="auto">
            <a:xfrm>
              <a:off x="1627" y="1672"/>
              <a:ext cx="3113" cy="2272"/>
              <a:chOff x="385" y="482"/>
              <a:chExt cx="5375" cy="3674"/>
            </a:xfrm>
          </p:grpSpPr>
          <p:sp>
            <p:nvSpPr>
              <p:cNvPr id="51219" name="AutoShape 19"/>
              <p:cNvSpPr>
                <a:spLocks noChangeArrowheads="1"/>
              </p:cNvSpPr>
              <p:nvPr/>
            </p:nvSpPr>
            <p:spPr bwMode="auto">
              <a:xfrm rot="14522068">
                <a:off x="2746" y="-226"/>
                <a:ext cx="1383" cy="3901"/>
              </a:xfrm>
              <a:prstGeom prst="can">
                <a:avLst>
                  <a:gd name="adj" fmla="val 28821"/>
                </a:avLst>
              </a:prstGeom>
              <a:solidFill>
                <a:schemeClr val="accent1">
                  <a:alpha val="86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220" name="Line 20"/>
              <p:cNvSpPr>
                <a:spLocks noChangeShapeType="1"/>
              </p:cNvSpPr>
              <p:nvPr/>
            </p:nvSpPr>
            <p:spPr bwMode="auto">
              <a:xfrm flipV="1">
                <a:off x="385" y="482"/>
                <a:ext cx="5375" cy="290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21" name="Line 21"/>
              <p:cNvSpPr>
                <a:spLocks noChangeShapeType="1"/>
              </p:cNvSpPr>
              <p:nvPr/>
            </p:nvSpPr>
            <p:spPr bwMode="auto">
              <a:xfrm>
                <a:off x="793" y="663"/>
                <a:ext cx="2087" cy="3493"/>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51222" name="Group 22"/>
            <p:cNvGrpSpPr>
              <a:grpSpLocks/>
            </p:cNvGrpSpPr>
            <p:nvPr/>
          </p:nvGrpSpPr>
          <p:grpSpPr bwMode="auto">
            <a:xfrm>
              <a:off x="1429" y="1616"/>
              <a:ext cx="3117" cy="2328"/>
              <a:chOff x="0" y="391"/>
              <a:chExt cx="5381" cy="3765"/>
            </a:xfrm>
          </p:grpSpPr>
          <p:sp>
            <p:nvSpPr>
              <p:cNvPr id="51223" name="AutoShape 23"/>
              <p:cNvSpPr>
                <a:spLocks noChangeArrowheads="1"/>
              </p:cNvSpPr>
              <p:nvPr/>
            </p:nvSpPr>
            <p:spPr bwMode="auto">
              <a:xfrm rot="14522068">
                <a:off x="2207" y="-312"/>
                <a:ext cx="2222" cy="4127"/>
              </a:xfrm>
              <a:prstGeom prst="can">
                <a:avLst>
                  <a:gd name="adj" fmla="val 46433"/>
                </a:avLst>
              </a:prstGeom>
              <a:solidFill>
                <a:schemeClr val="accent1">
                  <a:alpha val="37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224" name="Line 24"/>
              <p:cNvSpPr>
                <a:spLocks noChangeShapeType="1"/>
              </p:cNvSpPr>
              <p:nvPr/>
            </p:nvSpPr>
            <p:spPr bwMode="auto">
              <a:xfrm flipV="1">
                <a:off x="0" y="2432"/>
                <a:ext cx="3584" cy="2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25" name="Line 25"/>
              <p:cNvSpPr>
                <a:spLocks noChangeShapeType="1"/>
              </p:cNvSpPr>
              <p:nvPr/>
            </p:nvSpPr>
            <p:spPr bwMode="auto">
              <a:xfrm flipV="1">
                <a:off x="793" y="1344"/>
                <a:ext cx="1906" cy="28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26" name="Line 26"/>
              <p:cNvSpPr>
                <a:spLocks noChangeShapeType="1"/>
              </p:cNvSpPr>
              <p:nvPr/>
            </p:nvSpPr>
            <p:spPr bwMode="auto">
              <a:xfrm flipV="1">
                <a:off x="3560" y="391"/>
                <a:ext cx="908" cy="20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27" name="Line 27"/>
              <p:cNvSpPr>
                <a:spLocks noChangeShapeType="1"/>
              </p:cNvSpPr>
              <p:nvPr/>
            </p:nvSpPr>
            <p:spPr bwMode="auto">
              <a:xfrm>
                <a:off x="2653" y="1389"/>
                <a:ext cx="2450" cy="2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28" name="Oval 28"/>
              <p:cNvSpPr>
                <a:spLocks noChangeArrowheads="1"/>
              </p:cNvSpPr>
              <p:nvPr/>
            </p:nvSpPr>
            <p:spPr bwMode="auto">
              <a:xfrm rot="-1954460">
                <a:off x="645" y="2526"/>
                <a:ext cx="391" cy="12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sp>
        <p:nvSpPr>
          <p:cNvPr id="51230" name="Text Box 30"/>
          <p:cNvSpPr txBox="1">
            <a:spLocks noChangeArrowheads="1"/>
          </p:cNvSpPr>
          <p:nvPr/>
        </p:nvSpPr>
        <p:spPr bwMode="auto">
          <a:xfrm>
            <a:off x="6372225" y="4724400"/>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Jádro, </a:t>
            </a:r>
            <a:r>
              <a:rPr lang="cs-CZ" altLang="cs-CZ" sz="2400" b="1"/>
              <a:t>n</a:t>
            </a:r>
            <a:r>
              <a:rPr lang="cs-CZ" altLang="cs-CZ" sz="2400" b="1" baseline="-25000"/>
              <a:t>1</a:t>
            </a:r>
            <a:r>
              <a:rPr lang="cs-CZ" altLang="cs-CZ"/>
              <a:t> </a:t>
            </a:r>
          </a:p>
        </p:txBody>
      </p:sp>
      <p:sp>
        <p:nvSpPr>
          <p:cNvPr id="51231" name="Text Box 31"/>
          <p:cNvSpPr txBox="1">
            <a:spLocks noChangeArrowheads="1"/>
          </p:cNvSpPr>
          <p:nvPr/>
        </p:nvSpPr>
        <p:spPr bwMode="auto">
          <a:xfrm>
            <a:off x="6659563" y="2205038"/>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Obal,  </a:t>
            </a:r>
            <a:r>
              <a:rPr lang="cs-CZ" altLang="cs-CZ" sz="2400" b="1"/>
              <a:t>n</a:t>
            </a:r>
            <a:r>
              <a:rPr lang="cs-CZ" altLang="cs-CZ" sz="2400" b="1" baseline="-25000"/>
              <a:t>2</a:t>
            </a:r>
            <a:r>
              <a:rPr lang="cs-CZ" altLang="cs-CZ" sz="2400" b="1"/>
              <a:t> </a:t>
            </a:r>
          </a:p>
        </p:txBody>
      </p:sp>
      <p:sp>
        <p:nvSpPr>
          <p:cNvPr id="51233" name="Line 33"/>
          <p:cNvSpPr>
            <a:spLocks noChangeShapeType="1"/>
          </p:cNvSpPr>
          <p:nvPr/>
        </p:nvSpPr>
        <p:spPr bwMode="auto">
          <a:xfrm>
            <a:off x="5940425" y="4076700"/>
            <a:ext cx="431800" cy="792163"/>
          </a:xfrm>
          <a:prstGeom prst="line">
            <a:avLst/>
          </a:prstGeom>
          <a:noFill/>
          <a:ln w="31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34" name="Line 34"/>
          <p:cNvSpPr>
            <a:spLocks noChangeShapeType="1"/>
          </p:cNvSpPr>
          <p:nvPr/>
        </p:nvSpPr>
        <p:spPr bwMode="auto">
          <a:xfrm flipV="1">
            <a:off x="6300788" y="2565400"/>
            <a:ext cx="503237" cy="142875"/>
          </a:xfrm>
          <a:prstGeom prst="line">
            <a:avLst/>
          </a:prstGeom>
          <a:noFill/>
          <a:ln w="31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35" name="Freeform 35"/>
          <p:cNvSpPr>
            <a:spLocks/>
          </p:cNvSpPr>
          <p:nvPr/>
        </p:nvSpPr>
        <p:spPr bwMode="auto">
          <a:xfrm>
            <a:off x="2327275" y="4292600"/>
            <a:ext cx="157163" cy="649288"/>
          </a:xfrm>
          <a:custGeom>
            <a:avLst/>
            <a:gdLst>
              <a:gd name="T0" fmla="*/ 53 w 99"/>
              <a:gd name="T1" fmla="*/ 0 h 409"/>
              <a:gd name="T2" fmla="*/ 8 w 99"/>
              <a:gd name="T3" fmla="*/ 227 h 409"/>
              <a:gd name="T4" fmla="*/ 99 w 99"/>
              <a:gd name="T5" fmla="*/ 409 h 409"/>
            </a:gdLst>
            <a:ahLst/>
            <a:cxnLst>
              <a:cxn ang="0">
                <a:pos x="T0" y="T1"/>
              </a:cxn>
              <a:cxn ang="0">
                <a:pos x="T2" y="T3"/>
              </a:cxn>
              <a:cxn ang="0">
                <a:pos x="T4" y="T5"/>
              </a:cxn>
            </a:cxnLst>
            <a:rect l="0" t="0" r="r" b="b"/>
            <a:pathLst>
              <a:path w="99" h="409">
                <a:moveTo>
                  <a:pt x="53" y="0"/>
                </a:moveTo>
                <a:cubicBezTo>
                  <a:pt x="26" y="79"/>
                  <a:pt x="0" y="159"/>
                  <a:pt x="8" y="227"/>
                </a:cubicBezTo>
                <a:cubicBezTo>
                  <a:pt x="16" y="295"/>
                  <a:pt x="84" y="379"/>
                  <a:pt x="99" y="4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1236" name="Text Box 36"/>
          <p:cNvSpPr txBox="1">
            <a:spLocks noChangeArrowheads="1"/>
          </p:cNvSpPr>
          <p:nvPr/>
        </p:nvSpPr>
        <p:spPr bwMode="auto">
          <a:xfrm>
            <a:off x="0" y="4365625"/>
            <a:ext cx="1801813"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400"/>
              <a:t>Maximální úhel vstupu přenášeného světla úhel</a:t>
            </a:r>
          </a:p>
        </p:txBody>
      </p:sp>
      <p:sp>
        <p:nvSpPr>
          <p:cNvPr id="51237" name="Text Box 37"/>
          <p:cNvSpPr txBox="1">
            <a:spLocks noChangeArrowheads="1"/>
          </p:cNvSpPr>
          <p:nvPr/>
        </p:nvSpPr>
        <p:spPr bwMode="auto">
          <a:xfrm>
            <a:off x="1403350" y="3573463"/>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a:t>Konus přenášeného světla</a:t>
            </a:r>
          </a:p>
        </p:txBody>
      </p:sp>
      <p:sp>
        <p:nvSpPr>
          <p:cNvPr id="51238" name="Line 38"/>
          <p:cNvSpPr>
            <a:spLocks noChangeShapeType="1"/>
          </p:cNvSpPr>
          <p:nvPr/>
        </p:nvSpPr>
        <p:spPr bwMode="auto">
          <a:xfrm flipH="1" flipV="1">
            <a:off x="2268538" y="3789363"/>
            <a:ext cx="358775" cy="792162"/>
          </a:xfrm>
          <a:prstGeom prst="line">
            <a:avLst/>
          </a:prstGeom>
          <a:noFill/>
          <a:ln w="31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2" name="Skupina 11"/>
          <p:cNvGrpSpPr/>
          <p:nvPr/>
        </p:nvGrpSpPr>
        <p:grpSpPr>
          <a:xfrm>
            <a:off x="3203575" y="2891790"/>
            <a:ext cx="1802549" cy="2926080"/>
            <a:chOff x="3203575" y="2891790"/>
            <a:chExt cx="1802549" cy="2926080"/>
          </a:xfrm>
        </p:grpSpPr>
        <p:cxnSp>
          <p:nvCxnSpPr>
            <p:cNvPr id="3" name="Přímá spojnice 2"/>
            <p:cNvCxnSpPr/>
            <p:nvPr/>
          </p:nvCxnSpPr>
          <p:spPr>
            <a:xfrm flipV="1">
              <a:off x="3203575" y="4446270"/>
              <a:ext cx="705485" cy="13716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flipV="1">
              <a:off x="3909060" y="3469482"/>
              <a:ext cx="582930" cy="99964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flipV="1">
              <a:off x="4491990" y="2891790"/>
              <a:ext cx="514134" cy="577692"/>
            </a:xfrm>
            <a:prstGeom prst="line">
              <a:avLst/>
            </a:prstGeom>
            <a:ln w="28575">
              <a:solidFill>
                <a:schemeClr val="tx1"/>
              </a:solidFill>
              <a:prstDash val="dash"/>
            </a:ln>
          </p:spPr>
          <p:style>
            <a:lnRef idx="1">
              <a:schemeClr val="dk1"/>
            </a:lnRef>
            <a:fillRef idx="0">
              <a:schemeClr val="dk1"/>
            </a:fillRef>
            <a:effectRef idx="0">
              <a:schemeClr val="dk1"/>
            </a:effectRef>
            <a:fontRef idx="minor">
              <a:schemeClr val="tx1"/>
            </a:fontRef>
          </p:style>
        </p:cxnSp>
      </p:grpSp>
      <p:sp>
        <p:nvSpPr>
          <p:cNvPr id="13" name="TextovéPole 12"/>
          <p:cNvSpPr txBox="1"/>
          <p:nvPr/>
        </p:nvSpPr>
        <p:spPr>
          <a:xfrm>
            <a:off x="5335761" y="5452671"/>
            <a:ext cx="2737485" cy="461665"/>
          </a:xfrm>
          <a:prstGeom prst="rect">
            <a:avLst/>
          </a:prstGeom>
          <a:noFill/>
        </p:spPr>
        <p:txBody>
          <a:bodyPr wrap="square" rtlCol="0">
            <a:spAutoFit/>
          </a:bodyPr>
          <a:lstStyle/>
          <a:p>
            <a:r>
              <a:rPr lang="cs-CZ" sz="2400" dirty="0"/>
              <a:t>NA</a:t>
            </a:r>
            <a:r>
              <a:rPr lang="cs-CZ" sz="2400" baseline="-25000" dirty="0"/>
              <a:t>PCS</a:t>
            </a:r>
            <a:r>
              <a:rPr lang="cs-CZ" sz="2400" dirty="0"/>
              <a:t> = 0.4</a:t>
            </a:r>
          </a:p>
        </p:txBody>
      </p:sp>
      <p:sp>
        <p:nvSpPr>
          <p:cNvPr id="38" name="TextovéPole 37"/>
          <p:cNvSpPr txBox="1"/>
          <p:nvPr/>
        </p:nvSpPr>
        <p:spPr>
          <a:xfrm>
            <a:off x="5291840" y="5850694"/>
            <a:ext cx="3337809" cy="461665"/>
          </a:xfrm>
          <a:prstGeom prst="rect">
            <a:avLst/>
          </a:prstGeom>
          <a:noFill/>
        </p:spPr>
        <p:txBody>
          <a:bodyPr wrap="square" rtlCol="0">
            <a:spAutoFit/>
          </a:bodyPr>
          <a:lstStyle/>
          <a:p>
            <a:r>
              <a:rPr lang="cs-CZ" sz="2400" dirty="0"/>
              <a:t>n</a:t>
            </a:r>
            <a:r>
              <a:rPr lang="cs-CZ" sz="2400" baseline="-25000" dirty="0"/>
              <a:t>1Silica</a:t>
            </a:r>
            <a:r>
              <a:rPr lang="cs-CZ" sz="2400" dirty="0"/>
              <a:t> = 1.47, n</a:t>
            </a:r>
            <a:r>
              <a:rPr lang="cs-CZ" sz="2400" baseline="-25000" dirty="0"/>
              <a:t>2PDS</a:t>
            </a:r>
            <a:r>
              <a:rPr lang="cs-CZ" sz="2400" dirty="0"/>
              <a:t> = 1.41</a:t>
            </a:r>
          </a:p>
        </p:txBody>
      </p:sp>
      <p:sp>
        <p:nvSpPr>
          <p:cNvPr id="39" name="Text Box 13"/>
          <p:cNvSpPr txBox="1">
            <a:spLocks noChangeArrowheads="1"/>
          </p:cNvSpPr>
          <p:nvPr/>
        </p:nvSpPr>
        <p:spPr bwMode="auto">
          <a:xfrm>
            <a:off x="7217808" y="5452671"/>
            <a:ext cx="1778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cs-CZ" sz="2800" dirty="0">
                <a:cs typeface="Arial" panose="020B0604020202020204" pitchFamily="34" charset="0"/>
              </a:rPr>
              <a:t>Θ</a:t>
            </a:r>
            <a:r>
              <a:rPr lang="cs-CZ" altLang="cs-CZ" sz="2800" dirty="0">
                <a:cs typeface="Arial" panose="020B0604020202020204" pitchFamily="34" charset="0"/>
              </a:rPr>
              <a:t> =30°</a:t>
            </a:r>
            <a:endParaRPr lang="el-GR" altLang="cs-CZ" sz="2800" dirty="0">
              <a:cs typeface="Arial" panose="020B0604020202020204" pitchFamily="34" charset="0"/>
            </a:endParaRPr>
          </a:p>
        </p:txBody>
      </p:sp>
      <p:cxnSp>
        <p:nvCxnSpPr>
          <p:cNvPr id="16" name="Přímá spojnice se šipkou 15"/>
          <p:cNvCxnSpPr>
            <a:endCxn id="39" idx="1"/>
          </p:cNvCxnSpPr>
          <p:nvPr/>
        </p:nvCxnSpPr>
        <p:spPr>
          <a:xfrm>
            <a:off x="6873004" y="5714281"/>
            <a:ext cx="34480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Obdélník 16"/>
          <p:cNvSpPr/>
          <p:nvPr/>
        </p:nvSpPr>
        <p:spPr>
          <a:xfrm>
            <a:off x="5265764" y="5452671"/>
            <a:ext cx="3363886" cy="1005279"/>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12556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0" fill="hold"/>
                                        <p:tgtEl>
                                          <p:spTgt spid="12"/>
                                        </p:tgtEl>
                                        <p:attrNameLst>
                                          <p:attrName>ppt_w</p:attrName>
                                        </p:attrNameLst>
                                      </p:cBhvr>
                                      <p:tavLst>
                                        <p:tav tm="0">
                                          <p:val>
                                            <p:fltVal val="0"/>
                                          </p:val>
                                        </p:tav>
                                        <p:tav tm="100000">
                                          <p:val>
                                            <p:strVal val="#ppt_w"/>
                                          </p:val>
                                        </p:tav>
                                      </p:tavLst>
                                    </p:anim>
                                    <p:anim calcmode="lin" valueType="num">
                                      <p:cBhvr>
                                        <p:cTn id="8" dur="3000" fill="hold"/>
                                        <p:tgtEl>
                                          <p:spTgt spid="12"/>
                                        </p:tgtEl>
                                        <p:attrNameLst>
                                          <p:attrName>ppt_h</p:attrName>
                                        </p:attrNameLst>
                                      </p:cBhvr>
                                      <p:tavLst>
                                        <p:tav tm="0">
                                          <p:val>
                                            <p:fltVal val="0"/>
                                          </p:val>
                                        </p:tav>
                                        <p:tav tm="100000">
                                          <p:val>
                                            <p:strVal val="#ppt_h"/>
                                          </p:val>
                                        </p:tav>
                                      </p:tavLst>
                                    </p:anim>
                                    <p:animEffect transition="in" filter="fade">
                                      <p:cBhvr>
                                        <p:cTn id="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35544" y="1124871"/>
            <a:ext cx="8479056" cy="5148703"/>
          </a:xfrm>
          <a:prstGeom prst="rect">
            <a:avLst/>
          </a:prstGeom>
        </p:spPr>
      </p:pic>
      <p:sp>
        <p:nvSpPr>
          <p:cNvPr id="3" name="TextovéPole 2"/>
          <p:cNvSpPr txBox="1"/>
          <p:nvPr/>
        </p:nvSpPr>
        <p:spPr>
          <a:xfrm>
            <a:off x="196832" y="481263"/>
            <a:ext cx="6316263" cy="523220"/>
          </a:xfrm>
          <a:prstGeom prst="rect">
            <a:avLst/>
          </a:prstGeom>
          <a:noFill/>
        </p:spPr>
        <p:txBody>
          <a:bodyPr wrap="square" rtlCol="0">
            <a:spAutoFit/>
          </a:bodyPr>
          <a:lstStyle/>
          <a:p>
            <a:r>
              <a:rPr lang="cs-CZ" sz="2800" b="1" dirty="0">
                <a:solidFill>
                  <a:srgbClr val="7030A0"/>
                </a:solidFill>
              </a:rPr>
              <a:t>Vedení světla optickým vláknem</a:t>
            </a:r>
          </a:p>
        </p:txBody>
      </p:sp>
      <p:sp>
        <p:nvSpPr>
          <p:cNvPr id="4" name="Obdélník 3"/>
          <p:cNvSpPr/>
          <p:nvPr/>
        </p:nvSpPr>
        <p:spPr>
          <a:xfrm>
            <a:off x="196831" y="1094051"/>
            <a:ext cx="8754663" cy="189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2005263" y="1188270"/>
            <a:ext cx="1395663" cy="369332"/>
          </a:xfrm>
          <a:prstGeom prst="rect">
            <a:avLst/>
          </a:prstGeom>
          <a:solidFill>
            <a:schemeClr val="bg1"/>
          </a:solidFill>
        </p:spPr>
        <p:txBody>
          <a:bodyPr wrap="square" rtlCol="0">
            <a:spAutoFit/>
          </a:bodyPr>
          <a:lstStyle/>
          <a:p>
            <a:r>
              <a:rPr lang="cs-CZ" dirty="0"/>
              <a:t>Index lomu</a:t>
            </a:r>
          </a:p>
        </p:txBody>
      </p:sp>
      <p:sp>
        <p:nvSpPr>
          <p:cNvPr id="6" name="TextovéPole 5"/>
          <p:cNvSpPr txBox="1"/>
          <p:nvPr/>
        </p:nvSpPr>
        <p:spPr>
          <a:xfrm>
            <a:off x="3400926" y="1188270"/>
            <a:ext cx="1395663" cy="369332"/>
          </a:xfrm>
          <a:prstGeom prst="rect">
            <a:avLst/>
          </a:prstGeom>
          <a:solidFill>
            <a:schemeClr val="bg1"/>
          </a:solidFill>
        </p:spPr>
        <p:txBody>
          <a:bodyPr wrap="square" rtlCol="0">
            <a:spAutoFit/>
          </a:bodyPr>
          <a:lstStyle/>
          <a:p>
            <a:r>
              <a:rPr lang="cs-CZ" dirty="0"/>
              <a:t>Vstupní puls</a:t>
            </a:r>
          </a:p>
        </p:txBody>
      </p:sp>
      <p:sp>
        <p:nvSpPr>
          <p:cNvPr id="7" name="TextovéPole 6"/>
          <p:cNvSpPr txBox="1"/>
          <p:nvPr/>
        </p:nvSpPr>
        <p:spPr>
          <a:xfrm>
            <a:off x="7280225" y="1188270"/>
            <a:ext cx="1671269" cy="369332"/>
          </a:xfrm>
          <a:prstGeom prst="rect">
            <a:avLst/>
          </a:prstGeom>
          <a:solidFill>
            <a:schemeClr val="bg1"/>
          </a:solidFill>
        </p:spPr>
        <p:txBody>
          <a:bodyPr wrap="square" rtlCol="0">
            <a:spAutoFit/>
          </a:bodyPr>
          <a:lstStyle/>
          <a:p>
            <a:r>
              <a:rPr lang="cs-CZ" dirty="0"/>
              <a:t>Výstupní puls</a:t>
            </a:r>
          </a:p>
        </p:txBody>
      </p:sp>
      <p:sp>
        <p:nvSpPr>
          <p:cNvPr id="8" name="TextovéPole 7"/>
          <p:cNvSpPr txBox="1"/>
          <p:nvPr/>
        </p:nvSpPr>
        <p:spPr>
          <a:xfrm>
            <a:off x="280650" y="3422224"/>
            <a:ext cx="717569" cy="276999"/>
          </a:xfrm>
          <a:prstGeom prst="rect">
            <a:avLst/>
          </a:prstGeom>
          <a:solidFill>
            <a:schemeClr val="bg1"/>
          </a:solidFill>
        </p:spPr>
        <p:txBody>
          <a:bodyPr wrap="square" lIns="0" tIns="0" rIns="0" bIns="0" rtlCol="0">
            <a:spAutoFit/>
          </a:bodyPr>
          <a:lstStyle/>
          <a:p>
            <a:r>
              <a:rPr lang="cs-CZ" dirty="0"/>
              <a:t>125 µm</a:t>
            </a:r>
          </a:p>
        </p:txBody>
      </p:sp>
      <p:sp>
        <p:nvSpPr>
          <p:cNvPr id="9" name="TextovéPole 8"/>
          <p:cNvSpPr txBox="1"/>
          <p:nvPr/>
        </p:nvSpPr>
        <p:spPr>
          <a:xfrm>
            <a:off x="280650" y="1937297"/>
            <a:ext cx="717569" cy="276999"/>
          </a:xfrm>
          <a:prstGeom prst="rect">
            <a:avLst/>
          </a:prstGeom>
          <a:solidFill>
            <a:schemeClr val="bg1"/>
          </a:solidFill>
        </p:spPr>
        <p:txBody>
          <a:bodyPr wrap="square" lIns="0" tIns="0" rIns="0" bIns="0" rtlCol="0">
            <a:spAutoFit/>
          </a:bodyPr>
          <a:lstStyle/>
          <a:p>
            <a:r>
              <a:rPr lang="cs-CZ" dirty="0"/>
              <a:t>380 µm</a:t>
            </a:r>
          </a:p>
        </p:txBody>
      </p:sp>
      <p:sp>
        <p:nvSpPr>
          <p:cNvPr id="10" name="TextovéPole 9"/>
          <p:cNvSpPr txBox="1"/>
          <p:nvPr/>
        </p:nvSpPr>
        <p:spPr>
          <a:xfrm>
            <a:off x="280651" y="4950817"/>
            <a:ext cx="717569" cy="276999"/>
          </a:xfrm>
          <a:prstGeom prst="rect">
            <a:avLst/>
          </a:prstGeom>
          <a:solidFill>
            <a:schemeClr val="bg1"/>
          </a:solidFill>
        </p:spPr>
        <p:txBody>
          <a:bodyPr wrap="square" lIns="0" tIns="0" rIns="0" bIns="0" rtlCol="0">
            <a:spAutoFit/>
          </a:bodyPr>
          <a:lstStyle/>
          <a:p>
            <a:r>
              <a:rPr lang="cs-CZ" dirty="0"/>
              <a:t>125 µm</a:t>
            </a:r>
          </a:p>
        </p:txBody>
      </p:sp>
      <p:sp>
        <p:nvSpPr>
          <p:cNvPr id="11" name="TextovéPole 10"/>
          <p:cNvSpPr txBox="1"/>
          <p:nvPr/>
        </p:nvSpPr>
        <p:spPr>
          <a:xfrm>
            <a:off x="299701" y="3486061"/>
            <a:ext cx="717569" cy="276999"/>
          </a:xfrm>
          <a:prstGeom prst="rect">
            <a:avLst/>
          </a:prstGeom>
          <a:solidFill>
            <a:schemeClr val="bg1"/>
          </a:solidFill>
        </p:spPr>
        <p:txBody>
          <a:bodyPr wrap="square" lIns="0" tIns="0" rIns="0" bIns="0" rtlCol="0">
            <a:spAutoFit/>
          </a:bodyPr>
          <a:lstStyle/>
          <a:p>
            <a:r>
              <a:rPr lang="cs-CZ" dirty="0"/>
              <a:t>125 µm</a:t>
            </a:r>
          </a:p>
        </p:txBody>
      </p:sp>
      <p:sp>
        <p:nvSpPr>
          <p:cNvPr id="12" name="TextovéPole 11"/>
          <p:cNvSpPr txBox="1"/>
          <p:nvPr/>
        </p:nvSpPr>
        <p:spPr>
          <a:xfrm>
            <a:off x="1863703" y="2963886"/>
            <a:ext cx="717569" cy="246221"/>
          </a:xfrm>
          <a:prstGeom prst="rect">
            <a:avLst/>
          </a:prstGeom>
          <a:solidFill>
            <a:schemeClr val="bg1"/>
          </a:solidFill>
        </p:spPr>
        <p:txBody>
          <a:bodyPr wrap="square" lIns="0" tIns="0" rIns="0" bIns="0" rtlCol="0">
            <a:spAutoFit/>
          </a:bodyPr>
          <a:lstStyle/>
          <a:p>
            <a:r>
              <a:rPr lang="cs-CZ" sz="1600" dirty="0"/>
              <a:t>50 µm</a:t>
            </a:r>
          </a:p>
        </p:txBody>
      </p:sp>
      <p:sp>
        <p:nvSpPr>
          <p:cNvPr id="13" name="TextovéPole 12"/>
          <p:cNvSpPr txBox="1"/>
          <p:nvPr/>
        </p:nvSpPr>
        <p:spPr>
          <a:xfrm>
            <a:off x="1918949" y="4542476"/>
            <a:ext cx="662323" cy="246221"/>
          </a:xfrm>
          <a:prstGeom prst="rect">
            <a:avLst/>
          </a:prstGeom>
          <a:solidFill>
            <a:schemeClr val="bg1"/>
          </a:solidFill>
        </p:spPr>
        <p:txBody>
          <a:bodyPr wrap="square" lIns="0" tIns="0" rIns="0" bIns="0" rtlCol="0">
            <a:spAutoFit/>
          </a:bodyPr>
          <a:lstStyle/>
          <a:p>
            <a:r>
              <a:rPr lang="cs-CZ" sz="1600" dirty="0"/>
              <a:t>&lt;10 µm</a:t>
            </a:r>
          </a:p>
        </p:txBody>
      </p:sp>
      <p:sp>
        <p:nvSpPr>
          <p:cNvPr id="14" name="TextovéPole 13"/>
          <p:cNvSpPr txBox="1"/>
          <p:nvPr/>
        </p:nvSpPr>
        <p:spPr>
          <a:xfrm>
            <a:off x="2026217" y="2075796"/>
            <a:ext cx="555057" cy="215444"/>
          </a:xfrm>
          <a:prstGeom prst="rect">
            <a:avLst/>
          </a:prstGeom>
          <a:solidFill>
            <a:schemeClr val="bg1"/>
          </a:solidFill>
        </p:spPr>
        <p:txBody>
          <a:bodyPr wrap="square" lIns="0" tIns="0" rIns="0" bIns="0" rtlCol="0">
            <a:spAutoFit/>
          </a:bodyPr>
          <a:lstStyle/>
          <a:p>
            <a:r>
              <a:rPr lang="cs-CZ" sz="1400" dirty="0"/>
              <a:t>200 µm</a:t>
            </a:r>
          </a:p>
        </p:txBody>
      </p:sp>
      <p:sp>
        <p:nvSpPr>
          <p:cNvPr id="15" name="Obdélník 14"/>
          <p:cNvSpPr/>
          <p:nvPr/>
        </p:nvSpPr>
        <p:spPr>
          <a:xfrm>
            <a:off x="2026217" y="3210107"/>
            <a:ext cx="225493" cy="212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3236085" y="1950800"/>
            <a:ext cx="155597" cy="246221"/>
          </a:xfrm>
          <a:prstGeom prst="rect">
            <a:avLst/>
          </a:prstGeom>
          <a:solidFill>
            <a:schemeClr val="bg1"/>
          </a:solidFill>
        </p:spPr>
        <p:txBody>
          <a:bodyPr wrap="square" lIns="0" tIns="0" rIns="0" bIns="0" rtlCol="0">
            <a:spAutoFit/>
          </a:bodyPr>
          <a:lstStyle/>
          <a:p>
            <a:r>
              <a:rPr lang="cs-CZ" sz="1600" b="1" dirty="0">
                <a:solidFill>
                  <a:srgbClr val="1E17A9"/>
                </a:solidFill>
              </a:rPr>
              <a:t>n</a:t>
            </a:r>
          </a:p>
        </p:txBody>
      </p:sp>
      <p:sp>
        <p:nvSpPr>
          <p:cNvPr id="17" name="TextovéPole 16"/>
          <p:cNvSpPr txBox="1"/>
          <p:nvPr/>
        </p:nvSpPr>
        <p:spPr>
          <a:xfrm>
            <a:off x="3277164" y="4950817"/>
            <a:ext cx="155597" cy="246221"/>
          </a:xfrm>
          <a:prstGeom prst="rect">
            <a:avLst/>
          </a:prstGeom>
          <a:solidFill>
            <a:schemeClr val="bg1"/>
          </a:solidFill>
        </p:spPr>
        <p:txBody>
          <a:bodyPr wrap="square" lIns="0" tIns="0" rIns="0" bIns="0" rtlCol="0">
            <a:spAutoFit/>
          </a:bodyPr>
          <a:lstStyle/>
          <a:p>
            <a:r>
              <a:rPr lang="cs-CZ" sz="1600" b="1" dirty="0">
                <a:solidFill>
                  <a:srgbClr val="1E17A9"/>
                </a:solidFill>
              </a:rPr>
              <a:t>n</a:t>
            </a:r>
          </a:p>
        </p:txBody>
      </p:sp>
      <p:sp>
        <p:nvSpPr>
          <p:cNvPr id="18" name="TextovéPole 17"/>
          <p:cNvSpPr txBox="1"/>
          <p:nvPr/>
        </p:nvSpPr>
        <p:spPr>
          <a:xfrm>
            <a:off x="3277164" y="3432305"/>
            <a:ext cx="155597" cy="246221"/>
          </a:xfrm>
          <a:prstGeom prst="rect">
            <a:avLst/>
          </a:prstGeom>
          <a:solidFill>
            <a:schemeClr val="bg1"/>
          </a:solidFill>
        </p:spPr>
        <p:txBody>
          <a:bodyPr wrap="square" lIns="0" tIns="0" rIns="0" bIns="0" rtlCol="0">
            <a:spAutoFit/>
          </a:bodyPr>
          <a:lstStyle/>
          <a:p>
            <a:r>
              <a:rPr lang="cs-CZ" sz="1600" b="1" dirty="0">
                <a:solidFill>
                  <a:srgbClr val="1E17A9"/>
                </a:solidFill>
              </a:rPr>
              <a:t>n</a:t>
            </a:r>
          </a:p>
        </p:txBody>
      </p:sp>
    </p:spTree>
    <p:extLst>
      <p:ext uri="{BB962C8B-B14F-4D97-AF65-F5344CB8AC3E}">
        <p14:creationId xmlns:p14="http://schemas.microsoft.com/office/powerpoint/2010/main" val="3185912009"/>
      </p:ext>
    </p:extLst>
  </p:cSld>
  <p:clrMapOvr>
    <a:masterClrMapping/>
  </p:clrMapOvr>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35" y="1495359"/>
            <a:ext cx="4191000" cy="189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2" name="Text Box 8"/>
          <p:cNvSpPr txBox="1">
            <a:spLocks noChangeArrowheads="1"/>
          </p:cNvSpPr>
          <p:nvPr/>
        </p:nvSpPr>
        <p:spPr bwMode="auto">
          <a:xfrm>
            <a:off x="2519363" y="1269207"/>
            <a:ext cx="30777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a:t>Přenos jednoho pulsu mnohavidovým vláknem s krokovým profilem indexu lomu.</a:t>
            </a:r>
          </a:p>
        </p:txBody>
      </p:sp>
      <p:sp>
        <p:nvSpPr>
          <p:cNvPr id="26634" name="Text Box 10"/>
          <p:cNvSpPr txBox="1">
            <a:spLocks noChangeArrowheads="1"/>
          </p:cNvSpPr>
          <p:nvPr/>
        </p:nvSpPr>
        <p:spPr bwMode="auto">
          <a:xfrm>
            <a:off x="2465785" y="3537348"/>
            <a:ext cx="3671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200"/>
              <a:t>Přenos více pulsů mnohavidovým vláknem s krokovým profilem indexu lomu.</a:t>
            </a:r>
          </a:p>
        </p:txBody>
      </p:sp>
      <p:pic>
        <p:nvPicPr>
          <p:cNvPr id="2" name="Obrázek 1"/>
          <p:cNvPicPr>
            <a:picLocks noChangeAspect="1"/>
          </p:cNvPicPr>
          <p:nvPr/>
        </p:nvPicPr>
        <p:blipFill rotWithShape="1">
          <a:blip r:embed="rId4"/>
          <a:srcRect t="17840" b="13152"/>
          <a:stretch/>
        </p:blipFill>
        <p:spPr>
          <a:xfrm>
            <a:off x="1494235" y="4263765"/>
            <a:ext cx="4992194" cy="1124262"/>
          </a:xfrm>
          <a:prstGeom prst="rect">
            <a:avLst/>
          </a:prstGeom>
        </p:spPr>
      </p:pic>
      <p:sp>
        <p:nvSpPr>
          <p:cNvPr id="6" name="Text Box 9"/>
          <p:cNvSpPr txBox="1">
            <a:spLocks noChangeArrowheads="1"/>
          </p:cNvSpPr>
          <p:nvPr/>
        </p:nvSpPr>
        <p:spPr bwMode="auto">
          <a:xfrm>
            <a:off x="18361" y="397466"/>
            <a:ext cx="773229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100" b="1" dirty="0">
                <a:solidFill>
                  <a:srgbClr val="7030A0"/>
                </a:solidFill>
              </a:rPr>
              <a:t>Přenos pulsů světla ve vlákně se skokovým profilem indexu lomu</a:t>
            </a:r>
            <a:r>
              <a:rPr lang="cs-CZ" altLang="cs-CZ" sz="1350" b="1" dirty="0">
                <a:solidFill>
                  <a:srgbClr val="7030A0"/>
                </a:solidFill>
              </a:rPr>
              <a:t>.</a:t>
            </a:r>
          </a:p>
        </p:txBody>
      </p:sp>
    </p:spTree>
    <p:extLst>
      <p:ext uri="{BB962C8B-B14F-4D97-AF65-F5344CB8AC3E}">
        <p14:creationId xmlns:p14="http://schemas.microsoft.com/office/powerpoint/2010/main" val="25218691"/>
      </p:ext>
    </p:extLst>
  </p:cSld>
  <p:clrMapOvr>
    <a:masterClrMapping/>
  </p:clrMapOvr>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932" y="1808560"/>
            <a:ext cx="321706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Text Box 9"/>
          <p:cNvSpPr txBox="1">
            <a:spLocks noChangeArrowheads="1"/>
          </p:cNvSpPr>
          <p:nvPr/>
        </p:nvSpPr>
        <p:spPr bwMode="auto">
          <a:xfrm>
            <a:off x="-14350" y="366742"/>
            <a:ext cx="780893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100" b="1" dirty="0">
                <a:solidFill>
                  <a:srgbClr val="7030A0"/>
                </a:solidFill>
              </a:rPr>
              <a:t>Přenos pulsu světla ve vlákně s gradientovým profilem indexu lomu</a:t>
            </a:r>
            <a:r>
              <a:rPr lang="cs-CZ" altLang="cs-CZ" sz="1350" b="1" dirty="0">
                <a:solidFill>
                  <a:srgbClr val="7030A0"/>
                </a:solidFill>
              </a:rPr>
              <a:t>.</a:t>
            </a:r>
          </a:p>
        </p:txBody>
      </p:sp>
      <p:pic>
        <p:nvPicPr>
          <p:cNvPr id="3482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8591"/>
            <a:ext cx="3349229" cy="137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861" y="3807620"/>
            <a:ext cx="3564731" cy="161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828" name="AutoShape 12"/>
          <p:cNvCxnSpPr>
            <a:cxnSpLocks noChangeShapeType="1"/>
            <a:stCxn id="34827" idx="2"/>
            <a:endCxn id="34827" idx="2"/>
          </p:cNvCxnSpPr>
          <p:nvPr/>
        </p:nvCxnSpPr>
        <p:spPr bwMode="auto">
          <a:xfrm rot="16200000" flipH="1">
            <a:off x="4086226" y="5420916"/>
            <a:ext cx="1190" cy="1191"/>
          </a:xfrm>
          <a:prstGeom prst="curvedConnector3">
            <a:avLst>
              <a:gd name="adj1" fmla="val 14300000"/>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32" name="Oval 16"/>
          <p:cNvSpPr>
            <a:spLocks noChangeArrowheads="1"/>
          </p:cNvSpPr>
          <p:nvPr/>
        </p:nvSpPr>
        <p:spPr bwMode="auto">
          <a:xfrm>
            <a:off x="4842273" y="4832747"/>
            <a:ext cx="539353" cy="270272"/>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34830" name="Freeform 14"/>
          <p:cNvSpPr>
            <a:spLocks/>
          </p:cNvSpPr>
          <p:nvPr/>
        </p:nvSpPr>
        <p:spPr bwMode="auto">
          <a:xfrm>
            <a:off x="4950619" y="4617245"/>
            <a:ext cx="323850" cy="702469"/>
          </a:xfrm>
          <a:custGeom>
            <a:avLst/>
            <a:gdLst>
              <a:gd name="T0" fmla="*/ 0 w 363"/>
              <a:gd name="T1" fmla="*/ 552 h 552"/>
              <a:gd name="T2" fmla="*/ 46 w 363"/>
              <a:gd name="T3" fmla="*/ 325 h 552"/>
              <a:gd name="T4" fmla="*/ 136 w 363"/>
              <a:gd name="T5" fmla="*/ 7 h 552"/>
              <a:gd name="T6" fmla="*/ 272 w 363"/>
              <a:gd name="T7" fmla="*/ 370 h 552"/>
              <a:gd name="T8" fmla="*/ 363 w 363"/>
              <a:gd name="T9" fmla="*/ 552 h 552"/>
            </a:gdLst>
            <a:ahLst/>
            <a:cxnLst>
              <a:cxn ang="0">
                <a:pos x="T0" y="T1"/>
              </a:cxn>
              <a:cxn ang="0">
                <a:pos x="T2" y="T3"/>
              </a:cxn>
              <a:cxn ang="0">
                <a:pos x="T4" y="T5"/>
              </a:cxn>
              <a:cxn ang="0">
                <a:pos x="T6" y="T7"/>
              </a:cxn>
              <a:cxn ang="0">
                <a:pos x="T8" y="T9"/>
              </a:cxn>
            </a:cxnLst>
            <a:rect l="0" t="0" r="r" b="b"/>
            <a:pathLst>
              <a:path w="363" h="552">
                <a:moveTo>
                  <a:pt x="0" y="552"/>
                </a:moveTo>
                <a:cubicBezTo>
                  <a:pt x="11" y="484"/>
                  <a:pt x="23" y="416"/>
                  <a:pt x="46" y="325"/>
                </a:cubicBezTo>
                <a:cubicBezTo>
                  <a:pt x="69" y="234"/>
                  <a:pt x="98" y="0"/>
                  <a:pt x="136" y="7"/>
                </a:cubicBezTo>
                <a:cubicBezTo>
                  <a:pt x="174" y="14"/>
                  <a:pt x="234" y="279"/>
                  <a:pt x="272" y="370"/>
                </a:cubicBezTo>
                <a:cubicBezTo>
                  <a:pt x="310" y="461"/>
                  <a:pt x="348" y="522"/>
                  <a:pt x="363" y="55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3" name="Line 17"/>
          <p:cNvSpPr>
            <a:spLocks noChangeShapeType="1"/>
          </p:cNvSpPr>
          <p:nvPr/>
        </p:nvSpPr>
        <p:spPr bwMode="auto">
          <a:xfrm>
            <a:off x="4842272" y="4346972"/>
            <a:ext cx="0" cy="594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4" name="Line 18"/>
          <p:cNvSpPr>
            <a:spLocks noChangeShapeType="1"/>
          </p:cNvSpPr>
          <p:nvPr/>
        </p:nvSpPr>
        <p:spPr bwMode="auto">
          <a:xfrm>
            <a:off x="5381625" y="4346972"/>
            <a:ext cx="0" cy="594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5" name="Line 19"/>
          <p:cNvSpPr>
            <a:spLocks noChangeShapeType="1"/>
          </p:cNvSpPr>
          <p:nvPr/>
        </p:nvSpPr>
        <p:spPr bwMode="auto">
          <a:xfrm>
            <a:off x="4842273" y="4400550"/>
            <a:ext cx="53935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6" name="Line 20"/>
          <p:cNvSpPr>
            <a:spLocks noChangeShapeType="1"/>
          </p:cNvSpPr>
          <p:nvPr/>
        </p:nvSpPr>
        <p:spPr bwMode="auto">
          <a:xfrm>
            <a:off x="4842273" y="4941094"/>
            <a:ext cx="5393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7" name="Line 21"/>
          <p:cNvSpPr>
            <a:spLocks noChangeShapeType="1"/>
          </p:cNvSpPr>
          <p:nvPr/>
        </p:nvSpPr>
        <p:spPr bwMode="auto">
          <a:xfrm>
            <a:off x="5112544" y="4941094"/>
            <a:ext cx="535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8" name="Line 22"/>
          <p:cNvSpPr>
            <a:spLocks noChangeShapeType="1"/>
          </p:cNvSpPr>
          <p:nvPr/>
        </p:nvSpPr>
        <p:spPr bwMode="auto">
          <a:xfrm flipH="1">
            <a:off x="5004198" y="4941094"/>
            <a:ext cx="535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39" name="Text Box 23"/>
          <p:cNvSpPr txBox="1">
            <a:spLocks noChangeArrowheads="1"/>
          </p:cNvSpPr>
          <p:nvPr/>
        </p:nvSpPr>
        <p:spPr bwMode="auto">
          <a:xfrm>
            <a:off x="5598319" y="4455320"/>
            <a:ext cx="1782366"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900"/>
              <a:t>Šíře pulsu vlákna s gradientním profilem indexu lomu</a:t>
            </a:r>
          </a:p>
        </p:txBody>
      </p:sp>
      <p:sp>
        <p:nvSpPr>
          <p:cNvPr id="34840" name="Text Box 24"/>
          <p:cNvSpPr txBox="1">
            <a:spLocks noChangeArrowheads="1"/>
          </p:cNvSpPr>
          <p:nvPr/>
        </p:nvSpPr>
        <p:spPr bwMode="auto">
          <a:xfrm>
            <a:off x="4572000" y="3914776"/>
            <a:ext cx="1782366" cy="3693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900"/>
              <a:t>Šíře pulsu vlákna s krokovým profilem indexu lomu</a:t>
            </a:r>
          </a:p>
        </p:txBody>
      </p:sp>
      <p:sp>
        <p:nvSpPr>
          <p:cNvPr id="34841" name="Line 25"/>
          <p:cNvSpPr>
            <a:spLocks noChangeShapeType="1"/>
          </p:cNvSpPr>
          <p:nvPr/>
        </p:nvSpPr>
        <p:spPr bwMode="auto">
          <a:xfrm flipH="1">
            <a:off x="5057776" y="4617244"/>
            <a:ext cx="540544"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34842" name="Line 26"/>
          <p:cNvSpPr>
            <a:spLocks noChangeShapeType="1"/>
          </p:cNvSpPr>
          <p:nvPr/>
        </p:nvSpPr>
        <p:spPr bwMode="auto">
          <a:xfrm>
            <a:off x="5112544" y="4238625"/>
            <a:ext cx="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Tree>
    <p:extLst>
      <p:ext uri="{BB962C8B-B14F-4D97-AF65-F5344CB8AC3E}">
        <p14:creationId xmlns:p14="http://schemas.microsoft.com/office/powerpoint/2010/main" val="3610216654"/>
      </p:ext>
    </p:extLst>
  </p:cSld>
  <p:clrMapOvr>
    <a:masterClrMapping/>
  </p:clrMapOvr>
  <p:extLst mod="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číslo snímku 4"/>
          <p:cNvSpPr>
            <a:spLocks noGrp="1"/>
          </p:cNvSpPr>
          <p:nvPr>
            <p:ph type="sldNum" sz="quarter" idx="4294967295"/>
          </p:nvPr>
        </p:nvSpPr>
        <p:spPr/>
        <p:txBody>
          <a:bodyPr/>
          <a:lstStyle/>
          <a:p>
            <a:fld id="{693EFA8F-8533-43B8-9843-E172CE289FDF}" type="slidenum">
              <a:rPr lang="cs-CZ" altLang="cs-CZ"/>
              <a:pPr/>
              <a:t>34</a:t>
            </a:fld>
            <a:endParaRPr lang="cs-CZ" altLang="cs-CZ"/>
          </a:p>
        </p:txBody>
      </p:sp>
      <p:sp>
        <p:nvSpPr>
          <p:cNvPr id="49156" name="Rectangle 4"/>
          <p:cNvSpPr>
            <a:spLocks noGrp="1" noChangeArrowheads="1"/>
          </p:cNvSpPr>
          <p:nvPr>
            <p:ph type="title"/>
          </p:nvPr>
        </p:nvSpPr>
        <p:spPr/>
        <p:txBody>
          <a:bodyPr/>
          <a:lstStyle/>
          <a:p>
            <a:pPr algn="l"/>
            <a:r>
              <a:rPr lang="cs-CZ" altLang="cs-CZ" sz="2800" b="1" dirty="0"/>
              <a:t>Útlum světla</a:t>
            </a:r>
          </a:p>
        </p:txBody>
      </p:sp>
      <p:pic>
        <p:nvPicPr>
          <p:cNvPr id="49157" name="Picture 5" descr="formul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205038"/>
            <a:ext cx="5327650" cy="1663700"/>
          </a:xfrm>
          <a:prstGeom prst="rect">
            <a:avLst/>
          </a:prstGeom>
          <a:noFill/>
          <a:extLst>
            <a:ext uri="{909E8E84-426E-40DD-AFC4-6F175D3DCCD1}">
              <a14:hiddenFill xmlns:a14="http://schemas.microsoft.com/office/drawing/2010/main">
                <a:solidFill>
                  <a:srgbClr val="FFFFFF"/>
                </a:solidFill>
              </a14:hiddenFill>
            </a:ext>
          </a:extLst>
        </p:spPr>
      </p:pic>
      <p:sp>
        <p:nvSpPr>
          <p:cNvPr id="49158" name="Text Box 6"/>
          <p:cNvSpPr txBox="1">
            <a:spLocks noChangeArrowheads="1"/>
          </p:cNvSpPr>
          <p:nvPr/>
        </p:nvSpPr>
        <p:spPr bwMode="auto">
          <a:xfrm>
            <a:off x="3779838" y="3789363"/>
            <a:ext cx="1584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600" b="1"/>
              <a:t>db/km</a:t>
            </a:r>
          </a:p>
        </p:txBody>
      </p:sp>
      <p:sp>
        <p:nvSpPr>
          <p:cNvPr id="49159" name="Text Box 7"/>
          <p:cNvSpPr txBox="1">
            <a:spLocks noChangeArrowheads="1"/>
          </p:cNvSpPr>
          <p:nvPr/>
        </p:nvSpPr>
        <p:spPr bwMode="auto">
          <a:xfrm>
            <a:off x="395288" y="1196975"/>
            <a:ext cx="8424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dirty="0"/>
              <a:t>Útlum světla ve vlákně = záporný dekadický logaritmus poměru intenzity výstupního a vstupního světla.</a:t>
            </a:r>
          </a:p>
        </p:txBody>
      </p:sp>
    </p:spTree>
    <p:extLst>
      <p:ext uri="{BB962C8B-B14F-4D97-AF65-F5344CB8AC3E}">
        <p14:creationId xmlns:p14="http://schemas.microsoft.com/office/powerpoint/2010/main" val="329576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5"/>
          <p:cNvSpPr>
            <a:spLocks noGrp="1"/>
          </p:cNvSpPr>
          <p:nvPr>
            <p:ph type="sldNum" sz="quarter" idx="4294967295"/>
          </p:nvPr>
        </p:nvSpPr>
        <p:spPr/>
        <p:txBody>
          <a:bodyPr/>
          <a:lstStyle/>
          <a:p>
            <a:fld id="{41F7C562-4420-4DB1-8957-0105BF5BC0D7}" type="slidenum">
              <a:rPr lang="cs-CZ" altLang="cs-CZ"/>
              <a:pPr/>
              <a:t>35</a:t>
            </a:fld>
            <a:endParaRPr lang="cs-CZ" altLang="cs-CZ"/>
          </a:p>
        </p:txBody>
      </p:sp>
      <p:sp>
        <p:nvSpPr>
          <p:cNvPr id="53250" name="Rectangle 2"/>
          <p:cNvSpPr>
            <a:spLocks noGrp="1" noChangeArrowheads="1"/>
          </p:cNvSpPr>
          <p:nvPr>
            <p:ph type="title"/>
          </p:nvPr>
        </p:nvSpPr>
        <p:spPr>
          <a:xfrm>
            <a:off x="258262" y="0"/>
            <a:ext cx="8229600" cy="1143000"/>
          </a:xfrm>
        </p:spPr>
        <p:txBody>
          <a:bodyPr/>
          <a:lstStyle/>
          <a:p>
            <a:r>
              <a:rPr lang="cs-CZ" altLang="cs-CZ" sz="3200" dirty="0"/>
              <a:t>Ztráty světla ve vlákně materiálem:</a:t>
            </a:r>
          </a:p>
        </p:txBody>
      </p:sp>
      <p:sp>
        <p:nvSpPr>
          <p:cNvPr id="53251" name="Rectangle 3"/>
          <p:cNvSpPr>
            <a:spLocks noGrp="1" noChangeArrowheads="1"/>
          </p:cNvSpPr>
          <p:nvPr>
            <p:ph type="body" idx="1"/>
          </p:nvPr>
        </p:nvSpPr>
        <p:spPr>
          <a:xfrm>
            <a:off x="258262" y="1200151"/>
            <a:ext cx="8229600" cy="2698082"/>
          </a:xfrm>
        </p:spPr>
        <p:txBody>
          <a:bodyPr/>
          <a:lstStyle/>
          <a:p>
            <a:r>
              <a:rPr lang="cs-CZ" altLang="cs-CZ" sz="2400" dirty="0">
                <a:solidFill>
                  <a:schemeClr val="tx1"/>
                </a:solidFill>
              </a:rPr>
              <a:t>Jestliže je původní intenzita </a:t>
            </a:r>
            <a:r>
              <a:rPr lang="cs-CZ" altLang="cs-CZ" sz="2400" dirty="0" err="1">
                <a:solidFill>
                  <a:schemeClr val="tx1"/>
                </a:solidFill>
              </a:rPr>
              <a:t>světal</a:t>
            </a:r>
            <a:r>
              <a:rPr lang="cs-CZ" altLang="cs-CZ" sz="2400" dirty="0">
                <a:solidFill>
                  <a:schemeClr val="tx1"/>
                </a:solidFill>
              </a:rPr>
              <a:t> </a:t>
            </a:r>
            <a:r>
              <a:rPr lang="cs-CZ" altLang="cs-CZ" sz="2400" dirty="0" err="1">
                <a:solidFill>
                  <a:schemeClr val="tx1"/>
                </a:solidFill>
              </a:rPr>
              <a:t>I</a:t>
            </a:r>
            <a:r>
              <a:rPr lang="cs-CZ" altLang="cs-CZ" sz="2400" baseline="-25000" dirty="0" err="1">
                <a:solidFill>
                  <a:schemeClr val="tx1"/>
                </a:solidFill>
              </a:rPr>
              <a:t>o</a:t>
            </a:r>
            <a:r>
              <a:rPr lang="cs-CZ" altLang="cs-CZ" sz="2400" dirty="0">
                <a:solidFill>
                  <a:schemeClr val="tx1"/>
                </a:solidFill>
              </a:rPr>
              <a:t> a po proběhnutí vzdálenosti X se sníží na I, pak platí</a:t>
            </a:r>
          </a:p>
          <a:p>
            <a:r>
              <a:rPr lang="cs-CZ" altLang="cs-CZ" sz="3200" dirty="0">
                <a:solidFill>
                  <a:schemeClr val="tx1"/>
                </a:solidFill>
              </a:rPr>
              <a:t>I=</a:t>
            </a:r>
            <a:r>
              <a:rPr lang="cs-CZ" altLang="cs-CZ" sz="3200" dirty="0" err="1">
                <a:solidFill>
                  <a:schemeClr val="tx1"/>
                </a:solidFill>
              </a:rPr>
              <a:t>I</a:t>
            </a:r>
            <a:r>
              <a:rPr lang="cs-CZ" altLang="cs-CZ" sz="3200" baseline="-25000" dirty="0" err="1">
                <a:solidFill>
                  <a:schemeClr val="tx1"/>
                </a:solidFill>
              </a:rPr>
              <a:t>o</a:t>
            </a:r>
            <a:r>
              <a:rPr lang="cs-CZ" altLang="cs-CZ" sz="3200" dirty="0">
                <a:solidFill>
                  <a:schemeClr val="tx1"/>
                </a:solidFill>
              </a:rPr>
              <a:t> </a:t>
            </a:r>
            <a:r>
              <a:rPr lang="cs-CZ" altLang="cs-CZ" sz="3200" dirty="0" err="1">
                <a:solidFill>
                  <a:schemeClr val="tx1"/>
                </a:solidFill>
              </a:rPr>
              <a:t>exp</a:t>
            </a:r>
            <a:r>
              <a:rPr lang="cs-CZ" altLang="cs-CZ" sz="3200" dirty="0">
                <a:solidFill>
                  <a:schemeClr val="tx1"/>
                </a:solidFill>
              </a:rPr>
              <a:t>(-α</a:t>
            </a:r>
            <a:r>
              <a:rPr lang="cs-CZ" altLang="cs-CZ" sz="3200" baseline="-25000" dirty="0" err="1">
                <a:solidFill>
                  <a:schemeClr val="tx1"/>
                </a:solidFill>
              </a:rPr>
              <a:t>t</a:t>
            </a:r>
            <a:r>
              <a:rPr lang="cs-CZ" altLang="cs-CZ" sz="3200" dirty="0" err="1">
                <a:solidFill>
                  <a:schemeClr val="tx1"/>
                </a:solidFill>
              </a:rPr>
              <a:t>X</a:t>
            </a:r>
            <a:r>
              <a:rPr lang="cs-CZ" altLang="cs-CZ" sz="3200" dirty="0">
                <a:solidFill>
                  <a:schemeClr val="tx1"/>
                </a:solidFill>
              </a:rPr>
              <a:t>)</a:t>
            </a:r>
          </a:p>
          <a:p>
            <a:r>
              <a:rPr lang="cs-CZ" altLang="cs-CZ" sz="2400" dirty="0">
                <a:solidFill>
                  <a:schemeClr val="tx1"/>
                </a:solidFill>
              </a:rPr>
              <a:t>Kde  α</a:t>
            </a:r>
            <a:r>
              <a:rPr lang="cs-CZ" altLang="cs-CZ" sz="2400" baseline="-25000" dirty="0">
                <a:solidFill>
                  <a:schemeClr val="tx1"/>
                </a:solidFill>
              </a:rPr>
              <a:t>t</a:t>
            </a:r>
            <a:r>
              <a:rPr lang="cs-CZ" altLang="cs-CZ" sz="2400" dirty="0">
                <a:solidFill>
                  <a:schemeClr val="tx1"/>
                </a:solidFill>
              </a:rPr>
              <a:t> je celkový koeficient útlumu skládající se ze dvou částí – rozptylové  α</a:t>
            </a:r>
            <a:r>
              <a:rPr lang="cs-CZ" altLang="cs-CZ" sz="2400" baseline="-25000" dirty="0">
                <a:solidFill>
                  <a:schemeClr val="tx1"/>
                </a:solidFill>
              </a:rPr>
              <a:t>r</a:t>
            </a:r>
            <a:r>
              <a:rPr lang="cs-CZ" altLang="cs-CZ" sz="2400" dirty="0">
                <a:solidFill>
                  <a:schemeClr val="tx1"/>
                </a:solidFill>
              </a:rPr>
              <a:t>  a absorpční  α</a:t>
            </a:r>
            <a:r>
              <a:rPr lang="cs-CZ" altLang="cs-CZ" sz="2400" baseline="-25000" dirty="0">
                <a:solidFill>
                  <a:schemeClr val="tx1"/>
                </a:solidFill>
              </a:rPr>
              <a:t>a</a:t>
            </a:r>
          </a:p>
          <a:p>
            <a:r>
              <a:rPr lang="cs-CZ" altLang="cs-CZ" sz="3200" dirty="0">
                <a:solidFill>
                  <a:schemeClr val="tx1"/>
                </a:solidFill>
              </a:rPr>
              <a:t>α</a:t>
            </a:r>
            <a:r>
              <a:rPr lang="cs-CZ" altLang="cs-CZ" sz="3200" baseline="-25000" dirty="0">
                <a:solidFill>
                  <a:schemeClr val="tx1"/>
                </a:solidFill>
              </a:rPr>
              <a:t>t </a:t>
            </a:r>
            <a:r>
              <a:rPr lang="cs-CZ" altLang="cs-CZ" sz="3200" dirty="0">
                <a:solidFill>
                  <a:schemeClr val="tx1"/>
                </a:solidFill>
              </a:rPr>
              <a:t>= α</a:t>
            </a:r>
            <a:r>
              <a:rPr lang="cs-CZ" altLang="cs-CZ" sz="3200" baseline="-25000" dirty="0">
                <a:solidFill>
                  <a:schemeClr val="tx1"/>
                </a:solidFill>
              </a:rPr>
              <a:t>r</a:t>
            </a:r>
            <a:r>
              <a:rPr lang="cs-CZ" altLang="cs-CZ" sz="3200" dirty="0">
                <a:solidFill>
                  <a:schemeClr val="tx1"/>
                </a:solidFill>
              </a:rPr>
              <a:t> + α</a:t>
            </a:r>
            <a:r>
              <a:rPr lang="cs-CZ" altLang="cs-CZ" sz="3200" baseline="-25000" dirty="0">
                <a:solidFill>
                  <a:schemeClr val="tx1"/>
                </a:solidFill>
              </a:rPr>
              <a:t>a</a:t>
            </a:r>
          </a:p>
        </p:txBody>
      </p:sp>
      <p:sp>
        <p:nvSpPr>
          <p:cNvPr id="3" name="TextovéPole 2"/>
          <p:cNvSpPr txBox="1"/>
          <p:nvPr/>
        </p:nvSpPr>
        <p:spPr>
          <a:xfrm>
            <a:off x="458788" y="4015774"/>
            <a:ext cx="8412496" cy="2000548"/>
          </a:xfrm>
          <a:prstGeom prst="rect">
            <a:avLst/>
          </a:prstGeom>
          <a:noFill/>
        </p:spPr>
        <p:txBody>
          <a:bodyPr wrap="square" rtlCol="0">
            <a:spAutoFit/>
          </a:bodyPr>
          <a:lstStyle/>
          <a:p>
            <a:r>
              <a:rPr lang="cs-CZ" sz="2800" dirty="0">
                <a:solidFill>
                  <a:srgbClr val="7030A0"/>
                </a:solidFill>
              </a:rPr>
              <a:t>Materiály pro výrobu optických vláken: </a:t>
            </a:r>
            <a:r>
              <a:rPr lang="cs-CZ" sz="2400" dirty="0"/>
              <a:t>(UV-VIS-NIR)</a:t>
            </a:r>
          </a:p>
          <a:p>
            <a:r>
              <a:rPr lang="cs-CZ" sz="2400" dirty="0"/>
              <a:t>Křemenné sklo, křemenné sklo dopované germaniem a borem</a:t>
            </a:r>
          </a:p>
          <a:p>
            <a:r>
              <a:rPr lang="cs-CZ" sz="2400" dirty="0"/>
              <a:t>Polymery- </a:t>
            </a:r>
            <a:r>
              <a:rPr lang="cs-CZ" sz="2400" dirty="0" err="1"/>
              <a:t>polymethylmethakrylat</a:t>
            </a:r>
            <a:r>
              <a:rPr lang="cs-CZ" sz="2400" dirty="0"/>
              <a:t>, polystyren, fluorované polymery </a:t>
            </a:r>
            <a:r>
              <a:rPr lang="cs-CZ" sz="2400" dirty="0" err="1"/>
              <a:t>polydimethylsiloxan</a:t>
            </a:r>
            <a:r>
              <a:rPr lang="cs-CZ" sz="2400" dirty="0"/>
              <a:t> (optický obal)</a:t>
            </a:r>
          </a:p>
          <a:p>
            <a:r>
              <a:rPr lang="cs-CZ" sz="2400" dirty="0"/>
              <a:t>(IR) Chalkogenní skla  </a:t>
            </a:r>
          </a:p>
        </p:txBody>
      </p:sp>
    </p:spTree>
    <p:extLst>
      <p:ext uri="{BB962C8B-B14F-4D97-AF65-F5344CB8AC3E}">
        <p14:creationId xmlns:p14="http://schemas.microsoft.com/office/powerpoint/2010/main" val="4046774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pro číslo snímku 3"/>
          <p:cNvSpPr>
            <a:spLocks noGrp="1"/>
          </p:cNvSpPr>
          <p:nvPr>
            <p:ph type="sldNum" sz="quarter" idx="4294967295"/>
          </p:nvPr>
        </p:nvSpPr>
        <p:spPr/>
        <p:txBody>
          <a:bodyPr/>
          <a:lstStyle/>
          <a:p>
            <a:fld id="{1F7855F8-C2BC-4FDB-B58D-263724278A79}" type="slidenum">
              <a:rPr lang="cs-CZ" altLang="cs-CZ"/>
              <a:pPr/>
              <a:t>36</a:t>
            </a:fld>
            <a:endParaRPr lang="cs-CZ" altLang="cs-CZ"/>
          </a:p>
        </p:txBody>
      </p:sp>
      <p:pic>
        <p:nvPicPr>
          <p:cNvPr id="87042" name="Picture 2" descr="img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81075"/>
            <a:ext cx="6521450" cy="4883150"/>
          </a:xfrm>
          <a:prstGeom prst="rect">
            <a:avLst/>
          </a:prstGeom>
          <a:noFill/>
          <a:extLst>
            <a:ext uri="{909E8E84-426E-40DD-AFC4-6F175D3DCCD1}">
              <a14:hiddenFill xmlns:a14="http://schemas.microsoft.com/office/drawing/2010/main">
                <a:solidFill>
                  <a:srgbClr val="FFFFFF"/>
                </a:solidFill>
              </a14:hiddenFill>
            </a:ext>
          </a:extLst>
        </p:spPr>
      </p:pic>
      <p:sp>
        <p:nvSpPr>
          <p:cNvPr id="87043" name="Text Box 3"/>
          <p:cNvSpPr txBox="1">
            <a:spLocks noChangeArrowheads="1"/>
          </p:cNvSpPr>
          <p:nvPr/>
        </p:nvSpPr>
        <p:spPr bwMode="auto">
          <a:xfrm>
            <a:off x="0" y="195263"/>
            <a:ext cx="8064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400" b="1" dirty="0">
                <a:solidFill>
                  <a:srgbClr val="7030A0"/>
                </a:solidFill>
              </a:rPr>
              <a:t>Závislost útlumu na vlnové délce přenášeného světla pro světlovod s jádrem s vysokým obsahem SiO</a:t>
            </a:r>
            <a:r>
              <a:rPr lang="cs-CZ" altLang="cs-CZ" sz="2400" b="1" baseline="-25000" dirty="0">
                <a:solidFill>
                  <a:srgbClr val="7030A0"/>
                </a:solidFill>
              </a:rPr>
              <a:t>2</a:t>
            </a:r>
            <a:r>
              <a:rPr lang="cs-CZ" altLang="cs-CZ" sz="2400" b="1" dirty="0">
                <a:solidFill>
                  <a:srgbClr val="7030A0"/>
                </a:solidFill>
              </a:rPr>
              <a:t>.</a:t>
            </a:r>
          </a:p>
        </p:txBody>
      </p:sp>
      <p:sp>
        <p:nvSpPr>
          <p:cNvPr id="87044" name="Line 4"/>
          <p:cNvSpPr>
            <a:spLocks noChangeShapeType="1"/>
          </p:cNvSpPr>
          <p:nvPr/>
        </p:nvSpPr>
        <p:spPr bwMode="auto">
          <a:xfrm flipV="1">
            <a:off x="4932363" y="2205038"/>
            <a:ext cx="1223962"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45" name="Text Box 5"/>
          <p:cNvSpPr txBox="1">
            <a:spLocks noChangeArrowheads="1"/>
          </p:cNvSpPr>
          <p:nvPr/>
        </p:nvSpPr>
        <p:spPr bwMode="auto">
          <a:xfrm>
            <a:off x="5580063" y="1916113"/>
            <a:ext cx="1944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Ztráty ve vlákně</a:t>
            </a:r>
          </a:p>
        </p:txBody>
      </p:sp>
      <p:sp>
        <p:nvSpPr>
          <p:cNvPr id="87046" name="Text Box 6"/>
          <p:cNvSpPr txBox="1">
            <a:spLocks noChangeArrowheads="1"/>
          </p:cNvSpPr>
          <p:nvPr/>
        </p:nvSpPr>
        <p:spPr bwMode="auto">
          <a:xfrm>
            <a:off x="2268538" y="306228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Absorpce OH iontů</a:t>
            </a:r>
          </a:p>
        </p:txBody>
      </p:sp>
      <p:sp>
        <p:nvSpPr>
          <p:cNvPr id="87047" name="Line 7"/>
          <p:cNvSpPr>
            <a:spLocks noChangeShapeType="1"/>
          </p:cNvSpPr>
          <p:nvPr/>
        </p:nvSpPr>
        <p:spPr bwMode="auto">
          <a:xfrm flipH="1">
            <a:off x="2627313" y="3429000"/>
            <a:ext cx="720725"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48" name="Line 8"/>
          <p:cNvSpPr>
            <a:spLocks noChangeShapeType="1"/>
          </p:cNvSpPr>
          <p:nvPr/>
        </p:nvSpPr>
        <p:spPr bwMode="auto">
          <a:xfrm>
            <a:off x="3563938" y="3429000"/>
            <a:ext cx="720725"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49" name="Line 9"/>
          <p:cNvSpPr>
            <a:spLocks noChangeShapeType="1"/>
          </p:cNvSpPr>
          <p:nvPr/>
        </p:nvSpPr>
        <p:spPr bwMode="auto">
          <a:xfrm>
            <a:off x="3924300" y="3429000"/>
            <a:ext cx="935038"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50" name="Text Box 10"/>
          <p:cNvSpPr txBox="1">
            <a:spLocks noChangeArrowheads="1"/>
          </p:cNvSpPr>
          <p:nvPr/>
        </p:nvSpPr>
        <p:spPr bwMode="auto">
          <a:xfrm>
            <a:off x="2195513" y="2636838"/>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err="1"/>
              <a:t>Raleighův</a:t>
            </a:r>
            <a:r>
              <a:rPr lang="cs-CZ" altLang="cs-CZ" dirty="0"/>
              <a:t> rozptyl</a:t>
            </a:r>
          </a:p>
        </p:txBody>
      </p:sp>
      <p:sp>
        <p:nvSpPr>
          <p:cNvPr id="87051" name="Text Box 11"/>
          <p:cNvSpPr txBox="1">
            <a:spLocks noChangeArrowheads="1"/>
          </p:cNvSpPr>
          <p:nvPr/>
        </p:nvSpPr>
        <p:spPr bwMode="auto">
          <a:xfrm>
            <a:off x="6300788" y="4365625"/>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IČ absorpce</a:t>
            </a:r>
          </a:p>
        </p:txBody>
      </p:sp>
      <p:sp>
        <p:nvSpPr>
          <p:cNvPr id="87052" name="Text Box 12"/>
          <p:cNvSpPr txBox="1">
            <a:spLocks noChangeArrowheads="1"/>
          </p:cNvSpPr>
          <p:nvPr/>
        </p:nvSpPr>
        <p:spPr bwMode="auto">
          <a:xfrm>
            <a:off x="1331913" y="4076700"/>
            <a:ext cx="194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UV absorpce</a:t>
            </a:r>
          </a:p>
        </p:txBody>
      </p:sp>
      <p:sp>
        <p:nvSpPr>
          <p:cNvPr id="87053" name="Line 13"/>
          <p:cNvSpPr>
            <a:spLocks noChangeShapeType="1"/>
          </p:cNvSpPr>
          <p:nvPr/>
        </p:nvSpPr>
        <p:spPr bwMode="auto">
          <a:xfrm flipH="1">
            <a:off x="1908175" y="2852738"/>
            <a:ext cx="4318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54" name="Line 14"/>
          <p:cNvSpPr>
            <a:spLocks noChangeShapeType="1"/>
          </p:cNvSpPr>
          <p:nvPr/>
        </p:nvSpPr>
        <p:spPr bwMode="auto">
          <a:xfrm flipH="1" flipV="1">
            <a:off x="5795963" y="4508500"/>
            <a:ext cx="504825"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7055" name="Line 15"/>
          <p:cNvSpPr>
            <a:spLocks noChangeShapeType="1"/>
          </p:cNvSpPr>
          <p:nvPr/>
        </p:nvSpPr>
        <p:spPr bwMode="auto">
          <a:xfrm>
            <a:off x="2195513" y="43656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 name="Text Box 10"/>
          <p:cNvSpPr txBox="1">
            <a:spLocks noChangeArrowheads="1"/>
          </p:cNvSpPr>
          <p:nvPr/>
        </p:nvSpPr>
        <p:spPr bwMode="auto">
          <a:xfrm>
            <a:off x="1080294" y="5542816"/>
            <a:ext cx="2376487" cy="366712"/>
          </a:xfrm>
          <a:prstGeom prst="rect">
            <a:avLst/>
          </a:prstGeom>
          <a:solidFill>
            <a:schemeClr val="bg1"/>
          </a:solidFill>
          <a:ln>
            <a:noFill/>
          </a:ln>
          <a:effectLst/>
          <a:extLst/>
        </p:spPr>
        <p:txBody>
          <a:bodyPr>
            <a:spAutoFit/>
          </a:bodyPr>
          <a:lstStyle/>
          <a:p>
            <a:pPr>
              <a:spcBef>
                <a:spcPct val="50000"/>
              </a:spcBef>
            </a:pPr>
            <a:r>
              <a:rPr lang="cs-CZ" altLang="cs-CZ" dirty="0"/>
              <a:t>UV-VIS	   NIR</a:t>
            </a:r>
          </a:p>
        </p:txBody>
      </p:sp>
      <p:sp>
        <p:nvSpPr>
          <p:cNvPr id="20" name="Text Box 10"/>
          <p:cNvSpPr txBox="1">
            <a:spLocks noChangeArrowheads="1"/>
          </p:cNvSpPr>
          <p:nvPr/>
        </p:nvSpPr>
        <p:spPr bwMode="auto">
          <a:xfrm>
            <a:off x="6336506" y="4931569"/>
            <a:ext cx="2376487" cy="366712"/>
          </a:xfrm>
          <a:prstGeom prst="rect">
            <a:avLst/>
          </a:prstGeom>
          <a:solidFill>
            <a:schemeClr val="bg1"/>
          </a:solidFill>
          <a:ln>
            <a:noFill/>
          </a:ln>
          <a:effectLst/>
          <a:extLst/>
        </p:spPr>
        <p:txBody>
          <a:bodyPr>
            <a:spAutoFit/>
          </a:bodyPr>
          <a:lstStyle/>
          <a:p>
            <a:pPr>
              <a:spcBef>
                <a:spcPct val="50000"/>
              </a:spcBef>
            </a:pPr>
            <a:r>
              <a:rPr lang="cs-CZ" altLang="cs-CZ" dirty="0"/>
              <a:t>Vlnová délka (µm)</a:t>
            </a:r>
          </a:p>
        </p:txBody>
      </p:sp>
      <p:sp>
        <p:nvSpPr>
          <p:cNvPr id="2" name="TextovéPole 1"/>
          <p:cNvSpPr txBox="1"/>
          <p:nvPr/>
        </p:nvSpPr>
        <p:spPr>
          <a:xfrm>
            <a:off x="365126" y="946369"/>
            <a:ext cx="966787" cy="646331"/>
          </a:xfrm>
          <a:prstGeom prst="rect">
            <a:avLst/>
          </a:prstGeom>
          <a:solidFill>
            <a:schemeClr val="bg1"/>
          </a:solidFill>
        </p:spPr>
        <p:txBody>
          <a:bodyPr wrap="square" rtlCol="0">
            <a:spAutoFit/>
          </a:bodyPr>
          <a:lstStyle/>
          <a:p>
            <a:r>
              <a:rPr lang="cs-CZ" dirty="0"/>
              <a:t>Útlum</a:t>
            </a:r>
          </a:p>
          <a:p>
            <a:r>
              <a:rPr lang="cs-CZ" dirty="0" err="1"/>
              <a:t>db</a:t>
            </a:r>
            <a:r>
              <a:rPr lang="cs-CZ" dirty="0"/>
              <a:t>/km</a:t>
            </a:r>
          </a:p>
        </p:txBody>
      </p:sp>
    </p:spTree>
    <p:extLst>
      <p:ext uri="{BB962C8B-B14F-4D97-AF65-F5344CB8AC3E}">
        <p14:creationId xmlns:p14="http://schemas.microsoft.com/office/powerpoint/2010/main" val="360496416"/>
      </p:ext>
    </p:extLst>
  </p:cSld>
  <p:clrMapOvr>
    <a:masterClrMapping/>
  </p:clrMapOvr>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číslo snímku 4"/>
          <p:cNvSpPr>
            <a:spLocks noGrp="1"/>
          </p:cNvSpPr>
          <p:nvPr>
            <p:ph type="sldNum" sz="quarter" idx="4294967295"/>
          </p:nvPr>
        </p:nvSpPr>
        <p:spPr/>
        <p:txBody>
          <a:bodyPr/>
          <a:lstStyle/>
          <a:p>
            <a:fld id="{7517F527-B561-4150-B54F-CDF3C2354437}" type="slidenum">
              <a:rPr lang="cs-CZ" altLang="cs-CZ"/>
              <a:pPr/>
              <a:t>37</a:t>
            </a:fld>
            <a:endParaRPr lang="cs-CZ" altLang="cs-CZ"/>
          </a:p>
        </p:txBody>
      </p:sp>
      <p:sp>
        <p:nvSpPr>
          <p:cNvPr id="83972" name="Rectangle 4"/>
          <p:cNvSpPr>
            <a:spLocks noGrp="1" noChangeArrowheads="1"/>
          </p:cNvSpPr>
          <p:nvPr>
            <p:ph type="title"/>
          </p:nvPr>
        </p:nvSpPr>
        <p:spPr/>
        <p:txBody>
          <a:bodyPr/>
          <a:lstStyle/>
          <a:p>
            <a:pPr algn="l"/>
            <a:r>
              <a:rPr lang="cs-CZ" altLang="cs-CZ" sz="2000" b="1" dirty="0"/>
              <a:t>Útlum v plastovém vlákně je o tři řády vyšší než ve skleněném (křemenném) vlákně.</a:t>
            </a:r>
          </a:p>
        </p:txBody>
      </p:sp>
      <p:pic>
        <p:nvPicPr>
          <p:cNvPr id="839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628775"/>
            <a:ext cx="5472113"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Text Box 6"/>
          <p:cNvSpPr txBox="1">
            <a:spLocks noChangeArrowheads="1"/>
          </p:cNvSpPr>
          <p:nvPr/>
        </p:nvSpPr>
        <p:spPr bwMode="auto">
          <a:xfrm>
            <a:off x="3527425" y="1412875"/>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a:p>
        </p:txBody>
      </p:sp>
      <p:sp>
        <p:nvSpPr>
          <p:cNvPr id="83975" name="Text Box 7"/>
          <p:cNvSpPr txBox="1">
            <a:spLocks noChangeArrowheads="1"/>
          </p:cNvSpPr>
          <p:nvPr/>
        </p:nvSpPr>
        <p:spPr bwMode="auto">
          <a:xfrm>
            <a:off x="3419475" y="1412875"/>
            <a:ext cx="295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solidFill>
                  <a:schemeClr val="tx2"/>
                </a:solidFill>
              </a:rPr>
              <a:t>Útlum plastového vlákna</a:t>
            </a:r>
          </a:p>
        </p:txBody>
      </p:sp>
    </p:spTree>
    <p:extLst>
      <p:ext uri="{BB962C8B-B14F-4D97-AF65-F5344CB8AC3E}">
        <p14:creationId xmlns:p14="http://schemas.microsoft.com/office/powerpoint/2010/main" val="4226711255"/>
      </p:ext>
    </p:extLst>
  </p:cSld>
  <p:clrMapOvr>
    <a:masterClrMapping/>
  </p:clrMapOvr>
  <p:extLst mod="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4294967295"/>
          </p:nvPr>
        </p:nvSpPr>
        <p:spPr/>
        <p:txBody>
          <a:bodyPr/>
          <a:lstStyle/>
          <a:p>
            <a:fld id="{C0751C72-1121-4AD1-B871-0819288B7E6A}" type="slidenum">
              <a:rPr lang="cs-CZ" altLang="cs-CZ"/>
              <a:pPr/>
              <a:t>38</a:t>
            </a:fld>
            <a:endParaRPr lang="cs-CZ" altLang="cs-CZ"/>
          </a:p>
        </p:txBody>
      </p:sp>
      <p:sp>
        <p:nvSpPr>
          <p:cNvPr id="54274" name="Rectangle 2"/>
          <p:cNvSpPr>
            <a:spLocks noGrp="1" noChangeArrowheads="1"/>
          </p:cNvSpPr>
          <p:nvPr>
            <p:ph type="title"/>
          </p:nvPr>
        </p:nvSpPr>
        <p:spPr>
          <a:xfrm>
            <a:off x="0" y="215819"/>
            <a:ext cx="7916778" cy="928687"/>
          </a:xfrm>
        </p:spPr>
        <p:txBody>
          <a:bodyPr/>
          <a:lstStyle/>
          <a:p>
            <a:r>
              <a:rPr lang="cs-CZ" altLang="cs-CZ" sz="2400" b="1" dirty="0"/>
              <a:t>Ztráty světla v optickém vlákně způsobené rozptylem</a:t>
            </a:r>
          </a:p>
        </p:txBody>
      </p:sp>
      <p:sp>
        <p:nvSpPr>
          <p:cNvPr id="54275" name="Rectangle 3"/>
          <p:cNvSpPr>
            <a:spLocks noGrp="1" noChangeArrowheads="1"/>
          </p:cNvSpPr>
          <p:nvPr>
            <p:ph type="body" idx="1"/>
          </p:nvPr>
        </p:nvSpPr>
        <p:spPr>
          <a:xfrm>
            <a:off x="476250" y="1038679"/>
            <a:ext cx="8147050" cy="5400675"/>
          </a:xfrm>
        </p:spPr>
        <p:txBody>
          <a:bodyPr/>
          <a:lstStyle/>
          <a:p>
            <a:pPr>
              <a:lnSpc>
                <a:spcPct val="80000"/>
              </a:lnSpc>
              <a:buFontTx/>
              <a:buNone/>
            </a:pPr>
            <a:r>
              <a:rPr lang="cs-CZ" altLang="cs-CZ" sz="2400" dirty="0">
                <a:solidFill>
                  <a:schemeClr val="tx1"/>
                </a:solidFill>
              </a:rPr>
              <a:t>Ztráty lokálními  </a:t>
            </a:r>
            <a:r>
              <a:rPr lang="cs-CZ" altLang="cs-CZ" sz="2400" b="1" u="sng" dirty="0">
                <a:solidFill>
                  <a:srgbClr val="7030A0"/>
                </a:solidFill>
              </a:rPr>
              <a:t>změnami indexu lomu </a:t>
            </a:r>
            <a:r>
              <a:rPr lang="cs-CZ" altLang="cs-CZ" sz="2400" dirty="0">
                <a:solidFill>
                  <a:schemeClr val="tx1"/>
                </a:solidFill>
              </a:rPr>
              <a:t>pokud jsou způsobeny nehomogenitami srovnatelnými s λ/n</a:t>
            </a:r>
            <a:r>
              <a:rPr lang="cs-CZ" altLang="cs-CZ" sz="2400" baseline="-25000" dirty="0">
                <a:solidFill>
                  <a:schemeClr val="tx1"/>
                </a:solidFill>
              </a:rPr>
              <a:t>1  </a:t>
            </a:r>
            <a:r>
              <a:rPr lang="cs-CZ" altLang="cs-CZ" sz="2400" dirty="0">
                <a:solidFill>
                  <a:schemeClr val="tx1"/>
                </a:solidFill>
              </a:rPr>
              <a:t>(</a:t>
            </a:r>
            <a:r>
              <a:rPr lang="cs-CZ" altLang="cs-CZ" sz="2400" dirty="0" err="1">
                <a:solidFill>
                  <a:schemeClr val="tx1"/>
                </a:solidFill>
              </a:rPr>
              <a:t>Raleighův</a:t>
            </a:r>
            <a:r>
              <a:rPr lang="cs-CZ" altLang="cs-CZ" sz="2400" dirty="0">
                <a:solidFill>
                  <a:schemeClr val="tx1"/>
                </a:solidFill>
              </a:rPr>
              <a:t> rozptyl) jsou úměrné 1/ λ</a:t>
            </a:r>
            <a:r>
              <a:rPr lang="cs-CZ" altLang="cs-CZ" sz="2400" baseline="30000" dirty="0">
                <a:solidFill>
                  <a:schemeClr val="tx1"/>
                </a:solidFill>
              </a:rPr>
              <a:t>4</a:t>
            </a:r>
            <a:r>
              <a:rPr lang="cs-CZ" altLang="cs-CZ" sz="2400" dirty="0">
                <a:solidFill>
                  <a:schemeClr val="tx1"/>
                </a:solidFill>
              </a:rPr>
              <a:t>. </a:t>
            </a:r>
          </a:p>
          <a:p>
            <a:pPr>
              <a:lnSpc>
                <a:spcPct val="80000"/>
              </a:lnSpc>
              <a:buFontTx/>
              <a:buNone/>
            </a:pPr>
            <a:r>
              <a:rPr lang="cs-CZ" altLang="cs-CZ" sz="2400" b="1" u="sng" dirty="0">
                <a:solidFill>
                  <a:srgbClr val="9933FF"/>
                </a:solidFill>
              </a:rPr>
              <a:t>Nehomogenity</a:t>
            </a:r>
            <a:r>
              <a:rPr lang="cs-CZ" altLang="cs-CZ" sz="2400" dirty="0">
                <a:solidFill>
                  <a:schemeClr val="tx1"/>
                </a:solidFill>
              </a:rPr>
              <a:t> mající rozměr λ/n</a:t>
            </a:r>
            <a:r>
              <a:rPr lang="cs-CZ" altLang="cs-CZ" sz="2400" baseline="-25000" dirty="0">
                <a:solidFill>
                  <a:schemeClr val="tx1"/>
                </a:solidFill>
              </a:rPr>
              <a:t>1 </a:t>
            </a:r>
            <a:r>
              <a:rPr lang="cs-CZ" altLang="cs-CZ" sz="2400" dirty="0">
                <a:solidFill>
                  <a:schemeClr val="tx1"/>
                </a:solidFill>
              </a:rPr>
              <a:t>&lt;</a:t>
            </a:r>
            <a:r>
              <a:rPr lang="en-US" altLang="cs-CZ" sz="2400" dirty="0">
                <a:solidFill>
                  <a:schemeClr val="tx1"/>
                </a:solidFill>
              </a:rPr>
              <a:t>Λ</a:t>
            </a:r>
            <a:r>
              <a:rPr lang="cs-CZ" altLang="cs-CZ" sz="2400" dirty="0">
                <a:solidFill>
                  <a:schemeClr val="tx1"/>
                </a:solidFill>
              </a:rPr>
              <a:t> &lt; 1 mm rozptylují světlo především směrem dopředu. Tento typ rozptylu se nazývá </a:t>
            </a:r>
            <a:r>
              <a:rPr lang="cs-CZ" altLang="cs-CZ" sz="2400" dirty="0" err="1">
                <a:solidFill>
                  <a:schemeClr val="tx1"/>
                </a:solidFill>
              </a:rPr>
              <a:t>Mieův</a:t>
            </a:r>
            <a:r>
              <a:rPr lang="cs-CZ" altLang="cs-CZ" sz="2400" dirty="0">
                <a:solidFill>
                  <a:schemeClr val="tx1"/>
                </a:solidFill>
              </a:rPr>
              <a:t> rozptyl. Zdrojem tohoto typu nehomogenit jsou např. </a:t>
            </a:r>
            <a:r>
              <a:rPr lang="cs-CZ" altLang="cs-CZ" sz="2400" dirty="0">
                <a:solidFill>
                  <a:srgbClr val="7030A0"/>
                </a:solidFill>
              </a:rPr>
              <a:t>nepravidelnosti na rozhraní jádra a obalu, tlak, bubliny, fluktuace průměru vlákna</a:t>
            </a:r>
            <a:r>
              <a:rPr lang="cs-CZ" altLang="cs-CZ" sz="2400" dirty="0"/>
              <a:t> </a:t>
            </a:r>
            <a:r>
              <a:rPr lang="cs-CZ" altLang="cs-CZ" sz="2400" dirty="0">
                <a:solidFill>
                  <a:schemeClr val="tx1"/>
                </a:solidFill>
              </a:rPr>
              <a:t>a </a:t>
            </a:r>
            <a:r>
              <a:rPr lang="cs-CZ" altLang="cs-CZ" sz="2400" dirty="0" err="1">
                <a:solidFill>
                  <a:schemeClr val="tx1"/>
                </a:solidFill>
              </a:rPr>
              <a:t>mikroohybové</a:t>
            </a:r>
            <a:r>
              <a:rPr lang="cs-CZ" altLang="cs-CZ" sz="2400" dirty="0">
                <a:solidFill>
                  <a:schemeClr val="tx1"/>
                </a:solidFill>
              </a:rPr>
              <a:t> ztráty. </a:t>
            </a:r>
          </a:p>
          <a:p>
            <a:pPr marL="252000" indent="-252000">
              <a:lnSpc>
                <a:spcPct val="80000"/>
              </a:lnSpc>
              <a:buNone/>
            </a:pPr>
            <a:r>
              <a:rPr lang="cs-CZ" altLang="cs-CZ" sz="2400" b="1" u="sng" dirty="0" err="1">
                <a:solidFill>
                  <a:srgbClr val="7030A0"/>
                </a:solidFill>
              </a:rPr>
              <a:t>Mikroohybové</a:t>
            </a:r>
            <a:r>
              <a:rPr lang="cs-CZ" altLang="cs-CZ" sz="2400" b="1" u="sng" dirty="0">
                <a:solidFill>
                  <a:srgbClr val="7030A0"/>
                </a:solidFill>
              </a:rPr>
              <a:t> ztráty </a:t>
            </a:r>
            <a:r>
              <a:rPr lang="cs-CZ" altLang="cs-CZ" sz="2400" dirty="0">
                <a:solidFill>
                  <a:schemeClr val="tx1"/>
                </a:solidFill>
              </a:rPr>
              <a:t>vznikají interferencí povrchové  mechanické vlny s vedeným videm.</a:t>
            </a:r>
          </a:p>
          <a:p>
            <a:pPr>
              <a:lnSpc>
                <a:spcPct val="80000"/>
              </a:lnSpc>
            </a:pPr>
            <a:r>
              <a:rPr lang="cs-CZ" altLang="cs-CZ" sz="2400" dirty="0">
                <a:solidFill>
                  <a:schemeClr val="tx1"/>
                </a:solidFill>
              </a:rPr>
              <a:t>Ztráty způsobené </a:t>
            </a:r>
            <a:r>
              <a:rPr lang="cs-CZ" altLang="cs-CZ" sz="2400" b="1" u="sng" dirty="0">
                <a:solidFill>
                  <a:srgbClr val="7030A0"/>
                </a:solidFill>
              </a:rPr>
              <a:t>nelineárním rozptylem</a:t>
            </a:r>
            <a:r>
              <a:rPr lang="cs-CZ" altLang="cs-CZ" sz="2400" dirty="0"/>
              <a:t>:</a:t>
            </a:r>
          </a:p>
          <a:p>
            <a:pPr>
              <a:lnSpc>
                <a:spcPct val="80000"/>
              </a:lnSpc>
            </a:pPr>
            <a:r>
              <a:rPr lang="cs-CZ" altLang="cs-CZ" sz="2400" dirty="0">
                <a:solidFill>
                  <a:schemeClr val="tx1"/>
                </a:solidFill>
              </a:rPr>
              <a:t>Stimulovaný </a:t>
            </a:r>
            <a:r>
              <a:rPr lang="cs-CZ" altLang="cs-CZ" sz="2400" dirty="0" err="1">
                <a:solidFill>
                  <a:schemeClr val="tx1"/>
                </a:solidFill>
              </a:rPr>
              <a:t>Brilouinův</a:t>
            </a:r>
            <a:r>
              <a:rPr lang="cs-CZ" altLang="cs-CZ" sz="2400" dirty="0">
                <a:solidFill>
                  <a:schemeClr val="tx1"/>
                </a:solidFill>
              </a:rPr>
              <a:t> rozptyl a </a:t>
            </a:r>
            <a:r>
              <a:rPr lang="cs-CZ" altLang="cs-CZ" sz="2400" dirty="0" err="1">
                <a:solidFill>
                  <a:schemeClr val="tx1"/>
                </a:solidFill>
              </a:rPr>
              <a:t>Ramanův</a:t>
            </a:r>
            <a:r>
              <a:rPr lang="cs-CZ" altLang="cs-CZ" sz="2400" dirty="0">
                <a:solidFill>
                  <a:schemeClr val="tx1"/>
                </a:solidFill>
              </a:rPr>
              <a:t> rozptyl objevují se ve vláknech v případě přenosu velmi vysokých energii. Energie z jednoho vidu může být přenesena do jiného vidu ve směru dopředu ale i dozadu a frekvence je posunuta.</a:t>
            </a:r>
            <a:r>
              <a:rPr lang="cs-CZ" altLang="cs-CZ" sz="1800" dirty="0">
                <a:solidFill>
                  <a:schemeClr val="tx1"/>
                </a:solidFill>
              </a:rPr>
              <a:t> </a:t>
            </a:r>
          </a:p>
        </p:txBody>
      </p:sp>
    </p:spTree>
    <p:extLst>
      <p:ext uri="{BB962C8B-B14F-4D97-AF65-F5344CB8AC3E}">
        <p14:creationId xmlns:p14="http://schemas.microsoft.com/office/powerpoint/2010/main" val="1410814534"/>
      </p:ext>
    </p:extLst>
  </p:cSld>
  <p:clrMapOvr>
    <a:masterClrMapping/>
  </p:clrMapOvr>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4"/>
          <p:cNvSpPr>
            <a:spLocks noGrp="1"/>
          </p:cNvSpPr>
          <p:nvPr>
            <p:ph type="sldNum" sz="quarter" idx="4294967295"/>
          </p:nvPr>
        </p:nvSpPr>
        <p:spPr/>
        <p:txBody>
          <a:bodyPr/>
          <a:lstStyle/>
          <a:p>
            <a:fld id="{0AB0E89B-84D2-4207-9B9B-6CB30A2BA7F4}" type="slidenum">
              <a:rPr lang="cs-CZ" altLang="cs-CZ"/>
              <a:pPr/>
              <a:t>39</a:t>
            </a:fld>
            <a:endParaRPr lang="cs-CZ" altLang="cs-CZ"/>
          </a:p>
        </p:txBody>
      </p:sp>
      <p:sp>
        <p:nvSpPr>
          <p:cNvPr id="55301" name="Rectangle 5"/>
          <p:cNvSpPr>
            <a:spLocks noChangeArrowheads="1"/>
          </p:cNvSpPr>
          <p:nvPr/>
        </p:nvSpPr>
        <p:spPr bwMode="auto">
          <a:xfrm>
            <a:off x="739608" y="1177532"/>
            <a:ext cx="7777163"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p>
            <a:r>
              <a:rPr lang="cs-CZ" altLang="cs-CZ" sz="2400" dirty="0" err="1"/>
              <a:t>Rayleighův</a:t>
            </a:r>
            <a:r>
              <a:rPr lang="cs-CZ" altLang="cs-CZ" sz="2400" dirty="0"/>
              <a:t> rozptylový koeficient </a:t>
            </a:r>
            <a:r>
              <a:rPr lang="cs-CZ" altLang="cs-CZ" sz="2800" dirty="0">
                <a:solidFill>
                  <a:srgbClr val="FF0000"/>
                </a:solidFill>
              </a:rPr>
              <a:t>α</a:t>
            </a:r>
            <a:r>
              <a:rPr lang="cs-CZ" altLang="cs-CZ" sz="2800" baseline="-25000" dirty="0">
                <a:solidFill>
                  <a:srgbClr val="FF0000"/>
                </a:solidFill>
              </a:rPr>
              <a:t>r</a:t>
            </a:r>
            <a:r>
              <a:rPr lang="cs-CZ" altLang="cs-CZ" baseline="-25000" dirty="0"/>
              <a:t> </a:t>
            </a:r>
            <a:r>
              <a:rPr lang="cs-CZ" altLang="cs-CZ" sz="2400" dirty="0"/>
              <a:t>je úměrný některým materiálovým parametrům podle rovnice</a:t>
            </a:r>
          </a:p>
          <a:p>
            <a:r>
              <a:rPr lang="cs-CZ" altLang="cs-CZ" sz="2400" dirty="0">
                <a:solidFill>
                  <a:srgbClr val="FF0000"/>
                </a:solidFill>
              </a:rPr>
              <a:t>α</a:t>
            </a:r>
            <a:r>
              <a:rPr lang="cs-CZ" altLang="cs-CZ" sz="2400" baseline="-25000" dirty="0">
                <a:solidFill>
                  <a:srgbClr val="FF0000"/>
                </a:solidFill>
              </a:rPr>
              <a:t>r </a:t>
            </a:r>
            <a:r>
              <a:rPr lang="cs-CZ" altLang="cs-CZ" sz="2400" dirty="0">
                <a:solidFill>
                  <a:srgbClr val="FF0000"/>
                </a:solidFill>
              </a:rPr>
              <a:t>~ n</a:t>
            </a:r>
            <a:r>
              <a:rPr lang="cs-CZ" altLang="cs-CZ" sz="2400" baseline="30000" dirty="0">
                <a:solidFill>
                  <a:srgbClr val="FF0000"/>
                </a:solidFill>
              </a:rPr>
              <a:t>8</a:t>
            </a:r>
            <a:r>
              <a:rPr lang="cs-CZ" altLang="cs-CZ" sz="2400" dirty="0">
                <a:solidFill>
                  <a:srgbClr val="FF0000"/>
                </a:solidFill>
              </a:rPr>
              <a:t>. p . (T +T</a:t>
            </a:r>
            <a:r>
              <a:rPr lang="cs-CZ" altLang="cs-CZ" sz="2400" baseline="-25000" dirty="0">
                <a:solidFill>
                  <a:srgbClr val="FF0000"/>
                </a:solidFill>
              </a:rPr>
              <a:t>g</a:t>
            </a:r>
            <a:r>
              <a:rPr lang="cs-CZ" altLang="cs-CZ" sz="2400" dirty="0">
                <a:solidFill>
                  <a:srgbClr val="FF0000"/>
                </a:solidFill>
              </a:rPr>
              <a:t>) / ρ . v</a:t>
            </a:r>
            <a:r>
              <a:rPr lang="cs-CZ" altLang="cs-CZ" sz="2400" baseline="30000" dirty="0">
                <a:solidFill>
                  <a:srgbClr val="FF0000"/>
                </a:solidFill>
              </a:rPr>
              <a:t>2</a:t>
            </a:r>
          </a:p>
          <a:p>
            <a:r>
              <a:rPr lang="cs-CZ" altLang="cs-CZ" sz="2400" dirty="0"/>
              <a:t>kde n je index lomu, p je </a:t>
            </a:r>
            <a:r>
              <a:rPr lang="cs-CZ" altLang="cs-CZ" sz="2400" dirty="0" err="1"/>
              <a:t>fotoelastický</a:t>
            </a:r>
            <a:r>
              <a:rPr lang="cs-CZ" altLang="cs-CZ" sz="2400" dirty="0"/>
              <a:t> člen, ρ je hustota, v je rychlost zvuku, T je teplota a T</a:t>
            </a:r>
            <a:r>
              <a:rPr lang="cs-CZ" altLang="cs-CZ" sz="2400" baseline="-25000" dirty="0"/>
              <a:t>g</a:t>
            </a:r>
            <a:r>
              <a:rPr lang="cs-CZ" altLang="cs-CZ" sz="2400" dirty="0"/>
              <a:t> je teplota skelného přechodu. Hodnota p může být pro mnohé kapaliny a skla aproximována Lorenz-Lorenzovou hodnotou </a:t>
            </a:r>
          </a:p>
          <a:p>
            <a:r>
              <a:rPr lang="cs-CZ" altLang="cs-CZ" sz="2400" dirty="0"/>
              <a:t>p = (n</a:t>
            </a:r>
            <a:r>
              <a:rPr lang="cs-CZ" altLang="cs-CZ" sz="2400" baseline="30000" dirty="0"/>
              <a:t>2</a:t>
            </a:r>
            <a:r>
              <a:rPr lang="cs-CZ" altLang="cs-CZ" sz="2400" dirty="0"/>
              <a:t> – l). (n</a:t>
            </a:r>
            <a:r>
              <a:rPr lang="cs-CZ" altLang="cs-CZ" sz="2400" baseline="30000" dirty="0"/>
              <a:t>2</a:t>
            </a:r>
            <a:r>
              <a:rPr lang="cs-CZ" altLang="cs-CZ" sz="2400" dirty="0"/>
              <a:t>  + 2)/ 3n</a:t>
            </a:r>
            <a:r>
              <a:rPr lang="cs-CZ" altLang="cs-CZ" sz="2400" baseline="30000" dirty="0"/>
              <a:t>4</a:t>
            </a:r>
            <a:r>
              <a:rPr lang="cs-CZ" altLang="cs-CZ" sz="2400" dirty="0"/>
              <a:t>, která je téměř </a:t>
            </a:r>
            <a:r>
              <a:rPr lang="cs-CZ" altLang="cs-CZ" sz="2400" dirty="0" err="1"/>
              <a:t>konstatní</a:t>
            </a:r>
            <a:r>
              <a:rPr lang="cs-CZ" altLang="cs-CZ" sz="2400" dirty="0"/>
              <a:t> a rovna 0,35 pro n z oboru 1,5 – 2,5. </a:t>
            </a:r>
          </a:p>
          <a:p>
            <a:r>
              <a:rPr lang="cs-CZ" altLang="cs-CZ" sz="2400" dirty="0"/>
              <a:t>α</a:t>
            </a:r>
            <a:r>
              <a:rPr lang="cs-CZ" altLang="cs-CZ" sz="2400" baseline="-25000" dirty="0"/>
              <a:t>r</a:t>
            </a:r>
            <a:r>
              <a:rPr lang="cs-CZ" altLang="cs-CZ" sz="2400" dirty="0"/>
              <a:t> bude tedy dominantně ovlivněn změnami </a:t>
            </a:r>
            <a:r>
              <a:rPr lang="cs-CZ" altLang="cs-CZ" sz="2400" dirty="0">
                <a:solidFill>
                  <a:srgbClr val="FF0000"/>
                </a:solidFill>
              </a:rPr>
              <a:t>n</a:t>
            </a:r>
            <a:r>
              <a:rPr lang="cs-CZ" altLang="cs-CZ" sz="2400" baseline="30000" dirty="0">
                <a:solidFill>
                  <a:srgbClr val="FF0000"/>
                </a:solidFill>
              </a:rPr>
              <a:t>8</a:t>
            </a:r>
            <a:r>
              <a:rPr lang="cs-CZ" altLang="cs-CZ" sz="2400" dirty="0"/>
              <a:t> a </a:t>
            </a:r>
            <a:r>
              <a:rPr lang="cs-CZ" altLang="cs-CZ" sz="2400" dirty="0">
                <a:solidFill>
                  <a:srgbClr val="FF0000"/>
                </a:solidFill>
              </a:rPr>
              <a:t>T</a:t>
            </a:r>
            <a:r>
              <a:rPr lang="cs-CZ" altLang="cs-CZ" sz="2400" baseline="-25000" dirty="0">
                <a:solidFill>
                  <a:srgbClr val="FF0000"/>
                </a:solidFill>
              </a:rPr>
              <a:t>g</a:t>
            </a:r>
            <a:r>
              <a:rPr lang="cs-CZ" altLang="cs-CZ" sz="2400" dirty="0"/>
              <a:t>. </a:t>
            </a:r>
          </a:p>
          <a:p>
            <a:r>
              <a:rPr lang="cs-CZ" altLang="cs-CZ" sz="2400" dirty="0"/>
              <a:t>Běžná silikátová skla mají n ~ 1,46 a T</a:t>
            </a:r>
            <a:r>
              <a:rPr lang="cs-CZ" altLang="cs-CZ" sz="2400" baseline="-25000" dirty="0"/>
              <a:t>g</a:t>
            </a:r>
            <a:r>
              <a:rPr lang="cs-CZ" altLang="cs-CZ" sz="2400" dirty="0"/>
              <a:t> ~1400 </a:t>
            </a:r>
            <a:r>
              <a:rPr lang="cs-CZ" altLang="cs-CZ" sz="2400" baseline="30000" dirty="0" err="1"/>
              <a:t>o</a:t>
            </a:r>
            <a:r>
              <a:rPr lang="cs-CZ" altLang="cs-CZ" sz="2400" dirty="0" err="1"/>
              <a:t>C</a:t>
            </a:r>
            <a:r>
              <a:rPr lang="cs-CZ" altLang="cs-CZ" dirty="0"/>
              <a:t>  </a:t>
            </a:r>
            <a:endParaRPr lang="cs-CZ" altLang="cs-CZ" sz="2400" dirty="0"/>
          </a:p>
          <a:p>
            <a:r>
              <a:rPr lang="cs-CZ" altLang="cs-CZ" sz="2400" dirty="0"/>
              <a:t>organické amorfní polymery n ≥ 1,5 a Tg ~100°C. </a:t>
            </a:r>
          </a:p>
        </p:txBody>
      </p:sp>
      <p:sp>
        <p:nvSpPr>
          <p:cNvPr id="5" name="Rectangle 2"/>
          <p:cNvSpPr txBox="1">
            <a:spLocks noChangeArrowheads="1"/>
          </p:cNvSpPr>
          <p:nvPr/>
        </p:nvSpPr>
        <p:spPr bwMode="auto">
          <a:xfrm>
            <a:off x="0" y="215819"/>
            <a:ext cx="791677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100" kern="1200">
                <a:solidFill>
                  <a:srgbClr val="990099"/>
                </a:solidFill>
                <a:latin typeface="Arial" pitchFamily="34" charset="0"/>
                <a:ea typeface="+mj-ea"/>
                <a:cs typeface="+mj-cs"/>
              </a:defRPr>
            </a:lvl1pPr>
            <a:lvl2pPr algn="ctr" rtl="0" eaLnBrk="0" fontAlgn="base" hangingPunct="0">
              <a:spcBef>
                <a:spcPct val="0"/>
              </a:spcBef>
              <a:spcAft>
                <a:spcPct val="0"/>
              </a:spcAft>
              <a:defRPr sz="2100">
                <a:solidFill>
                  <a:srgbClr val="990099"/>
                </a:solidFill>
                <a:latin typeface="Arial" charset="0"/>
              </a:defRPr>
            </a:lvl2pPr>
            <a:lvl3pPr algn="ctr" rtl="0" eaLnBrk="0" fontAlgn="base" hangingPunct="0">
              <a:spcBef>
                <a:spcPct val="0"/>
              </a:spcBef>
              <a:spcAft>
                <a:spcPct val="0"/>
              </a:spcAft>
              <a:defRPr sz="2100">
                <a:solidFill>
                  <a:srgbClr val="990099"/>
                </a:solidFill>
                <a:latin typeface="Arial" charset="0"/>
              </a:defRPr>
            </a:lvl3pPr>
            <a:lvl4pPr algn="ctr" rtl="0" eaLnBrk="0" fontAlgn="base" hangingPunct="0">
              <a:spcBef>
                <a:spcPct val="0"/>
              </a:spcBef>
              <a:spcAft>
                <a:spcPct val="0"/>
              </a:spcAft>
              <a:defRPr sz="2100">
                <a:solidFill>
                  <a:srgbClr val="990099"/>
                </a:solidFill>
                <a:latin typeface="Arial" charset="0"/>
              </a:defRPr>
            </a:lvl4pPr>
            <a:lvl5pPr algn="ctr" rtl="0" eaLnBrk="0" fontAlgn="base" hangingPunct="0">
              <a:spcBef>
                <a:spcPct val="0"/>
              </a:spcBef>
              <a:spcAft>
                <a:spcPct val="0"/>
              </a:spcAft>
              <a:defRPr sz="2100">
                <a:solidFill>
                  <a:srgbClr val="990099"/>
                </a:solidFill>
                <a:latin typeface="Arial" charset="0"/>
              </a:defRPr>
            </a:lvl5pPr>
            <a:lvl6pPr marL="342900" algn="ctr" rtl="0" eaLnBrk="1" fontAlgn="base" hangingPunct="1">
              <a:spcBef>
                <a:spcPct val="0"/>
              </a:spcBef>
              <a:spcAft>
                <a:spcPct val="0"/>
              </a:spcAft>
              <a:defRPr sz="2925">
                <a:solidFill>
                  <a:srgbClr val="990099"/>
                </a:solidFill>
                <a:latin typeface="Arial" charset="0"/>
              </a:defRPr>
            </a:lvl6pPr>
            <a:lvl7pPr marL="685800" algn="ctr" rtl="0" eaLnBrk="1" fontAlgn="base" hangingPunct="1">
              <a:spcBef>
                <a:spcPct val="0"/>
              </a:spcBef>
              <a:spcAft>
                <a:spcPct val="0"/>
              </a:spcAft>
              <a:defRPr sz="2925">
                <a:solidFill>
                  <a:srgbClr val="990099"/>
                </a:solidFill>
                <a:latin typeface="Arial" charset="0"/>
              </a:defRPr>
            </a:lvl7pPr>
            <a:lvl8pPr marL="1028700" algn="ctr" rtl="0" eaLnBrk="1" fontAlgn="base" hangingPunct="1">
              <a:spcBef>
                <a:spcPct val="0"/>
              </a:spcBef>
              <a:spcAft>
                <a:spcPct val="0"/>
              </a:spcAft>
              <a:defRPr sz="2925">
                <a:solidFill>
                  <a:srgbClr val="990099"/>
                </a:solidFill>
                <a:latin typeface="Arial" charset="0"/>
              </a:defRPr>
            </a:lvl8pPr>
            <a:lvl9pPr marL="1371600" algn="ctr" rtl="0" eaLnBrk="1" fontAlgn="base" hangingPunct="1">
              <a:spcBef>
                <a:spcPct val="0"/>
              </a:spcBef>
              <a:spcAft>
                <a:spcPct val="0"/>
              </a:spcAft>
              <a:defRPr sz="2925">
                <a:solidFill>
                  <a:srgbClr val="990099"/>
                </a:solidFill>
                <a:latin typeface="Arial" charset="0"/>
              </a:defRPr>
            </a:lvl9pPr>
          </a:lstStyle>
          <a:p>
            <a:pPr algn="l"/>
            <a:r>
              <a:rPr lang="cs-CZ" altLang="cs-CZ" sz="2400" b="1" dirty="0"/>
              <a:t>Ztráty světla v optickém vlákně způsobené </a:t>
            </a:r>
            <a:r>
              <a:rPr lang="cs-CZ" altLang="cs-CZ" sz="2400" b="1" dirty="0" err="1"/>
              <a:t>Raleighovým</a:t>
            </a:r>
            <a:r>
              <a:rPr lang="cs-CZ" altLang="cs-CZ" sz="2400" b="1" dirty="0"/>
              <a:t> rozptylem</a:t>
            </a:r>
          </a:p>
        </p:txBody>
      </p:sp>
    </p:spTree>
    <p:extLst>
      <p:ext uri="{BB962C8B-B14F-4D97-AF65-F5344CB8AC3E}">
        <p14:creationId xmlns:p14="http://schemas.microsoft.com/office/powerpoint/2010/main" val="824652173"/>
      </p:ext>
    </p:extLst>
  </p:cSld>
  <p:clrMapOvr>
    <a:masterClrMapping/>
  </p:clrMapOvr>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70374"/>
          <a:stretch/>
        </p:blipFill>
        <p:spPr bwMode="auto">
          <a:xfrm>
            <a:off x="4488693" y="492242"/>
            <a:ext cx="2578367" cy="20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13179" y="1108695"/>
            <a:ext cx="7708281" cy="1384995"/>
          </a:xfrm>
          <a:prstGeom prst="rect">
            <a:avLst/>
          </a:prstGeom>
          <a:noFill/>
        </p:spPr>
        <p:txBody>
          <a:bodyPr wrap="square" rtlCol="0">
            <a:spAutoFit/>
          </a:bodyPr>
          <a:lstStyle/>
          <a:p>
            <a:r>
              <a:rPr lang="cs-CZ" sz="2100" dirty="0" err="1">
                <a:solidFill>
                  <a:srgbClr val="7030A0"/>
                </a:solidFill>
              </a:rPr>
              <a:t>Maxwelovy</a:t>
            </a:r>
            <a:r>
              <a:rPr lang="cs-CZ" sz="2100" dirty="0">
                <a:solidFill>
                  <a:srgbClr val="7030A0"/>
                </a:solidFill>
              </a:rPr>
              <a:t> rovnice popisující</a:t>
            </a:r>
          </a:p>
          <a:p>
            <a:r>
              <a:rPr lang="cs-CZ" sz="2100" dirty="0">
                <a:solidFill>
                  <a:srgbClr val="7030A0"/>
                </a:solidFill>
              </a:rPr>
              <a:t> šíření světla ve vakuu:</a:t>
            </a:r>
          </a:p>
          <a:p>
            <a:endParaRPr lang="cs-CZ" sz="2100" dirty="0"/>
          </a:p>
          <a:p>
            <a:endParaRPr lang="cs-CZ" sz="2100" dirty="0"/>
          </a:p>
        </p:txBody>
      </p:sp>
      <p:pic>
        <p:nvPicPr>
          <p:cNvPr id="12" name="Obrázek 11"/>
          <p:cNvPicPr>
            <a:picLocks noChangeAspect="1"/>
          </p:cNvPicPr>
          <p:nvPr/>
        </p:nvPicPr>
        <p:blipFill>
          <a:blip r:embed="rId4"/>
          <a:stretch>
            <a:fillRect/>
          </a:stretch>
        </p:blipFill>
        <p:spPr>
          <a:xfrm>
            <a:off x="124297" y="2815013"/>
            <a:ext cx="2257604" cy="705762"/>
          </a:xfrm>
          <a:prstGeom prst="rect">
            <a:avLst/>
          </a:prstGeom>
        </p:spPr>
      </p:pic>
      <p:sp>
        <p:nvSpPr>
          <p:cNvPr id="17" name="TextovéPole 16"/>
          <p:cNvSpPr txBox="1"/>
          <p:nvPr/>
        </p:nvSpPr>
        <p:spPr>
          <a:xfrm>
            <a:off x="124297" y="2388507"/>
            <a:ext cx="5954432" cy="415498"/>
          </a:xfrm>
          <a:prstGeom prst="rect">
            <a:avLst/>
          </a:prstGeom>
          <a:noFill/>
        </p:spPr>
        <p:txBody>
          <a:bodyPr wrap="square" rtlCol="0">
            <a:spAutoFit/>
          </a:bodyPr>
          <a:lstStyle/>
          <a:p>
            <a:r>
              <a:rPr lang="cs-CZ" sz="2100" dirty="0"/>
              <a:t>Fázová rychlost elektromagnetických vln</a:t>
            </a:r>
          </a:p>
        </p:txBody>
      </p:sp>
      <p:pic>
        <p:nvPicPr>
          <p:cNvPr id="13" name="Obrázek 12"/>
          <p:cNvPicPr>
            <a:picLocks noChangeAspect="1"/>
          </p:cNvPicPr>
          <p:nvPr/>
        </p:nvPicPr>
        <p:blipFill rotWithShape="1">
          <a:blip r:embed="rId5"/>
          <a:srcRect t="-6396"/>
          <a:stretch/>
        </p:blipFill>
        <p:spPr>
          <a:xfrm>
            <a:off x="5877335" y="2782469"/>
            <a:ext cx="1952322" cy="541356"/>
          </a:xfrm>
          <a:prstGeom prst="rect">
            <a:avLst/>
          </a:prstGeom>
        </p:spPr>
      </p:pic>
      <p:sp>
        <p:nvSpPr>
          <p:cNvPr id="19" name="TextovéPole 18"/>
          <p:cNvSpPr txBox="1"/>
          <p:nvPr/>
        </p:nvSpPr>
        <p:spPr>
          <a:xfrm>
            <a:off x="2064160" y="2915767"/>
            <a:ext cx="3684254" cy="323165"/>
          </a:xfrm>
          <a:prstGeom prst="rect">
            <a:avLst/>
          </a:prstGeom>
          <a:noFill/>
        </p:spPr>
        <p:txBody>
          <a:bodyPr wrap="square" rtlCol="0">
            <a:spAutoFit/>
          </a:bodyPr>
          <a:lstStyle/>
          <a:p>
            <a:r>
              <a:rPr lang="cs-CZ" sz="1500" dirty="0"/>
              <a:t>Dosazením číselných hodnot pro vakuum</a:t>
            </a:r>
          </a:p>
        </p:txBody>
      </p:sp>
      <p:sp>
        <p:nvSpPr>
          <p:cNvPr id="2" name="TextovéPole 1"/>
          <p:cNvSpPr txBox="1"/>
          <p:nvPr/>
        </p:nvSpPr>
        <p:spPr>
          <a:xfrm>
            <a:off x="213179" y="3350694"/>
            <a:ext cx="8319541" cy="1061829"/>
          </a:xfrm>
          <a:prstGeom prst="rect">
            <a:avLst/>
          </a:prstGeom>
          <a:noFill/>
        </p:spPr>
        <p:txBody>
          <a:bodyPr wrap="square" rtlCol="0">
            <a:spAutoFit/>
          </a:bodyPr>
          <a:lstStyle/>
          <a:p>
            <a:r>
              <a:rPr lang="cs-CZ" sz="2100" dirty="0"/>
              <a:t>Index lomu je definován jako poměr rychlosti šíření světla v daném prostředí a ve vakuu a může být uveden do vztahu s elektromagnetickými vlastnosti prostředí:  </a:t>
            </a:r>
          </a:p>
        </p:txBody>
      </p:sp>
      <p:sp>
        <p:nvSpPr>
          <p:cNvPr id="5" name="TextovéPole 4"/>
          <p:cNvSpPr txBox="1"/>
          <p:nvPr/>
        </p:nvSpPr>
        <p:spPr>
          <a:xfrm>
            <a:off x="2064160" y="5837463"/>
            <a:ext cx="4744818" cy="415498"/>
          </a:xfrm>
          <a:prstGeom prst="rect">
            <a:avLst/>
          </a:prstGeom>
          <a:noFill/>
        </p:spPr>
        <p:txBody>
          <a:bodyPr wrap="square" rtlCol="0">
            <a:spAutoFit/>
          </a:bodyPr>
          <a:lstStyle/>
          <a:p>
            <a:r>
              <a:rPr lang="cs-CZ" sz="2100" dirty="0"/>
              <a:t>Pro dielektrika  (</a:t>
            </a:r>
            <a:r>
              <a:rPr lang="el-GR" sz="2100" dirty="0">
                <a:latin typeface="Arial" panose="020B0604020202020204" pitchFamily="34" charset="0"/>
                <a:cs typeface="Arial" panose="020B0604020202020204" pitchFamily="34" charset="0"/>
              </a:rPr>
              <a:t>μ</a:t>
            </a:r>
            <a:r>
              <a:rPr lang="cs-CZ" sz="2100" baseline="-25000" dirty="0">
                <a:latin typeface="Arial" panose="020B0604020202020204" pitchFamily="34" charset="0"/>
                <a:cs typeface="Arial" panose="020B0604020202020204" pitchFamily="34" charset="0"/>
              </a:rPr>
              <a:t>r </a:t>
            </a:r>
            <a:r>
              <a:rPr lang="cs-CZ" sz="2100" dirty="0">
                <a:latin typeface="Arial" panose="020B0604020202020204" pitchFamily="34" charset="0"/>
                <a:cs typeface="Arial" panose="020B0604020202020204" pitchFamily="34" charset="0"/>
              </a:rPr>
              <a:t> = 1)  n=√ </a:t>
            </a:r>
            <a:r>
              <a:rPr lang="el-GR" sz="2100" dirty="0">
                <a:latin typeface="Arial" panose="020B0604020202020204" pitchFamily="34" charset="0"/>
                <a:cs typeface="Arial" panose="020B0604020202020204" pitchFamily="34" charset="0"/>
              </a:rPr>
              <a:t>ε</a:t>
            </a:r>
            <a:r>
              <a:rPr lang="cs-CZ" sz="2100" baseline="-25000" dirty="0">
                <a:latin typeface="Arial" panose="020B0604020202020204" pitchFamily="34" charset="0"/>
                <a:cs typeface="Arial" panose="020B0604020202020204" pitchFamily="34" charset="0"/>
              </a:rPr>
              <a:t>r</a:t>
            </a:r>
            <a:endParaRPr lang="cs-CZ" sz="2100" dirty="0"/>
          </a:p>
        </p:txBody>
      </p:sp>
      <p:pic>
        <p:nvPicPr>
          <p:cNvPr id="3" name="Obrázek 2"/>
          <p:cNvPicPr>
            <a:picLocks noChangeAspect="1"/>
          </p:cNvPicPr>
          <p:nvPr/>
        </p:nvPicPr>
        <p:blipFill rotWithShape="1">
          <a:blip r:embed="rId6">
            <a:extLst>
              <a:ext uri="{28A0092B-C50C-407E-A947-70E740481C1C}">
                <a14:useLocalDpi xmlns:a14="http://schemas.microsoft.com/office/drawing/2010/main" val="0"/>
              </a:ext>
            </a:extLst>
          </a:blip>
          <a:srcRect l="21885" t="27760" r="33853" b="54138"/>
          <a:stretch/>
        </p:blipFill>
        <p:spPr>
          <a:xfrm>
            <a:off x="2697180" y="4107356"/>
            <a:ext cx="3214667" cy="718497"/>
          </a:xfrm>
          <a:prstGeom prst="rect">
            <a:avLst/>
          </a:prstGeom>
        </p:spPr>
      </p:pic>
      <p:pic>
        <p:nvPicPr>
          <p:cNvPr id="6" name="Obrázek 5"/>
          <p:cNvPicPr>
            <a:picLocks noChangeAspect="1"/>
          </p:cNvPicPr>
          <p:nvPr/>
        </p:nvPicPr>
        <p:blipFill rotWithShape="1">
          <a:blip r:embed="rId7"/>
          <a:srcRect t="58617"/>
          <a:stretch/>
        </p:blipFill>
        <p:spPr>
          <a:xfrm>
            <a:off x="2857920" y="4945281"/>
            <a:ext cx="2418798" cy="404924"/>
          </a:xfrm>
          <a:prstGeom prst="rect">
            <a:avLst/>
          </a:prstGeom>
        </p:spPr>
      </p:pic>
      <p:sp>
        <p:nvSpPr>
          <p:cNvPr id="8" name="TextovéPole 7"/>
          <p:cNvSpPr txBox="1"/>
          <p:nvPr/>
        </p:nvSpPr>
        <p:spPr>
          <a:xfrm>
            <a:off x="1335915" y="5250887"/>
            <a:ext cx="6305555" cy="369332"/>
          </a:xfrm>
          <a:prstGeom prst="rect">
            <a:avLst/>
          </a:prstGeom>
          <a:noFill/>
        </p:spPr>
        <p:txBody>
          <a:bodyPr wrap="square" rtlCol="0">
            <a:spAutoFit/>
          </a:bodyPr>
          <a:lstStyle/>
          <a:p>
            <a:r>
              <a:rPr lang="cs-CZ" dirty="0"/>
              <a:t>relativní permitivita a relativní permeabilita prostředí </a:t>
            </a:r>
          </a:p>
        </p:txBody>
      </p:sp>
    </p:spTree>
    <p:extLst>
      <p:ext uri="{BB962C8B-B14F-4D97-AF65-F5344CB8AC3E}">
        <p14:creationId xmlns:p14="http://schemas.microsoft.com/office/powerpoint/2010/main" val="3269472035"/>
      </p:ext>
    </p:extLst>
  </p:cSld>
  <p:clrMapOvr>
    <a:masterClrMapping/>
  </p:clrMapOvr>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ChangeArrowheads="1"/>
          </p:cNvSpPr>
          <p:nvPr/>
        </p:nvSpPr>
        <p:spPr bwMode="auto">
          <a:xfrm>
            <a:off x="-211940" y="176895"/>
            <a:ext cx="782052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altLang="cs-CZ" sz="3200" b="1" dirty="0">
                <a:solidFill>
                  <a:srgbClr val="7030A0"/>
                </a:solidFill>
              </a:rPr>
              <a:t>Ztráty materiálovou chromatickou disperzí.</a:t>
            </a:r>
          </a:p>
          <a:p>
            <a:pPr algn="ctr" eaLnBrk="0" hangingPunct="0"/>
            <a:r>
              <a:rPr lang="cs-CZ" altLang="cs-CZ" sz="1600" b="1" dirty="0">
                <a:solidFill>
                  <a:srgbClr val="7030A0"/>
                </a:solidFill>
              </a:rPr>
              <a:t>  </a:t>
            </a:r>
            <a:r>
              <a:rPr lang="cs-CZ" altLang="cs-CZ" sz="8800" b="1" dirty="0">
                <a:solidFill>
                  <a:srgbClr val="7030A0"/>
                </a:solidFill>
              </a:rPr>
              <a:t> </a:t>
            </a:r>
            <a:r>
              <a:rPr lang="cs-CZ" altLang="cs-CZ" sz="1600" b="1" dirty="0">
                <a:solidFill>
                  <a:srgbClr val="7030A0"/>
                </a:solidFill>
              </a:rPr>
              <a:t>                                                                            </a:t>
            </a:r>
          </a:p>
        </p:txBody>
      </p:sp>
      <p:pic>
        <p:nvPicPr>
          <p:cNvPr id="2" name="Obrázek 1"/>
          <p:cNvPicPr>
            <a:picLocks noChangeAspect="1"/>
          </p:cNvPicPr>
          <p:nvPr/>
        </p:nvPicPr>
        <p:blipFill>
          <a:blip r:embed="rId3"/>
          <a:stretch>
            <a:fillRect/>
          </a:stretch>
        </p:blipFill>
        <p:spPr>
          <a:xfrm>
            <a:off x="216899" y="2762218"/>
            <a:ext cx="8337554" cy="2389600"/>
          </a:xfrm>
          <a:prstGeom prst="rect">
            <a:avLst/>
          </a:prstGeom>
        </p:spPr>
      </p:pic>
      <p:sp>
        <p:nvSpPr>
          <p:cNvPr id="3" name="TextovéPole 2"/>
          <p:cNvSpPr txBox="1"/>
          <p:nvPr/>
        </p:nvSpPr>
        <p:spPr>
          <a:xfrm>
            <a:off x="1496670" y="5111792"/>
            <a:ext cx="6826780" cy="369332"/>
          </a:xfrm>
          <a:prstGeom prst="rect">
            <a:avLst/>
          </a:prstGeom>
          <a:noFill/>
        </p:spPr>
        <p:txBody>
          <a:bodyPr wrap="square" rtlCol="0">
            <a:spAutoFit/>
          </a:bodyPr>
          <a:lstStyle/>
          <a:p>
            <a:r>
              <a:rPr lang="cs-CZ" dirty="0"/>
              <a:t>Rozložení světla na vstupu a výstupu z optického vlákna.</a:t>
            </a:r>
          </a:p>
        </p:txBody>
      </p:sp>
      <p:sp>
        <p:nvSpPr>
          <p:cNvPr id="4" name="Obdélník 3"/>
          <p:cNvSpPr/>
          <p:nvPr/>
        </p:nvSpPr>
        <p:spPr>
          <a:xfrm>
            <a:off x="345414" y="5650979"/>
            <a:ext cx="8446168" cy="584775"/>
          </a:xfrm>
          <a:prstGeom prst="rect">
            <a:avLst/>
          </a:prstGeom>
        </p:spPr>
        <p:txBody>
          <a:bodyPr wrap="square">
            <a:spAutoFit/>
          </a:bodyPr>
          <a:lstStyle/>
          <a:p>
            <a:r>
              <a:rPr lang="cs-CZ" sz="1600" dirty="0"/>
              <a:t>Video </a:t>
            </a:r>
            <a:r>
              <a:rPr lang="cs-CZ" sz="1600" dirty="0" err="1"/>
              <a:t>chormatická</a:t>
            </a:r>
            <a:r>
              <a:rPr lang="cs-CZ" sz="1600" dirty="0"/>
              <a:t> disperze </a:t>
            </a:r>
            <a:r>
              <a:rPr lang="cs-CZ" sz="1600" dirty="0">
                <a:hlinkClick r:id="rId4"/>
              </a:rPr>
              <a:t>https://www.youtube.com/watch?v=PWaNMjimtP0</a:t>
            </a:r>
            <a:endParaRPr lang="cs-CZ" sz="1600" dirty="0"/>
          </a:p>
          <a:p>
            <a:r>
              <a:rPr lang="cs-CZ" sz="1600" dirty="0"/>
              <a:t>https://www.youtube.com/watch?v=J4-wCa_VNfA</a:t>
            </a:r>
          </a:p>
        </p:txBody>
      </p:sp>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l="28421" t="39298" r="4342" b="12807"/>
          <a:stretch/>
        </p:blipFill>
        <p:spPr>
          <a:xfrm>
            <a:off x="976259" y="752353"/>
            <a:ext cx="3762056" cy="2009865"/>
          </a:xfrm>
          <a:prstGeom prst="rect">
            <a:avLst/>
          </a:prstGeom>
        </p:spPr>
      </p:pic>
      <p:sp>
        <p:nvSpPr>
          <p:cNvPr id="7" name="Obdélník 6"/>
          <p:cNvSpPr/>
          <p:nvPr/>
        </p:nvSpPr>
        <p:spPr>
          <a:xfrm>
            <a:off x="216899" y="2932073"/>
            <a:ext cx="8337554" cy="25490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976259" y="752353"/>
            <a:ext cx="3762056" cy="20098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11231605"/>
      </p:ext>
    </p:extLst>
  </p:cSld>
  <p:clrMapOvr>
    <a:masterClrMapping/>
  </p:clrMapOvr>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b="50840"/>
          <a:stretch/>
        </p:blipFill>
        <p:spPr>
          <a:xfrm rot="10800000" flipH="1" flipV="1">
            <a:off x="504967" y="1291295"/>
            <a:ext cx="5609230" cy="1460311"/>
          </a:xfrm>
          <a:prstGeom prst="rect">
            <a:avLst/>
          </a:prstGeom>
        </p:spPr>
      </p:pic>
      <p:sp>
        <p:nvSpPr>
          <p:cNvPr id="4" name="TextovéPole 3"/>
          <p:cNvSpPr txBox="1"/>
          <p:nvPr/>
        </p:nvSpPr>
        <p:spPr>
          <a:xfrm>
            <a:off x="300249" y="176502"/>
            <a:ext cx="4271750" cy="523220"/>
          </a:xfrm>
          <a:prstGeom prst="rect">
            <a:avLst/>
          </a:prstGeom>
          <a:noFill/>
        </p:spPr>
        <p:txBody>
          <a:bodyPr wrap="square" rtlCol="0">
            <a:spAutoFit/>
          </a:bodyPr>
          <a:lstStyle/>
          <a:p>
            <a:r>
              <a:rPr lang="cs-CZ" sz="2800" b="1" dirty="0">
                <a:solidFill>
                  <a:srgbClr val="7030A0"/>
                </a:solidFill>
              </a:rPr>
              <a:t>Polarizační vidová disperze</a:t>
            </a:r>
          </a:p>
        </p:txBody>
      </p:sp>
      <p:pic>
        <p:nvPicPr>
          <p:cNvPr id="5" name="Obrázek 4"/>
          <p:cNvPicPr>
            <a:picLocks noChangeAspect="1"/>
          </p:cNvPicPr>
          <p:nvPr/>
        </p:nvPicPr>
        <p:blipFill rotWithShape="1">
          <a:blip r:embed="rId3"/>
          <a:srcRect t="47642" b="1039"/>
          <a:stretch/>
        </p:blipFill>
        <p:spPr>
          <a:xfrm rot="10800000" flipH="1" flipV="1">
            <a:off x="504967" y="3152634"/>
            <a:ext cx="5609230" cy="1460310"/>
          </a:xfrm>
          <a:prstGeom prst="rect">
            <a:avLst/>
          </a:prstGeom>
        </p:spPr>
      </p:pic>
      <p:sp>
        <p:nvSpPr>
          <p:cNvPr id="6" name="TextovéPole 5"/>
          <p:cNvSpPr txBox="1"/>
          <p:nvPr/>
        </p:nvSpPr>
        <p:spPr>
          <a:xfrm>
            <a:off x="6114197" y="1637731"/>
            <a:ext cx="2388358" cy="923330"/>
          </a:xfrm>
          <a:prstGeom prst="rect">
            <a:avLst/>
          </a:prstGeom>
          <a:noFill/>
        </p:spPr>
        <p:txBody>
          <a:bodyPr wrap="square" rtlCol="0">
            <a:spAutoFit/>
          </a:bodyPr>
          <a:lstStyle/>
          <a:p>
            <a:r>
              <a:rPr lang="cs-CZ" dirty="0"/>
              <a:t>Přenos vláknem bez polarizační  vidové disperze</a:t>
            </a:r>
          </a:p>
        </p:txBody>
      </p:sp>
      <p:sp>
        <p:nvSpPr>
          <p:cNvPr id="7" name="TextovéPole 6"/>
          <p:cNvSpPr txBox="1"/>
          <p:nvPr/>
        </p:nvSpPr>
        <p:spPr>
          <a:xfrm>
            <a:off x="5349921" y="4612945"/>
            <a:ext cx="1023583" cy="369332"/>
          </a:xfrm>
          <a:prstGeom prst="rect">
            <a:avLst/>
          </a:prstGeom>
          <a:noFill/>
        </p:spPr>
        <p:txBody>
          <a:bodyPr wrap="square" rtlCol="0">
            <a:spAutoFit/>
          </a:bodyPr>
          <a:lstStyle/>
          <a:p>
            <a:r>
              <a:rPr lang="cs-CZ" dirty="0"/>
              <a:t>PMD</a:t>
            </a:r>
          </a:p>
        </p:txBody>
      </p:sp>
      <p:sp>
        <p:nvSpPr>
          <p:cNvPr id="8" name="TextovéPole 7"/>
          <p:cNvSpPr txBox="1"/>
          <p:nvPr/>
        </p:nvSpPr>
        <p:spPr>
          <a:xfrm>
            <a:off x="4305866" y="4835186"/>
            <a:ext cx="3111691" cy="369332"/>
          </a:xfrm>
          <a:prstGeom prst="rect">
            <a:avLst/>
          </a:prstGeom>
          <a:noFill/>
        </p:spPr>
        <p:txBody>
          <a:bodyPr wrap="square" rtlCol="0">
            <a:spAutoFit/>
          </a:bodyPr>
          <a:lstStyle/>
          <a:p>
            <a:r>
              <a:rPr lang="cs-CZ" dirty="0" err="1"/>
              <a:t>Polarisation</a:t>
            </a:r>
            <a:r>
              <a:rPr lang="cs-CZ" dirty="0"/>
              <a:t> mode </a:t>
            </a:r>
            <a:r>
              <a:rPr lang="cs-CZ" dirty="0" err="1"/>
              <a:t>dispersion</a:t>
            </a:r>
            <a:endParaRPr lang="cs-CZ" dirty="0"/>
          </a:p>
        </p:txBody>
      </p:sp>
      <p:sp>
        <p:nvSpPr>
          <p:cNvPr id="9" name="TextovéPole 8"/>
          <p:cNvSpPr txBox="1"/>
          <p:nvPr/>
        </p:nvSpPr>
        <p:spPr>
          <a:xfrm>
            <a:off x="6373504" y="3299455"/>
            <a:ext cx="2388358" cy="923330"/>
          </a:xfrm>
          <a:prstGeom prst="rect">
            <a:avLst/>
          </a:prstGeom>
          <a:noFill/>
        </p:spPr>
        <p:txBody>
          <a:bodyPr wrap="square" rtlCol="0">
            <a:spAutoFit/>
          </a:bodyPr>
          <a:lstStyle/>
          <a:p>
            <a:r>
              <a:rPr lang="cs-CZ" dirty="0"/>
              <a:t>Přenos vláknem s polarizační  vidovou disperzí</a:t>
            </a:r>
          </a:p>
        </p:txBody>
      </p:sp>
    </p:spTree>
    <p:extLst>
      <p:ext uri="{BB962C8B-B14F-4D97-AF65-F5344CB8AC3E}">
        <p14:creationId xmlns:p14="http://schemas.microsoft.com/office/powerpoint/2010/main" val="144978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Text Box 11"/>
          <p:cNvSpPr txBox="1">
            <a:spLocks noChangeArrowheads="1"/>
          </p:cNvSpPr>
          <p:nvPr/>
        </p:nvSpPr>
        <p:spPr bwMode="auto">
          <a:xfrm>
            <a:off x="5922170" y="1808560"/>
            <a:ext cx="917972"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1350"/>
          </a:p>
        </p:txBody>
      </p:sp>
      <p:grpSp>
        <p:nvGrpSpPr>
          <p:cNvPr id="2" name="Skupina 1"/>
          <p:cNvGrpSpPr/>
          <p:nvPr/>
        </p:nvGrpSpPr>
        <p:grpSpPr>
          <a:xfrm>
            <a:off x="304577" y="865973"/>
            <a:ext cx="1104861" cy="1109708"/>
            <a:chOff x="1401269" y="1397456"/>
            <a:chExt cx="1512000" cy="1512094"/>
          </a:xfrm>
        </p:grpSpPr>
        <p:sp>
          <p:nvSpPr>
            <p:cNvPr id="20492" name="Oval 12"/>
            <p:cNvSpPr>
              <a:spLocks noChangeArrowheads="1"/>
            </p:cNvSpPr>
            <p:nvPr/>
          </p:nvSpPr>
          <p:spPr bwMode="auto">
            <a:xfrm>
              <a:off x="1401269" y="1397456"/>
              <a:ext cx="1512000" cy="151209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495" name="Oval 15"/>
            <p:cNvSpPr>
              <a:spLocks noChangeArrowheads="1"/>
            </p:cNvSpPr>
            <p:nvPr/>
          </p:nvSpPr>
          <p:spPr bwMode="auto">
            <a:xfrm>
              <a:off x="1752269" y="1748095"/>
              <a:ext cx="810000" cy="810816"/>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grpSp>
        <p:nvGrpSpPr>
          <p:cNvPr id="3" name="Skupina 2"/>
          <p:cNvGrpSpPr/>
          <p:nvPr/>
        </p:nvGrpSpPr>
        <p:grpSpPr>
          <a:xfrm>
            <a:off x="2394564" y="839431"/>
            <a:ext cx="1134000" cy="1133475"/>
            <a:chOff x="3383756" y="1754981"/>
            <a:chExt cx="1134000" cy="1133475"/>
          </a:xfrm>
        </p:grpSpPr>
        <p:sp>
          <p:nvSpPr>
            <p:cNvPr id="20494" name="Oval 14"/>
            <p:cNvSpPr>
              <a:spLocks noChangeArrowheads="1"/>
            </p:cNvSpPr>
            <p:nvPr/>
          </p:nvSpPr>
          <p:spPr bwMode="auto">
            <a:xfrm>
              <a:off x="3383756" y="1754981"/>
              <a:ext cx="1134000" cy="11334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496" name="Oval 16"/>
            <p:cNvSpPr>
              <a:spLocks noChangeArrowheads="1"/>
            </p:cNvSpPr>
            <p:nvPr/>
          </p:nvSpPr>
          <p:spPr bwMode="auto">
            <a:xfrm>
              <a:off x="3653756" y="2013328"/>
              <a:ext cx="594000" cy="594122"/>
            </a:xfrm>
            <a:prstGeom prst="ellipse">
              <a:avLst/>
            </a:prstGeom>
            <a:gradFill rotWithShape="1">
              <a:gsLst>
                <a:gs pos="0">
                  <a:srgbClr val="B2B2B2"/>
                </a:gs>
                <a:gs pos="100000">
                  <a:schemeClr val="accent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sp>
        <p:nvSpPr>
          <p:cNvPr id="20497" name="Oval 17"/>
          <p:cNvSpPr>
            <a:spLocks noChangeArrowheads="1"/>
          </p:cNvSpPr>
          <p:nvPr/>
        </p:nvSpPr>
        <p:spPr bwMode="auto">
          <a:xfrm>
            <a:off x="4513690" y="961841"/>
            <a:ext cx="918000" cy="9179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499" name="Text Box 19"/>
          <p:cNvSpPr txBox="1">
            <a:spLocks noChangeArrowheads="1"/>
          </p:cNvSpPr>
          <p:nvPr/>
        </p:nvSpPr>
        <p:spPr bwMode="auto">
          <a:xfrm>
            <a:off x="231009" y="316211"/>
            <a:ext cx="61501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800" b="1" dirty="0">
                <a:solidFill>
                  <a:srgbClr val="7030A0"/>
                </a:solidFill>
              </a:rPr>
              <a:t>Typické průřezy optickými vlákny</a:t>
            </a:r>
          </a:p>
        </p:txBody>
      </p:sp>
      <p:sp>
        <p:nvSpPr>
          <p:cNvPr id="20500" name="Text Box 20"/>
          <p:cNvSpPr txBox="1">
            <a:spLocks noChangeArrowheads="1"/>
          </p:cNvSpPr>
          <p:nvPr/>
        </p:nvSpPr>
        <p:spPr bwMode="auto">
          <a:xfrm>
            <a:off x="124289" y="2037479"/>
            <a:ext cx="222554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350" b="1" dirty="0" err="1"/>
              <a:t>Mnohavidové</a:t>
            </a:r>
            <a:r>
              <a:rPr lang="cs-CZ" altLang="cs-CZ" sz="1350" b="1" dirty="0"/>
              <a:t> vlákno s krokovým profilem indexu lomu</a:t>
            </a:r>
          </a:p>
          <a:p>
            <a:r>
              <a:rPr lang="cs-CZ" altLang="cs-CZ" sz="1350" dirty="0" err="1"/>
              <a:t>Materiál:sklo</a:t>
            </a:r>
            <a:r>
              <a:rPr lang="cs-CZ" altLang="cs-CZ" sz="1350" dirty="0"/>
              <a:t>, plast</a:t>
            </a:r>
          </a:p>
          <a:p>
            <a:r>
              <a:rPr lang="cs-CZ" altLang="cs-CZ" sz="1350" dirty="0"/>
              <a:t>Průměr jádra: 0.1-1mm</a:t>
            </a:r>
          </a:p>
          <a:p>
            <a:r>
              <a:rPr lang="cs-CZ" altLang="cs-CZ" sz="1350" dirty="0"/>
              <a:t>Průměr obalu: 0.2-1mm</a:t>
            </a:r>
          </a:p>
          <a:p>
            <a:r>
              <a:rPr lang="cs-CZ" altLang="cs-CZ" sz="1350" dirty="0"/>
              <a:t>NA =0.2-0.5</a:t>
            </a:r>
          </a:p>
          <a:p>
            <a:r>
              <a:rPr lang="cs-CZ" altLang="cs-CZ" sz="1350" dirty="0"/>
              <a:t>Útlum 1-1000 dB/km</a:t>
            </a:r>
          </a:p>
        </p:txBody>
      </p:sp>
      <p:sp>
        <p:nvSpPr>
          <p:cNvPr id="20501" name="Text Box 21"/>
          <p:cNvSpPr txBox="1">
            <a:spLocks noChangeArrowheads="1"/>
          </p:cNvSpPr>
          <p:nvPr/>
        </p:nvSpPr>
        <p:spPr bwMode="auto">
          <a:xfrm>
            <a:off x="2394564" y="2108642"/>
            <a:ext cx="189071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350" b="1" dirty="0" err="1"/>
              <a:t>Mnohavidové</a:t>
            </a:r>
            <a:r>
              <a:rPr lang="cs-CZ" altLang="cs-CZ" sz="1350" b="1" dirty="0"/>
              <a:t> vlákno s gradientním profilem indexu lomu</a:t>
            </a:r>
          </a:p>
          <a:p>
            <a:r>
              <a:rPr lang="cs-CZ" altLang="cs-CZ" sz="1350" dirty="0"/>
              <a:t>Materiál: sklo</a:t>
            </a:r>
          </a:p>
          <a:p>
            <a:r>
              <a:rPr lang="cs-CZ" altLang="cs-CZ" sz="1350" dirty="0"/>
              <a:t>Průměr jádra: 50 </a:t>
            </a:r>
            <a:r>
              <a:rPr lang="el-GR" altLang="cs-CZ" sz="1350" dirty="0">
                <a:cs typeface="Arial" panose="020B0604020202020204" pitchFamily="34" charset="0"/>
              </a:rPr>
              <a:t>μ</a:t>
            </a:r>
            <a:r>
              <a:rPr lang="cs-CZ" altLang="cs-CZ" sz="1350" dirty="0">
                <a:cs typeface="Arial" panose="020B0604020202020204" pitchFamily="34" charset="0"/>
              </a:rPr>
              <a:t>m</a:t>
            </a:r>
            <a:endParaRPr lang="el-GR" altLang="cs-CZ" sz="1350" dirty="0">
              <a:cs typeface="Arial" panose="020B0604020202020204" pitchFamily="34" charset="0"/>
            </a:endParaRPr>
          </a:p>
          <a:p>
            <a:r>
              <a:rPr lang="cs-CZ" altLang="cs-CZ" sz="1350" dirty="0"/>
              <a:t>Průměr obalu: 125 </a:t>
            </a:r>
            <a:r>
              <a:rPr lang="el-GR" altLang="cs-CZ" sz="1350" dirty="0"/>
              <a:t>μ</a:t>
            </a:r>
            <a:r>
              <a:rPr lang="cs-CZ" altLang="cs-CZ" sz="1350" dirty="0"/>
              <a:t>m</a:t>
            </a:r>
          </a:p>
          <a:p>
            <a:r>
              <a:rPr lang="cs-CZ" altLang="cs-CZ" sz="1350" dirty="0"/>
              <a:t>Útlum 1-10 dB/km</a:t>
            </a:r>
          </a:p>
          <a:p>
            <a:endParaRPr lang="cs-CZ" altLang="cs-CZ" sz="1350" dirty="0"/>
          </a:p>
        </p:txBody>
      </p:sp>
      <p:sp>
        <p:nvSpPr>
          <p:cNvPr id="20502" name="Text Box 22"/>
          <p:cNvSpPr txBox="1">
            <a:spLocks noChangeArrowheads="1"/>
          </p:cNvSpPr>
          <p:nvPr/>
        </p:nvSpPr>
        <p:spPr bwMode="auto">
          <a:xfrm>
            <a:off x="4356498" y="2147512"/>
            <a:ext cx="2483644"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350" b="1" dirty="0" err="1"/>
              <a:t>Jednovidové</a:t>
            </a:r>
            <a:r>
              <a:rPr lang="cs-CZ" altLang="cs-CZ" sz="1350" b="1" dirty="0"/>
              <a:t> vlákno</a:t>
            </a:r>
            <a:r>
              <a:rPr lang="cs-CZ" altLang="cs-CZ" sz="1350" dirty="0"/>
              <a:t> </a:t>
            </a:r>
          </a:p>
          <a:p>
            <a:r>
              <a:rPr lang="cs-CZ" altLang="cs-CZ" sz="1350" dirty="0"/>
              <a:t>Materiál: křemenné sklo</a:t>
            </a:r>
          </a:p>
          <a:p>
            <a:r>
              <a:rPr lang="cs-CZ" altLang="cs-CZ" sz="1350" dirty="0"/>
              <a:t>Průměr jádra: 3-10 </a:t>
            </a:r>
            <a:r>
              <a:rPr lang="el-GR" altLang="cs-CZ" sz="1350" dirty="0">
                <a:cs typeface="Arial" panose="020B0604020202020204" pitchFamily="34" charset="0"/>
              </a:rPr>
              <a:t>μ</a:t>
            </a:r>
            <a:r>
              <a:rPr lang="cs-CZ" altLang="cs-CZ" sz="1350" dirty="0">
                <a:cs typeface="Arial" panose="020B0604020202020204" pitchFamily="34" charset="0"/>
              </a:rPr>
              <a:t>m</a:t>
            </a:r>
            <a:endParaRPr lang="el-GR" altLang="cs-CZ" sz="1350" dirty="0">
              <a:cs typeface="Arial" panose="020B0604020202020204" pitchFamily="34" charset="0"/>
            </a:endParaRPr>
          </a:p>
          <a:p>
            <a:r>
              <a:rPr lang="cs-CZ" altLang="cs-CZ" sz="1350" dirty="0"/>
              <a:t>Průměr obalu: 50 -125 </a:t>
            </a:r>
            <a:r>
              <a:rPr lang="el-GR" altLang="cs-CZ" sz="1350" dirty="0"/>
              <a:t>μ</a:t>
            </a:r>
            <a:r>
              <a:rPr lang="cs-CZ" altLang="cs-CZ" sz="1350" dirty="0"/>
              <a:t>m</a:t>
            </a:r>
          </a:p>
          <a:p>
            <a:r>
              <a:rPr lang="cs-CZ" altLang="cs-CZ" sz="1350" dirty="0"/>
              <a:t>NA </a:t>
            </a:r>
            <a:r>
              <a:rPr lang="en-US" altLang="cs-CZ" sz="1350" dirty="0"/>
              <a:t>&lt;</a:t>
            </a:r>
            <a:r>
              <a:rPr lang="cs-CZ" altLang="cs-CZ" sz="1350" dirty="0"/>
              <a:t> 0.15 Útlum </a:t>
            </a:r>
            <a:r>
              <a:rPr lang="en-US" altLang="cs-CZ" sz="1350" dirty="0"/>
              <a:t>&lt;</a:t>
            </a:r>
            <a:r>
              <a:rPr lang="cs-CZ" altLang="cs-CZ" sz="1350" dirty="0"/>
              <a:t>1 dB/km</a:t>
            </a:r>
          </a:p>
        </p:txBody>
      </p:sp>
      <p:sp>
        <p:nvSpPr>
          <p:cNvPr id="20504" name="Text Box 24"/>
          <p:cNvSpPr txBox="1">
            <a:spLocks noChangeArrowheads="1"/>
          </p:cNvSpPr>
          <p:nvPr/>
        </p:nvSpPr>
        <p:spPr bwMode="auto">
          <a:xfrm>
            <a:off x="6762148" y="2147512"/>
            <a:ext cx="221360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350" b="1" dirty="0" err="1"/>
              <a:t>Jednovidová</a:t>
            </a:r>
            <a:r>
              <a:rPr lang="cs-CZ" altLang="cs-CZ" sz="1350" b="1" dirty="0"/>
              <a:t> vlákna se zvýšenou polarizací </a:t>
            </a:r>
          </a:p>
        </p:txBody>
      </p:sp>
      <p:sp>
        <p:nvSpPr>
          <p:cNvPr id="20507" name="Oval 27"/>
          <p:cNvSpPr>
            <a:spLocks noChangeArrowheads="1"/>
          </p:cNvSpPr>
          <p:nvPr/>
        </p:nvSpPr>
        <p:spPr bwMode="auto">
          <a:xfrm>
            <a:off x="4918516" y="1354813"/>
            <a:ext cx="108347" cy="108347"/>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nvGrpSpPr>
          <p:cNvPr id="4" name="Skupina 3"/>
          <p:cNvGrpSpPr/>
          <p:nvPr/>
        </p:nvGrpSpPr>
        <p:grpSpPr>
          <a:xfrm>
            <a:off x="6757264" y="968897"/>
            <a:ext cx="757238" cy="917972"/>
            <a:chOff x="5327039" y="4062790"/>
            <a:chExt cx="757238" cy="917972"/>
          </a:xfrm>
        </p:grpSpPr>
        <p:sp>
          <p:nvSpPr>
            <p:cNvPr id="20506" name="Oval 26"/>
            <p:cNvSpPr>
              <a:spLocks noChangeArrowheads="1"/>
            </p:cNvSpPr>
            <p:nvPr/>
          </p:nvSpPr>
          <p:spPr bwMode="auto">
            <a:xfrm>
              <a:off x="5327039" y="4062790"/>
              <a:ext cx="757238" cy="9179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508" name="Oval 28"/>
            <p:cNvSpPr>
              <a:spLocks noChangeArrowheads="1"/>
            </p:cNvSpPr>
            <p:nvPr/>
          </p:nvSpPr>
          <p:spPr bwMode="auto">
            <a:xfrm>
              <a:off x="5598319" y="4185048"/>
              <a:ext cx="215504" cy="21669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509" name="Oval 29"/>
            <p:cNvSpPr>
              <a:spLocks noChangeArrowheads="1"/>
            </p:cNvSpPr>
            <p:nvPr/>
          </p:nvSpPr>
          <p:spPr bwMode="auto">
            <a:xfrm>
              <a:off x="5598319" y="4617245"/>
              <a:ext cx="215504" cy="21669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510" name="Oval 30"/>
            <p:cNvSpPr>
              <a:spLocks noChangeArrowheads="1"/>
            </p:cNvSpPr>
            <p:nvPr/>
          </p:nvSpPr>
          <p:spPr bwMode="auto">
            <a:xfrm>
              <a:off x="5651897" y="4455320"/>
              <a:ext cx="108347" cy="108347"/>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grpSp>
        <p:nvGrpSpPr>
          <p:cNvPr id="5" name="Skupina 4"/>
          <p:cNvGrpSpPr/>
          <p:nvPr/>
        </p:nvGrpSpPr>
        <p:grpSpPr>
          <a:xfrm>
            <a:off x="7774700" y="935853"/>
            <a:ext cx="757238" cy="917972"/>
            <a:chOff x="6354730" y="4049911"/>
            <a:chExt cx="757238" cy="917972"/>
          </a:xfrm>
        </p:grpSpPr>
        <p:sp>
          <p:nvSpPr>
            <p:cNvPr id="20505" name="Oval 25"/>
            <p:cNvSpPr>
              <a:spLocks noChangeArrowheads="1"/>
            </p:cNvSpPr>
            <p:nvPr/>
          </p:nvSpPr>
          <p:spPr bwMode="auto">
            <a:xfrm>
              <a:off x="6354730" y="4049911"/>
              <a:ext cx="757238" cy="91797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511" name="Oval 31"/>
            <p:cNvSpPr>
              <a:spLocks noChangeArrowheads="1"/>
            </p:cNvSpPr>
            <p:nvPr/>
          </p:nvSpPr>
          <p:spPr bwMode="auto">
            <a:xfrm>
              <a:off x="6678216" y="4455320"/>
              <a:ext cx="108347" cy="108347"/>
            </a:xfrm>
            <a:prstGeom prst="ellipse">
              <a:avLst/>
            </a:prstGeom>
            <a:solidFill>
              <a:srgbClr val="DDDDDD"/>
            </a:solidFill>
            <a:ln w="57150" cmpd="thickThin">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sp>
          <p:nvSpPr>
            <p:cNvPr id="20513" name="Oval 33"/>
            <p:cNvSpPr>
              <a:spLocks noChangeArrowheads="1"/>
            </p:cNvSpPr>
            <p:nvPr/>
          </p:nvSpPr>
          <p:spPr bwMode="auto">
            <a:xfrm>
              <a:off x="6516291" y="4400551"/>
              <a:ext cx="432197" cy="21669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sz="1350"/>
            </a:p>
          </p:txBody>
        </p:sp>
      </p:grpSp>
      <p:pic>
        <p:nvPicPr>
          <p:cNvPr id="6" name="Obrázek 5"/>
          <p:cNvPicPr>
            <a:picLocks noChangeAspect="1"/>
          </p:cNvPicPr>
          <p:nvPr/>
        </p:nvPicPr>
        <p:blipFill>
          <a:blip r:embed="rId3"/>
          <a:stretch>
            <a:fillRect/>
          </a:stretch>
        </p:blipFill>
        <p:spPr>
          <a:xfrm>
            <a:off x="2787489" y="4186850"/>
            <a:ext cx="1124303" cy="1167881"/>
          </a:xfrm>
          <a:prstGeom prst="rect">
            <a:avLst/>
          </a:prstGeom>
        </p:spPr>
      </p:pic>
      <p:pic>
        <p:nvPicPr>
          <p:cNvPr id="7" name="Obrázek 6"/>
          <p:cNvPicPr>
            <a:picLocks noChangeAspect="1"/>
          </p:cNvPicPr>
          <p:nvPr/>
        </p:nvPicPr>
        <p:blipFill>
          <a:blip r:embed="rId4">
            <a:extLst>
              <a:ext uri="{BEBA8EAE-BF5A-486C-A8C5-ECC9F3942E4B}">
                <a14:imgProps xmlns:a14="http://schemas.microsoft.com/office/drawing/2010/main">
                  <a14:imgLayer r:embed="rId5">
                    <a14:imgEffect>
                      <a14:sharpenSoften amount="29000"/>
                    </a14:imgEffect>
                    <a14:imgEffect>
                      <a14:brightnessContrast bright="20000" contrast="33000"/>
                    </a14:imgEffect>
                  </a14:imgLayer>
                </a14:imgProps>
              </a:ext>
            </a:extLst>
          </a:blip>
          <a:stretch>
            <a:fillRect/>
          </a:stretch>
        </p:blipFill>
        <p:spPr>
          <a:xfrm>
            <a:off x="5970414" y="4186850"/>
            <a:ext cx="1176797" cy="1167881"/>
          </a:xfrm>
          <a:prstGeom prst="rect">
            <a:avLst/>
          </a:prstGeom>
        </p:spPr>
      </p:pic>
      <p:sp>
        <p:nvSpPr>
          <p:cNvPr id="27" name="Text Box 19"/>
          <p:cNvSpPr txBox="1">
            <a:spLocks noChangeArrowheads="1"/>
          </p:cNvSpPr>
          <p:nvPr/>
        </p:nvSpPr>
        <p:spPr bwMode="auto">
          <a:xfrm>
            <a:off x="24967" y="3651372"/>
            <a:ext cx="75912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800" b="1" dirty="0">
                <a:solidFill>
                  <a:srgbClr val="7030A0"/>
                </a:solidFill>
              </a:rPr>
              <a:t>Speciální vlákna (děravá vlákna, PBG vlákna)</a:t>
            </a:r>
          </a:p>
        </p:txBody>
      </p:sp>
      <p:sp>
        <p:nvSpPr>
          <p:cNvPr id="28" name="Text Box 20"/>
          <p:cNvSpPr txBox="1">
            <a:spLocks noChangeArrowheads="1"/>
          </p:cNvSpPr>
          <p:nvPr/>
        </p:nvSpPr>
        <p:spPr bwMode="auto">
          <a:xfrm>
            <a:off x="3848501" y="4099861"/>
            <a:ext cx="218728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350" b="1" dirty="0" err="1"/>
              <a:t>Mnohavidové</a:t>
            </a:r>
            <a:r>
              <a:rPr lang="cs-CZ" altLang="cs-CZ" sz="1350" b="1" dirty="0"/>
              <a:t> vlákno </a:t>
            </a:r>
          </a:p>
          <a:p>
            <a:r>
              <a:rPr lang="cs-CZ" altLang="cs-CZ" sz="1350" dirty="0"/>
              <a:t>Materiál: křemen/</a:t>
            </a:r>
            <a:r>
              <a:rPr lang="cs-CZ" altLang="cs-CZ" sz="1200" dirty="0"/>
              <a:t>vzduch</a:t>
            </a:r>
            <a:endParaRPr lang="cs-CZ" altLang="cs-CZ" sz="1350" dirty="0"/>
          </a:p>
          <a:p>
            <a:r>
              <a:rPr lang="cs-CZ" altLang="cs-CZ" sz="1350" dirty="0"/>
              <a:t>Průměr jádra: 50 – 200 </a:t>
            </a:r>
            <a:r>
              <a:rPr lang="cs-CZ" altLang="cs-CZ" sz="1350" dirty="0" err="1">
                <a:latin typeface="Arial" panose="020B0604020202020204" pitchFamily="34" charset="0"/>
                <a:cs typeface="Arial" panose="020B0604020202020204" pitchFamily="34" charset="0"/>
              </a:rPr>
              <a:t>μ</a:t>
            </a:r>
            <a:r>
              <a:rPr lang="cs-CZ" altLang="cs-CZ" sz="1350" dirty="0" err="1"/>
              <a:t>m</a:t>
            </a:r>
            <a:endParaRPr lang="cs-CZ" altLang="cs-CZ" sz="1350" dirty="0"/>
          </a:p>
          <a:p>
            <a:r>
              <a:rPr lang="cs-CZ" altLang="cs-CZ" sz="1350" dirty="0"/>
              <a:t>Průměr obalu: 80 – 300 </a:t>
            </a:r>
            <a:r>
              <a:rPr lang="el-GR" altLang="cs-CZ" sz="1350" dirty="0">
                <a:latin typeface="Arial" panose="020B0604020202020204" pitchFamily="34" charset="0"/>
                <a:cs typeface="Arial" panose="020B0604020202020204" pitchFamily="34" charset="0"/>
              </a:rPr>
              <a:t>μ</a:t>
            </a:r>
            <a:r>
              <a:rPr lang="cs-CZ" altLang="cs-CZ" sz="1350" dirty="0"/>
              <a:t>m</a:t>
            </a:r>
          </a:p>
          <a:p>
            <a:r>
              <a:rPr lang="cs-CZ" altLang="cs-CZ" sz="1350" dirty="0"/>
              <a:t>NA = 0.48</a:t>
            </a:r>
          </a:p>
          <a:p>
            <a:r>
              <a:rPr lang="cs-CZ" altLang="cs-CZ" sz="1350" dirty="0"/>
              <a:t>Útlum 30 dB/km</a:t>
            </a:r>
          </a:p>
          <a:p>
            <a:r>
              <a:rPr lang="cs-CZ" altLang="cs-CZ" sz="1350" dirty="0"/>
              <a:t>Pro přenos vysokých energii a aplikace ve spektroskopii</a:t>
            </a:r>
          </a:p>
        </p:txBody>
      </p:sp>
      <p:sp>
        <p:nvSpPr>
          <p:cNvPr id="29" name="Text Box 20"/>
          <p:cNvSpPr txBox="1">
            <a:spLocks noChangeArrowheads="1"/>
          </p:cNvSpPr>
          <p:nvPr/>
        </p:nvSpPr>
        <p:spPr bwMode="auto">
          <a:xfrm>
            <a:off x="7135883" y="4099861"/>
            <a:ext cx="206467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350" b="1" dirty="0"/>
              <a:t>Vlákno s dutinami v jádře</a:t>
            </a:r>
          </a:p>
          <a:p>
            <a:r>
              <a:rPr lang="cs-CZ" altLang="cs-CZ" sz="1350" dirty="0"/>
              <a:t>Materiál:  křemen/</a:t>
            </a:r>
            <a:r>
              <a:rPr lang="cs-CZ" altLang="cs-CZ" sz="1200" dirty="0"/>
              <a:t>vzduch</a:t>
            </a:r>
            <a:endParaRPr lang="cs-CZ" altLang="cs-CZ" sz="1350" dirty="0"/>
          </a:p>
          <a:p>
            <a:r>
              <a:rPr lang="cs-CZ" altLang="cs-CZ" sz="1350" dirty="0"/>
              <a:t>Průměr jádra: 10 µm</a:t>
            </a:r>
          </a:p>
          <a:p>
            <a:r>
              <a:rPr lang="cs-CZ" altLang="cs-CZ" sz="1350" dirty="0"/>
              <a:t>Průměr obalu: 100 µm</a:t>
            </a:r>
          </a:p>
          <a:p>
            <a:r>
              <a:rPr lang="cs-CZ" altLang="cs-CZ" sz="1350" dirty="0"/>
              <a:t>Útlum 300 dB/km</a:t>
            </a:r>
          </a:p>
          <a:p>
            <a:r>
              <a:rPr lang="cs-CZ" altLang="cs-CZ" sz="1350" dirty="0"/>
              <a:t>95% výkonu je přenášeno vzduchem, vlákno není citlivé na změny teploty a proto je vhodné pro meteorologické aplikace.</a:t>
            </a:r>
          </a:p>
        </p:txBody>
      </p:sp>
      <p:pic>
        <p:nvPicPr>
          <p:cNvPr id="10" name="Obrázek 9"/>
          <p:cNvPicPr>
            <a:picLocks noChangeAspect="1"/>
          </p:cNvPicPr>
          <p:nvPr/>
        </p:nvPicPr>
        <p:blipFill rotWithShape="1">
          <a:blip r:embed="rId6">
            <a:extLst>
              <a:ext uri="{28A0092B-C50C-407E-A947-70E740481C1C}">
                <a14:useLocalDpi xmlns:a14="http://schemas.microsoft.com/office/drawing/2010/main" val="0"/>
              </a:ext>
            </a:extLst>
          </a:blip>
          <a:srcRect l="47084" t="36481" r="6249" b="25555"/>
          <a:stretch/>
        </p:blipFill>
        <p:spPr>
          <a:xfrm>
            <a:off x="314249" y="4361627"/>
            <a:ext cx="1942734" cy="1185299"/>
          </a:xfrm>
          <a:prstGeom prst="rect">
            <a:avLst/>
          </a:prstGeom>
        </p:spPr>
      </p:pic>
      <p:sp>
        <p:nvSpPr>
          <p:cNvPr id="34" name="Text Box 20"/>
          <p:cNvSpPr txBox="1">
            <a:spLocks noChangeArrowheads="1"/>
          </p:cNvSpPr>
          <p:nvPr/>
        </p:nvSpPr>
        <p:spPr bwMode="auto">
          <a:xfrm>
            <a:off x="63052" y="5541434"/>
            <a:ext cx="3116413"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altLang="cs-CZ" sz="1350" dirty="0"/>
              <a:t>Materiál: sklo/vzduch</a:t>
            </a:r>
          </a:p>
          <a:p>
            <a:r>
              <a:rPr lang="cs-CZ" altLang="cs-CZ" sz="1350" dirty="0"/>
              <a:t>Průměr jádra: 0.5 – 1,5 mm, </a:t>
            </a:r>
          </a:p>
          <a:p>
            <a:r>
              <a:rPr lang="cs-CZ" altLang="cs-CZ" sz="1350" dirty="0"/>
              <a:t>Útlum  2 dB/m</a:t>
            </a:r>
          </a:p>
          <a:p>
            <a:r>
              <a:rPr lang="cs-CZ" altLang="cs-CZ" sz="1350" dirty="0"/>
              <a:t>Pro přenos vysokých energii pulsních laserů</a:t>
            </a:r>
          </a:p>
        </p:txBody>
      </p:sp>
      <p:sp>
        <p:nvSpPr>
          <p:cNvPr id="35" name="Text Box 20"/>
          <p:cNvSpPr txBox="1">
            <a:spLocks noChangeArrowheads="1"/>
          </p:cNvSpPr>
          <p:nvPr/>
        </p:nvSpPr>
        <p:spPr bwMode="auto">
          <a:xfrm>
            <a:off x="35269" y="4092462"/>
            <a:ext cx="2909177" cy="4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300"/>
              </a:lnSpc>
            </a:pPr>
            <a:r>
              <a:rPr lang="cs-CZ" altLang="cs-CZ" sz="1350" b="1" dirty="0"/>
              <a:t>Duté vlákno se stříbrnou odrazovou vrstvou </a:t>
            </a:r>
            <a:endParaRPr lang="cs-CZ" altLang="cs-CZ" sz="1350" dirty="0"/>
          </a:p>
        </p:txBody>
      </p:sp>
    </p:spTree>
    <p:extLst>
      <p:ext uri="{BB962C8B-B14F-4D97-AF65-F5344CB8AC3E}">
        <p14:creationId xmlns:p14="http://schemas.microsoft.com/office/powerpoint/2010/main" val="558128217"/>
      </p:ext>
    </p:extLst>
  </p:cSld>
  <p:clrMapOvr>
    <a:masterClrMapping/>
  </p:clrMapOvr>
  <p:extLst mod="1"/>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CVD.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51568"/>
          <a:stretch/>
        </p:blipFill>
        <p:spPr bwMode="auto">
          <a:xfrm>
            <a:off x="4084265" y="809836"/>
            <a:ext cx="5144560" cy="290852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rotWithShape="1">
          <a:blip r:embed="rId4"/>
          <a:srcRect t="7234"/>
          <a:stretch/>
        </p:blipFill>
        <p:spPr>
          <a:xfrm>
            <a:off x="210064" y="3459892"/>
            <a:ext cx="4967417" cy="2952546"/>
          </a:xfrm>
          <a:prstGeom prst="rect">
            <a:avLst/>
          </a:prstGeom>
        </p:spPr>
      </p:pic>
      <p:sp>
        <p:nvSpPr>
          <p:cNvPr id="4" name="TextovéPole 3"/>
          <p:cNvSpPr txBox="1"/>
          <p:nvPr/>
        </p:nvSpPr>
        <p:spPr>
          <a:xfrm>
            <a:off x="0" y="-5138"/>
            <a:ext cx="4428782" cy="523220"/>
          </a:xfrm>
          <a:prstGeom prst="rect">
            <a:avLst/>
          </a:prstGeom>
          <a:noFill/>
        </p:spPr>
        <p:txBody>
          <a:bodyPr wrap="square" rtlCol="0">
            <a:spAutoFit/>
          </a:bodyPr>
          <a:lstStyle/>
          <a:p>
            <a:r>
              <a:rPr lang="cs-CZ" sz="2800" b="1" dirty="0">
                <a:solidFill>
                  <a:srgbClr val="7030A0"/>
                </a:solidFill>
              </a:rPr>
              <a:t>Výroba optických vláken</a:t>
            </a:r>
          </a:p>
        </p:txBody>
      </p:sp>
      <p:sp>
        <p:nvSpPr>
          <p:cNvPr id="5" name="TextovéPole 4"/>
          <p:cNvSpPr txBox="1"/>
          <p:nvPr/>
        </p:nvSpPr>
        <p:spPr>
          <a:xfrm>
            <a:off x="293828" y="1448019"/>
            <a:ext cx="3422822" cy="461665"/>
          </a:xfrm>
          <a:prstGeom prst="rect">
            <a:avLst/>
          </a:prstGeom>
          <a:noFill/>
        </p:spPr>
        <p:txBody>
          <a:bodyPr wrap="square" rtlCol="0">
            <a:spAutoFit/>
          </a:bodyPr>
          <a:lstStyle/>
          <a:p>
            <a:r>
              <a:rPr lang="cs-CZ" sz="2400" dirty="0"/>
              <a:t>1) Výroba </a:t>
            </a:r>
            <a:r>
              <a:rPr lang="cs-CZ" sz="2400" dirty="0" err="1"/>
              <a:t>preformy</a:t>
            </a:r>
            <a:endParaRPr lang="cs-CZ" sz="2400" dirty="0"/>
          </a:p>
        </p:txBody>
      </p:sp>
      <p:sp>
        <p:nvSpPr>
          <p:cNvPr id="6" name="TextovéPole 5"/>
          <p:cNvSpPr txBox="1"/>
          <p:nvPr/>
        </p:nvSpPr>
        <p:spPr>
          <a:xfrm>
            <a:off x="0" y="3002254"/>
            <a:ext cx="4084265" cy="400110"/>
          </a:xfrm>
          <a:prstGeom prst="rect">
            <a:avLst/>
          </a:prstGeom>
          <a:solidFill>
            <a:schemeClr val="bg1"/>
          </a:solidFill>
        </p:spPr>
        <p:txBody>
          <a:bodyPr wrap="square" rtlCol="0">
            <a:spAutoFit/>
          </a:bodyPr>
          <a:lstStyle/>
          <a:p>
            <a:pPr algn="ctr"/>
            <a:r>
              <a:rPr lang="cs-CZ" sz="2000" b="1" u="sng" dirty="0">
                <a:solidFill>
                  <a:srgbClr val="009999"/>
                </a:solidFill>
              </a:rPr>
              <a:t>Depozice z plynné fáze (MCVD, VAD)</a:t>
            </a:r>
          </a:p>
        </p:txBody>
      </p:sp>
      <p:sp>
        <p:nvSpPr>
          <p:cNvPr id="9" name="TextovéPole 8"/>
          <p:cNvSpPr txBox="1"/>
          <p:nvPr/>
        </p:nvSpPr>
        <p:spPr>
          <a:xfrm>
            <a:off x="1686697" y="6166026"/>
            <a:ext cx="1054680" cy="369332"/>
          </a:xfrm>
          <a:prstGeom prst="rect">
            <a:avLst/>
          </a:prstGeom>
          <a:solidFill>
            <a:schemeClr val="bg1"/>
          </a:solidFill>
        </p:spPr>
        <p:txBody>
          <a:bodyPr wrap="square" rtlCol="0">
            <a:spAutoFit/>
          </a:bodyPr>
          <a:lstStyle/>
          <a:p>
            <a:r>
              <a:rPr lang="cs-CZ" dirty="0">
                <a:solidFill>
                  <a:srgbClr val="009999"/>
                </a:solidFill>
              </a:rPr>
              <a:t>Hořák</a:t>
            </a:r>
          </a:p>
        </p:txBody>
      </p:sp>
      <p:sp>
        <p:nvSpPr>
          <p:cNvPr id="10" name="TextovéPole 9"/>
          <p:cNvSpPr txBox="1"/>
          <p:nvPr/>
        </p:nvSpPr>
        <p:spPr>
          <a:xfrm>
            <a:off x="2366319" y="4846646"/>
            <a:ext cx="1089219" cy="369332"/>
          </a:xfrm>
          <a:prstGeom prst="rect">
            <a:avLst/>
          </a:prstGeom>
          <a:solidFill>
            <a:schemeClr val="bg1"/>
          </a:solidFill>
        </p:spPr>
        <p:txBody>
          <a:bodyPr wrap="square" rtlCol="0">
            <a:spAutoFit/>
          </a:bodyPr>
          <a:lstStyle/>
          <a:p>
            <a:r>
              <a:rPr lang="cs-CZ" dirty="0">
                <a:solidFill>
                  <a:srgbClr val="009999"/>
                </a:solidFill>
              </a:rPr>
              <a:t>Soustruh</a:t>
            </a:r>
          </a:p>
        </p:txBody>
      </p:sp>
      <p:sp>
        <p:nvSpPr>
          <p:cNvPr id="11" name="TextovéPole 10"/>
          <p:cNvSpPr txBox="1"/>
          <p:nvPr/>
        </p:nvSpPr>
        <p:spPr>
          <a:xfrm>
            <a:off x="210064" y="4860420"/>
            <a:ext cx="1276392" cy="369332"/>
          </a:xfrm>
          <a:prstGeom prst="rect">
            <a:avLst/>
          </a:prstGeom>
          <a:solidFill>
            <a:schemeClr val="bg1"/>
          </a:solidFill>
        </p:spPr>
        <p:txBody>
          <a:bodyPr wrap="square" rtlCol="0">
            <a:spAutoFit/>
          </a:bodyPr>
          <a:lstStyle/>
          <a:p>
            <a:r>
              <a:rPr lang="cs-CZ" dirty="0" err="1">
                <a:solidFill>
                  <a:srgbClr val="009999"/>
                </a:solidFill>
              </a:rPr>
              <a:t>Preforma</a:t>
            </a:r>
            <a:endParaRPr lang="cs-CZ" dirty="0">
              <a:solidFill>
                <a:srgbClr val="009999"/>
              </a:solidFill>
            </a:endParaRPr>
          </a:p>
        </p:txBody>
      </p:sp>
      <p:sp>
        <p:nvSpPr>
          <p:cNvPr id="12" name="TextovéPole 11"/>
          <p:cNvSpPr txBox="1"/>
          <p:nvPr/>
        </p:nvSpPr>
        <p:spPr>
          <a:xfrm>
            <a:off x="5187072" y="1086835"/>
            <a:ext cx="1539532" cy="369332"/>
          </a:xfrm>
          <a:prstGeom prst="rect">
            <a:avLst/>
          </a:prstGeom>
          <a:solidFill>
            <a:srgbClr val="BCEDF4"/>
          </a:solidFill>
        </p:spPr>
        <p:txBody>
          <a:bodyPr wrap="square" rtlCol="0">
            <a:spAutoFit/>
          </a:bodyPr>
          <a:lstStyle/>
          <a:p>
            <a:r>
              <a:rPr lang="cs-CZ" dirty="0"/>
              <a:t>Reakční zóna</a:t>
            </a:r>
          </a:p>
        </p:txBody>
      </p:sp>
      <p:sp>
        <p:nvSpPr>
          <p:cNvPr id="14" name="TextovéPole 13"/>
          <p:cNvSpPr txBox="1"/>
          <p:nvPr/>
        </p:nvSpPr>
        <p:spPr>
          <a:xfrm>
            <a:off x="7154563" y="3030207"/>
            <a:ext cx="1646537" cy="646331"/>
          </a:xfrm>
          <a:prstGeom prst="rect">
            <a:avLst/>
          </a:prstGeom>
          <a:solidFill>
            <a:srgbClr val="BCEDF4"/>
          </a:solidFill>
        </p:spPr>
        <p:txBody>
          <a:bodyPr wrap="square" rtlCol="0">
            <a:spAutoFit/>
          </a:bodyPr>
          <a:lstStyle/>
          <a:p>
            <a:r>
              <a:rPr lang="cs-CZ" dirty="0"/>
              <a:t>Usazeniny částic kysličníků</a:t>
            </a:r>
          </a:p>
        </p:txBody>
      </p:sp>
      <p:sp>
        <p:nvSpPr>
          <p:cNvPr id="15" name="TextovéPole 14"/>
          <p:cNvSpPr txBox="1"/>
          <p:nvPr/>
        </p:nvSpPr>
        <p:spPr>
          <a:xfrm>
            <a:off x="7603527" y="2561539"/>
            <a:ext cx="1540474" cy="369332"/>
          </a:xfrm>
          <a:prstGeom prst="rect">
            <a:avLst/>
          </a:prstGeom>
          <a:solidFill>
            <a:srgbClr val="BCEDF4"/>
          </a:solidFill>
        </p:spPr>
        <p:txBody>
          <a:bodyPr wrap="square" rtlCol="0">
            <a:spAutoFit/>
          </a:bodyPr>
          <a:lstStyle/>
          <a:p>
            <a:r>
              <a:rPr lang="cs-CZ" dirty="0"/>
              <a:t>Rotující trubka</a:t>
            </a:r>
          </a:p>
        </p:txBody>
      </p:sp>
      <p:sp>
        <p:nvSpPr>
          <p:cNvPr id="16" name="TextovéPole 15"/>
          <p:cNvSpPr txBox="1"/>
          <p:nvPr/>
        </p:nvSpPr>
        <p:spPr>
          <a:xfrm>
            <a:off x="4012789" y="2040151"/>
            <a:ext cx="831986" cy="935362"/>
          </a:xfrm>
          <a:prstGeom prst="rect">
            <a:avLst/>
          </a:prstGeom>
          <a:solidFill>
            <a:srgbClr val="C4F7FC"/>
          </a:solidFill>
        </p:spPr>
        <p:txBody>
          <a:bodyPr wrap="square" lIns="0" tIns="0" rIns="0" bIns="0" rtlCol="0">
            <a:spAutoFit/>
          </a:bodyPr>
          <a:lstStyle/>
          <a:p>
            <a:r>
              <a:rPr lang="cs-CZ" sz="1600" dirty="0"/>
              <a:t>Směs plynů</a:t>
            </a:r>
          </a:p>
          <a:p>
            <a:r>
              <a:rPr lang="cs-CZ" sz="1400" dirty="0"/>
              <a:t>SiCl</a:t>
            </a:r>
            <a:r>
              <a:rPr lang="cs-CZ" sz="1400" baseline="-25000" dirty="0"/>
              <a:t>4</a:t>
            </a:r>
            <a:r>
              <a:rPr lang="cs-CZ" sz="1400" dirty="0"/>
              <a:t>+BBr</a:t>
            </a:r>
            <a:r>
              <a:rPr lang="cs-CZ" sz="1400" baseline="-25000" dirty="0"/>
              <a:t>3</a:t>
            </a:r>
            <a:r>
              <a:rPr lang="cs-CZ" sz="1400" dirty="0"/>
              <a:t>….</a:t>
            </a:r>
          </a:p>
        </p:txBody>
      </p:sp>
      <p:sp>
        <p:nvSpPr>
          <p:cNvPr id="17" name="TextovéPole 16"/>
          <p:cNvSpPr txBox="1"/>
          <p:nvPr/>
        </p:nvSpPr>
        <p:spPr>
          <a:xfrm>
            <a:off x="5027505" y="3076373"/>
            <a:ext cx="1551087" cy="553998"/>
          </a:xfrm>
          <a:prstGeom prst="rect">
            <a:avLst/>
          </a:prstGeom>
          <a:solidFill>
            <a:srgbClr val="BCEDF4"/>
          </a:solidFill>
        </p:spPr>
        <p:txBody>
          <a:bodyPr wrap="square" lIns="0" rIns="0" rtlCol="0">
            <a:spAutoFit/>
          </a:bodyPr>
          <a:lstStyle/>
          <a:p>
            <a:r>
              <a:rPr lang="cs-CZ" dirty="0"/>
              <a:t>Pohyblivý  hořák </a:t>
            </a:r>
            <a:r>
              <a:rPr lang="cs-CZ" sz="1200" dirty="0"/>
              <a:t>(1700 – 2100</a:t>
            </a:r>
            <a:r>
              <a:rPr lang="cs-CZ" sz="1200" dirty="0">
                <a:latin typeface="Century Schoolbook" panose="02040604050505020304" pitchFamily="18" charset="0"/>
              </a:rPr>
              <a:t>°C</a:t>
            </a:r>
            <a:r>
              <a:rPr lang="cs-CZ" sz="1200" dirty="0"/>
              <a:t> )</a:t>
            </a:r>
          </a:p>
        </p:txBody>
      </p:sp>
      <p:sp>
        <p:nvSpPr>
          <p:cNvPr id="18" name="TextovéPole 17"/>
          <p:cNvSpPr txBox="1"/>
          <p:nvPr/>
        </p:nvSpPr>
        <p:spPr>
          <a:xfrm>
            <a:off x="7094219" y="911664"/>
            <a:ext cx="534965" cy="646331"/>
          </a:xfrm>
          <a:prstGeom prst="rect">
            <a:avLst/>
          </a:prstGeom>
          <a:solidFill>
            <a:srgbClr val="BCEDF4"/>
          </a:solidFill>
        </p:spPr>
        <p:txBody>
          <a:bodyPr wrap="square" rtlCol="0">
            <a:spAutoFit/>
          </a:bodyPr>
          <a:lstStyle/>
          <a:p>
            <a:endParaRPr lang="cs-CZ" dirty="0"/>
          </a:p>
          <a:p>
            <a:endParaRPr lang="cs-CZ" dirty="0"/>
          </a:p>
        </p:txBody>
      </p:sp>
      <p:pic>
        <p:nvPicPr>
          <p:cNvPr id="13" name="Obrázek 12"/>
          <p:cNvPicPr>
            <a:picLocks noChangeAspect="1"/>
          </p:cNvPicPr>
          <p:nvPr/>
        </p:nvPicPr>
        <p:blipFill>
          <a:blip r:embed="rId5"/>
          <a:stretch>
            <a:fillRect/>
          </a:stretch>
        </p:blipFill>
        <p:spPr>
          <a:xfrm>
            <a:off x="5062876" y="4608090"/>
            <a:ext cx="4062686" cy="1800000"/>
          </a:xfrm>
          <a:prstGeom prst="rect">
            <a:avLst/>
          </a:prstGeom>
        </p:spPr>
      </p:pic>
      <p:sp>
        <p:nvSpPr>
          <p:cNvPr id="19" name="TextovéPole 18"/>
          <p:cNvSpPr txBox="1"/>
          <p:nvPr/>
        </p:nvSpPr>
        <p:spPr>
          <a:xfrm>
            <a:off x="293828" y="2040151"/>
            <a:ext cx="2830316" cy="369332"/>
          </a:xfrm>
          <a:prstGeom prst="rect">
            <a:avLst/>
          </a:prstGeom>
          <a:noFill/>
        </p:spPr>
        <p:txBody>
          <a:bodyPr wrap="square" rtlCol="0">
            <a:spAutoFit/>
          </a:bodyPr>
          <a:lstStyle/>
          <a:p>
            <a:r>
              <a:rPr lang="cs-CZ" dirty="0">
                <a:latin typeface="Century Schoolbook" panose="02040604050505020304" pitchFamily="18" charset="0"/>
              </a:rPr>
              <a:t>SiCl</a:t>
            </a:r>
            <a:r>
              <a:rPr lang="cs-CZ" baseline="-25000" dirty="0">
                <a:latin typeface="Century Schoolbook" panose="02040604050505020304" pitchFamily="18" charset="0"/>
              </a:rPr>
              <a:t>4</a:t>
            </a:r>
            <a:r>
              <a:rPr lang="cs-CZ" dirty="0">
                <a:latin typeface="Century Schoolbook" panose="02040604050505020304" pitchFamily="18" charset="0"/>
              </a:rPr>
              <a:t> + O</a:t>
            </a:r>
            <a:r>
              <a:rPr lang="cs-CZ" baseline="-25000" dirty="0">
                <a:latin typeface="Century Schoolbook" panose="02040604050505020304" pitchFamily="18" charset="0"/>
              </a:rPr>
              <a:t>2</a:t>
            </a:r>
            <a:r>
              <a:rPr lang="cs-CZ" dirty="0">
                <a:latin typeface="Century Schoolbook" panose="02040604050505020304" pitchFamily="18" charset="0"/>
              </a:rPr>
              <a:t>→ SiO</a:t>
            </a:r>
            <a:r>
              <a:rPr lang="cs-CZ" baseline="-25000" dirty="0">
                <a:latin typeface="Century Schoolbook" panose="02040604050505020304" pitchFamily="18" charset="0"/>
              </a:rPr>
              <a:t>2 </a:t>
            </a:r>
            <a:r>
              <a:rPr lang="cs-CZ" dirty="0">
                <a:latin typeface="Century Schoolbook" panose="02040604050505020304" pitchFamily="18" charset="0"/>
              </a:rPr>
              <a:t>+Cl</a:t>
            </a:r>
            <a:r>
              <a:rPr lang="cs-CZ" baseline="-25000" dirty="0">
                <a:latin typeface="Century Schoolbook" panose="02040604050505020304" pitchFamily="18" charset="0"/>
              </a:rPr>
              <a:t>2</a:t>
            </a:r>
            <a:endParaRPr lang="cs-CZ" dirty="0"/>
          </a:p>
        </p:txBody>
      </p:sp>
      <p:sp>
        <p:nvSpPr>
          <p:cNvPr id="21" name="TextovéPole 20"/>
          <p:cNvSpPr txBox="1"/>
          <p:nvPr/>
        </p:nvSpPr>
        <p:spPr>
          <a:xfrm>
            <a:off x="4995278" y="3934415"/>
            <a:ext cx="4148723" cy="584775"/>
          </a:xfrm>
          <a:prstGeom prst="rect">
            <a:avLst/>
          </a:prstGeom>
          <a:solidFill>
            <a:schemeClr val="bg1"/>
          </a:solidFill>
        </p:spPr>
        <p:txBody>
          <a:bodyPr wrap="square" rtlCol="0">
            <a:spAutoFit/>
          </a:bodyPr>
          <a:lstStyle/>
          <a:p>
            <a:r>
              <a:rPr lang="cs-CZ" sz="1600" dirty="0">
                <a:solidFill>
                  <a:srgbClr val="009999"/>
                </a:solidFill>
              </a:rPr>
              <a:t>1) Postupná depozice tenkých vrstev kysličníků</a:t>
            </a:r>
          </a:p>
          <a:p>
            <a:r>
              <a:rPr lang="cs-CZ" sz="1600" dirty="0">
                <a:solidFill>
                  <a:srgbClr val="009999"/>
                </a:solidFill>
              </a:rPr>
              <a:t>2) </a:t>
            </a:r>
            <a:r>
              <a:rPr lang="cs-CZ" sz="1600" dirty="0" err="1">
                <a:solidFill>
                  <a:srgbClr val="009999"/>
                </a:solidFill>
              </a:rPr>
              <a:t>Sintrování</a:t>
            </a:r>
            <a:r>
              <a:rPr lang="cs-CZ" sz="1600" dirty="0">
                <a:solidFill>
                  <a:srgbClr val="009999"/>
                </a:solidFill>
              </a:rPr>
              <a:t> (2100°C)</a:t>
            </a:r>
          </a:p>
        </p:txBody>
      </p:sp>
      <p:cxnSp>
        <p:nvCxnSpPr>
          <p:cNvPr id="22" name="Přímá spojnice se šipkou 21"/>
          <p:cNvCxnSpPr/>
          <p:nvPr/>
        </p:nvCxnSpPr>
        <p:spPr>
          <a:xfrm flipV="1">
            <a:off x="6797040" y="3676538"/>
            <a:ext cx="220980" cy="257877"/>
          </a:xfrm>
          <a:prstGeom prst="straightConnector1">
            <a:avLst/>
          </a:prstGeom>
          <a:ln>
            <a:solidFill>
              <a:srgbClr val="33CCCC"/>
            </a:solidFill>
            <a:tailEnd type="triangle"/>
          </a:ln>
        </p:spPr>
        <p:style>
          <a:lnRef idx="1">
            <a:schemeClr val="accent5"/>
          </a:lnRef>
          <a:fillRef idx="0">
            <a:schemeClr val="accent5"/>
          </a:fillRef>
          <a:effectRef idx="0">
            <a:schemeClr val="accent5"/>
          </a:effectRef>
          <a:fontRef idx="minor">
            <a:schemeClr val="tx1"/>
          </a:fontRef>
        </p:style>
      </p:cxnSp>
      <p:cxnSp>
        <p:nvCxnSpPr>
          <p:cNvPr id="24" name="Přímá spojnice se šipkou 23"/>
          <p:cNvCxnSpPr/>
          <p:nvPr/>
        </p:nvCxnSpPr>
        <p:spPr>
          <a:xfrm>
            <a:off x="5898704" y="4424159"/>
            <a:ext cx="267317" cy="234901"/>
          </a:xfrm>
          <a:prstGeom prst="straightConnector1">
            <a:avLst/>
          </a:prstGeom>
          <a:ln>
            <a:solidFill>
              <a:srgbClr val="33CCCC"/>
            </a:solidFill>
            <a:tailEnd type="triangle"/>
          </a:ln>
        </p:spPr>
        <p:style>
          <a:lnRef idx="1">
            <a:schemeClr val="accent5"/>
          </a:lnRef>
          <a:fillRef idx="0">
            <a:schemeClr val="accent5"/>
          </a:fillRef>
          <a:effectRef idx="0">
            <a:schemeClr val="accent5"/>
          </a:effectRef>
          <a:fontRef idx="minor">
            <a:schemeClr val="tx1"/>
          </a:fontRef>
        </p:style>
      </p:cxnSp>
      <p:sp>
        <p:nvSpPr>
          <p:cNvPr id="23" name="TextovéPole 22"/>
          <p:cNvSpPr txBox="1"/>
          <p:nvPr/>
        </p:nvSpPr>
        <p:spPr>
          <a:xfrm>
            <a:off x="-40455" y="523978"/>
            <a:ext cx="6072817" cy="461665"/>
          </a:xfrm>
          <a:prstGeom prst="rect">
            <a:avLst/>
          </a:prstGeom>
          <a:noFill/>
          <a:ln w="50800">
            <a:solidFill>
              <a:srgbClr val="FF0000"/>
            </a:solidFill>
          </a:ln>
        </p:spPr>
        <p:txBody>
          <a:bodyPr wrap="square" rtlCol="0">
            <a:spAutoFit/>
          </a:bodyPr>
          <a:lstStyle/>
          <a:p>
            <a:r>
              <a:rPr lang="cs-CZ" sz="2400" dirty="0"/>
              <a:t>1) Výroba preformy→2) tažení optického vlákna</a:t>
            </a:r>
          </a:p>
        </p:txBody>
      </p:sp>
      <p:cxnSp>
        <p:nvCxnSpPr>
          <p:cNvPr id="7" name="Přímá spojnice se šipkou 6"/>
          <p:cNvCxnSpPr/>
          <p:nvPr/>
        </p:nvCxnSpPr>
        <p:spPr>
          <a:xfrm>
            <a:off x="8801100" y="1557995"/>
            <a:ext cx="0" cy="851488"/>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8" name="TextovéPole 7"/>
          <p:cNvSpPr txBox="1"/>
          <p:nvPr/>
        </p:nvSpPr>
        <p:spPr>
          <a:xfrm>
            <a:off x="8048262" y="1002111"/>
            <a:ext cx="1254075" cy="369332"/>
          </a:xfrm>
          <a:prstGeom prst="rect">
            <a:avLst/>
          </a:prstGeom>
          <a:noFill/>
        </p:spPr>
        <p:txBody>
          <a:bodyPr wrap="square" rtlCol="0">
            <a:spAutoFit/>
          </a:bodyPr>
          <a:lstStyle/>
          <a:p>
            <a:r>
              <a:rPr lang="cs-CZ" dirty="0"/>
              <a:t>D=1-5 cm</a:t>
            </a:r>
          </a:p>
        </p:txBody>
      </p:sp>
      <p:cxnSp>
        <p:nvCxnSpPr>
          <p:cNvPr id="25" name="Přímá spojnice se šipkou 24"/>
          <p:cNvCxnSpPr/>
          <p:nvPr/>
        </p:nvCxnSpPr>
        <p:spPr>
          <a:xfrm flipH="1" flipV="1">
            <a:off x="8521700" y="1323661"/>
            <a:ext cx="279400" cy="355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376471"/>
      </p:ext>
    </p:extLst>
  </p:cSld>
  <p:clrMapOvr>
    <a:masterClrMapping/>
  </p:clrMapOvr>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ep-Index PMMA Fibers and Their Applications | IntechOpe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6000"/>
                    </a14:imgEffect>
                  </a14:imgLayer>
                </a14:imgProps>
              </a:ext>
              <a:ext uri="{28A0092B-C50C-407E-A947-70E740481C1C}">
                <a14:useLocalDpi xmlns:a14="http://schemas.microsoft.com/office/drawing/2010/main" val="0"/>
              </a:ext>
            </a:extLst>
          </a:blip>
          <a:srcRect/>
          <a:stretch>
            <a:fillRect/>
          </a:stretch>
        </p:blipFill>
        <p:spPr bwMode="auto">
          <a:xfrm>
            <a:off x="3743702" y="713357"/>
            <a:ext cx="4263347" cy="539313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5"/>
          <a:stretch>
            <a:fillRect/>
          </a:stretch>
        </p:blipFill>
        <p:spPr>
          <a:xfrm>
            <a:off x="421229" y="1548394"/>
            <a:ext cx="3240490" cy="4866804"/>
          </a:xfrm>
          <a:prstGeom prst="rect">
            <a:avLst/>
          </a:prstGeom>
        </p:spPr>
      </p:pic>
      <p:sp>
        <p:nvSpPr>
          <p:cNvPr id="5" name="TextovéPole 4"/>
          <p:cNvSpPr txBox="1"/>
          <p:nvPr/>
        </p:nvSpPr>
        <p:spPr>
          <a:xfrm>
            <a:off x="29600" y="694302"/>
            <a:ext cx="3422822" cy="830997"/>
          </a:xfrm>
          <a:prstGeom prst="rect">
            <a:avLst/>
          </a:prstGeom>
          <a:noFill/>
        </p:spPr>
        <p:txBody>
          <a:bodyPr wrap="square" rtlCol="0">
            <a:spAutoFit/>
          </a:bodyPr>
          <a:lstStyle/>
          <a:p>
            <a:pPr algn="ctr"/>
            <a:r>
              <a:rPr lang="cs-CZ" sz="2400" dirty="0"/>
              <a:t>2) Tažení optických vláken z </a:t>
            </a:r>
            <a:r>
              <a:rPr lang="cs-CZ" sz="2400" dirty="0" err="1"/>
              <a:t>preformy</a:t>
            </a:r>
            <a:endParaRPr lang="cs-CZ" sz="2400" dirty="0"/>
          </a:p>
        </p:txBody>
      </p:sp>
      <p:sp>
        <p:nvSpPr>
          <p:cNvPr id="6" name="TextovéPole 5"/>
          <p:cNvSpPr txBox="1"/>
          <p:nvPr/>
        </p:nvSpPr>
        <p:spPr>
          <a:xfrm>
            <a:off x="29600" y="86432"/>
            <a:ext cx="4428782" cy="461665"/>
          </a:xfrm>
          <a:prstGeom prst="rect">
            <a:avLst/>
          </a:prstGeom>
          <a:noFill/>
        </p:spPr>
        <p:txBody>
          <a:bodyPr wrap="square" rtlCol="0">
            <a:spAutoFit/>
          </a:bodyPr>
          <a:lstStyle/>
          <a:p>
            <a:r>
              <a:rPr lang="cs-CZ" sz="2400" b="1" dirty="0">
                <a:solidFill>
                  <a:srgbClr val="7030A0"/>
                </a:solidFill>
              </a:rPr>
              <a:t>Výroba optických vláken</a:t>
            </a:r>
          </a:p>
        </p:txBody>
      </p:sp>
      <p:sp>
        <p:nvSpPr>
          <p:cNvPr id="9" name="TextovéPole 8"/>
          <p:cNvSpPr txBox="1"/>
          <p:nvPr/>
        </p:nvSpPr>
        <p:spPr>
          <a:xfrm>
            <a:off x="6524368" y="850182"/>
            <a:ext cx="1235676" cy="383060"/>
          </a:xfrm>
          <a:prstGeom prst="rect">
            <a:avLst/>
          </a:prstGeom>
          <a:solidFill>
            <a:schemeClr val="bg1"/>
          </a:solidFill>
        </p:spPr>
        <p:txBody>
          <a:bodyPr wrap="square" rtlCol="0">
            <a:spAutoFit/>
          </a:bodyPr>
          <a:lstStyle/>
          <a:p>
            <a:r>
              <a:rPr lang="cs-CZ" dirty="0"/>
              <a:t>Podavač</a:t>
            </a:r>
          </a:p>
        </p:txBody>
      </p:sp>
      <p:sp>
        <p:nvSpPr>
          <p:cNvPr id="10" name="TextovéPole 9"/>
          <p:cNvSpPr txBox="1"/>
          <p:nvPr/>
        </p:nvSpPr>
        <p:spPr>
          <a:xfrm>
            <a:off x="6145427" y="1492844"/>
            <a:ext cx="1235676" cy="383060"/>
          </a:xfrm>
          <a:prstGeom prst="rect">
            <a:avLst/>
          </a:prstGeom>
          <a:solidFill>
            <a:schemeClr val="bg1"/>
          </a:solidFill>
        </p:spPr>
        <p:txBody>
          <a:bodyPr wrap="square" lIns="0" rtlCol="0">
            <a:spAutoFit/>
          </a:bodyPr>
          <a:lstStyle/>
          <a:p>
            <a:r>
              <a:rPr lang="cs-CZ" dirty="0" err="1"/>
              <a:t>Preforma</a:t>
            </a:r>
            <a:endParaRPr lang="cs-CZ" dirty="0"/>
          </a:p>
        </p:txBody>
      </p:sp>
      <p:sp>
        <p:nvSpPr>
          <p:cNvPr id="11" name="TextovéPole 10"/>
          <p:cNvSpPr txBox="1"/>
          <p:nvPr/>
        </p:nvSpPr>
        <p:spPr>
          <a:xfrm>
            <a:off x="6626822" y="2155721"/>
            <a:ext cx="1000798" cy="383060"/>
          </a:xfrm>
          <a:prstGeom prst="rect">
            <a:avLst/>
          </a:prstGeom>
          <a:solidFill>
            <a:schemeClr val="bg1"/>
          </a:solidFill>
        </p:spPr>
        <p:txBody>
          <a:bodyPr wrap="square" lIns="0" rtlCol="0">
            <a:spAutoFit/>
          </a:bodyPr>
          <a:lstStyle/>
          <a:p>
            <a:r>
              <a:rPr lang="cs-CZ" dirty="0"/>
              <a:t>Pec</a:t>
            </a:r>
          </a:p>
        </p:txBody>
      </p:sp>
      <p:sp>
        <p:nvSpPr>
          <p:cNvPr id="12" name="TextovéPole 11"/>
          <p:cNvSpPr txBox="1"/>
          <p:nvPr/>
        </p:nvSpPr>
        <p:spPr>
          <a:xfrm>
            <a:off x="6427486" y="2702231"/>
            <a:ext cx="2290682" cy="338554"/>
          </a:xfrm>
          <a:prstGeom prst="rect">
            <a:avLst/>
          </a:prstGeom>
          <a:solidFill>
            <a:schemeClr val="bg1"/>
          </a:solidFill>
        </p:spPr>
        <p:txBody>
          <a:bodyPr wrap="square" lIns="0" rtlCol="0">
            <a:spAutoFit/>
          </a:bodyPr>
          <a:lstStyle/>
          <a:p>
            <a:r>
              <a:rPr lang="cs-CZ" sz="1600" dirty="0"/>
              <a:t>Měření průměru vlákna</a:t>
            </a:r>
          </a:p>
        </p:txBody>
      </p:sp>
      <p:sp>
        <p:nvSpPr>
          <p:cNvPr id="13" name="TextovéPole 12"/>
          <p:cNvSpPr txBox="1"/>
          <p:nvPr/>
        </p:nvSpPr>
        <p:spPr>
          <a:xfrm>
            <a:off x="5955957" y="3334050"/>
            <a:ext cx="2133075" cy="584775"/>
          </a:xfrm>
          <a:prstGeom prst="rect">
            <a:avLst/>
          </a:prstGeom>
          <a:solidFill>
            <a:schemeClr val="bg1"/>
          </a:solidFill>
        </p:spPr>
        <p:txBody>
          <a:bodyPr wrap="square" lIns="0" rtlCol="0">
            <a:spAutoFit/>
          </a:bodyPr>
          <a:lstStyle/>
          <a:p>
            <a:r>
              <a:rPr lang="cs-CZ" sz="1600" dirty="0"/>
              <a:t>Nanášení primární polymerní ochrany</a:t>
            </a:r>
          </a:p>
        </p:txBody>
      </p:sp>
      <p:sp>
        <p:nvSpPr>
          <p:cNvPr id="14" name="TextovéPole 13"/>
          <p:cNvSpPr txBox="1"/>
          <p:nvPr/>
        </p:nvSpPr>
        <p:spPr>
          <a:xfrm>
            <a:off x="5763038" y="4095916"/>
            <a:ext cx="1864582" cy="328739"/>
          </a:xfrm>
          <a:prstGeom prst="rect">
            <a:avLst/>
          </a:prstGeom>
          <a:solidFill>
            <a:schemeClr val="bg1"/>
          </a:solidFill>
        </p:spPr>
        <p:txBody>
          <a:bodyPr wrap="square" lIns="0" tIns="36000" rIns="72000" rtlCol="0">
            <a:spAutoFit/>
          </a:bodyPr>
          <a:lstStyle/>
          <a:p>
            <a:r>
              <a:rPr lang="cs-CZ" sz="1600" dirty="0"/>
              <a:t>UV vytvrzovací pec</a:t>
            </a:r>
          </a:p>
        </p:txBody>
      </p:sp>
      <p:sp>
        <p:nvSpPr>
          <p:cNvPr id="15" name="TextovéPole 14"/>
          <p:cNvSpPr txBox="1"/>
          <p:nvPr/>
        </p:nvSpPr>
        <p:spPr>
          <a:xfrm>
            <a:off x="6169621" y="4646247"/>
            <a:ext cx="1692877" cy="338554"/>
          </a:xfrm>
          <a:prstGeom prst="rect">
            <a:avLst/>
          </a:prstGeom>
          <a:solidFill>
            <a:schemeClr val="bg1"/>
          </a:solidFill>
        </p:spPr>
        <p:txBody>
          <a:bodyPr wrap="square" rtlCol="0">
            <a:spAutoFit/>
          </a:bodyPr>
          <a:lstStyle/>
          <a:p>
            <a:r>
              <a:rPr lang="cs-CZ" sz="1600" dirty="0"/>
              <a:t>Navíjecí buben </a:t>
            </a:r>
          </a:p>
        </p:txBody>
      </p:sp>
      <p:sp>
        <p:nvSpPr>
          <p:cNvPr id="16" name="TextovéPole 15"/>
          <p:cNvSpPr txBox="1"/>
          <p:nvPr/>
        </p:nvSpPr>
        <p:spPr>
          <a:xfrm>
            <a:off x="5354595" y="5198869"/>
            <a:ext cx="922637" cy="369332"/>
          </a:xfrm>
          <a:prstGeom prst="rect">
            <a:avLst/>
          </a:prstGeom>
          <a:solidFill>
            <a:schemeClr val="bg1"/>
          </a:solidFill>
        </p:spPr>
        <p:txBody>
          <a:bodyPr wrap="square" rtlCol="0">
            <a:spAutoFit/>
          </a:bodyPr>
          <a:lstStyle/>
          <a:p>
            <a:r>
              <a:rPr lang="cs-CZ" dirty="0"/>
              <a:t>Vlákno</a:t>
            </a:r>
          </a:p>
        </p:txBody>
      </p:sp>
      <p:sp>
        <p:nvSpPr>
          <p:cNvPr id="17" name="Obdélník 16"/>
          <p:cNvSpPr/>
          <p:nvPr/>
        </p:nvSpPr>
        <p:spPr>
          <a:xfrm>
            <a:off x="4782065" y="4095916"/>
            <a:ext cx="420130" cy="1287619"/>
          </a:xfrm>
          <a:prstGeom prst="rect">
            <a:avLst/>
          </a:prstGeom>
          <a:gradFill flip="none" rotWithShape="1">
            <a:gsLst>
              <a:gs pos="0">
                <a:schemeClr val="tx2">
                  <a:lumMod val="20000"/>
                  <a:lumOff val="80000"/>
                </a:schemeClr>
              </a:gs>
              <a:gs pos="74000">
                <a:schemeClr val="tx2">
                  <a:lumMod val="60000"/>
                  <a:lumOff val="40000"/>
                </a:schemeClr>
              </a:gs>
              <a:gs pos="83000">
                <a:schemeClr val="tx2">
                  <a:lumMod val="60000"/>
                  <a:lumOff val="40000"/>
                </a:schemeClr>
              </a:gs>
              <a:gs pos="100000">
                <a:srgbClr val="0070C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1" name="Přímá spojnice 50"/>
          <p:cNvCxnSpPr/>
          <p:nvPr/>
        </p:nvCxnSpPr>
        <p:spPr>
          <a:xfrm flipV="1">
            <a:off x="5999099" y="3050485"/>
            <a:ext cx="2406250" cy="2147"/>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53" name="Přímá spojnice 52"/>
          <p:cNvCxnSpPr/>
          <p:nvPr/>
        </p:nvCxnSpPr>
        <p:spPr>
          <a:xfrm>
            <a:off x="8326972" y="3050485"/>
            <a:ext cx="59404" cy="2546291"/>
          </a:xfrm>
          <a:prstGeom prst="line">
            <a:avLst/>
          </a:prstGeom>
          <a:ln>
            <a:prstDash val="dash"/>
          </a:ln>
        </p:spPr>
        <p:style>
          <a:lnRef idx="3">
            <a:schemeClr val="accent1"/>
          </a:lnRef>
          <a:fillRef idx="0">
            <a:schemeClr val="accent1"/>
          </a:fillRef>
          <a:effectRef idx="2">
            <a:schemeClr val="accent1"/>
          </a:effectRef>
          <a:fontRef idx="minor">
            <a:schemeClr val="tx1"/>
          </a:fontRef>
        </p:style>
      </p:cxnSp>
      <p:cxnSp>
        <p:nvCxnSpPr>
          <p:cNvPr id="55" name="Přímá spojnice 54"/>
          <p:cNvCxnSpPr/>
          <p:nvPr/>
        </p:nvCxnSpPr>
        <p:spPr>
          <a:xfrm>
            <a:off x="7090717" y="5568201"/>
            <a:ext cx="1329383" cy="0"/>
          </a:xfrm>
          <a:prstGeom prst="line">
            <a:avLst/>
          </a:prstGeom>
          <a:ln>
            <a:prstDash val="dash"/>
            <a:headEnd type="triangle" w="lg" len="lg"/>
          </a:ln>
        </p:spPr>
        <p:style>
          <a:lnRef idx="3">
            <a:schemeClr val="accent1"/>
          </a:lnRef>
          <a:fillRef idx="0">
            <a:schemeClr val="accent1"/>
          </a:fillRef>
          <a:effectRef idx="2">
            <a:schemeClr val="accent1"/>
          </a:effectRef>
          <a:fontRef idx="minor">
            <a:schemeClr val="tx1"/>
          </a:fontRef>
        </p:style>
      </p:cxnSp>
      <p:sp>
        <p:nvSpPr>
          <p:cNvPr id="60" name="TextovéPole 59"/>
          <p:cNvSpPr txBox="1"/>
          <p:nvPr/>
        </p:nvSpPr>
        <p:spPr>
          <a:xfrm>
            <a:off x="7607719" y="3950676"/>
            <a:ext cx="1523352" cy="584775"/>
          </a:xfrm>
          <a:prstGeom prst="rect">
            <a:avLst/>
          </a:prstGeom>
          <a:solidFill>
            <a:schemeClr val="bg1"/>
          </a:solidFill>
        </p:spPr>
        <p:txBody>
          <a:bodyPr wrap="square" rtlCol="0">
            <a:spAutoFit/>
          </a:bodyPr>
          <a:lstStyle/>
          <a:p>
            <a:pPr algn="ctr"/>
            <a:r>
              <a:rPr lang="cs-CZ" sz="1600" dirty="0">
                <a:solidFill>
                  <a:srgbClr val="0070C0"/>
                </a:solidFill>
                <a:effectLst>
                  <a:outerShdw blurRad="38100" dist="38100" dir="2700000" algn="tl">
                    <a:srgbClr val="000000">
                      <a:alpha val="43137"/>
                    </a:srgbClr>
                  </a:outerShdw>
                </a:effectLst>
              </a:rPr>
              <a:t>Kontrola průměru vlákna </a:t>
            </a:r>
          </a:p>
        </p:txBody>
      </p:sp>
      <p:sp>
        <p:nvSpPr>
          <p:cNvPr id="64" name="Obdélník 63"/>
          <p:cNvSpPr/>
          <p:nvPr/>
        </p:nvSpPr>
        <p:spPr>
          <a:xfrm>
            <a:off x="6654218" y="3096036"/>
            <a:ext cx="946005" cy="19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50384605"/>
      </p:ext>
    </p:extLst>
  </p:cSld>
  <p:clrMapOvr>
    <a:masterClrMapping/>
  </p:clrMapOvr>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t="39246"/>
          <a:stretch/>
        </p:blipFill>
        <p:spPr>
          <a:xfrm>
            <a:off x="6190758" y="3952617"/>
            <a:ext cx="2737569" cy="2360140"/>
          </a:xfrm>
          <a:prstGeom prst="rect">
            <a:avLst/>
          </a:prstGeom>
        </p:spPr>
      </p:pic>
      <p:pic>
        <p:nvPicPr>
          <p:cNvPr id="4" name="Obrázek 3"/>
          <p:cNvPicPr>
            <a:picLocks noChangeAspect="1"/>
          </p:cNvPicPr>
          <p:nvPr/>
        </p:nvPicPr>
        <p:blipFill>
          <a:blip r:embed="rId4"/>
          <a:stretch>
            <a:fillRect/>
          </a:stretch>
        </p:blipFill>
        <p:spPr>
          <a:xfrm>
            <a:off x="2571699" y="1265901"/>
            <a:ext cx="3547830" cy="5034542"/>
          </a:xfrm>
          <a:prstGeom prst="rect">
            <a:avLst/>
          </a:prstGeom>
        </p:spPr>
      </p:pic>
      <p:sp>
        <p:nvSpPr>
          <p:cNvPr id="6" name="AutoShape 4" descr="Detail_OFC20S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Detail_OFC20S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TextovéPole 10"/>
          <p:cNvSpPr txBox="1"/>
          <p:nvPr/>
        </p:nvSpPr>
        <p:spPr>
          <a:xfrm>
            <a:off x="0" y="51386"/>
            <a:ext cx="4428782" cy="461665"/>
          </a:xfrm>
          <a:prstGeom prst="rect">
            <a:avLst/>
          </a:prstGeom>
          <a:noFill/>
        </p:spPr>
        <p:txBody>
          <a:bodyPr wrap="square" rtlCol="0">
            <a:spAutoFit/>
          </a:bodyPr>
          <a:lstStyle/>
          <a:p>
            <a:r>
              <a:rPr lang="cs-CZ" sz="2400" b="1" dirty="0">
                <a:solidFill>
                  <a:srgbClr val="7030A0"/>
                </a:solidFill>
              </a:rPr>
              <a:t>Výroba optických vláken</a:t>
            </a:r>
          </a:p>
        </p:txBody>
      </p:sp>
      <p:sp>
        <p:nvSpPr>
          <p:cNvPr id="12" name="TextovéPole 11"/>
          <p:cNvSpPr txBox="1"/>
          <p:nvPr/>
        </p:nvSpPr>
        <p:spPr>
          <a:xfrm>
            <a:off x="0" y="730655"/>
            <a:ext cx="3422822" cy="830997"/>
          </a:xfrm>
          <a:prstGeom prst="rect">
            <a:avLst/>
          </a:prstGeom>
          <a:noFill/>
        </p:spPr>
        <p:txBody>
          <a:bodyPr wrap="square" rtlCol="0">
            <a:spAutoFit/>
          </a:bodyPr>
          <a:lstStyle/>
          <a:p>
            <a:pPr algn="ctr"/>
            <a:r>
              <a:rPr lang="cs-CZ" sz="2400" dirty="0"/>
              <a:t>2) Tažení optických vláken z </a:t>
            </a:r>
            <a:r>
              <a:rPr lang="cs-CZ" sz="2400" dirty="0" err="1"/>
              <a:t>preformy</a:t>
            </a:r>
            <a:endParaRPr lang="cs-CZ" sz="2400" dirty="0"/>
          </a:p>
        </p:txBody>
      </p:sp>
      <p:sp>
        <p:nvSpPr>
          <p:cNvPr id="13" name="TextovéPole 12"/>
          <p:cNvSpPr txBox="1"/>
          <p:nvPr/>
        </p:nvSpPr>
        <p:spPr>
          <a:xfrm>
            <a:off x="155575" y="3183007"/>
            <a:ext cx="2317422" cy="1200329"/>
          </a:xfrm>
          <a:prstGeom prst="rect">
            <a:avLst/>
          </a:prstGeom>
          <a:noFill/>
        </p:spPr>
        <p:txBody>
          <a:bodyPr wrap="square" rtlCol="0">
            <a:spAutoFit/>
          </a:bodyPr>
          <a:lstStyle/>
          <a:p>
            <a:pPr algn="ctr"/>
            <a:r>
              <a:rPr lang="cs-CZ" sz="2400" dirty="0"/>
              <a:t>Průmyslové tažné zařízení. Výška 5- 10 m.</a:t>
            </a:r>
          </a:p>
        </p:txBody>
      </p:sp>
      <p:sp>
        <p:nvSpPr>
          <p:cNvPr id="14" name="TextovéPole 13"/>
          <p:cNvSpPr txBox="1"/>
          <p:nvPr/>
        </p:nvSpPr>
        <p:spPr>
          <a:xfrm>
            <a:off x="6190758" y="2952175"/>
            <a:ext cx="2317422" cy="830997"/>
          </a:xfrm>
          <a:prstGeom prst="rect">
            <a:avLst/>
          </a:prstGeom>
          <a:noFill/>
        </p:spPr>
        <p:txBody>
          <a:bodyPr wrap="square" rtlCol="0">
            <a:spAutoFit/>
          </a:bodyPr>
          <a:lstStyle/>
          <a:p>
            <a:pPr algn="ctr"/>
            <a:r>
              <a:rPr lang="cs-CZ" sz="1600" dirty="0"/>
              <a:t>Cívky s návinem optického vlákna s primární ochranou.</a:t>
            </a:r>
          </a:p>
        </p:txBody>
      </p:sp>
    </p:spTree>
    <p:extLst>
      <p:ext uri="{BB962C8B-B14F-4D97-AF65-F5344CB8AC3E}">
        <p14:creationId xmlns:p14="http://schemas.microsoft.com/office/powerpoint/2010/main" val="1489668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tom Optical Fiber Draw Towers - Heathway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01" y="1138275"/>
            <a:ext cx="2806528" cy="37456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011801" y="4977211"/>
            <a:ext cx="2276708" cy="1569660"/>
          </a:xfrm>
          <a:prstGeom prst="rect">
            <a:avLst/>
          </a:prstGeom>
        </p:spPr>
        <p:txBody>
          <a:bodyPr wrap="square">
            <a:spAutoFit/>
          </a:bodyPr>
          <a:lstStyle/>
          <a:p>
            <a:r>
              <a:rPr lang="en-US" sz="1200" b="1" dirty="0">
                <a:solidFill>
                  <a:srgbClr val="000000"/>
                </a:solidFill>
                <a:latin typeface="Arial" panose="020B0604020202020204" pitchFamily="34" charset="0"/>
              </a:rPr>
              <a:t>Copyright © 2003 Heathway Products Division, N.M. Knight Company </a:t>
            </a:r>
            <a:r>
              <a:rPr lang="en-US" sz="1200" b="1" dirty="0" err="1">
                <a:solidFill>
                  <a:srgbClr val="000000"/>
                </a:solidFill>
                <a:latin typeface="Arial" panose="020B0604020202020204" pitchFamily="34" charset="0"/>
              </a:rPr>
              <a:t>Inc</a:t>
            </a:r>
            <a:r>
              <a:rPr lang="en-US" sz="1200" b="1" dirty="0">
                <a:solidFill>
                  <a:srgbClr val="000000"/>
                </a:solidFill>
                <a:latin typeface="Arial" panose="020B0604020202020204" pitchFamily="34" charset="0"/>
              </a:rPr>
              <a:t> </a:t>
            </a:r>
            <a:r>
              <a:rPr lang="en-US" sz="1200" b="1" dirty="0">
                <a:solidFill>
                  <a:srgbClr val="000000"/>
                </a:solidFill>
                <a:latin typeface="Trebuchet MS" panose="020B0603020202020204" pitchFamily="34" charset="0"/>
              </a:rPr>
              <a:t> </a:t>
            </a:r>
            <a:br>
              <a:rPr lang="en-US" sz="1200" b="1" dirty="0">
                <a:solidFill>
                  <a:srgbClr val="000000"/>
                </a:solidFill>
                <a:latin typeface="Trebuchet MS" panose="020B0603020202020204" pitchFamily="34" charset="0"/>
              </a:rPr>
            </a:br>
            <a:r>
              <a:rPr lang="en-US" sz="1200" dirty="0">
                <a:solidFill>
                  <a:srgbClr val="000000"/>
                </a:solidFill>
                <a:latin typeface="Trebuchet MS" panose="020B0603020202020204" pitchFamily="34" charset="0"/>
              </a:rPr>
              <a:t>P.O. Box 1099 • 1001 South 2nd Street • Millville, NJ 08332 • Phone 856-327-4855 • Fax 856-825-9142 • E-mail: </a:t>
            </a:r>
            <a:r>
              <a:rPr lang="en-US" sz="1200" dirty="0">
                <a:solidFill>
                  <a:srgbClr val="666666"/>
                </a:solidFill>
                <a:latin typeface="Trebuchet MS" panose="020B0603020202020204" pitchFamily="34" charset="0"/>
                <a:hlinkClick r:id="rId3"/>
              </a:rPr>
              <a:t>sales@heathway.com</a:t>
            </a:r>
            <a:endParaRPr lang="cs-CZ" sz="1200" dirty="0"/>
          </a:p>
        </p:txBody>
      </p:sp>
      <p:pic>
        <p:nvPicPr>
          <p:cNvPr id="6" name="Obrázek 5"/>
          <p:cNvPicPr>
            <a:picLocks noChangeAspect="1"/>
          </p:cNvPicPr>
          <p:nvPr/>
        </p:nvPicPr>
        <p:blipFill>
          <a:blip r:embed="rId4"/>
          <a:stretch>
            <a:fillRect/>
          </a:stretch>
        </p:blipFill>
        <p:spPr>
          <a:xfrm>
            <a:off x="197193" y="2141520"/>
            <a:ext cx="2672909" cy="4405351"/>
          </a:xfrm>
          <a:prstGeom prst="rect">
            <a:avLst/>
          </a:prstGeom>
        </p:spPr>
      </p:pic>
      <p:sp>
        <p:nvSpPr>
          <p:cNvPr id="7" name="Obdélník 6"/>
          <p:cNvSpPr/>
          <p:nvPr/>
        </p:nvSpPr>
        <p:spPr>
          <a:xfrm>
            <a:off x="2771303" y="4901648"/>
            <a:ext cx="4572000" cy="1569660"/>
          </a:xfrm>
          <a:prstGeom prst="rect">
            <a:avLst/>
          </a:prstGeom>
        </p:spPr>
        <p:txBody>
          <a:bodyPr>
            <a:spAutoFit/>
          </a:bodyPr>
          <a:lstStyle/>
          <a:p>
            <a:r>
              <a:rPr lang="en-US" sz="1200" dirty="0" err="1">
                <a:latin typeface="PT Sans"/>
              </a:rPr>
              <a:t>Rosendahl</a:t>
            </a:r>
            <a:r>
              <a:rPr lang="en-US" sz="1200" dirty="0">
                <a:latin typeface="PT Sans"/>
              </a:rPr>
              <a:t> </a:t>
            </a:r>
            <a:r>
              <a:rPr lang="en-US" sz="1200" dirty="0" err="1">
                <a:latin typeface="PT Sans"/>
              </a:rPr>
              <a:t>Nextrom</a:t>
            </a:r>
            <a:r>
              <a:rPr lang="en-US" sz="1200" dirty="0">
                <a:latin typeface="PT Sans"/>
              </a:rPr>
              <a:t> Oy</a:t>
            </a:r>
            <a:br>
              <a:rPr lang="en-US" sz="1200" dirty="0">
                <a:latin typeface="PT Sans"/>
              </a:rPr>
            </a:br>
            <a:r>
              <a:rPr lang="en-US" sz="1200" dirty="0" err="1">
                <a:latin typeface="PT Sans"/>
              </a:rPr>
              <a:t>Ensimmäinen</a:t>
            </a:r>
            <a:r>
              <a:rPr lang="en-US" sz="1200" dirty="0">
                <a:latin typeface="PT Sans"/>
              </a:rPr>
              <a:t> </a:t>
            </a:r>
            <a:r>
              <a:rPr lang="en-US" sz="1200" dirty="0" err="1">
                <a:latin typeface="PT Sans"/>
              </a:rPr>
              <a:t>savu</a:t>
            </a:r>
            <a:br>
              <a:rPr lang="en-US" sz="1200" dirty="0">
                <a:latin typeface="PT Sans"/>
              </a:rPr>
            </a:br>
            <a:r>
              <a:rPr lang="en-US" sz="1200" dirty="0">
                <a:latin typeface="PT Sans"/>
              </a:rPr>
              <a:t>PO Box 44</a:t>
            </a:r>
            <a:br>
              <a:rPr lang="en-US" sz="1200" dirty="0">
                <a:latin typeface="PT Sans"/>
              </a:rPr>
            </a:br>
            <a:r>
              <a:rPr lang="en-US" sz="1200" dirty="0">
                <a:latin typeface="PT Sans"/>
              </a:rPr>
              <a:t>01511 Vantaa</a:t>
            </a:r>
            <a:br>
              <a:rPr lang="en-US" sz="1200" dirty="0">
                <a:latin typeface="PT Sans"/>
              </a:rPr>
            </a:br>
            <a:r>
              <a:rPr lang="en-US" sz="1200" dirty="0">
                <a:latin typeface="PT Sans"/>
              </a:rPr>
              <a:t>Finland</a:t>
            </a:r>
          </a:p>
          <a:p>
            <a:r>
              <a:rPr lang="en-US" sz="1200" dirty="0">
                <a:latin typeface="Roboto"/>
              </a:rPr>
              <a:t>CONTACT US</a:t>
            </a:r>
          </a:p>
          <a:p>
            <a:r>
              <a:rPr lang="en-US" sz="1200" dirty="0">
                <a:latin typeface="PT Sans"/>
              </a:rPr>
              <a:t> +358 9 5025 1</a:t>
            </a:r>
            <a:br>
              <a:rPr lang="en-US" sz="1200" dirty="0">
                <a:latin typeface="PT Sans"/>
              </a:rPr>
            </a:br>
            <a:r>
              <a:rPr lang="en-US" sz="1200" u="sng" dirty="0">
                <a:latin typeface="PT Sans"/>
                <a:hlinkClick r:id="rId5"/>
              </a:rPr>
              <a:t> office.finland@rosendahlnextrom.com</a:t>
            </a:r>
            <a:endParaRPr lang="en-US" sz="1200" b="0" i="0" dirty="0">
              <a:effectLst/>
              <a:latin typeface="PT Sans"/>
            </a:endParaRPr>
          </a:p>
        </p:txBody>
      </p:sp>
      <p:sp>
        <p:nvSpPr>
          <p:cNvPr id="8" name="TextovéPole 7"/>
          <p:cNvSpPr txBox="1"/>
          <p:nvPr/>
        </p:nvSpPr>
        <p:spPr>
          <a:xfrm>
            <a:off x="0" y="-6531"/>
            <a:ext cx="4428782" cy="461665"/>
          </a:xfrm>
          <a:prstGeom prst="rect">
            <a:avLst/>
          </a:prstGeom>
          <a:noFill/>
        </p:spPr>
        <p:txBody>
          <a:bodyPr wrap="square" rtlCol="0">
            <a:spAutoFit/>
          </a:bodyPr>
          <a:lstStyle/>
          <a:p>
            <a:r>
              <a:rPr lang="cs-CZ" sz="2400" b="1" dirty="0">
                <a:solidFill>
                  <a:srgbClr val="7030A0"/>
                </a:solidFill>
              </a:rPr>
              <a:t>Výroba optických vláken</a:t>
            </a:r>
          </a:p>
        </p:txBody>
      </p:sp>
      <p:sp>
        <p:nvSpPr>
          <p:cNvPr id="9" name="TextovéPole 8"/>
          <p:cNvSpPr txBox="1"/>
          <p:nvPr/>
        </p:nvSpPr>
        <p:spPr>
          <a:xfrm>
            <a:off x="113373" y="683489"/>
            <a:ext cx="3422822" cy="830997"/>
          </a:xfrm>
          <a:prstGeom prst="rect">
            <a:avLst/>
          </a:prstGeom>
          <a:noFill/>
        </p:spPr>
        <p:txBody>
          <a:bodyPr wrap="square" rtlCol="0">
            <a:spAutoFit/>
          </a:bodyPr>
          <a:lstStyle/>
          <a:p>
            <a:pPr algn="ctr"/>
            <a:r>
              <a:rPr lang="cs-CZ" sz="2400" dirty="0"/>
              <a:t>2) Tažení optických vláken z </a:t>
            </a:r>
            <a:r>
              <a:rPr lang="cs-CZ" sz="2400" dirty="0" err="1"/>
              <a:t>preformy</a:t>
            </a:r>
            <a:endParaRPr lang="cs-CZ" sz="2400" dirty="0"/>
          </a:p>
        </p:txBody>
      </p:sp>
      <p:sp>
        <p:nvSpPr>
          <p:cNvPr id="2" name="Obdélník 1"/>
          <p:cNvSpPr/>
          <p:nvPr/>
        </p:nvSpPr>
        <p:spPr>
          <a:xfrm>
            <a:off x="2416063" y="2936785"/>
            <a:ext cx="5148220" cy="1200329"/>
          </a:xfrm>
          <a:prstGeom prst="rect">
            <a:avLst/>
          </a:prstGeom>
        </p:spPr>
        <p:txBody>
          <a:bodyPr wrap="square">
            <a:spAutoFit/>
          </a:bodyPr>
          <a:lstStyle/>
          <a:p>
            <a:r>
              <a:rPr lang="en-US" sz="1200" dirty="0"/>
              <a:t>TECHNICAL DATA:</a:t>
            </a:r>
          </a:p>
          <a:p>
            <a:r>
              <a:rPr lang="en-US" sz="1200" dirty="0"/>
              <a:t>Preform Diameter:	10 mm to 50 mm, typically</a:t>
            </a:r>
          </a:p>
          <a:p>
            <a:r>
              <a:rPr lang="en-US" sz="1200" dirty="0"/>
              <a:t>Preform Lengths:	500 mm to 2000 mm</a:t>
            </a:r>
          </a:p>
          <a:p>
            <a:r>
              <a:rPr lang="en-US" sz="1200" dirty="0"/>
              <a:t>Product Diameters:	80µm to 15 mm</a:t>
            </a:r>
          </a:p>
          <a:p>
            <a:r>
              <a:rPr lang="en-US" sz="1200" dirty="0"/>
              <a:t>Process Speeds:	0.1 to 500 m/min</a:t>
            </a:r>
          </a:p>
          <a:p>
            <a:r>
              <a:rPr lang="en-US" sz="1200" dirty="0"/>
              <a:t>Coatings:	Acrylate, Silicone, </a:t>
            </a:r>
            <a:r>
              <a:rPr lang="en-US" sz="1200" dirty="0" err="1"/>
              <a:t>Polyi</a:t>
            </a:r>
            <a:r>
              <a:rPr lang="cs-CZ" sz="1200" dirty="0" err="1"/>
              <a:t>mide</a:t>
            </a:r>
            <a:endParaRPr lang="cs-CZ" sz="1200" dirty="0"/>
          </a:p>
        </p:txBody>
      </p:sp>
      <p:sp>
        <p:nvSpPr>
          <p:cNvPr id="11" name="TextovéPole 10"/>
          <p:cNvSpPr txBox="1"/>
          <p:nvPr/>
        </p:nvSpPr>
        <p:spPr>
          <a:xfrm>
            <a:off x="3020695" y="1313385"/>
            <a:ext cx="2317422" cy="1200329"/>
          </a:xfrm>
          <a:prstGeom prst="rect">
            <a:avLst/>
          </a:prstGeom>
          <a:noFill/>
        </p:spPr>
        <p:txBody>
          <a:bodyPr wrap="square" rtlCol="0">
            <a:spAutoFit/>
          </a:bodyPr>
          <a:lstStyle/>
          <a:p>
            <a:pPr algn="ctr"/>
            <a:r>
              <a:rPr lang="cs-CZ" sz="2400" dirty="0"/>
              <a:t>Laboratorní tažné zařízení. Výška 2- 4 m.</a:t>
            </a:r>
          </a:p>
        </p:txBody>
      </p:sp>
    </p:spTree>
    <p:extLst>
      <p:ext uri="{BB962C8B-B14F-4D97-AF65-F5344CB8AC3E}">
        <p14:creationId xmlns:p14="http://schemas.microsoft.com/office/powerpoint/2010/main" val="964622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Text Box 8"/>
          <p:cNvSpPr txBox="1">
            <a:spLocks noChangeArrowheads="1"/>
          </p:cNvSpPr>
          <p:nvPr/>
        </p:nvSpPr>
        <p:spPr bwMode="auto">
          <a:xfrm>
            <a:off x="-1426688" y="126943"/>
            <a:ext cx="5400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cs-CZ" sz="2400" b="1" dirty="0">
                <a:solidFill>
                  <a:srgbClr val="7030A0"/>
                </a:solidFill>
              </a:rPr>
              <a:t>Optické kabely</a:t>
            </a:r>
          </a:p>
        </p:txBody>
      </p:sp>
      <p:sp>
        <p:nvSpPr>
          <p:cNvPr id="2" name="Obdélník 1"/>
          <p:cNvSpPr/>
          <p:nvPr/>
        </p:nvSpPr>
        <p:spPr>
          <a:xfrm>
            <a:off x="0" y="5953769"/>
            <a:ext cx="4781006" cy="584775"/>
          </a:xfrm>
          <a:prstGeom prst="rect">
            <a:avLst/>
          </a:prstGeom>
        </p:spPr>
        <p:txBody>
          <a:bodyPr wrap="square">
            <a:spAutoFit/>
          </a:bodyPr>
          <a:lstStyle/>
          <a:p>
            <a:r>
              <a:rPr lang="cs-CZ" sz="1600" dirty="0"/>
              <a:t>Video největšího výrobce optických </a:t>
            </a:r>
            <a:r>
              <a:rPr lang="cs-CZ" sz="1600" dirty="0" err="1"/>
              <a:t>vlíáken</a:t>
            </a:r>
            <a:r>
              <a:rPr lang="cs-CZ" sz="1600" dirty="0"/>
              <a:t>  CORNING https://www.youtube.com/watch?v=N_kA8EpCUQo</a:t>
            </a:r>
          </a:p>
        </p:txBody>
      </p:sp>
      <p:pic>
        <p:nvPicPr>
          <p:cNvPr id="3" name="Obrázek 2"/>
          <p:cNvPicPr>
            <a:picLocks noChangeAspect="1"/>
          </p:cNvPicPr>
          <p:nvPr/>
        </p:nvPicPr>
        <p:blipFill>
          <a:blip r:embed="rId3"/>
          <a:stretch>
            <a:fillRect/>
          </a:stretch>
        </p:blipFill>
        <p:spPr>
          <a:xfrm>
            <a:off x="219087" y="588608"/>
            <a:ext cx="2400300" cy="2400300"/>
          </a:xfrm>
          <a:prstGeom prst="rect">
            <a:avLst/>
          </a:prstGeom>
        </p:spPr>
      </p:pic>
      <p:pic>
        <p:nvPicPr>
          <p:cNvPr id="4" name="Obrázek 3"/>
          <p:cNvPicPr>
            <a:picLocks noChangeAspect="1"/>
          </p:cNvPicPr>
          <p:nvPr/>
        </p:nvPicPr>
        <p:blipFill>
          <a:blip r:embed="rId4"/>
          <a:stretch>
            <a:fillRect/>
          </a:stretch>
        </p:blipFill>
        <p:spPr>
          <a:xfrm>
            <a:off x="371777" y="3447335"/>
            <a:ext cx="3379900" cy="2249170"/>
          </a:xfrm>
          <a:prstGeom prst="rect">
            <a:avLst/>
          </a:prstGeom>
        </p:spPr>
      </p:pic>
      <p:pic>
        <p:nvPicPr>
          <p:cNvPr id="5" name="Obrázek 4"/>
          <p:cNvPicPr>
            <a:picLocks noChangeAspect="1"/>
          </p:cNvPicPr>
          <p:nvPr/>
        </p:nvPicPr>
        <p:blipFill>
          <a:blip r:embed="rId5"/>
          <a:stretch>
            <a:fillRect/>
          </a:stretch>
        </p:blipFill>
        <p:spPr>
          <a:xfrm>
            <a:off x="3359033" y="667437"/>
            <a:ext cx="4670922" cy="2802553"/>
          </a:xfrm>
          <a:prstGeom prst="rect">
            <a:avLst/>
          </a:prstGeom>
        </p:spPr>
      </p:pic>
      <p:pic>
        <p:nvPicPr>
          <p:cNvPr id="6" name="Obrázek 5"/>
          <p:cNvPicPr>
            <a:picLocks noChangeAspect="1"/>
          </p:cNvPicPr>
          <p:nvPr/>
        </p:nvPicPr>
        <p:blipFill rotWithShape="1">
          <a:blip r:embed="rId6"/>
          <a:srcRect l="17155" t="17380" r="1" b="10681"/>
          <a:stretch/>
        </p:blipFill>
        <p:spPr>
          <a:xfrm>
            <a:off x="1615559" y="2418639"/>
            <a:ext cx="1743474" cy="1346713"/>
          </a:xfrm>
          <a:prstGeom prst="rect">
            <a:avLst/>
          </a:prstGeom>
        </p:spPr>
      </p:pic>
      <p:pic>
        <p:nvPicPr>
          <p:cNvPr id="7" name="Obrázek 6"/>
          <p:cNvPicPr>
            <a:picLocks noChangeAspect="1"/>
          </p:cNvPicPr>
          <p:nvPr/>
        </p:nvPicPr>
        <p:blipFill>
          <a:blip r:embed="rId7"/>
          <a:stretch>
            <a:fillRect/>
          </a:stretch>
        </p:blipFill>
        <p:spPr>
          <a:xfrm>
            <a:off x="4995459" y="3472717"/>
            <a:ext cx="4002024" cy="2669922"/>
          </a:xfrm>
          <a:prstGeom prst="rect">
            <a:avLst/>
          </a:prstGeom>
        </p:spPr>
      </p:pic>
      <p:sp>
        <p:nvSpPr>
          <p:cNvPr id="8" name="TextovéPole 7"/>
          <p:cNvSpPr txBox="1"/>
          <p:nvPr/>
        </p:nvSpPr>
        <p:spPr>
          <a:xfrm>
            <a:off x="5122642" y="6169212"/>
            <a:ext cx="3747657" cy="400110"/>
          </a:xfrm>
          <a:prstGeom prst="rect">
            <a:avLst/>
          </a:prstGeom>
          <a:noFill/>
        </p:spPr>
        <p:txBody>
          <a:bodyPr wrap="square" rtlCol="0">
            <a:spAutoFit/>
          </a:bodyPr>
          <a:lstStyle/>
          <a:p>
            <a:r>
              <a:rPr lang="cs-CZ" sz="2000" dirty="0"/>
              <a:t>Pokládání podmořského kabelu</a:t>
            </a:r>
          </a:p>
        </p:txBody>
      </p:sp>
    </p:spTree>
    <p:extLst>
      <p:ext uri="{BB962C8B-B14F-4D97-AF65-F5344CB8AC3E}">
        <p14:creationId xmlns:p14="http://schemas.microsoft.com/office/powerpoint/2010/main" val="2001796418"/>
      </p:ext>
    </p:extLst>
  </p:cSld>
  <p:clrMapOvr>
    <a:masterClrMapping/>
  </p:clrMapOvr>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34479" y="606793"/>
            <a:ext cx="8182991" cy="4769515"/>
          </a:xfrm>
          <a:prstGeom prst="rect">
            <a:avLst/>
          </a:prstGeom>
        </p:spPr>
      </p:pic>
      <p:sp>
        <p:nvSpPr>
          <p:cNvPr id="3" name="Obdélník 2"/>
          <p:cNvSpPr/>
          <p:nvPr/>
        </p:nvSpPr>
        <p:spPr>
          <a:xfrm>
            <a:off x="602615" y="5253736"/>
            <a:ext cx="8266176" cy="1077218"/>
          </a:xfrm>
          <a:prstGeom prst="rect">
            <a:avLst/>
          </a:prstGeom>
        </p:spPr>
        <p:txBody>
          <a:bodyPr wrap="square">
            <a:spAutoFit/>
          </a:bodyPr>
          <a:lstStyle/>
          <a:p>
            <a:r>
              <a:rPr lang="en-US" sz="1600" dirty="0"/>
              <a:t>As telecom demands grow, optical fibers will need to level up</a:t>
            </a:r>
          </a:p>
          <a:p>
            <a:r>
              <a:rPr lang="en-US" sz="1600" dirty="0"/>
              <a:t>Scientists explore how to revamp the hair-thin silica glass fibers to transmit more and more data</a:t>
            </a:r>
          </a:p>
          <a:p>
            <a:r>
              <a:rPr lang="en-US" sz="1600" dirty="0"/>
              <a:t>by Mitch Jacoby</a:t>
            </a:r>
          </a:p>
          <a:p>
            <a:r>
              <a:rPr lang="en-US" sz="1600" dirty="0"/>
              <a:t>MARCH 16, 2020 | APPEARED IN VOLUME 98, ISSUE 10</a:t>
            </a:r>
            <a:endParaRPr lang="cs-CZ" sz="1600" dirty="0"/>
          </a:p>
        </p:txBody>
      </p:sp>
      <p:sp>
        <p:nvSpPr>
          <p:cNvPr id="4" name="TextovéPole 3"/>
          <p:cNvSpPr txBox="1"/>
          <p:nvPr/>
        </p:nvSpPr>
        <p:spPr>
          <a:xfrm>
            <a:off x="492887" y="237744"/>
            <a:ext cx="4380865" cy="461665"/>
          </a:xfrm>
          <a:prstGeom prst="rect">
            <a:avLst/>
          </a:prstGeom>
          <a:noFill/>
        </p:spPr>
        <p:txBody>
          <a:bodyPr wrap="square" rtlCol="0">
            <a:spAutoFit/>
          </a:bodyPr>
          <a:lstStyle/>
          <a:p>
            <a:r>
              <a:rPr lang="cs-CZ" sz="2400" b="1" dirty="0">
                <a:solidFill>
                  <a:srgbClr val="7030A0"/>
                </a:solidFill>
              </a:rPr>
              <a:t>Podmořské optické kabely</a:t>
            </a:r>
          </a:p>
        </p:txBody>
      </p:sp>
    </p:spTree>
    <p:extLst>
      <p:ext uri="{BB962C8B-B14F-4D97-AF65-F5344CB8AC3E}">
        <p14:creationId xmlns:p14="http://schemas.microsoft.com/office/powerpoint/2010/main" val="3181692627"/>
      </p:ext>
    </p:extLst>
  </p:cSld>
  <p:clrMapOvr>
    <a:masterClrMapping/>
  </p:clrMapOvr>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Text Box 5"/>
          <p:cNvSpPr txBox="1">
            <a:spLocks noChangeArrowheads="1"/>
          </p:cNvSpPr>
          <p:nvPr/>
        </p:nvSpPr>
        <p:spPr bwMode="auto">
          <a:xfrm>
            <a:off x="330516" y="4708699"/>
            <a:ext cx="826003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Rozdílné elektromagnetické vidy mohou být nahlíženy jako nezávislé harmonické oscilátory.</a:t>
            </a:r>
          </a:p>
          <a:p>
            <a:pPr>
              <a:spcBef>
                <a:spcPct val="50000"/>
              </a:spcBef>
            </a:pPr>
            <a:r>
              <a:rPr lang="cs-CZ" altLang="cs-CZ" sz="2000" dirty="0"/>
              <a:t> Foton odpovídá jednotce energie E=H</a:t>
            </a:r>
            <a:r>
              <a:rPr lang="el-GR" altLang="cs-CZ" sz="2000" dirty="0">
                <a:cs typeface="Arial" panose="020B0604020202020204" pitchFamily="34" charset="0"/>
              </a:rPr>
              <a:t>ν</a:t>
            </a:r>
            <a:r>
              <a:rPr lang="cs-CZ" altLang="cs-CZ" sz="2000" dirty="0">
                <a:cs typeface="Arial" panose="020B0604020202020204" pitchFamily="34" charset="0"/>
              </a:rPr>
              <a:t>  v-</a:t>
            </a:r>
            <a:r>
              <a:rPr lang="cs-CZ" altLang="cs-CZ" sz="2000" dirty="0" err="1">
                <a:cs typeface="Arial" panose="020B0604020202020204" pitchFamily="34" charset="0"/>
              </a:rPr>
              <a:t>tého</a:t>
            </a:r>
            <a:r>
              <a:rPr lang="cs-CZ" altLang="cs-CZ" sz="2000" dirty="0">
                <a:cs typeface="Arial" panose="020B0604020202020204" pitchFamily="34" charset="0"/>
              </a:rPr>
              <a:t> elektromagnetickém vidu.</a:t>
            </a:r>
            <a:endParaRPr lang="el-GR" altLang="cs-CZ" sz="2000" dirty="0">
              <a:cs typeface="Arial" panose="020B0604020202020204" pitchFamily="34" charset="0"/>
            </a:endParaRPr>
          </a:p>
        </p:txBody>
      </p:sp>
      <p:sp>
        <p:nvSpPr>
          <p:cNvPr id="70662" name="Text Box 6"/>
          <p:cNvSpPr txBox="1">
            <a:spLocks noChangeArrowheads="1"/>
          </p:cNvSpPr>
          <p:nvPr/>
        </p:nvSpPr>
        <p:spPr bwMode="auto">
          <a:xfrm>
            <a:off x="64465" y="100402"/>
            <a:ext cx="74673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400" b="1" dirty="0">
                <a:solidFill>
                  <a:srgbClr val="7030A0"/>
                </a:solidFill>
              </a:rPr>
              <a:t>VID = geometrické uspořádání </a:t>
            </a:r>
            <a:r>
              <a:rPr lang="cs-CZ" altLang="cs-CZ" sz="2400" b="1" dirty="0" err="1">
                <a:solidFill>
                  <a:srgbClr val="7030A0"/>
                </a:solidFill>
              </a:rPr>
              <a:t>ektromagnetického</a:t>
            </a:r>
            <a:r>
              <a:rPr lang="cs-CZ" altLang="cs-CZ" sz="2400" b="1" dirty="0">
                <a:solidFill>
                  <a:srgbClr val="7030A0"/>
                </a:solidFill>
              </a:rPr>
              <a:t> pole.</a:t>
            </a:r>
          </a:p>
        </p:txBody>
      </p:sp>
      <p:sp>
        <p:nvSpPr>
          <p:cNvPr id="4" name="Ovál 3"/>
          <p:cNvSpPr/>
          <p:nvPr/>
        </p:nvSpPr>
        <p:spPr>
          <a:xfrm>
            <a:off x="2494844" y="1882043"/>
            <a:ext cx="508000"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p:cNvSpPr/>
          <p:nvPr/>
        </p:nvSpPr>
        <p:spPr>
          <a:xfrm>
            <a:off x="5034844" y="1876922"/>
            <a:ext cx="141528" cy="1776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 name="Skupina 6"/>
          <p:cNvGrpSpPr/>
          <p:nvPr/>
        </p:nvGrpSpPr>
        <p:grpSpPr>
          <a:xfrm>
            <a:off x="697832" y="1927762"/>
            <a:ext cx="6198060" cy="2501194"/>
            <a:chOff x="789858" y="1462326"/>
            <a:chExt cx="6272063" cy="3002692"/>
          </a:xfrm>
        </p:grpSpPr>
        <p:grpSp>
          <p:nvGrpSpPr>
            <p:cNvPr id="5" name="Skupina 4"/>
            <p:cNvGrpSpPr/>
            <p:nvPr/>
          </p:nvGrpSpPr>
          <p:grpSpPr>
            <a:xfrm>
              <a:off x="789858" y="1462326"/>
              <a:ext cx="6272063" cy="3002692"/>
              <a:chOff x="422246" y="1197590"/>
              <a:chExt cx="6272063" cy="3002692"/>
            </a:xfrm>
          </p:grpSpPr>
          <p:grpSp>
            <p:nvGrpSpPr>
              <p:cNvPr id="3" name="Skupina 2"/>
              <p:cNvGrpSpPr/>
              <p:nvPr/>
            </p:nvGrpSpPr>
            <p:grpSpPr>
              <a:xfrm>
                <a:off x="422246" y="1197590"/>
                <a:ext cx="6272063" cy="3002692"/>
                <a:chOff x="422246" y="1197590"/>
                <a:chExt cx="6272063" cy="3002692"/>
              </a:xfrm>
            </p:grpSpPr>
            <p:pic>
              <p:nvPicPr>
                <p:cNvPr id="1026" name="Picture 2" descr="https://qph.ec.quoracdn.net/main-qimg-3a091693aefe2106abbc815bdf324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46" y="1197590"/>
                  <a:ext cx="6272063" cy="300269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rot="437860">
                  <a:off x="1993060" y="1575896"/>
                  <a:ext cx="1546578" cy="369332"/>
                </a:xfrm>
                <a:prstGeom prst="rect">
                  <a:avLst/>
                </a:prstGeom>
                <a:solidFill>
                  <a:schemeClr val="bg1"/>
                </a:solidFill>
              </p:spPr>
              <p:txBody>
                <a:bodyPr wrap="square" rtlCol="0">
                  <a:spAutoFit/>
                </a:bodyPr>
                <a:lstStyle/>
                <a:p>
                  <a:r>
                    <a:rPr lang="cs-CZ" dirty="0"/>
                    <a:t>Vlnová délka</a:t>
                  </a:r>
                </a:p>
              </p:txBody>
            </p:sp>
            <p:sp>
              <p:nvSpPr>
                <p:cNvPr id="13" name="TextovéPole 12"/>
                <p:cNvSpPr txBox="1"/>
                <p:nvPr/>
              </p:nvSpPr>
              <p:spPr>
                <a:xfrm rot="18862588">
                  <a:off x="4347496" y="2137090"/>
                  <a:ext cx="851748" cy="294248"/>
                </a:xfrm>
                <a:prstGeom prst="rect">
                  <a:avLst/>
                </a:prstGeom>
                <a:solidFill>
                  <a:schemeClr val="bg1"/>
                </a:solidFill>
              </p:spPr>
              <p:txBody>
                <a:bodyPr wrap="square" lIns="0" tIns="0" rIns="0" bIns="0" rtlCol="0">
                  <a:spAutoFit/>
                </a:bodyPr>
                <a:lstStyle/>
                <a:p>
                  <a:pPr algn="ctr">
                    <a:lnSpc>
                      <a:spcPts val="1100"/>
                    </a:lnSpc>
                  </a:pPr>
                  <a:r>
                    <a:rPr lang="cs-CZ" sz="1400" dirty="0">
                      <a:solidFill>
                        <a:srgbClr val="0000FF"/>
                      </a:solidFill>
                    </a:rPr>
                    <a:t>Magnetické pole</a:t>
                  </a:r>
                </a:p>
              </p:txBody>
            </p:sp>
          </p:grpSp>
          <p:sp>
            <p:nvSpPr>
              <p:cNvPr id="16" name="TextovéPole 15"/>
              <p:cNvSpPr txBox="1"/>
              <p:nvPr/>
            </p:nvSpPr>
            <p:spPr>
              <a:xfrm rot="423463">
                <a:off x="5322403" y="1920461"/>
                <a:ext cx="921496" cy="213767"/>
              </a:xfrm>
              <a:prstGeom prst="rect">
                <a:avLst/>
              </a:prstGeom>
              <a:solidFill>
                <a:schemeClr val="bg1"/>
              </a:solidFill>
            </p:spPr>
            <p:txBody>
              <a:bodyPr wrap="square" lIns="0" tIns="72000" rIns="0" bIns="0" rtlCol="0">
                <a:spAutoFit/>
              </a:bodyPr>
              <a:lstStyle/>
              <a:p>
                <a:pPr algn="ctr">
                  <a:lnSpc>
                    <a:spcPts val="1100"/>
                  </a:lnSpc>
                </a:pPr>
                <a:r>
                  <a:rPr lang="cs-CZ" sz="1400" dirty="0">
                    <a:solidFill>
                      <a:srgbClr val="FF0000"/>
                    </a:solidFill>
                  </a:rPr>
                  <a:t>Směr šíření</a:t>
                </a:r>
              </a:p>
            </p:txBody>
          </p:sp>
        </p:grpSp>
        <p:sp>
          <p:nvSpPr>
            <p:cNvPr id="12" name="TextovéPole 11"/>
            <p:cNvSpPr txBox="1"/>
            <p:nvPr/>
          </p:nvSpPr>
          <p:spPr>
            <a:xfrm>
              <a:off x="5680373" y="1475307"/>
              <a:ext cx="771012" cy="354832"/>
            </a:xfrm>
            <a:prstGeom prst="rect">
              <a:avLst/>
            </a:prstGeom>
            <a:solidFill>
              <a:schemeClr val="bg1"/>
            </a:solidFill>
          </p:spPr>
          <p:txBody>
            <a:bodyPr wrap="square" lIns="0" tIns="72000" rIns="0" bIns="0" rtlCol="0">
              <a:spAutoFit/>
            </a:bodyPr>
            <a:lstStyle/>
            <a:p>
              <a:pPr algn="ctr">
                <a:lnSpc>
                  <a:spcPts val="1100"/>
                </a:lnSpc>
              </a:pPr>
              <a:r>
                <a:rPr lang="cs-CZ" sz="1400" dirty="0">
                  <a:solidFill>
                    <a:srgbClr val="FF0000"/>
                  </a:solidFill>
                </a:rPr>
                <a:t>Elektrické pole</a:t>
              </a:r>
            </a:p>
          </p:txBody>
        </p:sp>
      </p:grpSp>
      <p:sp>
        <p:nvSpPr>
          <p:cNvPr id="14" name="Text Box 5"/>
          <p:cNvSpPr txBox="1">
            <a:spLocks noChangeArrowheads="1"/>
          </p:cNvSpPr>
          <p:nvPr/>
        </p:nvSpPr>
        <p:spPr bwMode="auto">
          <a:xfrm>
            <a:off x="125980" y="797355"/>
            <a:ext cx="82600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Elektrická a magnetická vlna, které jsou na sebe vždy kolmé, jsou pří šíření orientovány všemi směry.       	 Jedna orientace je oddělena při polarizaci.   </a:t>
            </a:r>
            <a:endParaRPr lang="el-GR" altLang="cs-CZ" sz="2000" dirty="0">
              <a:cs typeface="Arial" panose="020B0604020202020204" pitchFamily="34" charset="0"/>
            </a:endParaRPr>
          </a:p>
        </p:txBody>
      </p:sp>
      <p:pic>
        <p:nvPicPr>
          <p:cNvPr id="8" name="Obrázek 7"/>
          <p:cNvPicPr>
            <a:picLocks noChangeAspect="1"/>
          </p:cNvPicPr>
          <p:nvPr/>
        </p:nvPicPr>
        <p:blipFill rotWithShape="1">
          <a:blip r:embed="rId4"/>
          <a:srcRect l="13684" t="4211" r="56710" b="57018"/>
          <a:stretch/>
        </p:blipFill>
        <p:spPr>
          <a:xfrm>
            <a:off x="2871545" y="1151298"/>
            <a:ext cx="971143" cy="953879"/>
          </a:xfrm>
          <a:prstGeom prst="rect">
            <a:avLst/>
          </a:prstGeom>
        </p:spPr>
      </p:pic>
      <p:pic>
        <p:nvPicPr>
          <p:cNvPr id="9" name="Obrázek 8"/>
          <p:cNvPicPr>
            <a:picLocks noChangeAspect="1"/>
          </p:cNvPicPr>
          <p:nvPr/>
        </p:nvPicPr>
        <p:blipFill rotWithShape="1">
          <a:blip r:embed="rId5"/>
          <a:srcRect l="42895" t="40351" r="41842" b="39298"/>
          <a:stretch/>
        </p:blipFill>
        <p:spPr>
          <a:xfrm>
            <a:off x="8295414" y="944489"/>
            <a:ext cx="590265" cy="590265"/>
          </a:xfrm>
          <a:prstGeom prst="rect">
            <a:avLst/>
          </a:prstGeom>
        </p:spPr>
      </p:pic>
    </p:spTree>
    <p:extLst>
      <p:ext uri="{BB962C8B-B14F-4D97-AF65-F5344CB8AC3E}">
        <p14:creationId xmlns:p14="http://schemas.microsoft.com/office/powerpoint/2010/main" val="54360025"/>
      </p:ext>
    </p:extLst>
  </p:cSld>
  <p:clrMapOvr>
    <a:masterClrMapping/>
  </p:clrMapOvr>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13" y="1005222"/>
            <a:ext cx="6179695" cy="477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6921707" y="2428404"/>
            <a:ext cx="2222293" cy="2585323"/>
          </a:xfrm>
          <a:prstGeom prst="rect">
            <a:avLst/>
          </a:prstGeom>
        </p:spPr>
        <p:txBody>
          <a:bodyPr wrap="square">
            <a:spAutoFit/>
          </a:bodyPr>
          <a:lstStyle/>
          <a:p>
            <a:r>
              <a:rPr lang="cs-CZ" altLang="cs-CZ" dirty="0"/>
              <a:t>Spektroskopie je použití </a:t>
            </a:r>
            <a:r>
              <a:rPr lang="cs-CZ" altLang="cs-CZ" dirty="0" err="1"/>
              <a:t>absorbce</a:t>
            </a:r>
            <a:r>
              <a:rPr lang="cs-CZ" altLang="cs-CZ" dirty="0"/>
              <a:t>, emise nebo rozptylu elektromagnetického záření hmotou k jejímu kvantitativnímu a kvalitativnímu popisu.</a:t>
            </a:r>
            <a:endParaRPr lang="cs-CZ" dirty="0"/>
          </a:p>
        </p:txBody>
      </p:sp>
      <p:sp>
        <p:nvSpPr>
          <p:cNvPr id="6" name="Rectangle 2"/>
          <p:cNvSpPr txBox="1">
            <a:spLocks noChangeArrowheads="1"/>
          </p:cNvSpPr>
          <p:nvPr/>
        </p:nvSpPr>
        <p:spPr>
          <a:xfrm>
            <a:off x="169818" y="427505"/>
            <a:ext cx="6948264" cy="696515"/>
          </a:xfrm>
          <a:prstGeom prst="rect">
            <a:avLst/>
          </a:prstGeom>
        </p:spPr>
        <p:txBody>
          <a:bodyPr/>
          <a:lstStyle>
            <a:lvl1pPr algn="ctr" rtl="0" eaLnBrk="0" fontAlgn="base" hangingPunct="0">
              <a:spcBef>
                <a:spcPct val="0"/>
              </a:spcBef>
              <a:spcAft>
                <a:spcPct val="0"/>
              </a:spcAft>
              <a:defRPr sz="2800" kern="1200">
                <a:solidFill>
                  <a:srgbClr val="990099"/>
                </a:solidFill>
                <a:latin typeface="Arial" pitchFamily="34" charset="0"/>
                <a:ea typeface="+mj-ea"/>
                <a:cs typeface="+mj-cs"/>
              </a:defRPr>
            </a:lvl1pPr>
            <a:lvl2pPr algn="ctr" rtl="0" eaLnBrk="0" fontAlgn="base" hangingPunct="0">
              <a:spcBef>
                <a:spcPct val="0"/>
              </a:spcBef>
              <a:spcAft>
                <a:spcPct val="0"/>
              </a:spcAft>
              <a:defRPr sz="2800">
                <a:solidFill>
                  <a:srgbClr val="990099"/>
                </a:solidFill>
                <a:latin typeface="Arial" charset="0"/>
              </a:defRPr>
            </a:lvl2pPr>
            <a:lvl3pPr algn="ctr" rtl="0" eaLnBrk="0" fontAlgn="base" hangingPunct="0">
              <a:spcBef>
                <a:spcPct val="0"/>
              </a:spcBef>
              <a:spcAft>
                <a:spcPct val="0"/>
              </a:spcAft>
              <a:defRPr sz="2800">
                <a:solidFill>
                  <a:srgbClr val="990099"/>
                </a:solidFill>
                <a:latin typeface="Arial" charset="0"/>
              </a:defRPr>
            </a:lvl3pPr>
            <a:lvl4pPr algn="ctr" rtl="0" eaLnBrk="0" fontAlgn="base" hangingPunct="0">
              <a:spcBef>
                <a:spcPct val="0"/>
              </a:spcBef>
              <a:spcAft>
                <a:spcPct val="0"/>
              </a:spcAft>
              <a:defRPr sz="2800">
                <a:solidFill>
                  <a:srgbClr val="990099"/>
                </a:solidFill>
                <a:latin typeface="Arial" charset="0"/>
              </a:defRPr>
            </a:lvl4pPr>
            <a:lvl5pPr algn="ctr" rtl="0" eaLnBrk="0" fontAlgn="base" hangingPunct="0">
              <a:spcBef>
                <a:spcPct val="0"/>
              </a:spcBef>
              <a:spcAft>
                <a:spcPct val="0"/>
              </a:spcAft>
              <a:defRPr sz="2800">
                <a:solidFill>
                  <a:srgbClr val="990099"/>
                </a:solidFill>
                <a:latin typeface="Arial" charset="0"/>
              </a:defRPr>
            </a:lvl5pPr>
            <a:lvl6pPr marL="457200" algn="ctr" rtl="0" eaLnBrk="1" fontAlgn="base" hangingPunct="1">
              <a:spcBef>
                <a:spcPct val="0"/>
              </a:spcBef>
              <a:spcAft>
                <a:spcPct val="0"/>
              </a:spcAft>
              <a:defRPr sz="3900">
                <a:solidFill>
                  <a:srgbClr val="990099"/>
                </a:solidFill>
                <a:latin typeface="Arial" charset="0"/>
              </a:defRPr>
            </a:lvl6pPr>
            <a:lvl7pPr marL="914400" algn="ctr" rtl="0" eaLnBrk="1" fontAlgn="base" hangingPunct="1">
              <a:spcBef>
                <a:spcPct val="0"/>
              </a:spcBef>
              <a:spcAft>
                <a:spcPct val="0"/>
              </a:spcAft>
              <a:defRPr sz="3900">
                <a:solidFill>
                  <a:srgbClr val="990099"/>
                </a:solidFill>
                <a:latin typeface="Arial" charset="0"/>
              </a:defRPr>
            </a:lvl7pPr>
            <a:lvl8pPr marL="1371600" algn="ctr" rtl="0" eaLnBrk="1" fontAlgn="base" hangingPunct="1">
              <a:spcBef>
                <a:spcPct val="0"/>
              </a:spcBef>
              <a:spcAft>
                <a:spcPct val="0"/>
              </a:spcAft>
              <a:defRPr sz="3900">
                <a:solidFill>
                  <a:srgbClr val="990099"/>
                </a:solidFill>
                <a:latin typeface="Arial" charset="0"/>
              </a:defRPr>
            </a:lvl8pPr>
            <a:lvl9pPr marL="1828800" algn="ctr" rtl="0" eaLnBrk="1" fontAlgn="base" hangingPunct="1">
              <a:spcBef>
                <a:spcPct val="0"/>
              </a:spcBef>
              <a:spcAft>
                <a:spcPct val="0"/>
              </a:spcAft>
              <a:defRPr sz="3900">
                <a:solidFill>
                  <a:srgbClr val="990099"/>
                </a:solidFill>
                <a:latin typeface="Arial" charset="0"/>
              </a:defRPr>
            </a:lvl9pPr>
          </a:lstStyle>
          <a:p>
            <a:pPr algn="l"/>
            <a:r>
              <a:rPr lang="cs-CZ" altLang="cs-CZ" sz="2100" dirty="0"/>
              <a:t>Spektroskopie</a:t>
            </a:r>
          </a:p>
        </p:txBody>
      </p:sp>
    </p:spTree>
    <p:extLst>
      <p:ext uri="{BB962C8B-B14F-4D97-AF65-F5344CB8AC3E}">
        <p14:creationId xmlns:p14="http://schemas.microsoft.com/office/powerpoint/2010/main" val="1311468036"/>
      </p:ext>
    </p:extLst>
  </p:cSld>
  <p:clrMapOvr>
    <a:masterClrMapping/>
  </p:clrMapOvr>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09575" y="217885"/>
            <a:ext cx="6858000" cy="857250"/>
          </a:xfrm>
        </p:spPr>
        <p:txBody>
          <a:bodyPr/>
          <a:lstStyle/>
          <a:p>
            <a:r>
              <a:rPr lang="cs-CZ" altLang="en-US" sz="2400" dirty="0">
                <a:solidFill>
                  <a:srgbClr val="7030A0"/>
                </a:solidFill>
              </a:rPr>
              <a:t>Vibrace molekul -</a:t>
            </a:r>
            <a:r>
              <a:rPr lang="en-US" altLang="en-US" sz="2400" dirty="0">
                <a:solidFill>
                  <a:srgbClr val="7030A0"/>
                </a:solidFill>
              </a:rPr>
              <a:t>Infra</a:t>
            </a:r>
            <a:r>
              <a:rPr lang="cs-CZ" altLang="en-US" sz="2400" dirty="0">
                <a:solidFill>
                  <a:srgbClr val="7030A0"/>
                </a:solidFill>
              </a:rPr>
              <a:t>červená </a:t>
            </a:r>
            <a:r>
              <a:rPr lang="en-US" altLang="en-US" sz="2400" dirty="0">
                <a:solidFill>
                  <a:srgbClr val="7030A0"/>
                </a:solidFill>
              </a:rPr>
              <a:t> </a:t>
            </a:r>
            <a:r>
              <a:rPr lang="cs-CZ" altLang="en-US" sz="2400" dirty="0">
                <a:solidFill>
                  <a:srgbClr val="7030A0"/>
                </a:solidFill>
              </a:rPr>
              <a:t>a</a:t>
            </a:r>
            <a:r>
              <a:rPr lang="en-US" altLang="en-US" sz="2400" dirty="0">
                <a:solidFill>
                  <a:srgbClr val="7030A0"/>
                </a:solidFill>
              </a:rPr>
              <a:t> Raman</a:t>
            </a:r>
            <a:r>
              <a:rPr lang="cs-CZ" altLang="en-US" sz="2400" dirty="0">
                <a:solidFill>
                  <a:srgbClr val="7030A0"/>
                </a:solidFill>
              </a:rPr>
              <a:t>ova spektra    </a:t>
            </a:r>
            <a:r>
              <a:rPr lang="cs-CZ" altLang="en-US" sz="2800" dirty="0">
                <a:solidFill>
                  <a:srgbClr val="7030A0"/>
                </a:solidFill>
              </a:rPr>
              <a:t>(</a:t>
            </a:r>
            <a:r>
              <a:rPr lang="el-GR" altLang="cs-CZ" sz="2800" dirty="0">
                <a:solidFill>
                  <a:srgbClr val="7030A0"/>
                </a:solidFill>
              </a:rPr>
              <a:t>λ</a:t>
            </a:r>
            <a:r>
              <a:rPr lang="cs-CZ" altLang="cs-CZ" sz="2800" dirty="0">
                <a:solidFill>
                  <a:srgbClr val="7030A0"/>
                </a:solidFill>
              </a:rPr>
              <a:t> </a:t>
            </a:r>
            <a:r>
              <a:rPr lang="en-US" altLang="cs-CZ" sz="2800" dirty="0">
                <a:solidFill>
                  <a:srgbClr val="7030A0"/>
                </a:solidFill>
              </a:rPr>
              <a:t>~</a:t>
            </a:r>
            <a:r>
              <a:rPr lang="cs-CZ" altLang="cs-CZ" sz="2800" dirty="0">
                <a:solidFill>
                  <a:srgbClr val="7030A0"/>
                </a:solidFill>
              </a:rPr>
              <a:t> 10 </a:t>
            </a:r>
            <a:r>
              <a:rPr lang="el-GR" altLang="cs-CZ" sz="2800" dirty="0">
                <a:solidFill>
                  <a:srgbClr val="7030A0"/>
                </a:solidFill>
              </a:rPr>
              <a:t>μ</a:t>
            </a:r>
            <a:r>
              <a:rPr lang="cs-CZ" altLang="cs-CZ" sz="2800" dirty="0">
                <a:solidFill>
                  <a:srgbClr val="7030A0"/>
                </a:solidFill>
              </a:rPr>
              <a:t>m)</a:t>
            </a:r>
            <a:endParaRPr lang="en-US" altLang="en-US" sz="2800" dirty="0">
              <a:solidFill>
                <a:srgbClr val="7030A0"/>
              </a:solidFill>
            </a:endParaRPr>
          </a:p>
        </p:txBody>
      </p:sp>
      <p:sp>
        <p:nvSpPr>
          <p:cNvPr id="101379" name="Text Box 3"/>
          <p:cNvSpPr txBox="1">
            <a:spLocks noChangeArrowheads="1"/>
          </p:cNvSpPr>
          <p:nvPr/>
        </p:nvSpPr>
        <p:spPr bwMode="auto">
          <a:xfrm>
            <a:off x="513726" y="1313260"/>
            <a:ext cx="792604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416175" algn="l"/>
              </a:tabLst>
              <a:defRPr>
                <a:solidFill>
                  <a:schemeClr val="tx1"/>
                </a:solidFill>
                <a:latin typeface="Arial" panose="020B0604020202020204" pitchFamily="34" charset="0"/>
              </a:defRPr>
            </a:lvl1pPr>
            <a:lvl2pPr>
              <a:tabLst>
                <a:tab pos="2416175" algn="l"/>
              </a:tabLst>
              <a:defRPr>
                <a:solidFill>
                  <a:schemeClr val="tx1"/>
                </a:solidFill>
                <a:latin typeface="Arial" panose="020B0604020202020204" pitchFamily="34" charset="0"/>
              </a:defRPr>
            </a:lvl2pPr>
            <a:lvl3pPr>
              <a:tabLst>
                <a:tab pos="2416175" algn="l"/>
              </a:tabLst>
              <a:defRPr>
                <a:solidFill>
                  <a:schemeClr val="tx1"/>
                </a:solidFill>
                <a:latin typeface="Arial" panose="020B0604020202020204" pitchFamily="34" charset="0"/>
              </a:defRPr>
            </a:lvl3pPr>
            <a:lvl4pPr>
              <a:tabLst>
                <a:tab pos="2416175" algn="l"/>
              </a:tabLst>
              <a:defRPr>
                <a:solidFill>
                  <a:schemeClr val="tx1"/>
                </a:solidFill>
                <a:latin typeface="Arial" panose="020B0604020202020204" pitchFamily="34" charset="0"/>
              </a:defRPr>
            </a:lvl4pPr>
            <a:lvl5pPr>
              <a:tabLst>
                <a:tab pos="2416175" algn="l"/>
              </a:tabLst>
              <a:defRPr>
                <a:solidFill>
                  <a:schemeClr val="tx1"/>
                </a:solidFill>
                <a:latin typeface="Arial" panose="020B0604020202020204" pitchFamily="34" charset="0"/>
              </a:defRPr>
            </a:lvl5pPr>
            <a:lvl6pPr fontAlgn="base">
              <a:spcBef>
                <a:spcPct val="0"/>
              </a:spcBef>
              <a:spcAft>
                <a:spcPct val="0"/>
              </a:spcAft>
              <a:tabLst>
                <a:tab pos="2416175" algn="l"/>
              </a:tabLst>
              <a:defRPr>
                <a:solidFill>
                  <a:schemeClr val="tx1"/>
                </a:solidFill>
                <a:latin typeface="Arial" panose="020B0604020202020204" pitchFamily="34" charset="0"/>
              </a:defRPr>
            </a:lvl6pPr>
            <a:lvl7pPr fontAlgn="base">
              <a:spcBef>
                <a:spcPct val="0"/>
              </a:spcBef>
              <a:spcAft>
                <a:spcPct val="0"/>
              </a:spcAft>
              <a:tabLst>
                <a:tab pos="2416175" algn="l"/>
              </a:tabLst>
              <a:defRPr>
                <a:solidFill>
                  <a:schemeClr val="tx1"/>
                </a:solidFill>
                <a:latin typeface="Arial" panose="020B0604020202020204" pitchFamily="34" charset="0"/>
              </a:defRPr>
            </a:lvl7pPr>
            <a:lvl8pPr fontAlgn="base">
              <a:spcBef>
                <a:spcPct val="0"/>
              </a:spcBef>
              <a:spcAft>
                <a:spcPct val="0"/>
              </a:spcAft>
              <a:tabLst>
                <a:tab pos="2416175" algn="l"/>
              </a:tabLst>
              <a:defRPr>
                <a:solidFill>
                  <a:schemeClr val="tx1"/>
                </a:solidFill>
                <a:latin typeface="Arial" panose="020B0604020202020204" pitchFamily="34" charset="0"/>
              </a:defRPr>
            </a:lvl8pPr>
            <a:lvl9pPr fontAlgn="base">
              <a:spcBef>
                <a:spcPct val="0"/>
              </a:spcBef>
              <a:spcAft>
                <a:spcPct val="0"/>
              </a:spcAft>
              <a:tabLst>
                <a:tab pos="2416175" algn="l"/>
              </a:tabLst>
              <a:defRPr>
                <a:solidFill>
                  <a:schemeClr val="tx1"/>
                </a:solidFill>
                <a:latin typeface="Arial" panose="020B0604020202020204" pitchFamily="34" charset="0"/>
              </a:defRPr>
            </a:lvl9pPr>
          </a:lstStyle>
          <a:p>
            <a:pPr marL="257175" indent="-257175" eaLnBrk="0" hangingPunct="0">
              <a:spcBef>
                <a:spcPct val="50000"/>
              </a:spcBef>
              <a:buClr>
                <a:srgbClr val="00B0F0"/>
              </a:buClr>
              <a:buFont typeface="Wingdings" panose="05000000000000000000" pitchFamily="2" charset="2"/>
              <a:buChar char="v"/>
            </a:pPr>
            <a:r>
              <a:rPr lang="cs-CZ" altLang="cs-CZ" sz="2100" dirty="0">
                <a:latin typeface="Times" panose="02020603050405020304" pitchFamily="18" charset="0"/>
              </a:rPr>
              <a:t>Tyto dvě spektroskopie měří vibrace ale každá jiným způsobem:</a:t>
            </a:r>
            <a:endParaRPr lang="en-US" altLang="cs-CZ" sz="2100" dirty="0">
              <a:latin typeface="Times" panose="02020603050405020304" pitchFamily="18" charset="0"/>
            </a:endParaRPr>
          </a:p>
          <a:p>
            <a:pPr marL="257175" indent="-257175" eaLnBrk="0" hangingPunct="0">
              <a:spcBef>
                <a:spcPct val="50000"/>
              </a:spcBef>
              <a:buClr>
                <a:srgbClr val="00B0F0"/>
              </a:buClr>
              <a:buFont typeface="Wingdings" panose="05000000000000000000" pitchFamily="2" charset="2"/>
              <a:buChar char="v"/>
            </a:pPr>
            <a:r>
              <a:rPr lang="en-US" altLang="cs-CZ" sz="2100" dirty="0">
                <a:latin typeface="Times" panose="02020603050405020304" pitchFamily="18" charset="0"/>
              </a:rPr>
              <a:t>I</a:t>
            </a:r>
            <a:r>
              <a:rPr lang="cs-CZ" altLang="cs-CZ" sz="2100" dirty="0" err="1">
                <a:latin typeface="Times" panose="02020603050405020304" pitchFamily="18" charset="0"/>
              </a:rPr>
              <a:t>nfračervená</a:t>
            </a:r>
            <a:r>
              <a:rPr lang="cs-CZ" altLang="cs-CZ" sz="2100" dirty="0">
                <a:latin typeface="Times" panose="02020603050405020304" pitchFamily="18" charset="0"/>
              </a:rPr>
              <a:t> spektroskopie</a:t>
            </a:r>
            <a:r>
              <a:rPr lang="en-US" altLang="cs-CZ" sz="2100" dirty="0">
                <a:latin typeface="Times" panose="02020603050405020304" pitchFamily="18" charset="0"/>
              </a:rPr>
              <a:t> </a:t>
            </a:r>
            <a:r>
              <a:rPr lang="cs-CZ" altLang="cs-CZ" sz="2100" dirty="0">
                <a:latin typeface="Times" panose="02020603050405020304" pitchFamily="18" charset="0"/>
              </a:rPr>
              <a:t>je </a:t>
            </a:r>
            <a:r>
              <a:rPr lang="cs-CZ" altLang="cs-CZ" sz="2100" dirty="0" err="1">
                <a:latin typeface="Times" panose="02020603050405020304" pitchFamily="18" charset="0"/>
              </a:rPr>
              <a:t>absorbční</a:t>
            </a:r>
            <a:r>
              <a:rPr lang="cs-CZ" altLang="cs-CZ" sz="2100" dirty="0">
                <a:latin typeface="Times" panose="02020603050405020304" pitchFamily="18" charset="0"/>
              </a:rPr>
              <a:t> měření.</a:t>
            </a:r>
          </a:p>
          <a:p>
            <a:pPr marL="257175" indent="-257175" eaLnBrk="0" hangingPunct="0">
              <a:spcBef>
                <a:spcPct val="50000"/>
              </a:spcBef>
              <a:buClr>
                <a:srgbClr val="00B0F0"/>
              </a:buClr>
              <a:buFont typeface="Wingdings" panose="05000000000000000000" pitchFamily="2" charset="2"/>
              <a:buChar char="v"/>
            </a:pPr>
            <a:r>
              <a:rPr lang="en-US" altLang="cs-CZ" sz="2100" dirty="0">
                <a:latin typeface="Times" panose="02020603050405020304" pitchFamily="18" charset="0"/>
              </a:rPr>
              <a:t>Raman</a:t>
            </a:r>
            <a:r>
              <a:rPr lang="cs-CZ" altLang="cs-CZ" sz="2100" dirty="0">
                <a:latin typeface="Times" panose="02020603050405020304" pitchFamily="18" charset="0"/>
              </a:rPr>
              <a:t>ova spektroskopie</a:t>
            </a:r>
            <a:r>
              <a:rPr lang="en-US" altLang="cs-CZ" sz="2100" dirty="0">
                <a:latin typeface="Times" panose="02020603050405020304" pitchFamily="18" charset="0"/>
              </a:rPr>
              <a:t> </a:t>
            </a:r>
            <a:r>
              <a:rPr lang="cs-CZ" altLang="cs-CZ" sz="2100" dirty="0">
                <a:latin typeface="Times" panose="02020603050405020304" pitchFamily="18" charset="0"/>
              </a:rPr>
              <a:t>měří rozptyl světla z laserového zdroje, který po té co došlo k rozptylu se skládá s vibračními strukturami molekul. </a:t>
            </a:r>
          </a:p>
          <a:p>
            <a:pPr marL="257175" indent="-257175" eaLnBrk="0" hangingPunct="0">
              <a:spcBef>
                <a:spcPct val="50000"/>
              </a:spcBef>
              <a:buClr>
                <a:srgbClr val="00B0F0"/>
              </a:buClr>
              <a:buFont typeface="Wingdings" panose="05000000000000000000" pitchFamily="2" charset="2"/>
              <a:buChar char="v"/>
            </a:pPr>
            <a:r>
              <a:rPr lang="cs-CZ" altLang="cs-CZ" sz="2100" dirty="0">
                <a:latin typeface="Times" panose="02020603050405020304" pitchFamily="18" charset="0"/>
              </a:rPr>
              <a:t>Infračervené pásy jsou aktivní jestliže se současně s vibrací mění </a:t>
            </a:r>
            <a:r>
              <a:rPr lang="cs-CZ" altLang="cs-CZ" sz="2100" dirty="0" err="1">
                <a:latin typeface="Times" panose="02020603050405020304" pitchFamily="18" charset="0"/>
              </a:rPr>
              <a:t>dipol</a:t>
            </a:r>
            <a:r>
              <a:rPr lang="cs-CZ" altLang="cs-CZ" sz="2100" dirty="0">
                <a:latin typeface="Times" panose="02020603050405020304" pitchFamily="18" charset="0"/>
              </a:rPr>
              <a:t> moment. </a:t>
            </a:r>
          </a:p>
          <a:p>
            <a:pPr marL="257175" indent="-257175" eaLnBrk="0" hangingPunct="0">
              <a:spcBef>
                <a:spcPct val="50000"/>
              </a:spcBef>
              <a:buClr>
                <a:srgbClr val="00B0F0"/>
              </a:buClr>
              <a:buFont typeface="Wingdings" panose="05000000000000000000" pitchFamily="2" charset="2"/>
              <a:buChar char="v"/>
            </a:pPr>
            <a:r>
              <a:rPr lang="en-US" altLang="cs-CZ" sz="2100" dirty="0">
                <a:latin typeface="Times" panose="02020603050405020304" pitchFamily="18" charset="0"/>
              </a:rPr>
              <a:t>Raman</a:t>
            </a:r>
            <a:r>
              <a:rPr lang="cs-CZ" altLang="cs-CZ" sz="2100" dirty="0">
                <a:latin typeface="Times" panose="02020603050405020304" pitchFamily="18" charset="0"/>
              </a:rPr>
              <a:t>ovy pásy jsou aktivní jestliže se mění </a:t>
            </a:r>
            <a:r>
              <a:rPr lang="cs-CZ" altLang="cs-CZ" sz="2100" dirty="0" err="1">
                <a:latin typeface="Times" panose="02020603050405020304" pitchFamily="18" charset="0"/>
              </a:rPr>
              <a:t>polarizovatelnost</a:t>
            </a:r>
            <a:r>
              <a:rPr lang="cs-CZ" altLang="cs-CZ" sz="2100" dirty="0">
                <a:latin typeface="Times" panose="02020603050405020304" pitchFamily="18" charset="0"/>
              </a:rPr>
              <a:t>. </a:t>
            </a:r>
            <a:endParaRPr lang="en-US" altLang="cs-CZ" sz="2100" dirty="0">
              <a:latin typeface="Times" panose="02020603050405020304" pitchFamily="18" charset="0"/>
            </a:endParaRPr>
          </a:p>
        </p:txBody>
      </p:sp>
    </p:spTree>
    <p:extLst>
      <p:ext uri="{BB962C8B-B14F-4D97-AF65-F5344CB8AC3E}">
        <p14:creationId xmlns:p14="http://schemas.microsoft.com/office/powerpoint/2010/main" val="248491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61925" y="198835"/>
            <a:ext cx="6858000" cy="857250"/>
          </a:xfrm>
        </p:spPr>
        <p:txBody>
          <a:bodyPr/>
          <a:lstStyle/>
          <a:p>
            <a:r>
              <a:rPr lang="en-US" altLang="en-US" sz="2400" dirty="0">
                <a:solidFill>
                  <a:srgbClr val="7030A0"/>
                </a:solidFill>
              </a:rPr>
              <a:t>Infra</a:t>
            </a:r>
            <a:r>
              <a:rPr lang="cs-CZ" altLang="en-US" sz="2400" dirty="0">
                <a:solidFill>
                  <a:srgbClr val="7030A0"/>
                </a:solidFill>
              </a:rPr>
              <a:t>červená spektra charakteristické pásy </a:t>
            </a:r>
            <a:br>
              <a:rPr lang="cs-CZ" altLang="en-US" sz="2400" dirty="0">
                <a:solidFill>
                  <a:srgbClr val="7030A0"/>
                </a:solidFill>
              </a:rPr>
            </a:br>
            <a:r>
              <a:rPr lang="cs-CZ" altLang="en-US" sz="2400" dirty="0">
                <a:solidFill>
                  <a:srgbClr val="7030A0"/>
                </a:solidFill>
              </a:rPr>
              <a:t>    </a:t>
            </a:r>
            <a:r>
              <a:rPr lang="cs-CZ" altLang="en-US" sz="2800" dirty="0">
                <a:solidFill>
                  <a:srgbClr val="7030A0"/>
                </a:solidFill>
              </a:rPr>
              <a:t>(</a:t>
            </a:r>
            <a:r>
              <a:rPr lang="cs-CZ" altLang="en-US" sz="2800" dirty="0">
                <a:solidFill>
                  <a:srgbClr val="7030A0"/>
                </a:solidFill>
                <a:sym typeface="Symbol" panose="05050102010706020507" pitchFamily="18" charset="2"/>
              </a:rPr>
              <a:t></a:t>
            </a:r>
            <a:r>
              <a:rPr lang="en-US" altLang="cs-CZ" sz="2800" dirty="0">
                <a:solidFill>
                  <a:srgbClr val="7030A0"/>
                </a:solidFill>
              </a:rPr>
              <a:t> ~ </a:t>
            </a:r>
            <a:r>
              <a:rPr lang="cs-CZ" altLang="en-US" sz="2800" dirty="0">
                <a:solidFill>
                  <a:srgbClr val="7030A0"/>
                </a:solidFill>
                <a:sym typeface="Symbol" panose="05050102010706020507" pitchFamily="18" charset="2"/>
              </a:rPr>
              <a:t>2,5 -14 </a:t>
            </a:r>
            <a:r>
              <a:rPr lang="el-GR" altLang="en-US" sz="2800" dirty="0">
                <a:solidFill>
                  <a:srgbClr val="7030A0"/>
                </a:solidFill>
                <a:cs typeface="Arial" panose="020B0604020202020204" pitchFamily="34" charset="0"/>
                <a:sym typeface="Symbol" panose="05050102010706020507" pitchFamily="18" charset="2"/>
              </a:rPr>
              <a:t>μ</a:t>
            </a:r>
            <a:r>
              <a:rPr lang="cs-CZ" altLang="en-US" sz="2800" dirty="0">
                <a:solidFill>
                  <a:srgbClr val="7030A0"/>
                </a:solidFill>
                <a:cs typeface="Arial" panose="020B0604020202020204" pitchFamily="34" charset="0"/>
                <a:sym typeface="Symbol" panose="05050102010706020507" pitchFamily="18" charset="2"/>
              </a:rPr>
              <a:t>m</a:t>
            </a:r>
            <a:r>
              <a:rPr lang="cs-CZ" altLang="en-US" sz="2800" dirty="0">
                <a:solidFill>
                  <a:srgbClr val="7030A0"/>
                </a:solidFill>
                <a:sym typeface="Symbol" panose="05050102010706020507" pitchFamily="18" charset="2"/>
              </a:rPr>
              <a:t> , </a:t>
            </a:r>
            <a:r>
              <a:rPr lang="el-GR" altLang="cs-CZ" sz="2800" dirty="0">
                <a:solidFill>
                  <a:srgbClr val="7030A0"/>
                </a:solidFill>
                <a:sym typeface="Symbol" panose="05050102010706020507" pitchFamily="18" charset="2"/>
              </a:rPr>
              <a:t></a:t>
            </a:r>
            <a:r>
              <a:rPr lang="cs-CZ" altLang="cs-CZ" sz="2800" dirty="0">
                <a:solidFill>
                  <a:srgbClr val="7030A0"/>
                </a:solidFill>
              </a:rPr>
              <a:t> </a:t>
            </a:r>
            <a:r>
              <a:rPr lang="en-US" altLang="cs-CZ" sz="2800" dirty="0">
                <a:solidFill>
                  <a:srgbClr val="7030A0"/>
                </a:solidFill>
              </a:rPr>
              <a:t>~</a:t>
            </a:r>
            <a:r>
              <a:rPr lang="cs-CZ" altLang="cs-CZ" sz="2800" dirty="0">
                <a:solidFill>
                  <a:srgbClr val="7030A0"/>
                </a:solidFill>
              </a:rPr>
              <a:t> 700-4000 cm</a:t>
            </a:r>
            <a:r>
              <a:rPr lang="cs-CZ" altLang="cs-CZ" sz="2800" baseline="30000" dirty="0">
                <a:solidFill>
                  <a:srgbClr val="7030A0"/>
                </a:solidFill>
              </a:rPr>
              <a:t>-1</a:t>
            </a:r>
            <a:r>
              <a:rPr lang="cs-CZ" altLang="cs-CZ" sz="2800" dirty="0">
                <a:solidFill>
                  <a:srgbClr val="7030A0"/>
                </a:solidFill>
              </a:rPr>
              <a:t>)</a:t>
            </a:r>
            <a:endParaRPr lang="en-US" altLang="en-US" sz="2800" dirty="0">
              <a:solidFill>
                <a:srgbClr val="7030A0"/>
              </a:solidFill>
            </a:endParaRPr>
          </a:p>
        </p:txBody>
      </p:sp>
      <p:pic>
        <p:nvPicPr>
          <p:cNvPr id="2" name="Obrázek 1"/>
          <p:cNvPicPr>
            <a:picLocks noChangeAspect="1"/>
          </p:cNvPicPr>
          <p:nvPr/>
        </p:nvPicPr>
        <p:blipFill rotWithShape="1">
          <a:blip r:embed="rId3"/>
          <a:srcRect l="12392" r="1511" b="2117"/>
          <a:stretch/>
        </p:blipFill>
        <p:spPr>
          <a:xfrm>
            <a:off x="457201" y="1056085"/>
            <a:ext cx="8210549" cy="4582715"/>
          </a:xfrm>
          <a:prstGeom prst="rect">
            <a:avLst/>
          </a:prstGeom>
        </p:spPr>
      </p:pic>
    </p:spTree>
    <p:extLst>
      <p:ext uri="{BB962C8B-B14F-4D97-AF65-F5344CB8AC3E}">
        <p14:creationId xmlns:p14="http://schemas.microsoft.com/office/powerpoint/2010/main" val="284423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146633"/>
            <a:ext cx="7239000" cy="696515"/>
          </a:xfrm>
        </p:spPr>
        <p:txBody>
          <a:bodyPr/>
          <a:lstStyle/>
          <a:p>
            <a:r>
              <a:rPr lang="cs-CZ" altLang="cs-CZ" sz="2400" dirty="0">
                <a:solidFill>
                  <a:srgbClr val="7030A0"/>
                </a:solidFill>
              </a:rPr>
              <a:t>Elektronové přechody UV-VIS spektra </a:t>
            </a:r>
            <a:r>
              <a:rPr lang="en-US" altLang="cs-CZ" sz="2400" dirty="0">
                <a:solidFill>
                  <a:srgbClr val="7030A0"/>
                </a:solidFill>
              </a:rPr>
              <a:t> </a:t>
            </a:r>
            <a:r>
              <a:rPr lang="cs-CZ" altLang="en-US" sz="2400" dirty="0">
                <a:solidFill>
                  <a:srgbClr val="7030A0"/>
                </a:solidFill>
              </a:rPr>
              <a:t>(</a:t>
            </a:r>
            <a:r>
              <a:rPr lang="el-GR" altLang="cs-CZ" sz="2400" dirty="0">
                <a:solidFill>
                  <a:srgbClr val="7030A0"/>
                </a:solidFill>
              </a:rPr>
              <a:t>λ</a:t>
            </a:r>
            <a:r>
              <a:rPr lang="cs-CZ" altLang="cs-CZ" sz="2400" dirty="0">
                <a:solidFill>
                  <a:srgbClr val="7030A0"/>
                </a:solidFill>
              </a:rPr>
              <a:t> </a:t>
            </a:r>
            <a:r>
              <a:rPr lang="en-US" altLang="cs-CZ" sz="2400" dirty="0">
                <a:solidFill>
                  <a:srgbClr val="7030A0"/>
                </a:solidFill>
              </a:rPr>
              <a:t>&lt;</a:t>
            </a:r>
            <a:r>
              <a:rPr lang="cs-CZ" altLang="cs-CZ" sz="2400" dirty="0">
                <a:solidFill>
                  <a:srgbClr val="7030A0"/>
                </a:solidFill>
              </a:rPr>
              <a:t> </a:t>
            </a:r>
            <a:r>
              <a:rPr lang="en-US" altLang="cs-CZ" sz="2400" dirty="0">
                <a:solidFill>
                  <a:srgbClr val="7030A0"/>
                </a:solidFill>
              </a:rPr>
              <a:t>~ </a:t>
            </a:r>
            <a:r>
              <a:rPr lang="cs-CZ" altLang="cs-CZ" sz="2400" dirty="0">
                <a:solidFill>
                  <a:srgbClr val="7030A0"/>
                </a:solidFill>
              </a:rPr>
              <a:t>1 </a:t>
            </a:r>
            <a:r>
              <a:rPr lang="el-GR" altLang="cs-CZ" sz="2400" dirty="0">
                <a:solidFill>
                  <a:srgbClr val="7030A0"/>
                </a:solidFill>
              </a:rPr>
              <a:t>μ</a:t>
            </a:r>
            <a:r>
              <a:rPr lang="cs-CZ" altLang="cs-CZ" sz="2400" dirty="0">
                <a:solidFill>
                  <a:srgbClr val="7030A0"/>
                </a:solidFill>
              </a:rPr>
              <a:t>m)</a:t>
            </a:r>
          </a:p>
        </p:txBody>
      </p:sp>
      <p:sp>
        <p:nvSpPr>
          <p:cNvPr id="102403" name="Rectangle 3"/>
          <p:cNvSpPr>
            <a:spLocks noGrp="1" noChangeArrowheads="1"/>
          </p:cNvSpPr>
          <p:nvPr>
            <p:ph type="body" idx="1"/>
          </p:nvPr>
        </p:nvSpPr>
        <p:spPr>
          <a:xfrm>
            <a:off x="210019" y="979176"/>
            <a:ext cx="8059046" cy="2142345"/>
          </a:xfrm>
        </p:spPr>
        <p:txBody>
          <a:bodyPr/>
          <a:lstStyle/>
          <a:p>
            <a:pPr>
              <a:lnSpc>
                <a:spcPct val="90000"/>
              </a:lnSpc>
              <a:buClr>
                <a:srgbClr val="00B0F0"/>
              </a:buClr>
              <a:buFont typeface="Wingdings" panose="05000000000000000000" pitchFamily="2" charset="2"/>
              <a:buChar char="v"/>
            </a:pPr>
            <a:r>
              <a:rPr lang="cs-CZ" altLang="cs-CZ" dirty="0">
                <a:solidFill>
                  <a:schemeClr val="tx1"/>
                </a:solidFill>
              </a:rPr>
              <a:t>Spektrum organických látek je komplexní. Představuje superpozici rotačních a vibračních přechodů elektronových stavů, které se jeví jako široký </a:t>
            </a:r>
            <a:r>
              <a:rPr lang="cs-CZ" altLang="cs-CZ" dirty="0" err="1">
                <a:solidFill>
                  <a:schemeClr val="tx1"/>
                </a:solidFill>
              </a:rPr>
              <a:t>absorbční</a:t>
            </a:r>
            <a:r>
              <a:rPr lang="cs-CZ" altLang="cs-CZ" dirty="0">
                <a:solidFill>
                  <a:schemeClr val="tx1"/>
                </a:solidFill>
              </a:rPr>
              <a:t> pás.   </a:t>
            </a:r>
          </a:p>
          <a:p>
            <a:pPr>
              <a:lnSpc>
                <a:spcPct val="90000"/>
              </a:lnSpc>
              <a:buClr>
                <a:srgbClr val="00B0F0"/>
              </a:buClr>
              <a:buFont typeface="Wingdings" panose="05000000000000000000" pitchFamily="2" charset="2"/>
              <a:buChar char="v"/>
            </a:pPr>
            <a:r>
              <a:rPr lang="cs-CZ" altLang="cs-CZ" dirty="0" err="1">
                <a:solidFill>
                  <a:schemeClr val="tx1"/>
                </a:solidFill>
              </a:rPr>
              <a:t>Absorbce</a:t>
            </a:r>
            <a:r>
              <a:rPr lang="cs-CZ" altLang="cs-CZ" dirty="0">
                <a:solidFill>
                  <a:schemeClr val="tx1"/>
                </a:solidFill>
              </a:rPr>
              <a:t> UV-VIS světla organických molekul je omezena na určité funkční skupiny, chromofory, které obsahují valenční elektrony s nízkou excitační energii.  </a:t>
            </a:r>
          </a:p>
          <a:p>
            <a:pPr>
              <a:lnSpc>
                <a:spcPct val="90000"/>
              </a:lnSpc>
              <a:buClr>
                <a:srgbClr val="00B0F0"/>
              </a:buClr>
              <a:buFont typeface="Wingdings" panose="05000000000000000000" pitchFamily="2" charset="2"/>
              <a:buChar char="v"/>
            </a:pPr>
            <a:r>
              <a:rPr lang="cs-CZ" altLang="cs-CZ" dirty="0">
                <a:solidFill>
                  <a:schemeClr val="tx1"/>
                </a:solidFill>
              </a:rPr>
              <a:t>A</a:t>
            </a:r>
            <a:r>
              <a:rPr lang="en-US" altLang="cs-CZ" dirty="0" err="1">
                <a:solidFill>
                  <a:schemeClr val="tx1"/>
                </a:solidFill>
              </a:rPr>
              <a:t>bsorbce</a:t>
            </a:r>
            <a:r>
              <a:rPr lang="en-US" altLang="cs-CZ" dirty="0">
                <a:solidFill>
                  <a:schemeClr val="tx1"/>
                </a:solidFill>
              </a:rPr>
              <a:t> </a:t>
            </a:r>
            <a:r>
              <a:rPr lang="en-US" altLang="cs-CZ" dirty="0" err="1">
                <a:solidFill>
                  <a:schemeClr val="tx1"/>
                </a:solidFill>
              </a:rPr>
              <a:t>ultrafi</a:t>
            </a:r>
            <a:r>
              <a:rPr lang="cs-CZ" altLang="cs-CZ" dirty="0">
                <a:solidFill>
                  <a:schemeClr val="tx1"/>
                </a:solidFill>
              </a:rPr>
              <a:t>a</a:t>
            </a:r>
            <a:r>
              <a:rPr lang="en-US" altLang="cs-CZ" dirty="0" err="1">
                <a:solidFill>
                  <a:schemeClr val="tx1"/>
                </a:solidFill>
              </a:rPr>
              <a:t>lov</a:t>
            </a:r>
            <a:r>
              <a:rPr lang="cs-CZ" altLang="cs-CZ" dirty="0" err="1">
                <a:solidFill>
                  <a:schemeClr val="tx1"/>
                </a:solidFill>
              </a:rPr>
              <a:t>ého</a:t>
            </a:r>
            <a:r>
              <a:rPr lang="en-US" altLang="cs-CZ" dirty="0">
                <a:solidFill>
                  <a:schemeClr val="tx1"/>
                </a:solidFill>
              </a:rPr>
              <a:t> a </a:t>
            </a:r>
            <a:r>
              <a:rPr lang="en-US" altLang="cs-CZ" dirty="0" err="1">
                <a:solidFill>
                  <a:schemeClr val="tx1"/>
                </a:solidFill>
              </a:rPr>
              <a:t>viditeln</a:t>
            </a:r>
            <a:r>
              <a:rPr lang="cs-CZ" altLang="cs-CZ" dirty="0" err="1">
                <a:solidFill>
                  <a:schemeClr val="tx1"/>
                </a:solidFill>
              </a:rPr>
              <a:t>ého</a:t>
            </a:r>
            <a:r>
              <a:rPr lang="en-US" altLang="cs-CZ" dirty="0">
                <a:solidFill>
                  <a:schemeClr val="tx1"/>
                </a:solidFill>
              </a:rPr>
              <a:t> </a:t>
            </a:r>
            <a:r>
              <a:rPr lang="cs-CZ" altLang="cs-CZ" dirty="0">
                <a:solidFill>
                  <a:schemeClr val="tx1"/>
                </a:solidFill>
              </a:rPr>
              <a:t>záření odpovídají excitacím vnějších elektronů. </a:t>
            </a:r>
          </a:p>
        </p:txBody>
      </p:sp>
      <p:pic>
        <p:nvPicPr>
          <p:cNvPr id="2" name="Obrázek 1"/>
          <p:cNvPicPr>
            <a:picLocks noChangeAspect="1"/>
          </p:cNvPicPr>
          <p:nvPr/>
        </p:nvPicPr>
        <p:blipFill rotWithShape="1">
          <a:blip r:embed="rId3"/>
          <a:srcRect l="7237" t="2468" r="5048"/>
          <a:stretch/>
        </p:blipFill>
        <p:spPr>
          <a:xfrm>
            <a:off x="2552701" y="3257550"/>
            <a:ext cx="5716364" cy="3295650"/>
          </a:xfrm>
          <a:prstGeom prst="rect">
            <a:avLst/>
          </a:prstGeom>
        </p:spPr>
      </p:pic>
      <p:pic>
        <p:nvPicPr>
          <p:cNvPr id="4" name="Obrázek 3"/>
          <p:cNvPicPr>
            <a:picLocks noChangeAspect="1"/>
          </p:cNvPicPr>
          <p:nvPr/>
        </p:nvPicPr>
        <p:blipFill>
          <a:blip r:embed="rId4"/>
          <a:stretch>
            <a:fillRect/>
          </a:stretch>
        </p:blipFill>
        <p:spPr>
          <a:xfrm>
            <a:off x="352231" y="5898482"/>
            <a:ext cx="1827866" cy="364485"/>
          </a:xfrm>
          <a:prstGeom prst="rect">
            <a:avLst/>
          </a:prstGeom>
        </p:spPr>
      </p:pic>
      <p:sp>
        <p:nvSpPr>
          <p:cNvPr id="5" name="Obdélník 4"/>
          <p:cNvSpPr/>
          <p:nvPr/>
        </p:nvSpPr>
        <p:spPr>
          <a:xfrm>
            <a:off x="7024464" y="3409950"/>
            <a:ext cx="1081311" cy="96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42315264"/>
      </p:ext>
    </p:extLst>
  </p:cSld>
  <p:clrMapOvr>
    <a:masterClrMapping/>
  </p:clrMapOvr>
  <p:extLst mod="1"/>
</p:sld>
</file>

<file path=ppt/tags/tag1.xml><?xml version="1.0" encoding="utf-8"?>
<p:tagLst xmlns:a="http://schemas.openxmlformats.org/drawingml/2006/main" xmlns:r="http://schemas.openxmlformats.org/officeDocument/2006/relationships" xmlns:p="http://schemas.openxmlformats.org/presentationml/2006/main">
  <p:tag name="TIMING" val="|12.8"/>
</p:tagLst>
</file>

<file path=ppt/tags/tag2.xml><?xml version="1.0" encoding="utf-8"?>
<p:tagLst xmlns:a="http://schemas.openxmlformats.org/drawingml/2006/main" xmlns:r="http://schemas.openxmlformats.org/officeDocument/2006/relationships" xmlns:p="http://schemas.openxmlformats.org/presentationml/2006/main">
  <p:tag name="TIMING" val="|6.6"/>
</p:tagLst>
</file>

<file path=ppt/tags/tag3.xml><?xml version="1.0" encoding="utf-8"?>
<p:tagLst xmlns:a="http://schemas.openxmlformats.org/drawingml/2006/main" xmlns:r="http://schemas.openxmlformats.org/officeDocument/2006/relationships" xmlns:p="http://schemas.openxmlformats.org/presentationml/2006/main">
  <p:tag name="TIMING" val="|12.2"/>
</p:tagLst>
</file>

<file path=ppt/theme/theme1.xml><?xml version="1.0" encoding="utf-8"?>
<a:theme xmlns:a="http://schemas.openxmlformats.org/drawingml/2006/main" name="Envimod - vzor1">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13387</TotalTime>
  <Words>7017</Words>
  <Application>Microsoft Office PowerPoint</Application>
  <PresentationFormat>Předvádění na obrazovce (4:3)</PresentationFormat>
  <Paragraphs>537</Paragraphs>
  <Slides>48</Slides>
  <Notes>46</Notes>
  <HiddenSlides>0</HiddenSlides>
  <MMClips>0</MMClips>
  <ScaleCrop>false</ScaleCrop>
  <HeadingPairs>
    <vt:vector size="6" baseType="variant">
      <vt:variant>
        <vt:lpstr>Použitá písma</vt:lpstr>
      </vt:variant>
      <vt:variant>
        <vt:i4>12</vt:i4>
      </vt:variant>
      <vt:variant>
        <vt:lpstr>Motiv</vt:lpstr>
      </vt:variant>
      <vt:variant>
        <vt:i4>1</vt:i4>
      </vt:variant>
      <vt:variant>
        <vt:lpstr>Nadpisy snímků</vt:lpstr>
      </vt:variant>
      <vt:variant>
        <vt:i4>48</vt:i4>
      </vt:variant>
    </vt:vector>
  </HeadingPairs>
  <TitlesOfParts>
    <vt:vector size="61" baseType="lpstr">
      <vt:lpstr>arial</vt:lpstr>
      <vt:lpstr>arial</vt:lpstr>
      <vt:lpstr>Calibri</vt:lpstr>
      <vt:lpstr>Cambria Math</vt:lpstr>
      <vt:lpstr>Century Schoolbook</vt:lpstr>
      <vt:lpstr>PT Sans</vt:lpstr>
      <vt:lpstr>Roboto</vt:lpstr>
      <vt:lpstr>Symbol</vt:lpstr>
      <vt:lpstr>Times</vt:lpstr>
      <vt:lpstr>Times New Roman</vt:lpstr>
      <vt:lpstr>Trebuchet MS</vt:lpstr>
      <vt:lpstr>Wingdings</vt:lpstr>
      <vt:lpstr>Envimod - vzor1</vt:lpstr>
      <vt:lpstr> Biosenzory a monitoring životního prostředí.   2. Optické senzory I</vt:lpstr>
      <vt:lpstr>Foton má vlastnosti vlny i částice.</vt:lpstr>
      <vt:lpstr>Prezentace aplikace PowerPoint</vt:lpstr>
      <vt:lpstr>Prezentace aplikace PowerPoint</vt:lpstr>
      <vt:lpstr>Prezentace aplikace PowerPoint</vt:lpstr>
      <vt:lpstr>Prezentace aplikace PowerPoint</vt:lpstr>
      <vt:lpstr>Vibrace molekul -Infračervená  a Ramanova spektra    (λ ~ 10 μm)</vt:lpstr>
      <vt:lpstr>Infračervená spektra charakteristické pásy      ( ~ 2,5 -14 μm ,  ~ 700-4000 cm-1)</vt:lpstr>
      <vt:lpstr>Elektronové přechody UV-VIS spektra  (λ &lt; ~ 1 μm)</vt:lpstr>
      <vt:lpstr>Prezentace aplikace PowerPoint</vt:lpstr>
      <vt:lpstr>Odvození Lambert-Beerova zákona</vt:lpstr>
      <vt:lpstr>Prezentace aplikace PowerPoint</vt:lpstr>
      <vt:lpstr>REFLEXE</vt:lpstr>
      <vt:lpstr>Rozptyl</vt:lpstr>
      <vt:lpstr>          Raleighův rozptyl    Mieův rozptyl</vt:lpstr>
      <vt:lpstr>Prezentace aplikace PowerPoint</vt:lpstr>
      <vt:lpstr>Prezentace aplikace PowerPoint</vt:lpstr>
      <vt:lpstr>Prezentace aplikace PowerPoint</vt:lpstr>
      <vt:lpstr>Zhášení  fluorescence</vt:lpstr>
      <vt:lpstr>Dynamické zhášení excitovaného stavu  Stern – Volmer rovnice</vt:lpstr>
      <vt:lpstr>Měření fluorescence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Počet vedených modů (vidů) V</vt:lpstr>
      <vt:lpstr>Numerická apertura = sinus poloviny maximálního úhlu světla, které je vlákno schopno přenést.</vt:lpstr>
      <vt:lpstr>Prezentace aplikace PowerPoint</vt:lpstr>
      <vt:lpstr>Prezentace aplikace PowerPoint</vt:lpstr>
      <vt:lpstr>Prezentace aplikace PowerPoint</vt:lpstr>
      <vt:lpstr>Útlum světla</vt:lpstr>
      <vt:lpstr>Ztráty světla ve vlákně materiálem:</vt:lpstr>
      <vt:lpstr>Prezentace aplikace PowerPoint</vt:lpstr>
      <vt:lpstr>Útlum v plastovém vlákně je o tři řády vyšší než ve skleněném (křemenném) vlákně.</vt:lpstr>
      <vt:lpstr>Ztráty světla v optickém vlákně způsobené rozptylem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Předmět: Biosenzory a monitoring životního prostředí.</dc:title>
  <dc:creator>Kuncova Gabriela UCHP</dc:creator>
  <cp:lastModifiedBy>Trogl</cp:lastModifiedBy>
  <cp:revision>458</cp:revision>
  <cp:lastPrinted>2017-04-04T21:52:02Z</cp:lastPrinted>
  <dcterms:created xsi:type="dcterms:W3CDTF">2017-03-31T06:12:22Z</dcterms:created>
  <dcterms:modified xsi:type="dcterms:W3CDTF">2021-02-19T11:58:04Z</dcterms:modified>
</cp:coreProperties>
</file>