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398" r:id="rId2"/>
    <p:sldId id="260" r:id="rId3"/>
    <p:sldId id="257" r:id="rId4"/>
    <p:sldId id="259" r:id="rId5"/>
    <p:sldId id="497" r:id="rId6"/>
    <p:sldId id="498" r:id="rId7"/>
    <p:sldId id="499" r:id="rId8"/>
    <p:sldId id="500" r:id="rId9"/>
    <p:sldId id="501" r:id="rId10"/>
    <p:sldId id="502" r:id="rId11"/>
    <p:sldId id="503" r:id="rId12"/>
    <p:sldId id="504" r:id="rId13"/>
    <p:sldId id="505" r:id="rId14"/>
    <p:sldId id="506" r:id="rId15"/>
    <p:sldId id="507" r:id="rId16"/>
    <p:sldId id="289" r:id="rId17"/>
    <p:sldId id="276" r:id="rId18"/>
    <p:sldId id="262" r:id="rId19"/>
    <p:sldId id="263" r:id="rId20"/>
    <p:sldId id="264" r:id="rId21"/>
    <p:sldId id="265" r:id="rId22"/>
    <p:sldId id="266" r:id="rId23"/>
    <p:sldId id="267" r:id="rId24"/>
    <p:sldId id="268" r:id="rId25"/>
    <p:sldId id="269" r:id="rId26"/>
    <p:sldId id="270" r:id="rId27"/>
    <p:sldId id="271" r:id="rId28"/>
    <p:sldId id="272" r:id="rId29"/>
    <p:sldId id="343" r:id="rId30"/>
    <p:sldId id="362" r:id="rId31"/>
    <p:sldId id="363" r:id="rId32"/>
    <p:sldId id="364" r:id="rId33"/>
    <p:sldId id="365" r:id="rId34"/>
    <p:sldId id="366" r:id="rId35"/>
    <p:sldId id="367" r:id="rId36"/>
    <p:sldId id="344" r:id="rId37"/>
    <p:sldId id="345" r:id="rId38"/>
    <p:sldId id="283" r:id="rId39"/>
    <p:sldId id="341" r:id="rId40"/>
    <p:sldId id="348" r:id="rId41"/>
    <p:sldId id="368" r:id="rId42"/>
    <p:sldId id="369" r:id="rId43"/>
    <p:sldId id="349" r:id="rId44"/>
    <p:sldId id="370" r:id="rId45"/>
    <p:sldId id="373" r:id="rId46"/>
    <p:sldId id="374" r:id="rId47"/>
    <p:sldId id="375" r:id="rId48"/>
    <p:sldId id="376" r:id="rId49"/>
    <p:sldId id="377" r:id="rId50"/>
    <p:sldId id="378" r:id="rId51"/>
    <p:sldId id="379" r:id="rId52"/>
    <p:sldId id="397" r:id="rId53"/>
    <p:sldId id="390" r:id="rId54"/>
    <p:sldId id="399" r:id="rId55"/>
    <p:sldId id="400" r:id="rId56"/>
    <p:sldId id="401" r:id="rId57"/>
    <p:sldId id="423" r:id="rId58"/>
    <p:sldId id="273" r:id="rId59"/>
    <p:sldId id="492" r:id="rId60"/>
    <p:sldId id="394" r:id="rId61"/>
    <p:sldId id="495" r:id="rId62"/>
    <p:sldId id="427" r:id="rId63"/>
    <p:sldId id="424" r:id="rId64"/>
    <p:sldId id="383" r:id="rId65"/>
    <p:sldId id="395" r:id="rId66"/>
    <p:sldId id="291" r:id="rId67"/>
    <p:sldId id="292" r:id="rId68"/>
    <p:sldId id="293" r:id="rId69"/>
    <p:sldId id="428" r:id="rId70"/>
    <p:sldId id="295" r:id="rId71"/>
    <p:sldId id="296" r:id="rId72"/>
    <p:sldId id="297" r:id="rId73"/>
    <p:sldId id="360" r:id="rId74"/>
    <p:sldId id="496" r:id="rId7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6" autoAdjust="0"/>
    <p:restoredTop sz="94671" autoAdjust="0"/>
  </p:normalViewPr>
  <p:slideViewPr>
    <p:cSldViewPr>
      <p:cViewPr varScale="1">
        <p:scale>
          <a:sx n="82" d="100"/>
          <a:sy n="82" d="100"/>
        </p:scale>
        <p:origin x="1478" y="62"/>
      </p:cViewPr>
      <p:guideLst>
        <p:guide orient="horz" pos="2160"/>
        <p:guide pos="2880"/>
      </p:guideLst>
    </p:cSldViewPr>
  </p:slideViewPr>
  <p:outlineViewPr>
    <p:cViewPr>
      <p:scale>
        <a:sx n="33" d="100"/>
        <a:sy n="33" d="100"/>
      </p:scale>
      <p:origin x="0" y="45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1758547008547"/>
          <c:y val="0.1003875"/>
          <c:w val="0.83824145299145303"/>
          <c:h val="0.76208750000000003"/>
        </c:manualLayout>
      </c:layout>
      <c:barChart>
        <c:barDir val="col"/>
        <c:grouping val="clustered"/>
        <c:varyColors val="0"/>
        <c:ser>
          <c:idx val="0"/>
          <c:order val="0"/>
          <c:spPr>
            <a:solidFill>
              <a:schemeClr val="tx1">
                <a:lumMod val="65000"/>
                <a:lumOff val="35000"/>
              </a:schemeClr>
            </a:solidFill>
            <a:ln>
              <a:solidFill>
                <a:sysClr val="windowText" lastClr="000000"/>
              </a:solidFill>
            </a:ln>
          </c:spPr>
          <c:invertIfNegative val="0"/>
          <c:dPt>
            <c:idx val="0"/>
            <c:invertIfNegative val="0"/>
            <c:bubble3D val="0"/>
            <c:spPr>
              <a:solidFill>
                <a:schemeClr val="accent3">
                  <a:lumMod val="50000"/>
                </a:schemeClr>
              </a:solidFill>
              <a:ln>
                <a:solidFill>
                  <a:sysClr val="windowText" lastClr="000000"/>
                </a:solidFill>
              </a:ln>
            </c:spPr>
            <c:extLst>
              <c:ext xmlns:c16="http://schemas.microsoft.com/office/drawing/2014/chart" uri="{C3380CC4-5D6E-409C-BE32-E72D297353CC}">
                <c16:uniqueId val="{00000001-2BE5-4911-AC0C-080EBE181215}"/>
              </c:ext>
            </c:extLst>
          </c:dPt>
          <c:dPt>
            <c:idx val="1"/>
            <c:invertIfNegative val="0"/>
            <c:bubble3D val="0"/>
            <c:spPr>
              <a:solidFill>
                <a:schemeClr val="accent6">
                  <a:lumMod val="60000"/>
                  <a:lumOff val="40000"/>
                </a:schemeClr>
              </a:solidFill>
              <a:ln>
                <a:solidFill>
                  <a:sysClr val="windowText" lastClr="000000"/>
                </a:solidFill>
              </a:ln>
            </c:spPr>
            <c:extLst>
              <c:ext xmlns:c16="http://schemas.microsoft.com/office/drawing/2014/chart" uri="{C3380CC4-5D6E-409C-BE32-E72D297353CC}">
                <c16:uniqueId val="{00000003-2BE5-4911-AC0C-080EBE181215}"/>
              </c:ext>
            </c:extLst>
          </c:dPt>
          <c:dPt>
            <c:idx val="2"/>
            <c:invertIfNegative val="0"/>
            <c:bubble3D val="0"/>
            <c:spPr>
              <a:solidFill>
                <a:schemeClr val="accent6">
                  <a:lumMod val="60000"/>
                  <a:lumOff val="40000"/>
                </a:schemeClr>
              </a:solidFill>
              <a:ln>
                <a:solidFill>
                  <a:sysClr val="windowText" lastClr="000000"/>
                </a:solidFill>
              </a:ln>
            </c:spPr>
            <c:extLst>
              <c:ext xmlns:c16="http://schemas.microsoft.com/office/drawing/2014/chart" uri="{C3380CC4-5D6E-409C-BE32-E72D297353CC}">
                <c16:uniqueId val="{00000005-2BE5-4911-AC0C-080EBE181215}"/>
              </c:ext>
            </c:extLst>
          </c:dPt>
          <c:dPt>
            <c:idx val="3"/>
            <c:invertIfNegative val="0"/>
            <c:bubble3D val="0"/>
            <c:spPr>
              <a:solidFill>
                <a:schemeClr val="accent6">
                  <a:lumMod val="50000"/>
                </a:schemeClr>
              </a:solidFill>
              <a:ln>
                <a:solidFill>
                  <a:sysClr val="windowText" lastClr="000000"/>
                </a:solidFill>
              </a:ln>
            </c:spPr>
            <c:extLst>
              <c:ext xmlns:c16="http://schemas.microsoft.com/office/drawing/2014/chart" uri="{C3380CC4-5D6E-409C-BE32-E72D297353CC}">
                <c16:uniqueId val="{00000007-2BE5-4911-AC0C-080EBE181215}"/>
              </c:ext>
            </c:extLst>
          </c:dPt>
          <c:errBars>
            <c:errBarType val="both"/>
            <c:errValType val="cust"/>
            <c:noEndCap val="0"/>
            <c:plus>
              <c:numRef>
                <c:f>'Kruskall DW_humidité graph M200'!$I$12:$I$16</c:f>
                <c:numCache>
                  <c:formatCode>General</c:formatCode>
                  <c:ptCount val="5"/>
                  <c:pt idx="0">
                    <c:v>1.7787743346799438</c:v>
                  </c:pt>
                  <c:pt idx="1">
                    <c:v>5.1725684914197902</c:v>
                  </c:pt>
                  <c:pt idx="2">
                    <c:v>3.3350886506554818</c:v>
                  </c:pt>
                  <c:pt idx="3">
                    <c:v>3.8598656488996181</c:v>
                  </c:pt>
                  <c:pt idx="4">
                    <c:v>6.7553485796310699</c:v>
                  </c:pt>
                </c:numCache>
              </c:numRef>
            </c:plus>
            <c:minus>
              <c:numRef>
                <c:f>'Kruskall DW_humidité graph M200'!$I$12:$I$16</c:f>
                <c:numCache>
                  <c:formatCode>General</c:formatCode>
                  <c:ptCount val="5"/>
                  <c:pt idx="0">
                    <c:v>1.7787743346799438</c:v>
                  </c:pt>
                  <c:pt idx="1">
                    <c:v>5.1725684914197902</c:v>
                  </c:pt>
                  <c:pt idx="2">
                    <c:v>3.3350886506554818</c:v>
                  </c:pt>
                  <c:pt idx="3">
                    <c:v>3.8598656488996181</c:v>
                  </c:pt>
                  <c:pt idx="4">
                    <c:v>6.7553485796310699</c:v>
                  </c:pt>
                </c:numCache>
              </c:numRef>
            </c:minus>
          </c:errBars>
          <c:cat>
            <c:strRef>
              <c:f>'Kruskall DW_humidité graph M200'!$J$12:$J$16</c:f>
              <c:strCache>
                <c:ptCount val="5"/>
                <c:pt idx="0">
                  <c:v>MC</c:v>
                </c:pt>
                <c:pt idx="1">
                  <c:v>M200-1</c:v>
                </c:pt>
                <c:pt idx="2">
                  <c:v>M200-3</c:v>
                </c:pt>
                <c:pt idx="3">
                  <c:v>M500</c:v>
                </c:pt>
                <c:pt idx="4">
                  <c:v>M500-B</c:v>
                </c:pt>
              </c:strCache>
            </c:strRef>
          </c:cat>
          <c:val>
            <c:numRef>
              <c:f>'Kruskall DW_humidité graph M200'!$H$12:$H$15</c:f>
              <c:numCache>
                <c:formatCode>0.00</c:formatCode>
                <c:ptCount val="4"/>
                <c:pt idx="0">
                  <c:v>14.864657627306936</c:v>
                </c:pt>
                <c:pt idx="1">
                  <c:v>20.977919290484913</c:v>
                </c:pt>
                <c:pt idx="2">
                  <c:v>24.724697891222185</c:v>
                </c:pt>
                <c:pt idx="3">
                  <c:v>23.349984011566956</c:v>
                </c:pt>
              </c:numCache>
            </c:numRef>
          </c:val>
          <c:extLst>
            <c:ext xmlns:c16="http://schemas.microsoft.com/office/drawing/2014/chart" uri="{C3380CC4-5D6E-409C-BE32-E72D297353CC}">
              <c16:uniqueId val="{00000008-2BE5-4911-AC0C-080EBE181215}"/>
            </c:ext>
          </c:extLst>
        </c:ser>
        <c:dLbls>
          <c:showLegendKey val="0"/>
          <c:showVal val="0"/>
          <c:showCatName val="0"/>
          <c:showSerName val="0"/>
          <c:showPercent val="0"/>
          <c:showBubbleSize val="0"/>
        </c:dLbls>
        <c:gapWidth val="150"/>
        <c:axId val="1301063808"/>
        <c:axId val="1301068160"/>
      </c:barChart>
      <c:catAx>
        <c:axId val="1301063808"/>
        <c:scaling>
          <c:orientation val="minMax"/>
        </c:scaling>
        <c:delete val="0"/>
        <c:axPos val="b"/>
        <c:numFmt formatCode="General" sourceLinked="0"/>
        <c:majorTickMark val="out"/>
        <c:minorTickMark val="none"/>
        <c:tickLblPos val="nextTo"/>
        <c:txPr>
          <a:bodyPr/>
          <a:lstStyle/>
          <a:p>
            <a:pPr>
              <a:defRPr b="1"/>
            </a:pPr>
            <a:endParaRPr lang="en-US"/>
          </a:p>
        </c:txPr>
        <c:crossAx val="1301068160"/>
        <c:crosses val="autoZero"/>
        <c:auto val="1"/>
        <c:lblAlgn val="ctr"/>
        <c:lblOffset val="100"/>
        <c:noMultiLvlLbl val="0"/>
      </c:catAx>
      <c:valAx>
        <c:axId val="1301068160"/>
        <c:scaling>
          <c:orientation val="minMax"/>
        </c:scaling>
        <c:delete val="0"/>
        <c:axPos val="l"/>
        <c:title>
          <c:tx>
            <c:rich>
              <a:bodyPr rot="-5400000" vert="horz"/>
              <a:lstStyle/>
              <a:p>
                <a:pPr>
                  <a:defRPr/>
                </a:pPr>
                <a:r>
                  <a:rPr lang="en-US" dirty="0"/>
                  <a:t>Yield  (t DW ha</a:t>
                </a:r>
                <a:r>
                  <a:rPr lang="en-US" baseline="30000" dirty="0"/>
                  <a:t>-1</a:t>
                </a:r>
                <a:r>
                  <a:rPr lang="en-US" dirty="0"/>
                  <a:t>)</a:t>
                </a:r>
              </a:p>
            </c:rich>
          </c:tx>
          <c:layout>
            <c:manualLayout>
              <c:xMode val="edge"/>
              <c:yMode val="edge"/>
              <c:x val="2.7777777777777779E-3"/>
              <c:y val="0.19979131944444445"/>
            </c:manualLayout>
          </c:layout>
          <c:overlay val="0"/>
        </c:title>
        <c:numFmt formatCode="0" sourceLinked="0"/>
        <c:majorTickMark val="out"/>
        <c:minorTickMark val="none"/>
        <c:tickLblPos val="nextTo"/>
        <c:crossAx val="1301063808"/>
        <c:crosses val="autoZero"/>
        <c:crossBetween val="between"/>
      </c:valAx>
    </c:plotArea>
    <c:plotVisOnly val="1"/>
    <c:dispBlanksAs val="gap"/>
    <c:showDLblsOverMax val="0"/>
  </c:chart>
  <c:spPr>
    <a:ln>
      <a:noFill/>
    </a:ln>
  </c:spPr>
  <c:txPr>
    <a:bodyPr/>
    <a:lstStyle/>
    <a:p>
      <a:pPr>
        <a:defRPr sz="1600">
          <a:latin typeface="+mn-lt"/>
          <a:cs typeface="Times New Roman" panose="02020603050405020304" pitchFamily="18" charset="0"/>
        </a:defRPr>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drawings/drawing1.xml><?xml version="1.0" encoding="utf-8"?>
<c:userShapes xmlns:c="http://schemas.openxmlformats.org/drawingml/2006/chart">
  <cdr:relSizeAnchor xmlns:cdr="http://schemas.openxmlformats.org/drawingml/2006/chartDrawing">
    <cdr:from>
      <cdr:x>0.86111</cdr:x>
      <cdr:y>0.04989</cdr:y>
    </cdr:from>
    <cdr:to>
      <cdr:x>0.92986</cdr:x>
      <cdr:y>0.16448</cdr:y>
    </cdr:to>
    <cdr:sp macro="" textlink="">
      <cdr:nvSpPr>
        <cdr:cNvPr id="3" name="ZoneTexte 2"/>
        <cdr:cNvSpPr txBox="1"/>
      </cdr:nvSpPr>
      <cdr:spPr>
        <a:xfrm xmlns:a="http://schemas.openxmlformats.org/drawingml/2006/main">
          <a:off x="4029989" y="143696"/>
          <a:ext cx="321750" cy="33001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FR" sz="1300" dirty="0">
              <a:latin typeface="+mn-lt"/>
              <a:cs typeface="Times New Roman" panose="02020603050405020304" pitchFamily="18" charset="0"/>
            </a:rPr>
            <a:t>a</a:t>
          </a:r>
        </a:p>
      </cdr:txBody>
    </cdr:sp>
  </cdr:relSizeAnchor>
  <cdr:relSizeAnchor xmlns:cdr="http://schemas.openxmlformats.org/drawingml/2006/chartDrawing">
    <cdr:from>
      <cdr:x>0.65972</cdr:x>
      <cdr:y>0.02489</cdr:y>
    </cdr:from>
    <cdr:to>
      <cdr:x>0.73055</cdr:x>
      <cdr:y>0.13253</cdr:y>
    </cdr:to>
    <cdr:sp macro="" textlink="">
      <cdr:nvSpPr>
        <cdr:cNvPr id="4" name="ZoneTexte 3"/>
        <cdr:cNvSpPr txBox="1"/>
      </cdr:nvSpPr>
      <cdr:spPr>
        <a:xfrm xmlns:a="http://schemas.openxmlformats.org/drawingml/2006/main">
          <a:off x="3087486" y="71688"/>
          <a:ext cx="331484" cy="31000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FR" sz="1300" dirty="0">
              <a:latin typeface="+mn-lt"/>
              <a:cs typeface="Times New Roman" panose="02020603050405020304" pitchFamily="18" charset="0"/>
            </a:rPr>
            <a:t>a</a:t>
          </a:r>
        </a:p>
      </cdr:txBody>
    </cdr:sp>
  </cdr:relSizeAnchor>
  <cdr:relSizeAnchor xmlns:cdr="http://schemas.openxmlformats.org/drawingml/2006/chartDrawing">
    <cdr:from>
      <cdr:x>0.43918</cdr:x>
      <cdr:y>0.07603</cdr:y>
    </cdr:from>
    <cdr:to>
      <cdr:x>0.52876</cdr:x>
      <cdr:y>0.18714</cdr:y>
    </cdr:to>
    <cdr:sp macro="" textlink="">
      <cdr:nvSpPr>
        <cdr:cNvPr id="5" name="ZoneTexte 4"/>
        <cdr:cNvSpPr txBox="1"/>
      </cdr:nvSpPr>
      <cdr:spPr>
        <a:xfrm xmlns:a="http://schemas.openxmlformats.org/drawingml/2006/main">
          <a:off x="2055350" y="218961"/>
          <a:ext cx="419235" cy="31999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FR" sz="1300" dirty="0">
              <a:latin typeface="+mn-lt"/>
              <a:cs typeface="Times New Roman" panose="02020603050405020304" pitchFamily="18" charset="0"/>
            </a:rPr>
            <a:t>ab</a:t>
          </a:r>
        </a:p>
      </cdr:txBody>
    </cdr:sp>
  </cdr:relSizeAnchor>
  <cdr:relSizeAnchor xmlns:cdr="http://schemas.openxmlformats.org/drawingml/2006/chartDrawing">
    <cdr:from>
      <cdr:x>0.24026</cdr:x>
      <cdr:y>0.32449</cdr:y>
    </cdr:from>
    <cdr:to>
      <cdr:x>0.30901</cdr:x>
      <cdr:y>0.41477</cdr:y>
    </cdr:to>
    <cdr:sp macro="" textlink="">
      <cdr:nvSpPr>
        <cdr:cNvPr id="6" name="ZoneTexte 5"/>
        <cdr:cNvSpPr txBox="1"/>
      </cdr:nvSpPr>
      <cdr:spPr>
        <a:xfrm xmlns:a="http://schemas.openxmlformats.org/drawingml/2006/main">
          <a:off x="1124411" y="934527"/>
          <a:ext cx="321750" cy="26000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FR" sz="1300" dirty="0">
              <a:latin typeface="+mn-lt"/>
              <a:cs typeface="Times New Roman" panose="02020603050405020304" pitchFamily="18" charset="0"/>
            </a:rPr>
            <a:t>b</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2336F9-8605-4A93-A741-06DDA985A1BC}" type="datetimeFigureOut">
              <a:rPr lang="fr-FR" smtClean="0"/>
              <a:t>24/05/2022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F7520F-0479-4326-908C-0581439CEB13}" type="slidenum">
              <a:rPr lang="fr-FR" smtClean="0"/>
              <a:t>‹#›</a:t>
            </a:fld>
            <a:endParaRPr lang="fr-FR"/>
          </a:p>
        </p:txBody>
      </p:sp>
    </p:spTree>
    <p:extLst>
      <p:ext uri="{BB962C8B-B14F-4D97-AF65-F5344CB8AC3E}">
        <p14:creationId xmlns:p14="http://schemas.microsoft.com/office/powerpoint/2010/main" val="2543359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18</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18</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18</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27</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27</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27</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28</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28</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28</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29</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29</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29</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30</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30</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30</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31</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31</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31</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32</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32</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32</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33</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33</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33</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34</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34</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34</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35</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35</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35</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36</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36</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36</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19</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19</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19</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37</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37</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37</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38</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38</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38</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39</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39</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39</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40</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40</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40</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41</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41</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41</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E949766-0FB2-413E-A6F3-71C59464833B}" type="slidenum">
              <a:rPr lang="fr-FR" altLang="en-US" smtClean="0">
                <a:solidFill>
                  <a:srgbClr val="000000"/>
                </a:solidFill>
              </a:rPr>
              <a:pPr eaLnBrk="1" hangingPunct="1">
                <a:spcBef>
                  <a:spcPct val="0"/>
                </a:spcBef>
              </a:pPr>
              <a:t>42</a:t>
            </a:fld>
            <a:endParaRPr lang="fr-FR" altLang="en-US">
              <a:solidFill>
                <a:srgbClr val="000000"/>
              </a:solidFill>
            </a:endParaRPr>
          </a:p>
        </p:txBody>
      </p:sp>
      <p:sp>
        <p:nvSpPr>
          <p:cNvPr id="133123" name="Rectangle 7"/>
          <p:cNvSpPr txBox="1">
            <a:spLocks noGrp="1" noChangeArrowheads="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AFBE47BB-6756-4985-A8DC-C8EC16273515}" type="slidenum">
              <a:rPr lang="fr-FR" altLang="en-US">
                <a:solidFill>
                  <a:srgbClr val="000000"/>
                </a:solidFill>
              </a:rPr>
              <a:pPr algn="r" eaLnBrk="1" hangingPunct="1">
                <a:spcBef>
                  <a:spcPct val="0"/>
                </a:spcBef>
              </a:pPr>
              <a:t>42</a:t>
            </a:fld>
            <a:endParaRPr lang="fr-FR" altLang="en-US">
              <a:solidFill>
                <a:srgbClr val="000000"/>
              </a:solidFill>
            </a:endParaRPr>
          </a:p>
        </p:txBody>
      </p:sp>
      <p:sp>
        <p:nvSpPr>
          <p:cNvPr id="133124" name="Rectangle 7"/>
          <p:cNvSpPr txBox="1">
            <a:spLocks noGrp="1" noChangeArrowheads="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61C75F5C-B0B8-4D59-B43C-6CC923FEC01F}" type="slidenum">
              <a:rPr lang="fr-FR" altLang="en-US">
                <a:solidFill>
                  <a:srgbClr val="000000"/>
                </a:solidFill>
                <a:latin typeface="Calibri" pitchFamily="34" charset="0"/>
                <a:cs typeface="Arial" pitchFamily="34" charset="0"/>
              </a:rPr>
              <a:pPr algn="r" eaLnBrk="1" hangingPunct="1">
                <a:spcBef>
                  <a:spcPct val="0"/>
                </a:spcBef>
              </a:pPr>
              <a:t>42</a:t>
            </a:fld>
            <a:endParaRPr lang="fr-FR" altLang="en-US">
              <a:solidFill>
                <a:srgbClr val="000000"/>
              </a:solidFill>
              <a:latin typeface="Calibri" pitchFamily="34" charset="0"/>
              <a:cs typeface="Arial" pitchFamily="34" charset="0"/>
            </a:endParaRPr>
          </a:p>
        </p:txBody>
      </p:sp>
      <p:sp>
        <p:nvSpPr>
          <p:cNvPr id="133125" name="Rectangle 2"/>
          <p:cNvSpPr>
            <a:spLocks noGrp="1" noRot="1" noChangeAspect="1" noChangeArrowheads="1" noTextEdit="1"/>
          </p:cNvSpPr>
          <p:nvPr>
            <p:ph type="sldImg"/>
          </p:nvPr>
        </p:nvSpPr>
        <p:spPr>
          <a:xfrm>
            <a:off x="1143000" y="685800"/>
            <a:ext cx="4572000" cy="3429000"/>
          </a:xfrm>
          <a:ln/>
        </p:spPr>
      </p:sp>
      <p:sp>
        <p:nvSpPr>
          <p:cNvPr id="1331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43</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43</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43</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44</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44</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44</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45</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45</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45</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46</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46</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46</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20</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20</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20</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47</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47</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47</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48</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48</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48</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49</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49</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49</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50</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50</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50</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51</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51</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51</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52</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52</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52</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9AD5F38-70E6-4755-97F8-ABCA88750237}" type="slidenum">
              <a:rPr lang="fr-FR" smtClean="0"/>
              <a:pPr/>
              <a:t>53</a:t>
            </a:fld>
            <a:endParaRPr lang="fr-FR"/>
          </a:p>
        </p:txBody>
      </p:sp>
    </p:spTree>
    <p:extLst>
      <p:ext uri="{BB962C8B-B14F-4D97-AF65-F5344CB8AC3E}">
        <p14:creationId xmlns:p14="http://schemas.microsoft.com/office/powerpoint/2010/main" val="24847485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85750" indent="-285750" algn="just">
              <a:buFont typeface="Wingdings" panose="05000000000000000000" pitchFamily="2" charset="2"/>
              <a:buChar char="§"/>
            </a:pPr>
            <a:r>
              <a:rPr lang="en-US" sz="1200" dirty="0"/>
              <a:t>Nord-Pas de Calais: 571 polluted sites (13.8 % of French  polluted sites)</a:t>
            </a:r>
          </a:p>
          <a:p>
            <a:pPr marL="285750" indent="-285750" algn="just">
              <a:buFont typeface="Wingdings" panose="05000000000000000000" pitchFamily="2" charset="2"/>
              <a:buChar char="§"/>
            </a:pPr>
            <a:r>
              <a:rPr lang="en-US" sz="1200" dirty="0"/>
              <a:t>Former coal-mining area</a:t>
            </a:r>
          </a:p>
          <a:p>
            <a:pPr algn="just"/>
            <a:endParaRPr lang="en-US" sz="1200" dirty="0"/>
          </a:p>
          <a:p>
            <a:pPr marL="285750" indent="-285750" algn="just">
              <a:buFont typeface="Wingdings" panose="05000000000000000000" pitchFamily="2" charset="2"/>
              <a:buChar char="§"/>
            </a:pPr>
            <a:r>
              <a:rPr lang="en-US" sz="1200" dirty="0"/>
              <a:t>Metaleurop Nord (1894-2003) and Nyrstar (date): extractive metallurgies from imported ores</a:t>
            </a:r>
          </a:p>
          <a:p>
            <a:pPr algn="just"/>
            <a:endParaRPr lang="en-US" sz="800" dirty="0"/>
          </a:p>
          <a:p>
            <a:pPr marL="285750" indent="-285750" algn="just">
              <a:buFont typeface="Wingdings" panose="05000000000000000000" pitchFamily="2" charset="2"/>
              <a:buChar char="§"/>
            </a:pPr>
            <a:r>
              <a:rPr lang="en-US" sz="1200" dirty="0"/>
              <a:t>Metaleurop </a:t>
            </a:r>
            <a:r>
              <a:rPr lang="en-GB" sz="1200" dirty="0"/>
              <a:t>megasite: surroundings of the former Pb and Zn smelters</a:t>
            </a:r>
            <a:r>
              <a:rPr lang="en-US" sz="1200" dirty="0"/>
              <a:t> </a:t>
            </a:r>
          </a:p>
          <a:p>
            <a:endParaRPr lang="en-US" dirty="0"/>
          </a:p>
        </p:txBody>
      </p:sp>
      <p:sp>
        <p:nvSpPr>
          <p:cNvPr id="4" name="Espace réservé du numéro de diapositive 3"/>
          <p:cNvSpPr>
            <a:spLocks noGrp="1"/>
          </p:cNvSpPr>
          <p:nvPr>
            <p:ph type="sldNum" sz="quarter" idx="10"/>
          </p:nvPr>
        </p:nvSpPr>
        <p:spPr/>
        <p:txBody>
          <a:bodyPr/>
          <a:lstStyle/>
          <a:p>
            <a:fld id="{9F57D275-C9F1-4BF5-8E24-CE2188BBCEFF}" type="slidenum">
              <a:rPr lang="en-GB" smtClean="0"/>
              <a:t>54</a:t>
            </a:fld>
            <a:endParaRPr lang="en-GB"/>
          </a:p>
        </p:txBody>
      </p:sp>
    </p:spTree>
    <p:extLst>
      <p:ext uri="{BB962C8B-B14F-4D97-AF65-F5344CB8AC3E}">
        <p14:creationId xmlns:p14="http://schemas.microsoft.com/office/powerpoint/2010/main" val="952266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9F57D275-C9F1-4BF5-8E24-CE2188BBCEFF}" type="slidenum">
              <a:rPr lang="en-GB" smtClean="0"/>
              <a:t>55</a:t>
            </a:fld>
            <a:endParaRPr lang="en-GB"/>
          </a:p>
        </p:txBody>
      </p:sp>
    </p:spTree>
    <p:extLst>
      <p:ext uri="{BB962C8B-B14F-4D97-AF65-F5344CB8AC3E}">
        <p14:creationId xmlns:p14="http://schemas.microsoft.com/office/powerpoint/2010/main" val="952266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9F57D275-C9F1-4BF5-8E24-CE2188BBCEFF}" type="slidenum">
              <a:rPr lang="en-GB" smtClean="0"/>
              <a:t>56</a:t>
            </a:fld>
            <a:endParaRPr lang="en-GB"/>
          </a:p>
        </p:txBody>
      </p:sp>
    </p:spTree>
    <p:extLst>
      <p:ext uri="{BB962C8B-B14F-4D97-AF65-F5344CB8AC3E}">
        <p14:creationId xmlns:p14="http://schemas.microsoft.com/office/powerpoint/2010/main" val="952266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21</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21</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21</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A42D5F01-79F1-42E6-B776-4B74807C73F3}" type="slidenum">
              <a:rPr lang="en-US" smtClean="0"/>
              <a:t>57</a:t>
            </a:fld>
            <a:endParaRPr lang="en-US" dirty="0"/>
          </a:p>
        </p:txBody>
      </p:sp>
    </p:spTree>
    <p:extLst>
      <p:ext uri="{BB962C8B-B14F-4D97-AF65-F5344CB8AC3E}">
        <p14:creationId xmlns:p14="http://schemas.microsoft.com/office/powerpoint/2010/main" val="6273134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9FA4428-91B3-4818-A944-5661EF3DC03C}" type="slidenum">
              <a:rPr lang="fr-FR" smtClean="0"/>
              <a:t>61</a:t>
            </a:fld>
            <a:endParaRPr lang="fr-FR"/>
          </a:p>
        </p:txBody>
      </p:sp>
    </p:spTree>
    <p:extLst>
      <p:ext uri="{BB962C8B-B14F-4D97-AF65-F5344CB8AC3E}">
        <p14:creationId xmlns:p14="http://schemas.microsoft.com/office/powerpoint/2010/main" val="3803825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A42D5F01-79F1-42E6-B776-4B74807C73F3}" type="slidenum">
              <a:rPr lang="en-US" smtClean="0"/>
              <a:t>62</a:t>
            </a:fld>
            <a:endParaRPr lang="en-US"/>
          </a:p>
        </p:txBody>
      </p:sp>
    </p:spTree>
    <p:extLst>
      <p:ext uri="{BB962C8B-B14F-4D97-AF65-F5344CB8AC3E}">
        <p14:creationId xmlns:p14="http://schemas.microsoft.com/office/powerpoint/2010/main" val="1215351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9F57D275-C9F1-4BF5-8E24-CE2188BBCEFF}" type="slidenum">
              <a:rPr lang="en-GB" smtClean="0"/>
              <a:t>64</a:t>
            </a:fld>
            <a:endParaRPr lang="en-GB"/>
          </a:p>
        </p:txBody>
      </p:sp>
    </p:spTree>
    <p:extLst>
      <p:ext uri="{BB962C8B-B14F-4D97-AF65-F5344CB8AC3E}">
        <p14:creationId xmlns:p14="http://schemas.microsoft.com/office/powerpoint/2010/main" val="5195324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Dire problème dosage C dans C et UC</a:t>
            </a:r>
          </a:p>
        </p:txBody>
      </p:sp>
      <p:sp>
        <p:nvSpPr>
          <p:cNvPr id="4" name="Espace réservé du numéro de diapositive 3"/>
          <p:cNvSpPr>
            <a:spLocks noGrp="1"/>
          </p:cNvSpPr>
          <p:nvPr>
            <p:ph type="sldNum" sz="quarter" idx="10"/>
          </p:nvPr>
        </p:nvSpPr>
        <p:spPr/>
        <p:txBody>
          <a:bodyPr/>
          <a:lstStyle/>
          <a:p>
            <a:fld id="{29CE9023-9180-45F6-A642-3DCD642DE79A}" type="slidenum">
              <a:rPr lang="en-US" smtClean="0"/>
              <a:t>67</a:t>
            </a:fld>
            <a:endParaRPr lang="en-US" dirty="0"/>
          </a:p>
        </p:txBody>
      </p:sp>
    </p:spTree>
    <p:extLst>
      <p:ext uri="{BB962C8B-B14F-4D97-AF65-F5344CB8AC3E}">
        <p14:creationId xmlns:p14="http://schemas.microsoft.com/office/powerpoint/2010/main" val="4274488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22</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22</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22</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23</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23</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23</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24</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24</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24</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25</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25</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25</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6438545-67B6-4AAF-B4BB-6E811D9DA7E6}" type="slidenum">
              <a:rPr lang="fr-FR"/>
              <a:pPr/>
              <a:t>26</a:t>
            </a:fld>
            <a:endParaRPr lang="fr-FR"/>
          </a:p>
        </p:txBody>
      </p:sp>
      <p:sp>
        <p:nvSpPr>
          <p:cNvPr id="4198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C7F9E29-869E-4A12-80ED-BC3B2439D750}" type="slidenum">
              <a:rPr lang="fr-FR" sz="1200">
                <a:latin typeface="Arial" pitchFamily="34" charset="0"/>
              </a:rPr>
              <a:pPr algn="r">
                <a:defRPr/>
              </a:pPr>
              <a:t>26</a:t>
            </a:fld>
            <a:endParaRPr lang="fr-FR" sz="1200">
              <a:latin typeface="Arial" pitchFamily="34"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A29898F-09EB-437B-955F-A6605D399202}" type="slidenum">
              <a:rPr lang="fr-FR" sz="1200">
                <a:latin typeface="Calibri" pitchFamily="34" charset="0"/>
                <a:cs typeface="Arial" charset="0"/>
              </a:rPr>
              <a:pPr algn="r"/>
              <a:t>26</a:t>
            </a:fld>
            <a:endParaRPr lang="fr-FR" sz="1200">
              <a:latin typeface="Calibri" pitchFamily="34" charset="0"/>
              <a:cs typeface="Arial" charset="0"/>
            </a:endParaRPr>
          </a:p>
        </p:txBody>
      </p:sp>
      <p:sp>
        <p:nvSpPr>
          <p:cNvPr id="218116"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218117"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9649BE9D-6D0D-4EF4-BF70-77F39B9BD588}" type="datetime1">
              <a:rPr lang="fr-FR" smtClean="0"/>
              <a:t>24/05/2022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955E3DD-04B1-4142-8BA3-27EC25A0645F}" type="slidenum">
              <a:rPr lang="fr-FR" smtClean="0"/>
              <a:t>‹#›</a:t>
            </a:fld>
            <a:endParaRPr lang="fr-FR"/>
          </a:p>
        </p:txBody>
      </p:sp>
    </p:spTree>
    <p:extLst>
      <p:ext uri="{BB962C8B-B14F-4D97-AF65-F5344CB8AC3E}">
        <p14:creationId xmlns:p14="http://schemas.microsoft.com/office/powerpoint/2010/main" val="3009444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BE69D78-8F97-4806-8FF9-DCCB7D35FAA3}" type="datetime1">
              <a:rPr lang="fr-FR" smtClean="0"/>
              <a:t>24/05/2022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955E3DD-04B1-4142-8BA3-27EC25A0645F}" type="slidenum">
              <a:rPr lang="fr-FR" smtClean="0"/>
              <a:t>‹#›</a:t>
            </a:fld>
            <a:endParaRPr lang="fr-FR"/>
          </a:p>
        </p:txBody>
      </p:sp>
    </p:spTree>
    <p:extLst>
      <p:ext uri="{BB962C8B-B14F-4D97-AF65-F5344CB8AC3E}">
        <p14:creationId xmlns:p14="http://schemas.microsoft.com/office/powerpoint/2010/main" val="1855457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37478EC-97A7-4619-86D7-0C87A365DCFB}" type="datetime1">
              <a:rPr lang="fr-FR" smtClean="0"/>
              <a:t>24/05/2022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955E3DD-04B1-4142-8BA3-27EC25A0645F}" type="slidenum">
              <a:rPr lang="fr-FR" smtClean="0"/>
              <a:t>‹#›</a:t>
            </a:fld>
            <a:endParaRPr lang="fr-FR"/>
          </a:p>
        </p:txBody>
      </p:sp>
    </p:spTree>
    <p:extLst>
      <p:ext uri="{BB962C8B-B14F-4D97-AF65-F5344CB8AC3E}">
        <p14:creationId xmlns:p14="http://schemas.microsoft.com/office/powerpoint/2010/main" val="3529531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6204435-E595-495E-8739-9973B66C04DA}" type="datetime1">
              <a:rPr lang="fr-FR" smtClean="0"/>
              <a:t>24/05/2022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955E3DD-04B1-4142-8BA3-27EC25A0645F}" type="slidenum">
              <a:rPr lang="fr-FR" smtClean="0"/>
              <a:t>‹#›</a:t>
            </a:fld>
            <a:endParaRPr lang="fr-FR"/>
          </a:p>
        </p:txBody>
      </p:sp>
    </p:spTree>
    <p:extLst>
      <p:ext uri="{BB962C8B-B14F-4D97-AF65-F5344CB8AC3E}">
        <p14:creationId xmlns:p14="http://schemas.microsoft.com/office/powerpoint/2010/main" val="3111206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BE8A6EA9-B674-4D6C-9BD3-BDF227FAE182}" type="datetime1">
              <a:rPr lang="fr-FR" smtClean="0"/>
              <a:t>24/05/2022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955E3DD-04B1-4142-8BA3-27EC25A0645F}" type="slidenum">
              <a:rPr lang="fr-FR" smtClean="0"/>
              <a:t>‹#›</a:t>
            </a:fld>
            <a:endParaRPr lang="fr-FR"/>
          </a:p>
        </p:txBody>
      </p:sp>
    </p:spTree>
    <p:extLst>
      <p:ext uri="{BB962C8B-B14F-4D97-AF65-F5344CB8AC3E}">
        <p14:creationId xmlns:p14="http://schemas.microsoft.com/office/powerpoint/2010/main" val="1690569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B02954B4-DAF2-485B-B689-143A091AC7C5}" type="datetime1">
              <a:rPr lang="fr-FR" smtClean="0"/>
              <a:t>24/05/2022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955E3DD-04B1-4142-8BA3-27EC25A0645F}" type="slidenum">
              <a:rPr lang="fr-FR" smtClean="0"/>
              <a:t>‹#›</a:t>
            </a:fld>
            <a:endParaRPr lang="fr-FR"/>
          </a:p>
        </p:txBody>
      </p:sp>
    </p:spTree>
    <p:extLst>
      <p:ext uri="{BB962C8B-B14F-4D97-AF65-F5344CB8AC3E}">
        <p14:creationId xmlns:p14="http://schemas.microsoft.com/office/powerpoint/2010/main" val="1947681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7582C86A-8822-4F00-9954-8F79D508BCEF}" type="datetime1">
              <a:rPr lang="fr-FR" smtClean="0"/>
              <a:t>24/05/2022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955E3DD-04B1-4142-8BA3-27EC25A0645F}" type="slidenum">
              <a:rPr lang="fr-FR" smtClean="0"/>
              <a:t>‹#›</a:t>
            </a:fld>
            <a:endParaRPr lang="fr-FR"/>
          </a:p>
        </p:txBody>
      </p:sp>
    </p:spTree>
    <p:extLst>
      <p:ext uri="{BB962C8B-B14F-4D97-AF65-F5344CB8AC3E}">
        <p14:creationId xmlns:p14="http://schemas.microsoft.com/office/powerpoint/2010/main" val="222997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0839394-C8AF-4BB0-8BFE-DACDE33FB39B}" type="datetime1">
              <a:rPr lang="fr-FR" smtClean="0"/>
              <a:t>24/05/2022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955E3DD-04B1-4142-8BA3-27EC25A0645F}" type="slidenum">
              <a:rPr lang="fr-FR" smtClean="0"/>
              <a:t>‹#›</a:t>
            </a:fld>
            <a:endParaRPr lang="fr-FR"/>
          </a:p>
        </p:txBody>
      </p:sp>
    </p:spTree>
    <p:extLst>
      <p:ext uri="{BB962C8B-B14F-4D97-AF65-F5344CB8AC3E}">
        <p14:creationId xmlns:p14="http://schemas.microsoft.com/office/powerpoint/2010/main" val="598623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22295AE-E144-470F-AA91-5105DD7A9EC6}" type="datetime1">
              <a:rPr lang="fr-FR" smtClean="0"/>
              <a:t>24/05/2022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955E3DD-04B1-4142-8BA3-27EC25A0645F}" type="slidenum">
              <a:rPr lang="fr-FR" smtClean="0"/>
              <a:t>‹#›</a:t>
            </a:fld>
            <a:endParaRPr lang="fr-FR"/>
          </a:p>
        </p:txBody>
      </p:sp>
    </p:spTree>
    <p:extLst>
      <p:ext uri="{BB962C8B-B14F-4D97-AF65-F5344CB8AC3E}">
        <p14:creationId xmlns:p14="http://schemas.microsoft.com/office/powerpoint/2010/main" val="1209249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72E3208-4E55-4990-9D4B-73F006EDE744}" type="datetime1">
              <a:rPr lang="fr-FR" smtClean="0"/>
              <a:t>24/05/2022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955E3DD-04B1-4142-8BA3-27EC25A0645F}" type="slidenum">
              <a:rPr lang="fr-FR" smtClean="0"/>
              <a:t>‹#›</a:t>
            </a:fld>
            <a:endParaRPr lang="fr-FR"/>
          </a:p>
        </p:txBody>
      </p:sp>
    </p:spTree>
    <p:extLst>
      <p:ext uri="{BB962C8B-B14F-4D97-AF65-F5344CB8AC3E}">
        <p14:creationId xmlns:p14="http://schemas.microsoft.com/office/powerpoint/2010/main" val="4165418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F3A3C9-713A-42EF-8758-945443805B44}" type="datetime1">
              <a:rPr lang="fr-FR" smtClean="0"/>
              <a:t>24/05/2022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955E3DD-04B1-4142-8BA3-27EC25A0645F}" type="slidenum">
              <a:rPr lang="fr-FR" smtClean="0"/>
              <a:t>‹#›</a:t>
            </a:fld>
            <a:endParaRPr lang="fr-FR"/>
          </a:p>
        </p:txBody>
      </p:sp>
    </p:spTree>
    <p:extLst>
      <p:ext uri="{BB962C8B-B14F-4D97-AF65-F5344CB8AC3E}">
        <p14:creationId xmlns:p14="http://schemas.microsoft.com/office/powerpoint/2010/main" val="4040415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100006-F926-4E02-B903-15D9340F51BB}" type="datetime1">
              <a:rPr lang="fr-FR" smtClean="0"/>
              <a:t>24/05/2022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55E3DD-04B1-4142-8BA3-27EC25A0645F}" type="slidenum">
              <a:rPr lang="fr-FR" smtClean="0"/>
              <a:t>‹#›</a:t>
            </a:fld>
            <a:endParaRPr lang="fr-FR"/>
          </a:p>
        </p:txBody>
      </p:sp>
    </p:spTree>
    <p:extLst>
      <p:ext uri="{BB962C8B-B14F-4D97-AF65-F5344CB8AC3E}">
        <p14:creationId xmlns:p14="http://schemas.microsoft.com/office/powerpoint/2010/main" val="516298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7.png"/><Relationship Id="rId5" Type="http://schemas.openxmlformats.org/officeDocument/2006/relationships/oleObject" Target="../embeddings/oleObject1.bin"/><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2.emf"/></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30C285-FDCF-43DD-AAAA-352966B37DFE}"/>
              </a:ext>
            </a:extLst>
          </p:cNvPr>
          <p:cNvSpPr>
            <a:spLocks noGrp="1"/>
          </p:cNvSpPr>
          <p:nvPr>
            <p:ph type="sldNum" sz="quarter" idx="12"/>
          </p:nvPr>
        </p:nvSpPr>
        <p:spPr/>
        <p:txBody>
          <a:bodyPr/>
          <a:lstStyle/>
          <a:p>
            <a:fld id="{2955E3DD-04B1-4142-8BA3-27EC25A0645F}" type="slidenum">
              <a:rPr lang="fr-FR" smtClean="0"/>
              <a:t>1</a:t>
            </a:fld>
            <a:endParaRPr lang="fr-FR"/>
          </a:p>
        </p:txBody>
      </p:sp>
      <p:sp>
        <p:nvSpPr>
          <p:cNvPr id="5" name="Rectangle 4">
            <a:extLst>
              <a:ext uri="{FF2B5EF4-FFF2-40B4-BE49-F238E27FC236}">
                <a16:creationId xmlns:a16="http://schemas.microsoft.com/office/drawing/2014/main" id="{2BAC17B9-55A4-4960-8F23-8B6EDF6F628F}"/>
              </a:ext>
            </a:extLst>
          </p:cNvPr>
          <p:cNvSpPr>
            <a:spLocks noChangeArrowheads="1"/>
          </p:cNvSpPr>
          <p:nvPr/>
        </p:nvSpPr>
        <p:spPr bwMode="auto">
          <a:xfrm>
            <a:off x="3244" y="3125391"/>
            <a:ext cx="9144000" cy="607218"/>
          </a:xfrm>
          <a:prstGeom prst="rect">
            <a:avLst/>
          </a:prstGeom>
          <a:solidFill>
            <a:schemeClr val="accent5">
              <a:lumMod val="40000"/>
              <a:lumOff val="60000"/>
            </a:schemeClr>
          </a:solidFill>
          <a:ln w="9525">
            <a:noFill/>
            <a:miter lim="800000"/>
            <a:headEnd/>
            <a:tailEnd/>
          </a:ln>
          <a:effectLst/>
        </p:spPr>
        <p:txBody>
          <a:bodyPr anchor="ctr">
            <a:spAutoFit/>
          </a:bodyPr>
          <a:lstStyle/>
          <a:p>
            <a:pPr algn="ctr">
              <a:lnSpc>
                <a:spcPct val="130000"/>
              </a:lnSpc>
            </a:pPr>
            <a:r>
              <a:rPr lang="fr-FR" sz="2800" b="1" dirty="0"/>
              <a:t>Phytotechnologies </a:t>
            </a:r>
            <a:r>
              <a:rPr lang="en-US" sz="2800" b="1" dirty="0"/>
              <a:t>to clean up contaminated sites</a:t>
            </a:r>
            <a:endParaRPr lang="fr-FR" sz="2800" b="1" dirty="0"/>
          </a:p>
        </p:txBody>
      </p:sp>
      <p:sp>
        <p:nvSpPr>
          <p:cNvPr id="2" name="Rectangle 1">
            <a:extLst>
              <a:ext uri="{FF2B5EF4-FFF2-40B4-BE49-F238E27FC236}">
                <a16:creationId xmlns:a16="http://schemas.microsoft.com/office/drawing/2014/main" id="{C09E23BF-C7D2-4703-9080-239E1ABE784D}"/>
              </a:ext>
            </a:extLst>
          </p:cNvPr>
          <p:cNvSpPr/>
          <p:nvPr/>
        </p:nvSpPr>
        <p:spPr>
          <a:xfrm>
            <a:off x="2895997" y="3735694"/>
            <a:ext cx="3352007" cy="400110"/>
          </a:xfrm>
          <a:prstGeom prst="rect">
            <a:avLst/>
          </a:prstGeom>
        </p:spPr>
        <p:txBody>
          <a:bodyPr wrap="none">
            <a:spAutoFit/>
          </a:bodyPr>
          <a:lstStyle/>
          <a:p>
            <a:pPr lvl="0" algn="ctr"/>
            <a:r>
              <a:rPr lang="en-US" sz="2000" b="1" u="sng" dirty="0">
                <a:solidFill>
                  <a:prstClr val="black"/>
                </a:solidFill>
              </a:rPr>
              <a:t>Dr. Karim Suhail Al Souki, PhD</a:t>
            </a:r>
          </a:p>
        </p:txBody>
      </p:sp>
    </p:spTree>
    <p:extLst>
      <p:ext uri="{BB962C8B-B14F-4D97-AF65-F5344CB8AC3E}">
        <p14:creationId xmlns:p14="http://schemas.microsoft.com/office/powerpoint/2010/main" val="1594293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560" y="1231592"/>
            <a:ext cx="7992888" cy="1477328"/>
          </a:xfrm>
          <a:prstGeom prst="rect">
            <a:avLst/>
          </a:prstGeom>
        </p:spPr>
        <p:txBody>
          <a:bodyPr wrap="square">
            <a:spAutoFit/>
          </a:bodyPr>
          <a:lstStyle/>
          <a:p>
            <a:pPr algn="just"/>
            <a:r>
              <a:rPr lang="en-US" dirty="0">
                <a:solidFill>
                  <a:srgbClr val="000000"/>
                </a:solidFill>
              </a:rPr>
              <a:t>Soil pollution can result from both intended and unintended activities. </a:t>
            </a:r>
          </a:p>
          <a:p>
            <a:pPr algn="just"/>
            <a:endParaRPr lang="en-US" dirty="0">
              <a:solidFill>
                <a:srgbClr val="000000"/>
              </a:solidFill>
            </a:endParaRPr>
          </a:p>
          <a:p>
            <a:pPr algn="just"/>
            <a:r>
              <a:rPr lang="en-US" dirty="0">
                <a:solidFill>
                  <a:srgbClr val="000000"/>
                </a:solidFill>
              </a:rPr>
              <a:t>These activities can include the direct deposition of contaminants into the soil as well as complex environmental processes that can lead to indirect soil contamination through water or atmospheric deposition.</a:t>
            </a:r>
            <a:endParaRPr lang="cs-CZ" dirty="0"/>
          </a:p>
        </p:txBody>
      </p:sp>
      <p:sp>
        <p:nvSpPr>
          <p:cNvPr id="5" name="Rectangle 4"/>
          <p:cNvSpPr/>
          <p:nvPr/>
        </p:nvSpPr>
        <p:spPr>
          <a:xfrm>
            <a:off x="611560" y="3628761"/>
            <a:ext cx="3990580" cy="400110"/>
          </a:xfrm>
          <a:prstGeom prst="rect">
            <a:avLst/>
          </a:prstGeom>
        </p:spPr>
        <p:txBody>
          <a:bodyPr wrap="none">
            <a:spAutoFit/>
          </a:bodyPr>
          <a:lstStyle/>
          <a:p>
            <a:r>
              <a:rPr lang="en-US" sz="2000" b="1" dirty="0">
                <a:solidFill>
                  <a:srgbClr val="000000"/>
                </a:solidFill>
              </a:rPr>
              <a:t>Different types of soil pollution</a:t>
            </a:r>
            <a:endParaRPr lang="cs-CZ" sz="2000" b="1" dirty="0"/>
          </a:p>
        </p:txBody>
      </p:sp>
      <p:sp>
        <p:nvSpPr>
          <p:cNvPr id="6" name="Rectangle 5"/>
          <p:cNvSpPr/>
          <p:nvPr/>
        </p:nvSpPr>
        <p:spPr>
          <a:xfrm>
            <a:off x="1763688" y="4028871"/>
            <a:ext cx="3605924" cy="1200329"/>
          </a:xfrm>
          <a:prstGeom prst="rect">
            <a:avLst/>
          </a:prstGeom>
        </p:spPr>
        <p:txBody>
          <a:bodyPr wrap="none">
            <a:spAutoFit/>
          </a:bodyPr>
          <a:lstStyle/>
          <a:p>
            <a:pPr marL="342900" indent="-342900">
              <a:lnSpc>
                <a:spcPct val="200000"/>
              </a:lnSpc>
              <a:buFont typeface="+mj-lt"/>
              <a:buAutoNum type="arabicPeriod"/>
            </a:pPr>
            <a:r>
              <a:rPr lang="cs-CZ" dirty="0">
                <a:solidFill>
                  <a:srgbClr val="C00000"/>
                </a:solidFill>
              </a:rPr>
              <a:t>POINT-SOURCE POLLUTION</a:t>
            </a:r>
            <a:endParaRPr lang="en-US" dirty="0">
              <a:solidFill>
                <a:srgbClr val="C00000"/>
              </a:solidFill>
            </a:endParaRPr>
          </a:p>
          <a:p>
            <a:pPr marL="342900" indent="-342900">
              <a:lnSpc>
                <a:spcPct val="200000"/>
              </a:lnSpc>
              <a:buFont typeface="+mj-lt"/>
              <a:buAutoNum type="arabicPeriod"/>
            </a:pPr>
            <a:r>
              <a:rPr lang="cs-CZ" dirty="0">
                <a:solidFill>
                  <a:srgbClr val="C00000"/>
                </a:solidFill>
              </a:rPr>
              <a:t>DIFFUSE POLLUTION</a:t>
            </a:r>
          </a:p>
        </p:txBody>
      </p:sp>
    </p:spTree>
    <p:extLst>
      <p:ext uri="{BB962C8B-B14F-4D97-AF65-F5344CB8AC3E}">
        <p14:creationId xmlns:p14="http://schemas.microsoft.com/office/powerpoint/2010/main" val="3672131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1339027"/>
            <a:ext cx="7992888" cy="4524315"/>
          </a:xfrm>
          <a:prstGeom prst="rect">
            <a:avLst/>
          </a:prstGeom>
        </p:spPr>
        <p:txBody>
          <a:bodyPr wrap="square">
            <a:spAutoFit/>
          </a:bodyPr>
          <a:lstStyle/>
          <a:p>
            <a:pPr algn="just"/>
            <a:r>
              <a:rPr lang="en-US" dirty="0">
                <a:solidFill>
                  <a:srgbClr val="000000"/>
                </a:solidFill>
              </a:rPr>
              <a:t>Soil pollution can be caused by a specific event or a series of events within a particular area in which contaminants are released to the soil, and the source and identity of the pollution is easily identified. This type of pollution is known</a:t>
            </a:r>
          </a:p>
          <a:p>
            <a:pPr algn="just"/>
            <a:r>
              <a:rPr lang="cs-CZ" dirty="0">
                <a:solidFill>
                  <a:srgbClr val="000000"/>
                </a:solidFill>
              </a:rPr>
              <a:t>as point-source pollution.</a:t>
            </a:r>
            <a:endParaRPr lang="en-US" dirty="0">
              <a:solidFill>
                <a:srgbClr val="000000"/>
              </a:solidFill>
            </a:endParaRPr>
          </a:p>
          <a:p>
            <a:pPr algn="just"/>
            <a:endParaRPr lang="en-US" dirty="0">
              <a:solidFill>
                <a:srgbClr val="000000"/>
              </a:solidFill>
            </a:endParaRPr>
          </a:p>
          <a:p>
            <a:pPr algn="just"/>
            <a:r>
              <a:rPr lang="en-US" b="1" dirty="0"/>
              <a:t>Anthropogenic activities </a:t>
            </a:r>
            <a:r>
              <a:rPr lang="en-US" dirty="0"/>
              <a:t>represent the main sources of point-source pollution.</a:t>
            </a:r>
          </a:p>
          <a:p>
            <a:pPr algn="just"/>
            <a:endParaRPr lang="en-US" dirty="0"/>
          </a:p>
          <a:p>
            <a:pPr algn="just"/>
            <a:r>
              <a:rPr lang="en-US" dirty="0"/>
              <a:t>Examples include former factory sites, inadequate waste and wastewater disposal, uncontrolled landfills, excessive application of agrochemicals, spills of many types, and many others. </a:t>
            </a:r>
          </a:p>
          <a:p>
            <a:pPr algn="just"/>
            <a:endParaRPr lang="en-US" dirty="0"/>
          </a:p>
          <a:p>
            <a:pPr algn="just"/>
            <a:r>
              <a:rPr lang="en-US" dirty="0"/>
              <a:t>Activities such as  mining and smelting that are carried out using poor environmental standards are also sources of contamination with heavy metals in many regions of the world.</a:t>
            </a:r>
          </a:p>
          <a:p>
            <a:pPr algn="just"/>
            <a:endParaRPr lang="en-US" dirty="0"/>
          </a:p>
        </p:txBody>
      </p:sp>
      <p:sp>
        <p:nvSpPr>
          <p:cNvPr id="5" name="Rectangle 4"/>
          <p:cNvSpPr/>
          <p:nvPr/>
        </p:nvSpPr>
        <p:spPr>
          <a:xfrm>
            <a:off x="483038" y="692696"/>
            <a:ext cx="3605924" cy="646331"/>
          </a:xfrm>
          <a:prstGeom prst="rect">
            <a:avLst/>
          </a:prstGeom>
        </p:spPr>
        <p:txBody>
          <a:bodyPr wrap="none">
            <a:spAutoFit/>
          </a:bodyPr>
          <a:lstStyle/>
          <a:p>
            <a:pPr marL="342900" indent="-342900">
              <a:lnSpc>
                <a:spcPct val="200000"/>
              </a:lnSpc>
              <a:buFont typeface="+mj-lt"/>
              <a:buAutoNum type="arabicPeriod"/>
            </a:pPr>
            <a:r>
              <a:rPr lang="cs-CZ" dirty="0">
                <a:solidFill>
                  <a:srgbClr val="C00000"/>
                </a:solidFill>
              </a:rPr>
              <a:t>POINT-SOURCE POLLUTION</a:t>
            </a:r>
            <a:endParaRPr lang="en-US" dirty="0">
              <a:solidFill>
                <a:srgbClr val="C00000"/>
              </a:solidFill>
            </a:endParaRPr>
          </a:p>
        </p:txBody>
      </p:sp>
    </p:spTree>
    <p:extLst>
      <p:ext uri="{BB962C8B-B14F-4D97-AF65-F5344CB8AC3E}">
        <p14:creationId xmlns:p14="http://schemas.microsoft.com/office/powerpoint/2010/main" val="3731863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692696"/>
            <a:ext cx="8280920" cy="5909310"/>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n-US" dirty="0"/>
              <a:t>Other examples of point-source pollution are aromatic hydrocarbons and toxic</a:t>
            </a:r>
          </a:p>
          <a:p>
            <a:pPr algn="just">
              <a:lnSpc>
                <a:spcPct val="150000"/>
              </a:lnSpc>
            </a:pPr>
            <a:r>
              <a:rPr lang="en-US" dirty="0"/>
              <a:t>metals, which are related to oil products.</a:t>
            </a:r>
          </a:p>
          <a:p>
            <a:pPr lvl="2" algn="just">
              <a:lnSpc>
                <a:spcPct val="150000"/>
              </a:lnSpc>
            </a:pPr>
            <a:r>
              <a:rPr lang="en-US" dirty="0"/>
              <a:t>The sites range from leakage from tank installations in Greenland, which caused aromatic hydrocarbon and toxic metal levels that  exceeded the Danish environmental quality criteria (</a:t>
            </a:r>
            <a:r>
              <a:rPr lang="en-US" dirty="0" err="1"/>
              <a:t>Fritt</a:t>
            </a:r>
            <a:r>
              <a:rPr lang="en-US" dirty="0"/>
              <a:t>-Rasmussen et al., 2012), to accidental leakage from oil refinery storage tanks in Tehran (</a:t>
            </a:r>
            <a:r>
              <a:rPr lang="en-US" dirty="0" err="1"/>
              <a:t>Bayat</a:t>
            </a:r>
            <a:r>
              <a:rPr lang="en-US" dirty="0"/>
              <a:t> et al., 2016).</a:t>
            </a:r>
          </a:p>
          <a:p>
            <a:pPr marL="285750" indent="-285750">
              <a:lnSpc>
                <a:spcPct val="150000"/>
              </a:lnSpc>
              <a:buFont typeface="Wingdings" panose="05000000000000000000" pitchFamily="2" charset="2"/>
              <a:buChar char="Ø"/>
            </a:pPr>
            <a:r>
              <a:rPr lang="en-US" dirty="0"/>
              <a:t>Point-source pollution is very common in urban areas. </a:t>
            </a:r>
          </a:p>
          <a:p>
            <a:pPr marL="1200150" lvl="2" indent="-285750" algn="just">
              <a:lnSpc>
                <a:spcPct val="150000"/>
              </a:lnSpc>
              <a:buFont typeface="Wingdings" panose="05000000000000000000" pitchFamily="2" charset="2"/>
              <a:buChar char="q"/>
            </a:pPr>
            <a:r>
              <a:rPr lang="en-US" dirty="0"/>
              <a:t>Soils near roads have high levels of heavy metals, polycyclic aromatic hydrocarbons, and other pollutants.</a:t>
            </a:r>
          </a:p>
          <a:p>
            <a:pPr marL="1200150" lvl="2" indent="-285750" algn="just">
              <a:lnSpc>
                <a:spcPct val="150000"/>
              </a:lnSpc>
              <a:buFont typeface="Wingdings" panose="05000000000000000000" pitchFamily="2" charset="2"/>
              <a:buChar char="q"/>
            </a:pPr>
            <a:r>
              <a:rPr lang="en-US" dirty="0"/>
              <a:t>Old or illegal landfills, where waste is not disposed of properly or according to its toxicity (e.g. batteries or radioactive waste), as well as disposal of sewage sludge and wastewater, can also be important point-source pollutants.</a:t>
            </a:r>
            <a:endParaRPr lang="cs-CZ" dirty="0"/>
          </a:p>
        </p:txBody>
      </p:sp>
    </p:spTree>
    <p:extLst>
      <p:ext uri="{BB962C8B-B14F-4D97-AF65-F5344CB8AC3E}">
        <p14:creationId xmlns:p14="http://schemas.microsoft.com/office/powerpoint/2010/main" val="453212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548680"/>
            <a:ext cx="3200171" cy="621709"/>
          </a:xfrm>
          <a:prstGeom prst="rect">
            <a:avLst/>
          </a:prstGeom>
        </p:spPr>
        <p:txBody>
          <a:bodyPr wrap="none">
            <a:spAutoFit/>
          </a:bodyPr>
          <a:lstStyle/>
          <a:p>
            <a:pPr marL="342900" indent="-342900">
              <a:lnSpc>
                <a:spcPct val="200000"/>
              </a:lnSpc>
              <a:buFont typeface="+mj-lt"/>
              <a:buAutoNum type="arabicPeriod" startAt="2"/>
            </a:pPr>
            <a:r>
              <a:rPr lang="cs-CZ" sz="2000" b="1" dirty="0">
                <a:solidFill>
                  <a:srgbClr val="C00000"/>
                </a:solidFill>
              </a:rPr>
              <a:t>DIFFUSE POLLUTION</a:t>
            </a:r>
          </a:p>
        </p:txBody>
      </p:sp>
      <p:sp>
        <p:nvSpPr>
          <p:cNvPr id="5" name="Rectangle 4"/>
          <p:cNvSpPr/>
          <p:nvPr/>
        </p:nvSpPr>
        <p:spPr>
          <a:xfrm>
            <a:off x="467544" y="1340769"/>
            <a:ext cx="8280920" cy="4247317"/>
          </a:xfrm>
          <a:prstGeom prst="rect">
            <a:avLst/>
          </a:prstGeom>
        </p:spPr>
        <p:txBody>
          <a:bodyPr wrap="square">
            <a:spAutoFit/>
          </a:bodyPr>
          <a:lstStyle/>
          <a:p>
            <a:pPr marL="285750" indent="-285750" algn="just">
              <a:buFont typeface="Wingdings" panose="05000000000000000000" pitchFamily="2" charset="2"/>
              <a:buChar char="Ø"/>
            </a:pPr>
            <a:r>
              <a:rPr lang="en-US" dirty="0">
                <a:solidFill>
                  <a:srgbClr val="000000"/>
                </a:solidFill>
              </a:rPr>
              <a:t>Diffuse pollution is pollution that is spread over very wide areas, accumulates in soil, and does not have a single or easily identified source.  Diffuse pollution occurs where emission, transformation and dilution of contaminants in other media have occurred prior to their transfer to soil.</a:t>
            </a:r>
          </a:p>
          <a:p>
            <a:pPr marL="285750" indent="-285750" algn="just">
              <a:buFont typeface="Wingdings" panose="05000000000000000000" pitchFamily="2" charset="2"/>
              <a:buChar char="Ø"/>
            </a:pPr>
            <a:endParaRPr lang="en-US" dirty="0">
              <a:solidFill>
                <a:srgbClr val="000000"/>
              </a:solidFill>
            </a:endParaRPr>
          </a:p>
          <a:p>
            <a:pPr marL="285750" indent="-285750" algn="just">
              <a:buFont typeface="Wingdings" panose="05000000000000000000" pitchFamily="2" charset="2"/>
              <a:buChar char="Ø"/>
            </a:pPr>
            <a:r>
              <a:rPr lang="en-US" dirty="0"/>
              <a:t>Diffuse pollution involves the transport of pollutants via air-soil-water systems. </a:t>
            </a:r>
          </a:p>
          <a:p>
            <a:pPr marL="285750" indent="-285750" algn="just">
              <a:buFont typeface="Wingdings" panose="05000000000000000000" pitchFamily="2" charset="2"/>
              <a:buChar char="Ø"/>
            </a:pPr>
            <a:endParaRPr lang="en-US" dirty="0"/>
          </a:p>
          <a:p>
            <a:pPr marL="285750" indent="-285750" algn="just">
              <a:buFont typeface="Wingdings" panose="05000000000000000000" pitchFamily="2" charset="2"/>
              <a:buChar char="Ø"/>
            </a:pPr>
            <a:r>
              <a:rPr lang="en-US" dirty="0"/>
              <a:t>Complex analyses involving these three compartments is therefore needed in order adequately to assess this type of pollution. For that reason, diffuse pollution is difficult to analyze, and it can be challenging to track and to delimit its spatial extent. </a:t>
            </a:r>
          </a:p>
          <a:p>
            <a:pPr marL="285750" indent="-285750" algn="just">
              <a:buFont typeface="Wingdings" panose="05000000000000000000" pitchFamily="2" charset="2"/>
              <a:buChar char="Ø"/>
            </a:pPr>
            <a:endParaRPr lang="en-US" dirty="0"/>
          </a:p>
          <a:p>
            <a:pPr marL="285750" indent="-285750" algn="just">
              <a:buFont typeface="Wingdings" panose="05000000000000000000" pitchFamily="2" charset="2"/>
              <a:buChar char="Ø"/>
            </a:pPr>
            <a:r>
              <a:rPr lang="en-US" dirty="0"/>
              <a:t>Many of the contaminants that cause local pollution may be involved in diffuse pollution, since their fate in the environment is not well understood.</a:t>
            </a:r>
          </a:p>
          <a:p>
            <a:pPr marL="285750" indent="-285750" algn="just">
              <a:buFont typeface="Wingdings" panose="05000000000000000000" pitchFamily="2" charset="2"/>
              <a:buChar char="Ø"/>
            </a:pPr>
            <a:endParaRPr lang="cs-CZ" dirty="0"/>
          </a:p>
        </p:txBody>
      </p:sp>
    </p:spTree>
    <p:extLst>
      <p:ext uri="{BB962C8B-B14F-4D97-AF65-F5344CB8AC3E}">
        <p14:creationId xmlns:p14="http://schemas.microsoft.com/office/powerpoint/2010/main" val="1675911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1560" y="1028343"/>
            <a:ext cx="8352928" cy="3970318"/>
          </a:xfrm>
          <a:prstGeom prst="rect">
            <a:avLst/>
          </a:prstGeom>
        </p:spPr>
        <p:txBody>
          <a:bodyPr wrap="square">
            <a:spAutoFit/>
          </a:bodyPr>
          <a:lstStyle/>
          <a:p>
            <a:pPr algn="just"/>
            <a:r>
              <a:rPr lang="en-US" dirty="0"/>
              <a:t>Examples of diffuse pollution are numerous and can include sources from </a:t>
            </a:r>
          </a:p>
          <a:p>
            <a:pPr algn="just"/>
            <a:endParaRPr lang="en-US" dirty="0"/>
          </a:p>
          <a:p>
            <a:pPr marL="742950" lvl="1" indent="-285750" algn="just">
              <a:buFont typeface="Arial" panose="020B0604020202020204" pitchFamily="34" charset="0"/>
              <a:buChar char="•"/>
            </a:pPr>
            <a:r>
              <a:rPr lang="en-US" dirty="0"/>
              <a:t>nuclear power and weapons activities; </a:t>
            </a:r>
          </a:p>
          <a:p>
            <a:pPr marL="742950" lvl="1" indent="-285750" algn="just">
              <a:buFont typeface="Arial" panose="020B0604020202020204" pitchFamily="34" charset="0"/>
              <a:buChar char="•"/>
            </a:pPr>
            <a:r>
              <a:rPr lang="en-US" dirty="0"/>
              <a:t>uncontrolled waste disposal and contaminated effluents released in and near catchments; land application of sewage sludge; </a:t>
            </a:r>
          </a:p>
          <a:p>
            <a:pPr marL="742950" lvl="1" indent="-285750" algn="just">
              <a:buFont typeface="Arial" panose="020B0604020202020204" pitchFamily="34" charset="0"/>
              <a:buChar char="•"/>
            </a:pPr>
            <a:r>
              <a:rPr lang="en-US" dirty="0"/>
              <a:t>the agricultural use of pesticides and fertilizers which also add heavy metals, persistent organic pollutants, excess nutrients and agrochemicals that are transported downstream by surface runoff; </a:t>
            </a:r>
          </a:p>
          <a:p>
            <a:pPr marL="742950" lvl="1" indent="-285750" algn="just">
              <a:buFont typeface="Arial" panose="020B0604020202020204" pitchFamily="34" charset="0"/>
              <a:buChar char="•"/>
            </a:pPr>
            <a:r>
              <a:rPr lang="en-US" dirty="0"/>
              <a:t>flood events; </a:t>
            </a:r>
          </a:p>
          <a:p>
            <a:pPr marL="742950" lvl="1" indent="-285750" algn="just">
              <a:buFont typeface="Arial" panose="020B0604020202020204" pitchFamily="34" charset="0"/>
              <a:buChar char="•"/>
            </a:pPr>
            <a:r>
              <a:rPr lang="en-US" dirty="0"/>
              <a:t>atmospheric transport and deposition; and/or soil erosion. </a:t>
            </a:r>
          </a:p>
          <a:p>
            <a:pPr algn="just"/>
            <a:endParaRPr lang="en-US" dirty="0"/>
          </a:p>
          <a:p>
            <a:pPr algn="just"/>
            <a:endParaRPr lang="en-US" dirty="0"/>
          </a:p>
          <a:p>
            <a:pPr algn="just"/>
            <a:r>
              <a:rPr lang="en-US" dirty="0"/>
              <a:t>Diffuse pollution has a significant impact on the environment and human health, although its severity and extent are generally unknown.</a:t>
            </a:r>
            <a:endParaRPr lang="cs-CZ" dirty="0"/>
          </a:p>
        </p:txBody>
      </p:sp>
    </p:spTree>
    <p:extLst>
      <p:ext uri="{BB962C8B-B14F-4D97-AF65-F5344CB8AC3E}">
        <p14:creationId xmlns:p14="http://schemas.microsoft.com/office/powerpoint/2010/main" val="1293175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692"/>
            <a:ext cx="9144000" cy="5296516"/>
          </a:xfrm>
          <a:prstGeom prst="rect">
            <a:avLst/>
          </a:prstGeom>
        </p:spPr>
      </p:pic>
      <p:sp>
        <p:nvSpPr>
          <p:cNvPr id="5" name="Rectangle 4"/>
          <p:cNvSpPr/>
          <p:nvPr/>
        </p:nvSpPr>
        <p:spPr>
          <a:xfrm>
            <a:off x="0" y="5373216"/>
            <a:ext cx="9144000" cy="369332"/>
          </a:xfrm>
          <a:prstGeom prst="rect">
            <a:avLst/>
          </a:prstGeom>
        </p:spPr>
        <p:txBody>
          <a:bodyPr wrap="square">
            <a:spAutoFit/>
          </a:bodyPr>
          <a:lstStyle/>
          <a:p>
            <a:pPr algn="ctr"/>
            <a:r>
              <a:rPr lang="en-US" b="1" dirty="0">
                <a:solidFill>
                  <a:srgbClr val="C00000"/>
                </a:solidFill>
              </a:rPr>
              <a:t>Fig. Transport pathway of pesticides in the environment. Source: FAO, 2000</a:t>
            </a:r>
            <a:endParaRPr lang="cs-CZ" dirty="0">
              <a:solidFill>
                <a:srgbClr val="C00000"/>
              </a:solidFill>
            </a:endParaRPr>
          </a:p>
        </p:txBody>
      </p:sp>
    </p:spTree>
    <p:extLst>
      <p:ext uri="{BB962C8B-B14F-4D97-AF65-F5344CB8AC3E}">
        <p14:creationId xmlns:p14="http://schemas.microsoft.com/office/powerpoint/2010/main" val="2538609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27784" y="764704"/>
            <a:ext cx="3281283" cy="369332"/>
          </a:xfrm>
          <a:prstGeom prst="rect">
            <a:avLst/>
          </a:prstGeom>
        </p:spPr>
        <p:txBody>
          <a:bodyPr wrap="none">
            <a:spAutoFit/>
          </a:bodyPr>
          <a:lstStyle/>
          <a:p>
            <a:r>
              <a:rPr lang="cs-CZ" b="1" dirty="0">
                <a:effectLst>
                  <a:outerShdw blurRad="38100" dist="38100" dir="2700000" algn="tl">
                    <a:srgbClr val="000000">
                      <a:alpha val="43137"/>
                    </a:srgbClr>
                  </a:outerShdw>
                </a:effectLst>
              </a:rPr>
              <a:t>MAIN POLLUTANTS IN SOIL</a:t>
            </a:r>
          </a:p>
        </p:txBody>
      </p:sp>
      <p:pic>
        <p:nvPicPr>
          <p:cNvPr id="6" name="Picture 5"/>
          <p:cNvPicPr>
            <a:picLocks noChangeAspect="1"/>
          </p:cNvPicPr>
          <p:nvPr/>
        </p:nvPicPr>
        <p:blipFill>
          <a:blip r:embed="rId2"/>
          <a:stretch>
            <a:fillRect/>
          </a:stretch>
        </p:blipFill>
        <p:spPr>
          <a:xfrm>
            <a:off x="28517" y="1268760"/>
            <a:ext cx="6696744" cy="5496687"/>
          </a:xfrm>
          <a:prstGeom prst="rect">
            <a:avLst/>
          </a:prstGeom>
        </p:spPr>
      </p:pic>
    </p:spTree>
    <p:extLst>
      <p:ext uri="{BB962C8B-B14F-4D97-AF65-F5344CB8AC3E}">
        <p14:creationId xmlns:p14="http://schemas.microsoft.com/office/powerpoint/2010/main" val="3301834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87624" y="623223"/>
            <a:ext cx="3600858" cy="369332"/>
          </a:xfrm>
          <a:prstGeom prst="rect">
            <a:avLst/>
          </a:prstGeom>
        </p:spPr>
        <p:txBody>
          <a:bodyPr wrap="none">
            <a:spAutoFit/>
          </a:bodyPr>
          <a:lstStyle/>
          <a:p>
            <a:pPr algn="ctr"/>
            <a:r>
              <a:rPr lang="en-US" b="1" dirty="0">
                <a:effectLst>
                  <a:outerShdw blurRad="38100" dist="38100" dir="2700000" algn="tl">
                    <a:srgbClr val="000000">
                      <a:alpha val="43137"/>
                    </a:srgbClr>
                  </a:outerShdw>
                </a:effectLst>
              </a:rPr>
              <a:t>2. </a:t>
            </a:r>
            <a:r>
              <a:rPr lang="cs-CZ" b="1" dirty="0">
                <a:effectLst>
                  <a:outerShdw blurRad="38100" dist="38100" dir="2700000" algn="tl">
                    <a:srgbClr val="000000">
                      <a:alpha val="43137"/>
                    </a:srgbClr>
                  </a:outerShdw>
                </a:effectLst>
              </a:rPr>
              <a:t>ANTHROPOGENIC SOURCES</a:t>
            </a:r>
          </a:p>
        </p:txBody>
      </p:sp>
      <p:sp>
        <p:nvSpPr>
          <p:cNvPr id="6" name="Rectangle 5"/>
          <p:cNvSpPr/>
          <p:nvPr/>
        </p:nvSpPr>
        <p:spPr>
          <a:xfrm>
            <a:off x="-6257" y="1024478"/>
            <a:ext cx="9150257" cy="307777"/>
          </a:xfrm>
          <a:prstGeom prst="rect">
            <a:avLst/>
          </a:prstGeom>
        </p:spPr>
        <p:txBody>
          <a:bodyPr wrap="square">
            <a:spAutoFit/>
          </a:bodyPr>
          <a:lstStyle/>
          <a:p>
            <a:pPr marL="285750" indent="-285750" algn="just">
              <a:buFont typeface="Wingdings" panose="05000000000000000000" pitchFamily="2" charset="2"/>
              <a:buChar char="Ø"/>
            </a:pPr>
            <a:r>
              <a:rPr lang="en-US" sz="1400" dirty="0"/>
              <a:t>Centuries of anthropogenic activities have resulted in a widespread problem of soil pollution around the world.</a:t>
            </a:r>
          </a:p>
        </p:txBody>
      </p:sp>
      <p:pic>
        <p:nvPicPr>
          <p:cNvPr id="7" name="Picture 6"/>
          <p:cNvPicPr>
            <a:picLocks noChangeAspect="1"/>
          </p:cNvPicPr>
          <p:nvPr/>
        </p:nvPicPr>
        <p:blipFill>
          <a:blip r:embed="rId2"/>
          <a:stretch>
            <a:fillRect/>
          </a:stretch>
        </p:blipFill>
        <p:spPr>
          <a:xfrm>
            <a:off x="0" y="1362697"/>
            <a:ext cx="9150257" cy="5495303"/>
          </a:xfrm>
          <a:prstGeom prst="rect">
            <a:avLst/>
          </a:prstGeom>
        </p:spPr>
      </p:pic>
      <p:sp>
        <p:nvSpPr>
          <p:cNvPr id="9" name="Rectangle 8"/>
          <p:cNvSpPr/>
          <p:nvPr/>
        </p:nvSpPr>
        <p:spPr>
          <a:xfrm>
            <a:off x="463192" y="6488668"/>
            <a:ext cx="8136904" cy="369332"/>
          </a:xfrm>
          <a:prstGeom prst="rect">
            <a:avLst/>
          </a:prstGeom>
        </p:spPr>
        <p:txBody>
          <a:bodyPr wrap="square">
            <a:spAutoFit/>
          </a:bodyPr>
          <a:lstStyle/>
          <a:p>
            <a:r>
              <a:rPr lang="en-US" dirty="0"/>
              <a:t>Fig. Potential interrelated pathways for soil-subsurface chemical contamination. </a:t>
            </a:r>
          </a:p>
        </p:txBody>
      </p:sp>
    </p:spTree>
    <p:extLst>
      <p:ext uri="{BB962C8B-B14F-4D97-AF65-F5344CB8AC3E}">
        <p14:creationId xmlns:p14="http://schemas.microsoft.com/office/powerpoint/2010/main" val="1516573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ZoneTexte 277"/>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dirty="0">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Remediation techniques</a:t>
            </a:r>
          </a:p>
        </p:txBody>
      </p:sp>
      <p:sp>
        <p:nvSpPr>
          <p:cNvPr id="11" name="Espace réservé du contenu 2"/>
          <p:cNvSpPr txBox="1">
            <a:spLocks/>
          </p:cNvSpPr>
          <p:nvPr/>
        </p:nvSpPr>
        <p:spPr>
          <a:xfrm>
            <a:off x="173487" y="620688"/>
            <a:ext cx="8863009" cy="1376513"/>
          </a:xfrm>
          <a:prstGeom prst="rect">
            <a:avLst/>
          </a:prstGeom>
        </p:spPr>
        <p:txBody>
          <a:bodyPr vert="horz" wrap="square" lIns="72000" tIns="72000" rIns="72000" bIns="72000" rtlCol="0">
            <a:spAutoFit/>
          </a:bodyPr>
          <a:lstStyle/>
          <a:p>
            <a:pPr marL="342900" lvl="0" indent="-342900">
              <a:spcBef>
                <a:spcPct val="20000"/>
              </a:spcBef>
              <a:buFont typeface="Arial" pitchFamily="34" charset="0"/>
              <a:buChar char="•"/>
              <a:defRPr/>
            </a:pPr>
            <a:r>
              <a:rPr lang="en-US" sz="2200" b="1">
                <a:latin typeface="Calibri" pitchFamily="34" charset="0"/>
                <a:cs typeface="Calibri" pitchFamily="34" charset="0"/>
              </a:rPr>
              <a:t>Physico-chemical techniques</a:t>
            </a:r>
          </a:p>
          <a:p>
            <a:pPr marL="800100" lvl="1" indent="-342900">
              <a:spcBef>
                <a:spcPct val="20000"/>
              </a:spcBef>
              <a:buFontTx/>
              <a:buChar char="-"/>
              <a:defRPr/>
            </a:pPr>
            <a:r>
              <a:rPr lang="en-US" sz="2000" b="1">
                <a:latin typeface="Calibri" pitchFamily="34" charset="0"/>
                <a:cs typeface="Calibri" pitchFamily="34" charset="0"/>
              </a:rPr>
              <a:t>Remove and transport to landfill  / pump and treat type systems</a:t>
            </a: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87" y="2383538"/>
            <a:ext cx="4415108" cy="3133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descr="http://www.psi-environnement.fr/img/site/competences/amiante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2383538"/>
            <a:ext cx="4182229" cy="3133694"/>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12"/>
          </p:nvPr>
        </p:nvSpPr>
        <p:spPr/>
        <p:txBody>
          <a:bodyPr/>
          <a:lstStyle/>
          <a:p>
            <a:fld id="{2955E3DD-04B1-4142-8BA3-27EC25A0645F}" type="slidenum">
              <a:rPr lang="fr-FR" smtClean="0"/>
              <a:t>18</a:t>
            </a:fld>
            <a:endParaRPr lang="fr-FR"/>
          </a:p>
        </p:txBody>
      </p:sp>
    </p:spTree>
    <p:extLst>
      <p:ext uri="{BB962C8B-B14F-4D97-AF65-F5344CB8AC3E}">
        <p14:creationId xmlns:p14="http://schemas.microsoft.com/office/powerpoint/2010/main" val="3405997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87" y="2383538"/>
            <a:ext cx="4415108" cy="3133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data:image/jpeg;base64,/9j/4AAQSkZJRgABAQAAAQABAAD/2wCEAAkGBhQSEBQUEhQVFRUVGBQYFhcWGBcYFhgXFBQXFxUUFRYaHCYfGBklGhUVHy8gIycpLCwsGB4xNTAqNSYrLCkBCQoKDgwOGg8PGi0cHiAqLCwpKSkpLCwsKiwpKSkpKSkpKSwpKSkpKSwpKSksKSksKSkpLCksLCk1LCwsLCkpKf/AABEIAL4BCgMBIgACEQEDEQH/xAAbAAABBQEBAAAAAAAAAAAAAAAAAQMEBQYCB//EAD0QAAEDAgQDBwIDBgYCAwAAAAEAAhEDIQQFEjFBUWEGEyIycYGRFKFCUrEjwdHh8PEVFjNTYtIkwnKCkv/EABoBAQEBAQEBAQAAAAAAAAAAAAABAgMEBQb/xAAkEQACAgMAAgICAwEAAAAAAAAAAQIRAxIhBDEiQRNRYXHwMv/aAAwDAQACEQMRAD8AvkqRC+ifMFQhCAEqRCFFQhCAEIQgEhCVCARCVCARCEIAQhCAEQhCARLCEIBEJUiAISJUIBEJUIDkhCVCARCVIgEhEJUIDqUSkQqQVCRKgFQklLKgBCJQgBCEIASpEIUVCEIAQhIgBCEIAQhCAEIQgCUiRCAVCEKAEISIBUiEIASJUiAEQhEoASpELRkVEpEqFBCEIBUISKAWUSkQgOkJJRKAVCSUSgFQkRKAVEpEIUVEpEKAVIhEqkBIEqRCiykQhACEJFAKkQhAEoSIQAhCSUAoSpEKkFQkQgFQhR8biu7bqi0tB3sHOALjAJtMqCiQhVgzUlz26Y0GDZxsQCHHw7GVIxmIe2lqaPFaRE+tlNkXVktCbw7yWtLhBgSOqclWyULKJSSiVQKhJKJQColIo+Nx7aQaXz4jpECb9VLKSUJEShBUJJRKAVc96LiRIuRPDn6Kk7UY51JrHBxaPFMHlCydfO2Vqo1VH03fhdaJgDeCQLDYidl5smfV0kejHh2V2ejioJAkSbgTcjmBxSrDVKRa6Q/SWgFj6YOm4kgs5jaWxtsrLCdqnMaO/Gtp2qsgg+u0HobpDyE33hqfjtK1006Ezh8U2oNTHBw5hOyvQmmeZpoWUSkRKoCUISIBUkoQgCUkoQgFlNUMU14lhDhtI/RSsxbS7slldrTzAD4aTchkySBNlzkeR06dBrRUkkuMuImDt4QN4AsuX5Dp+NnCVScTgdAkubHx8JmpiaDG+J+p3JtxPKR/Fa3RnVjFbENYJcYHNTP8Mc9oktDX7OkERe83HArI5vmneuOlsBv/ACMGNvDtxKt8g7Q1fpw2zruAHEBgBJk2O+0cFwlme1I7RxKrZZDK3Bp/HM6iImY4gdBuqfNsR3VVjXOJBnWNTYAAHEb+YbJluZvNfS19QNdqnRIcbG1uvJU2e1WuPhJOh7mkuHikMaHAz6ArH5n6O78ZKummwWZtqVKjQZ0ER1H90ZzjO7oudHT0kG/VYzC400ntdqcANMxN2jYEDcQue0Hak1j3YgNa4GQHA8jIJXRZuOzzvE74aPsznAcBTcfFcifXbflf3WgCw+UaQQaUtLxuHS4CHXMsEXbHWVeDPngXo1LRcg3sJNha6Y8yrpJ4nfC/p0i6wBKktyiqdm/JC57MYsubJ4zbl0WuoOsuc/Il6RpYl9mao5C87lrfUn+CiZzkgZpbUAdcEW5GQRcrQdoc+ZhaQe+8kANG55x6C6yLO1LcW4BjXw2ZdHhHK5PTZYXkNP5ejp+C18R51QNuRPACYkkwJPAXVzXyBwY0+Frr6m6tQ6FrtI35EKpZgTWALNJaDIPeaTLTtGgq2GIxDAfDTPrVcf8A0Un5Nu4iPj0qkQxlFT8v3Cj1sM5vmaR+nynq+b4sCBoBjcVKdusGj9lj8R28qsqOp16r7ggadLgCBBNmxcA8LSVY+TIPxkPdrMnqYlrG0olupxBMTsGi/CzvjqsdmXZHENolz2tGmSXFwPha0wB6mfhajsnntWoKtRzdcFoaSS1gFvCHQb7mFK7VYpzsM8OY1oeNIIeXXIsI0BcMmVynaPRjx6qil7B4RtXDVGvMkOtxgFosQbRIPwVPxuUCkwtpQx7nagZ8BGxY5h3kgb9bqP2YaKVGnUaBoa403vAI7xrjaqQQCCx5034StPmmLa2mwk2IMczL32AXpeOMoo4fkcZMxTahp1i1s0Kg2ME0XiASeJYOtxbgr7B9p9JDcS3QT5Xi7HDmCLH2UhrQS2NEQ4u1eUQQAAOUSOv2Wfz/AC8021Q3UdRD3UwQA0ajJY0cNtrwCsLeH9GnpNdNtSqhzQ5pBB4hdLyvL850x3LqjHDzOk6Wi5u28iYHstRg+3TG6W1w7yiagALS7iNI2H9QvWsn7PG49pGsSKPg8wp1RNN7Xjof1G4T663ZmhZSShRH5gA8tsCI3J/EYEAKNpeypWS0kqvoZw1xcD4Q3ck2gGCVkMRinOe5wJuSePEyubyL6Nafs0FJveafp6lOtJHke3V5oJ0OId9k1mNbuvM1zSJ8wIm/CYXWJZllWBXwtbDkf7ZFRohupwjzCARMC0wVPfl7a1YuweZtDIaPpqhLQNDAwNFOoI2A3b7rxrPK7PW8UX6Kz6kadRNolV/+Juc8BsaQb9QFoMVkOLZh6xxGFp1g3T3YoAse/wAYlx7qWQG6j5d4VBQq4VpBqjFYfVMhzG1dMcy0scB/9V0n5DdKPDnDD7b6O4amNZtYyYHpP6o7OVqrqjm0g4hkyGsLw0OgSYFiRqF42Vv/AIThw/S3Eio4AHu9LW1CHsDgNJqh06XA2CZw2CGGweKBrPpaquFlz6GIpkT3oAAALnTO7ZHPcLz9bO45kuT1n4lxDaumHxs22oQWF5EjqLfKTFdjsS81Ipk6quoFzmTp0kXgnor/AC6o0VQ412yaOH/DWbbum3gs2Jkx8rTYfGMj/U+z/wDqijQnkbZjcu7BO0g1i0Fup8ANeCGt8hJNp9Dssc7OsMx2l/jc0xcnTbfy07+q9hxGa0QHA1mAlrhGq9xF+S8jx3fFzj3WVPuQJfh9RE2J/bAzYdVGq9ETv2TcvzIF7AHUwHNcYZ5RFQxHhkWjchaPM81wtHDU6rnO1O0S0aXQXNJMANmLbwsK3OsTTuMNgoE3p6X7dGVieSiUe0NV5DfocKTMiadQeInh+03lZqS7Rukz0XIsa0UjVNQspkyPANnOhojSTJkBa52KNOkajnt0NGolzCDHsd+EQsNl5YaLadYNmWOcxslgvJAuZAuIkqTn1epjHso0iG0BpOrn4Z1aRcgCwHvyWZZ8aXskcM2/RXmq/NcW7VIa0eFt9LWzxPM7nifZPZzmVChSLWeGhTlpc2JrVBbuqUbiQQXDkQDAcVY4mmyjT+npE06LQ52IqeIVqgAksZAtMXdaBZu8ilyTFDEvc51NoYGgUqcDSxgNoH5iNz7cFyUlPq6ejVx56NBkFcVaLXvY2fHrbo8QEiWuncg29VMzGixlB7xTkDVbRD2lrosDcWkx0WJyTPadenFd3dl3i1NYR4tR8IhpO0XKbzHOadJnd0iSA5xLntMUxEaX6gC50gjRsJPGFtRbMOVErN83paWwxheQ46WwHDcBzj+FmqLbmOW/nWZ4tjXWAceLuG0Q3krB2bDuK2mLmld7Q5zvOHSXAzYNHws4NVV7WNHGGibCTzK9EVSObds2uUYjEiKNF9MMu409VLWTDTIBBdcRbopWZY+q5rQ+qH6XggtFOPCJOnT5rH+pTeX5f3VVuIYRqbDiCCZdSpsJBj8O0cd0w6k3wCmSWhhEkFo16fEAPyztN1yavp0uhKWKNMmjqqBpcZaJgseYNuoJ+VcZniSaNCmC4ubTpAyLElgdvM7EcFR40h1MuYWnSSxxIJMapEA7QYEi1leYXBhzxrJ0hmFaIhpH7Bg1SBN3S0/ytdnRjRWQMTmHhe0GTp0tgFznEmYtaTAsU3lmQ4ms4VHuezhqJAdDbQG72K0NGm2m9wptDXEBsgXnU+XnmdIn4Uurj2Umho3jwtm8NFyALlacpUZSVkHEdmadRulwDiAJcPA4k7mR7GDIWdxOSVaTiKUV2CxpugPEwDYWcbC4+FeNz17nOZTpu1QCCRIuYPxzVcMnrN8cwZvBkmTseHyV1ulw5ONumuFPVwzW1CGd5QrNMOp7GeMSRCvMtz+vSBZUIq6eA88ATc8fuVY18pY8NdWY2oYGoEw7bYOWazGjUoNllUuAmz7wJsATeIixkKxyv7MvE6+Lv+GXru3DHhndmHfiDxb/AOMzb1Ud+Mc+q10SXRIB5PIgAi+wWSbjadRx71pZPGmABP5ipbaj6QD6VUVGgiIMOHL0WpbS7ZmEox5JU/8AfZYYrESLiASBpiDcxc8uqcbEeZvxH24J5udU6401f2ddnlc/UZsbHhpmP1CjGhUG9KtPGGyJ6Gb+qzGWvGTLFy6ixp1A57WgbyGgExDdTgSZ3DrzxdfZrZ1WA7PUqWHBezvCW0/OLeINH791isrw1U1O9ZTc+9w1pLR4Y0iNhHBeyVmtdQ0HcU6UjiPCC3hzauUIV7O+zfo87q0XUafeYetUoHUfA17i0w6LDbhN1IwOf42r4KrKGKbxFWmJjj42xFuJCVlDvG0dXlFSoXwD5ZM7XC0GGxVFoDWamjoHALUqssbZm8R9HVruOIwNWnVMy6lU1gx4TLXaR0sP0XeDyyjToVKeBx7qVRzqekYjVTazSS4s0kaZNrgcEzUxjH4hn5WhwJkxcgho9BJPVzlCxZllWk1rna67HyBIDWUiJJ6kwuaab4dZRcV00VHBZmxzXFmGxHhAL506omA11O1geLealVe3jKdWtQq0K7CzvAHtGtpaJAeBZ0Wm0rP5fTayjTOnSW02B0AXcGgOLmnjO/NSW4/vA0NbckssQWkTpILSYjgtUc3TdshZtn04YOpvFVpaGajrBMjSY1QfNCzzKYoYeA6DFQOIDJfJLYkgnTYfJUztBiGvozApsOlsNFhcTF7G33VNVwgGFo1GO1PdLS0xt4jMbkC5nZeSCnkb76Z6XrjS59HOUYVznOABIABHDbf1vKkPY9viEiNjexBsncZmdYVXF7WUnlologBoBsAOB2UwVKeIY1pcO+LSHRFzqMEgcdJF+i7TtK/o5RpuqLPLMM9rPGTdrbEg3cJLugMi3RT6OKp06rQXNYGwDJDQOO6j4UNe9ml4LaYvB5CBKosa17qtelpkOq6myNxzB5XmV8CMPzTls6PruWkUbbGxW/0yKgLHg6CHWd4TcdCVBy/J6+FILwyHQAA9smPFAHoDPIX4LLZpmmJwFOi3DVCwEP1uAbdwMxcGwB+6qMZ2prVW68Q81DsBDbiCIkDwi/DdfU8PDpj4zw+RkuZc5vnQAdDWMYSIcAXOIF9NLVzO77gh1lncTVcWtqEhlMktDBPEGfcCPsqytmRe/VUGqNm7CPy9ArDKMh794+prDDURHjqB5sZMU2gXJkngLr6K4eMhitUex7Gg7sED/jqv8klarsTldEV6Zqte/SA4hwGkl0aRouYkkA8Tp2lafKaWUUXNDa/hBqh9QPqBzxDe6cS0CN3iBaWlT8I3CPp0q+Hc9xNXu6kvqEBtQu003ucYse7JE3ErMnwqXSrw+XOdhms0kkkiDzfSjRY/8Ry4q8y3L3UsOyhUpjvPqTMFhEva8aQSZMEHnHNRcvdTYDqB1DTJLjBio8ao4EtJ+JUftDij4KlKpUDA90GbAEfs3zEz4mwZGx525JnRoqKmGdScyhUptuaxE+KWvPi2N/FSI4FXByyk5vlsQLy6YAhu5kRw5KjzDHd89j3GNJ0tJO4u4ar2MvJg/otDhnCCJtYgk89x7FH0LnDH4jMKuHxD4cXEQ2Xw46QZAnrxK5xWWvbi5qvE1qdJ8wAQ2pTcYAbaQGRw6wU92owB7+WydTQbEnp+5TX1L0XOJNQUqcSPLpEBoPCPlbTMtdDIaI7mA58AubfwbGbQdvEn8qaSyKriYjzG43BHXaVAfiyAGyXETYwTfc35x9lBZmpe8AAEGwsLne+y1t+jOhrGUWAx4Y9twmcZhqT6Za8Twtc+oIlR8Llz6tLWHQZIgBu9uY6qLmrRh7OquLuQDTNp4NkWS7GtfRQ4vI2U3uOo92NyRpImYtxVAMV3NSabveIDhyI5K8xuOZVdAc6BeXR8CALqlzCGvdbjYet1qLZJRTVMu2ZlTxHmphx/LYPgbaDs70sVHNDDf77x00ut02VFTrX5f1zV23MnwP2j/djSfczf1XbZP2eR45Q/4ZuMpzF+Fa5opy0uLgXu0HaAIITv11WSZfpdEtLmmAPwhwAJb6lTMRTLmkA6SdiOCi4Sq1p0EaXc/wA3UHivC5s+ioJDImSfL0AsLk8+M3S1q5a06dZJnhYel/3KylKSm9lUK9FLk+IdRrF7qZc0xu0S08wNj7rU4jtLS7qQx+ofhi5VcT6pitbqrGVGZxv2QsVmGqnUeCJOp2/GJF9jFvgrP4rV4AGuOq5c9gA3nwkbiBz5q4rYIP2BAG7RABHWyazgaqmhjGtAEiJJIgebnETsurfLOSj2il7R4oCm1jCC1pABEg2nxbcTPGyjPzSoKVEVASxjKrWQ0SO8LvM7cgl08VYZv2eH05qNe4zwdEGDDg3jIv8ABWfx+GIFPQ8GabS6ajRD/FIAJHIWXHBKCjUDtlhK+kapV4lziTx3/VbPshlgbTFYmXPFugnb7brI4nGtFUh8VQCJI/EBE3FjxWv7LYgdxA21OgcgbgLWZbxaYx/F2i9ww0k6YAcIIgX35eyefmBpMc7TrAE6Z08QJDuFlAq4lrLmtR/DNOf2g1GJuYtvCmUGtedJgtNnQeBsdtl+eeNwlbPqqVrhT4ztVSrs7mrhiWk795dp21A6ZkSszW7HlriHVm2N7O+/Jekf5aw3eR3Xh0k6tbt52Pt1WW7QiMQ/SQRMRfYHc819bx80JOsaa/s8OXHJdmyiwOSmhVbVZUY4sMgObLZ6g73WhyzA1sV32od53gPeDvHNaNTg4FrY8Jlo9lQ1Hn0Wk7HY1zRV7uCZaHEgSBpdsSbHa4XuinJ9PLJqK4L/AJF0T+ycGwdQkOO8y0kWs0jZRsM9mGeWU2PLnxrL3BzRIMEsAAHhLo477LXOzJ7tb3BgkEaWtP5I1apncbLC5qf28ix8HT2WpxpGYT2Zd08VRqhrC17nvG2oCSZBc20DZ0Xt7q1o5fQdQLX620gdWmwEiYu0A/3WTymv/wCazk14aOXhEW+D8rWZjiW928Xvy3gRdcpKjcelLWw1Bo00m1ItOt4NzMyI/fZN1cwcTM6YECBtfad07WkAkmDv7X3HLr1UWu8RwDt7m9zPAkbkBYs6EfE4s3uSffh1+6jfXuiJttfr+9O1GkmSLHgLj0Huoz2yYHE8I6yb7cEArIcN78/3dE03L3NduN7EXtv7FOUGXvERcc42T7aRJFtPGOYm8dbLUZUzMlZrsjDu4BBHn4g/mHXoqrPx/wCQ5rri1tm+Ub28W/FRmdpzQptYGzckHhvPHqr92W98Gvc4EvAMxYS2YhafeozHnGY/G5E1/ib4HjaNp4T/ACWbx2EJJBBDxuDJJ6yVtKmOpB5brbIJaQbXBhcYzAsrNudtnCD7enRRSaNONnnj6ZHujvXK6zXLGMdDXEn8e0dIgbqH9KF1U0c9GesF6SowEXAKYNVIKpXlo72Otpxs4/Y/qnA48YPsmO8KBV5pQJGo/wBH+SjYyjUd5Khp+ga4H5XYrI75ECnqYTGBx01mO9WgfaFEqtxesF1MHTPiZaQfdaPvZ4IbVha2M6mdrYes9paKTxO9heOf25bJnLcI+n5sNVcbgGGeWSdid7/YLU950SalE0vSK037Zhu0WSVK7g+nh6rXQAQQ2CBsbHf+uCm5HTq0qel1KoDP5Hcuf8vlasvSh625tqjKhRT4OkGN091U3JJNM3JuSVIfpO7Xehpv/wCqsDU6LmT/AEFnY1qYypgqwxRIbVNPVIgPAg3iCPZaL/DC9o1Eg7xa38FZgJZS/wCBV+ylf2dkbj1j9FJyjC18Kx7KL2gVDL9Q1SIIiDtvwKsQ5KSqptE0TI+ExGIpte1opaXgyC0SCW6ZBO3OFUPyWqX6jpdEReACNir9BKObYUEjN5dkNSlWD4mLwSN434K4DahJ1CxB2I/eeUiymSOSQgLOxaINfDOdB03E2kbXiT901Uy5zgAWxtxH3VmCEGolloqTlTos3nF4In29EwcjfuAPmPTYK/D0uopYKGnk1UODvBI+COshOYrL6rnbNaOABMCd4O8b/MK6lBKWKM1W7PvcIcAeUOIIO1udum6vcLiKzWMbpb4AAPFvAi9v0T5eeS4fXLRJFh0TZ1Q1RTV+z2tznOptlxJ8x3JkqlzJzaMsa0B/EtcbdDHFWGdZ694LKQc0fidcH06KswmXariXHieCqf7GqIWEwRqO/U9OauRlFPkflSsNl2kXUj6dqOQH2Y3mxdDHji0hOvw87/dIMGB/dSjHyOPrm9fdIMcJTv0g6Ll+GbyCUOga4/MF22oOYTX0o6BcHBgcf0SjVslgjn8LtirjQIMgfKl0x6j3SiWSLJnEYwMFw4pCTzKbfhp4lWi2Rn56B5WOI+yZ/wAyGf8ATHz/ACUw4ERaUz9AeBHwpRNmScLmzX7tLfaymiqI3lQGscORQ6u4fhULsTpHX4XQCr6WLJ/Cfg/vXf1nMH4QbInBqSFAONPI/K6biunyUGyJy5BniPlQ24oHePldDFDp9vshbJRCRR/r2812MSOaFHSVyl71KXWQHKUE80akoPRCCH1KXUUIQoakhM8Uso1IBn6RvIJW4do2aP0XZrCYkTyXWpUg06gCmv8ADm/1P8VL1BGoKA5Gnr91w6o3jPwU/KQv6A/K0Qrq2Y02mCXf/mR8rluZUT+Izyi/wrF0flCj18va4XbPHgPuAgE7xsTJhc/UU+YnrZIMtgWa70BEfcJHZWw7td9k6OD1JrTtB9CujTHIphmVU2iwPuT+5PUsIBzno5ygFj1XMdFJZRj+5XBcRswn0cP0KoGY6JPZSDUHFr/gH9Cuhp5x7KWCIHevwuwFLbR5QkNAq2CO2TPogKR3BSmklgi6OiPpxyT3ccuK67lWxRDdhWjh+qPp28vspoonkkNE9PupZNURHUG+iDgmkb/opDsOeMe0rk4U+iChj6Vo/EmzH+6P690+cI78wTZy2eI+FBRHptHCq35KkMbxNQfZcjKW8TK6blzBw25okSmdOa/8NQekBGip+YLtrANgPZGrorwvRssfzlcVHPjeOqfTZZ6JwpV1KAuQ6HHczP2/gu25kdMX9f4Kf3I5CE1UpgbzHp/JSjLTI2FxkOJJJnmpwx7eZ+FC00580e38k4KDfzJ0nyLUE9PhdMbAvc8065oAXNKpPAIbAWRr6/ddO9lwfugB1QQeJSGrYT/R5LkNuedlwaFoBi/35qFo6OIEb/fquDiABOq3UT88k19MAC7cweMA+oHVQ8JmQqeHTEbjh7Hj8J0FlSxTXNBa4GeQlPsFtwq3D4VrQd4BsDBgkDYm6cGFHD1QE6HdEpJUJgdaHGP7WUunUQC6ug/RJq6WXZ0kXCVuHgWJvzuqBttUdOica4HYpDR9FzoQDnukQaNt03oIB252kIBwFLPVNUqmqDdOIDpJHouC4FDL8SgOtHokczouXBDXoBCxIaScDkakAz9Ok+n6p9CpCO7DlJ3KkjdKUBDcxcR6KaWrksQEUNSdyOSk92juwg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4" descr="data:image/jpeg;base64,/9j/4AAQSkZJRgABAQAAAQABAAD/2wCEAAkGBhQSEBQUEhQVFRUVGBQYFhcWGBcYFhgXFBQXFxUUFRYaHCYfGBklGhUVHy8gIycpLCwsGB4xNTAqNSYrLCkBCQoKDgwOGg8PGi0cHiAqLCwpKSkpLCwsKiwpKSkpKSkpKSwpKSkpKSwpKSksKSksKSkpLCksLCk1LCwsLCkpKf/AABEIAL4BCgMBIgACEQEDEQH/xAAbAAABBQEBAAAAAAAAAAAAAAAAAQMEBQYCB//EAD0QAAEDAgQDBwIDBgYCAwAAAAEAAhEDIQQFEjFBUWEGEyIycYGRFKFCUrEjwdHh8PEVFjNTYtIkwnKCkv/EABoBAQEBAQEBAQAAAAAAAAAAAAABAgMEBQb/xAAkEQACAgMAAgICAwEAAAAAAAAAAQIRAxIhBDEiQRNRYXHwMv/aAAwDAQACEQMRAD8AvkqRC+ifMFQhCAEqRCFFQhCAEIQgEhCVCARCVCARCEIAQhCAEQhCARLCEIBEJUiAISJUIBEJUIDkhCVCARCVIgEhEJUIDqUSkQqQVCRKgFQklLKgBCJQgBCEIASpEIUVCEIAQhIgBCEIAQhCAEIQgCUiRCAVCEKAEISIBUiEIASJUiAEQhEoASpELRkVEpEqFBCEIBUISKAWUSkQgOkJJRKAVCSUSgFQkRKAVEpEIUVEpEKAVIhEqkBIEqRCiykQhACEJFAKkQhAEoSIQAhCSUAoSpEKkFQkQgFQhR8biu7bqi0tB3sHOALjAJtMqCiQhVgzUlz26Y0GDZxsQCHHw7GVIxmIe2lqaPFaRE+tlNkXVktCbw7yWtLhBgSOqclWyULKJSSiVQKhJKJQColIo+Nx7aQaXz4jpECb9VLKSUJEShBUJJRKAVc96LiRIuRPDn6Kk7UY51JrHBxaPFMHlCydfO2Vqo1VH03fhdaJgDeCQLDYidl5smfV0kejHh2V2ejioJAkSbgTcjmBxSrDVKRa6Q/SWgFj6YOm4kgs5jaWxtsrLCdqnMaO/Gtp2qsgg+u0HobpDyE33hqfjtK1006Ezh8U2oNTHBw5hOyvQmmeZpoWUSkRKoCUISIBUkoQgCUkoQgFlNUMU14lhDhtI/RSsxbS7slldrTzAD4aTchkySBNlzkeR06dBrRUkkuMuImDt4QN4AsuX5Dp+NnCVScTgdAkubHx8JmpiaDG+J+p3JtxPKR/Fa3RnVjFbENYJcYHNTP8Mc9oktDX7OkERe83HArI5vmneuOlsBv/ACMGNvDtxKt8g7Q1fpw2zruAHEBgBJk2O+0cFwlme1I7RxKrZZDK3Bp/HM6iImY4gdBuqfNsR3VVjXOJBnWNTYAAHEb+YbJluZvNfS19QNdqnRIcbG1uvJU2e1WuPhJOh7mkuHikMaHAz6ArH5n6O78ZKummwWZtqVKjQZ0ER1H90ZzjO7oudHT0kG/VYzC400ntdqcANMxN2jYEDcQue0Hak1j3YgNa4GQHA8jIJXRZuOzzvE74aPsznAcBTcfFcifXbflf3WgCw+UaQQaUtLxuHS4CHXMsEXbHWVeDPngXo1LRcg3sJNha6Y8yrpJ4nfC/p0i6wBKktyiqdm/JC57MYsubJ4zbl0WuoOsuc/Il6RpYl9mao5C87lrfUn+CiZzkgZpbUAdcEW5GQRcrQdoc+ZhaQe+8kANG55x6C6yLO1LcW4BjXw2ZdHhHK5PTZYXkNP5ejp+C18R51QNuRPACYkkwJPAXVzXyBwY0+Frr6m6tQ6FrtI35EKpZgTWALNJaDIPeaTLTtGgq2GIxDAfDTPrVcf8A0Un5Nu4iPj0qkQxlFT8v3Cj1sM5vmaR+nynq+b4sCBoBjcVKdusGj9lj8R28qsqOp16r7ggadLgCBBNmxcA8LSVY+TIPxkPdrMnqYlrG0olupxBMTsGi/CzvjqsdmXZHENolz2tGmSXFwPha0wB6mfhajsnntWoKtRzdcFoaSS1gFvCHQb7mFK7VYpzsM8OY1oeNIIeXXIsI0BcMmVynaPRjx6qil7B4RtXDVGvMkOtxgFosQbRIPwVPxuUCkwtpQx7nagZ8BGxY5h3kgb9bqP2YaKVGnUaBoa403vAI7xrjaqQQCCx5034StPmmLa2mwk2IMczL32AXpeOMoo4fkcZMxTahp1i1s0Kg2ME0XiASeJYOtxbgr7B9p9JDcS3QT5Xi7HDmCLH2UhrQS2NEQ4u1eUQQAAOUSOv2Wfz/AC8021Q3UdRD3UwQA0ajJY0cNtrwCsLeH9GnpNdNtSqhzQ5pBB4hdLyvL850x3LqjHDzOk6Wi5u28iYHstRg+3TG6W1w7yiagALS7iNI2H9QvWsn7PG49pGsSKPg8wp1RNN7Xjof1G4T663ZmhZSShRH5gA8tsCI3J/EYEAKNpeypWS0kqvoZw1xcD4Q3ck2gGCVkMRinOe5wJuSePEyubyL6Nafs0FJveafp6lOtJHke3V5oJ0OId9k1mNbuvM1zSJ8wIm/CYXWJZllWBXwtbDkf7ZFRohupwjzCARMC0wVPfl7a1YuweZtDIaPpqhLQNDAwNFOoI2A3b7rxrPK7PW8UX6Kz6kadRNolV/+Juc8BsaQb9QFoMVkOLZh6xxGFp1g3T3YoAse/wAYlx7qWQG6j5d4VBQq4VpBqjFYfVMhzG1dMcy0scB/9V0n5DdKPDnDD7b6O4amNZtYyYHpP6o7OVqrqjm0g4hkyGsLw0OgSYFiRqF42Vv/AIThw/S3Eio4AHu9LW1CHsDgNJqh06XA2CZw2CGGweKBrPpaquFlz6GIpkT3oAAALnTO7ZHPcLz9bO45kuT1n4lxDaumHxs22oQWF5EjqLfKTFdjsS81Ipk6quoFzmTp0kXgnor/AC6o0VQ412yaOH/DWbbum3gs2Jkx8rTYfGMj/U+z/wDqijQnkbZjcu7BO0g1i0Fup8ANeCGt8hJNp9Dssc7OsMx2l/jc0xcnTbfy07+q9hxGa0QHA1mAlrhGq9xF+S8jx3fFzj3WVPuQJfh9RE2J/bAzYdVGq9ETv2TcvzIF7AHUwHNcYZ5RFQxHhkWjchaPM81wtHDU6rnO1O0S0aXQXNJMANmLbwsK3OsTTuMNgoE3p6X7dGVieSiUe0NV5DfocKTMiadQeInh+03lZqS7Rukz0XIsa0UjVNQspkyPANnOhojSTJkBa52KNOkajnt0NGolzCDHsd+EQsNl5YaLadYNmWOcxslgvJAuZAuIkqTn1epjHso0iG0BpOrn4Z1aRcgCwHvyWZZ8aXskcM2/RXmq/NcW7VIa0eFt9LWzxPM7nifZPZzmVChSLWeGhTlpc2JrVBbuqUbiQQXDkQDAcVY4mmyjT+npE06LQ52IqeIVqgAksZAtMXdaBZu8ilyTFDEvc51NoYGgUqcDSxgNoH5iNz7cFyUlPq6ejVx56NBkFcVaLXvY2fHrbo8QEiWuncg29VMzGixlB7xTkDVbRD2lrosDcWkx0WJyTPadenFd3dl3i1NYR4tR8IhpO0XKbzHOadJnd0iSA5xLntMUxEaX6gC50gjRsJPGFtRbMOVErN83paWwxheQ46WwHDcBzj+FmqLbmOW/nWZ4tjXWAceLuG0Q3krB2bDuK2mLmld7Q5zvOHSXAzYNHws4NVV7WNHGGibCTzK9EVSObds2uUYjEiKNF9MMu409VLWTDTIBBdcRbopWZY+q5rQ+qH6XggtFOPCJOnT5rH+pTeX5f3VVuIYRqbDiCCZdSpsJBj8O0cd0w6k3wCmSWhhEkFo16fEAPyztN1yavp0uhKWKNMmjqqBpcZaJgseYNuoJ+VcZniSaNCmC4ubTpAyLElgdvM7EcFR40h1MuYWnSSxxIJMapEA7QYEi1leYXBhzxrJ0hmFaIhpH7Bg1SBN3S0/ytdnRjRWQMTmHhe0GTp0tgFznEmYtaTAsU3lmQ4ms4VHuezhqJAdDbQG72K0NGm2m9wptDXEBsgXnU+XnmdIn4Uurj2Umho3jwtm8NFyALlacpUZSVkHEdmadRulwDiAJcPA4k7mR7GDIWdxOSVaTiKUV2CxpugPEwDYWcbC4+FeNz17nOZTpu1QCCRIuYPxzVcMnrN8cwZvBkmTseHyV1ulw5ONumuFPVwzW1CGd5QrNMOp7GeMSRCvMtz+vSBZUIq6eA88ATc8fuVY18pY8NdWY2oYGoEw7bYOWazGjUoNllUuAmz7wJsATeIixkKxyv7MvE6+Lv+GXru3DHhndmHfiDxb/AOMzb1Ud+Mc+q10SXRIB5PIgAi+wWSbjadRx71pZPGmABP5ipbaj6QD6VUVGgiIMOHL0WpbS7ZmEox5JU/8AfZYYrESLiASBpiDcxc8uqcbEeZvxH24J5udU6401f2ddnlc/UZsbHhpmP1CjGhUG9KtPGGyJ6Gb+qzGWvGTLFy6ixp1A57WgbyGgExDdTgSZ3DrzxdfZrZ1WA7PUqWHBezvCW0/OLeINH791isrw1U1O9ZTc+9w1pLR4Y0iNhHBeyVmtdQ0HcU6UjiPCC3hzauUIV7O+zfo87q0XUafeYetUoHUfA17i0w6LDbhN1IwOf42r4KrKGKbxFWmJjj42xFuJCVlDvG0dXlFSoXwD5ZM7XC0GGxVFoDWamjoHALUqssbZm8R9HVruOIwNWnVMy6lU1gx4TLXaR0sP0XeDyyjToVKeBx7qVRzqekYjVTazSS4s0kaZNrgcEzUxjH4hn5WhwJkxcgho9BJPVzlCxZllWk1rna67HyBIDWUiJJ6kwuaab4dZRcV00VHBZmxzXFmGxHhAL506omA11O1geLealVe3jKdWtQq0K7CzvAHtGtpaJAeBZ0Wm0rP5fTayjTOnSW02B0AXcGgOLmnjO/NSW4/vA0NbckssQWkTpILSYjgtUc3TdshZtn04YOpvFVpaGajrBMjSY1QfNCzzKYoYeA6DFQOIDJfJLYkgnTYfJUztBiGvozApsOlsNFhcTF7G33VNVwgGFo1GO1PdLS0xt4jMbkC5nZeSCnkb76Z6XrjS59HOUYVznOABIABHDbf1vKkPY9viEiNjexBsncZmdYVXF7WUnlologBoBsAOB2UwVKeIY1pcO+LSHRFzqMEgcdJF+i7TtK/o5RpuqLPLMM9rPGTdrbEg3cJLugMi3RT6OKp06rQXNYGwDJDQOO6j4UNe9ml4LaYvB5CBKosa17qtelpkOq6myNxzB5XmV8CMPzTls6PruWkUbbGxW/0yKgLHg6CHWd4TcdCVBy/J6+FILwyHQAA9smPFAHoDPIX4LLZpmmJwFOi3DVCwEP1uAbdwMxcGwB+6qMZ2prVW68Q81DsBDbiCIkDwi/DdfU8PDpj4zw+RkuZc5vnQAdDWMYSIcAXOIF9NLVzO77gh1lncTVcWtqEhlMktDBPEGfcCPsqytmRe/VUGqNm7CPy9ArDKMh794+prDDURHjqB5sZMU2gXJkngLr6K4eMhitUex7Gg7sED/jqv8klarsTldEV6Zqte/SA4hwGkl0aRouYkkA8Tp2lafKaWUUXNDa/hBqh9QPqBzxDe6cS0CN3iBaWlT8I3CPp0q+Hc9xNXu6kvqEBtQu003ucYse7JE3ErMnwqXSrw+XOdhms0kkkiDzfSjRY/8Ry4q8y3L3UsOyhUpjvPqTMFhEva8aQSZMEHnHNRcvdTYDqB1DTJLjBio8ao4EtJ+JUftDij4KlKpUDA90GbAEfs3zEz4mwZGx525JnRoqKmGdScyhUptuaxE+KWvPi2N/FSI4FXByyk5vlsQLy6YAhu5kRw5KjzDHd89j3GNJ0tJO4u4ar2MvJg/otDhnCCJtYgk89x7FH0LnDH4jMKuHxD4cXEQ2Xw46QZAnrxK5xWWvbi5qvE1qdJ8wAQ2pTcYAbaQGRw6wU92owB7+WydTQbEnp+5TX1L0XOJNQUqcSPLpEBoPCPlbTMtdDIaI7mA58AubfwbGbQdvEn8qaSyKriYjzG43BHXaVAfiyAGyXETYwTfc35x9lBZmpe8AAEGwsLne+y1t+jOhrGUWAx4Y9twmcZhqT6Za8Twtc+oIlR8Llz6tLWHQZIgBu9uY6qLmrRh7OquLuQDTNp4NkWS7GtfRQ4vI2U3uOo92NyRpImYtxVAMV3NSabveIDhyI5K8xuOZVdAc6BeXR8CALqlzCGvdbjYet1qLZJRTVMu2ZlTxHmphx/LYPgbaDs70sVHNDDf77x00ut02VFTrX5f1zV23MnwP2j/djSfczf1XbZP2eR45Q/4ZuMpzF+Fa5opy0uLgXu0HaAIITv11WSZfpdEtLmmAPwhwAJb6lTMRTLmkA6SdiOCi4Sq1p0EaXc/wA3UHivC5s+ioJDImSfL0AsLk8+M3S1q5a06dZJnhYel/3KylKSm9lUK9FLk+IdRrF7qZc0xu0S08wNj7rU4jtLS7qQx+ofhi5VcT6pitbqrGVGZxv2QsVmGqnUeCJOp2/GJF9jFvgrP4rV4AGuOq5c9gA3nwkbiBz5q4rYIP2BAG7RABHWyazgaqmhjGtAEiJJIgebnETsurfLOSj2il7R4oCm1jCC1pABEg2nxbcTPGyjPzSoKVEVASxjKrWQ0SO8LvM7cgl08VYZv2eH05qNe4zwdEGDDg3jIv8ABWfx+GIFPQ8GabS6ajRD/FIAJHIWXHBKCjUDtlhK+kapV4lziTx3/VbPshlgbTFYmXPFugnb7brI4nGtFUh8VQCJI/EBE3FjxWv7LYgdxA21OgcgbgLWZbxaYx/F2i9ww0k6YAcIIgX35eyefmBpMc7TrAE6Z08QJDuFlAq4lrLmtR/DNOf2g1GJuYtvCmUGtedJgtNnQeBsdtl+eeNwlbPqqVrhT4ztVSrs7mrhiWk795dp21A6ZkSszW7HlriHVm2N7O+/Jekf5aw3eR3Xh0k6tbt52Pt1WW7QiMQ/SQRMRfYHc819bx80JOsaa/s8OXHJdmyiwOSmhVbVZUY4sMgObLZ6g73WhyzA1sV32od53gPeDvHNaNTg4FrY8Jlo9lQ1Hn0Wk7HY1zRV7uCZaHEgSBpdsSbHa4XuinJ9PLJqK4L/AJF0T+ycGwdQkOO8y0kWs0jZRsM9mGeWU2PLnxrL3BzRIMEsAAHhLo477LXOzJ7tb3BgkEaWtP5I1apncbLC5qf28ix8HT2WpxpGYT2Zd08VRqhrC17nvG2oCSZBc20DZ0Xt7q1o5fQdQLX620gdWmwEiYu0A/3WTymv/wCazk14aOXhEW+D8rWZjiW928Xvy3gRdcpKjcelLWw1Bo00m1ItOt4NzMyI/fZN1cwcTM6YECBtfad07WkAkmDv7X3HLr1UWu8RwDt7m9zPAkbkBYs6EfE4s3uSffh1+6jfXuiJttfr+9O1GkmSLHgLj0Huoz2yYHE8I6yb7cEArIcN78/3dE03L3NduN7EXtv7FOUGXvERcc42T7aRJFtPGOYm8dbLUZUzMlZrsjDu4BBHn4g/mHXoqrPx/wCQ5rri1tm+Ub28W/FRmdpzQptYGzckHhvPHqr92W98Gvc4EvAMxYS2YhafeozHnGY/G5E1/ib4HjaNp4T/ACWbx2EJJBBDxuDJJ6yVtKmOpB5brbIJaQbXBhcYzAsrNudtnCD7enRRSaNONnnj6ZHujvXK6zXLGMdDXEn8e0dIgbqH9KF1U0c9GesF6SowEXAKYNVIKpXlo72Otpxs4/Y/qnA48YPsmO8KBV5pQJGo/wBH+SjYyjUd5Khp+ga4H5XYrI75ECnqYTGBx01mO9WgfaFEqtxesF1MHTPiZaQfdaPvZ4IbVha2M6mdrYes9paKTxO9heOf25bJnLcI+n5sNVcbgGGeWSdid7/YLU950SalE0vSK037Zhu0WSVK7g+nh6rXQAQQ2CBsbHf+uCm5HTq0qel1KoDP5Hcuf8vlasvSh625tqjKhRT4OkGN091U3JJNM3JuSVIfpO7Xehpv/wCqsDU6LmT/AEFnY1qYypgqwxRIbVNPVIgPAg3iCPZaL/DC9o1Eg7xa38FZgJZS/wCBV+ylf2dkbj1j9FJyjC18Kx7KL2gVDL9Q1SIIiDtvwKsQ5KSqptE0TI+ExGIpte1opaXgyC0SCW6ZBO3OFUPyWqX6jpdEReACNir9BKObYUEjN5dkNSlWD4mLwSN434K4DahJ1CxB2I/eeUiymSOSQgLOxaINfDOdB03E2kbXiT901Uy5zgAWxtxH3VmCEGolloqTlTos3nF4In29EwcjfuAPmPTYK/D0uopYKGnk1UODvBI+COshOYrL6rnbNaOABMCd4O8b/MK6lBKWKM1W7PvcIcAeUOIIO1udum6vcLiKzWMbpb4AAPFvAi9v0T5eeS4fXLRJFh0TZ1Q1RTV+z2tznOptlxJ8x3JkqlzJzaMsa0B/EtcbdDHFWGdZ694LKQc0fidcH06KswmXariXHieCqf7GqIWEwRqO/U9OauRlFPkflSsNl2kXUj6dqOQH2Y3mxdDHji0hOvw87/dIMGB/dSjHyOPrm9fdIMcJTv0g6Ll+GbyCUOga4/MF22oOYTX0o6BcHBgcf0SjVslgjn8LtirjQIMgfKl0x6j3SiWSLJnEYwMFw4pCTzKbfhp4lWi2Rn56B5WOI+yZ/wAyGf8ATHz/ACUw4ERaUz9AeBHwpRNmScLmzX7tLfaymiqI3lQGscORQ6u4fhULsTpHX4XQCr6WLJ/Cfg/vXf1nMH4QbInBqSFAONPI/K6biunyUGyJy5BniPlQ24oHePldDFDp9vshbJRCRR/r2812MSOaFHSVyl71KXWQHKUE80akoPRCCH1KXUUIQoakhM8Uso1IBn6RvIJW4do2aP0XZrCYkTyXWpUg06gCmv8ADm/1P8VL1BGoKA5Gnr91w6o3jPwU/KQv6A/K0Qrq2Y02mCXf/mR8rluZUT+Izyi/wrF0flCj18va4XbPHgPuAgE7xsTJhc/UU+YnrZIMtgWa70BEfcJHZWw7td9k6OD1JrTtB9CujTHIphmVU2iwPuT+5PUsIBzno5ygFj1XMdFJZRj+5XBcRswn0cP0KoGY6JPZSDUHFr/gH9Cuhp5x7KWCIHevwuwFLbR5QkNAq2CO2TPogKR3BSmklgi6OiPpxyT3ccuK67lWxRDdhWjh+qPp28vspoonkkNE9PupZNURHUG+iDgmkb/opDsOeMe0rk4U+iChj6Vo/EmzH+6P690+cI78wTZy2eI+FBRHptHCq35KkMbxNQfZcjKW8TK6blzBw25okSmdOa/8NQekBGip+YLtrANgPZGrorwvRssfzlcVHPjeOqfTZZ6JwpV1KAuQ6HHczP2/gu25kdMX9f4Kf3I5CE1UpgbzHp/JSjLTI2FxkOJJJnmpwx7eZ+FC00580e38k4KDfzJ0nyLUE9PhdMbAvc8065oAXNKpPAIbAWRr6/ddO9lwfugB1QQeJSGrYT/R5LkNuedlwaFoBi/35qFo6OIEb/fquDiABOq3UT88k19MAC7cweMA+oHVQ8JmQqeHTEbjh7Hj8J0FlSxTXNBa4GeQlPsFtwq3D4VrQd4BsDBgkDYm6cGFHD1QE6HdEpJUJgdaHGP7WUunUQC6ug/RJq6WXZ0kXCVuHgWJvzuqBttUdOica4HYpDR9FzoQDnukQaNt03oIB252kIBwFLPVNUqmqDdOIDpJHouC4FDL8SgOtHokczouXBDXoBCxIaScDkakAz9Ok+n6p9CpCO7DlJ3KkjdKUBDcxcR6KaWrksQEUNSdyOSk92juwg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6" descr="data:image/jpeg;base64,/9j/4AAQSkZJRgABAQAAAQABAAD/2wCEAAkGBhQSEBQUEhQVFRUVGBQYFhcWGBcYFhgXFBQXFxUUFRYaHCYfGBklGhUVHy8gIycpLCwsGB4xNTAqNSYrLCkBCQoKDgwOGg8PGi0cHiAqLCwpKSkpLCwsKiwpKSkpKSkpKSwpKSkpKSwpKSksKSksKSkpLCksLCk1LCwsLCkpKf/AABEIAL4BCgMBIgACEQEDEQH/xAAbAAABBQEBAAAAAAAAAAAAAAAAAQMEBQYCB//EAD0QAAEDAgQDBwIDBgYCAwAAAAEAAhEDIQQFEjFBUWEGEyIycYGRFKFCUrEjwdHh8PEVFjNTYtIkwnKCkv/EABoBAQEBAQEBAQAAAAAAAAAAAAABAgMEBQb/xAAkEQACAgMAAgICAwEAAAAAAAAAAQIRAxIhBDEiQRNRYXHwMv/aAAwDAQACEQMRAD8AvkqRC+ifMFQhCAEqRCFFQhCAEIQgEhCVCARCVCARCEIAQhCAEQhCARLCEIBEJUiAISJUIBEJUIDkhCVCARCVIgEhEJUIDqUSkQqQVCRKgFQklLKgBCJQgBCEIASpEIUVCEIAQhIgBCEIAQhCAEIQgCUiRCAVCEKAEISIBUiEIASJUiAEQhEoASpELRkVEpEqFBCEIBUISKAWUSkQgOkJJRKAVCSUSgFQkRKAVEpEIUVEpEKAVIhEqkBIEqRCiykQhACEJFAKkQhAEoSIQAhCSUAoSpEKkFQkQgFQhR8biu7bqi0tB3sHOALjAJtMqCiQhVgzUlz26Y0GDZxsQCHHw7GVIxmIe2lqaPFaRE+tlNkXVktCbw7yWtLhBgSOqclWyULKJSSiVQKhJKJQColIo+Nx7aQaXz4jpECb9VLKSUJEShBUJJRKAVc96LiRIuRPDn6Kk7UY51JrHBxaPFMHlCydfO2Vqo1VH03fhdaJgDeCQLDYidl5smfV0kejHh2V2ejioJAkSbgTcjmBxSrDVKRa6Q/SWgFj6YOm4kgs5jaWxtsrLCdqnMaO/Gtp2qsgg+u0HobpDyE33hqfjtK1006Ezh8U2oNTHBw5hOyvQmmeZpoWUSkRKoCUISIBUkoQgCUkoQgFlNUMU14lhDhtI/RSsxbS7slldrTzAD4aTchkySBNlzkeR06dBrRUkkuMuImDt4QN4AsuX5Dp+NnCVScTgdAkubHx8JmpiaDG+J+p3JtxPKR/Fa3RnVjFbENYJcYHNTP8Mc9oktDX7OkERe83HArI5vmneuOlsBv/ACMGNvDtxKt8g7Q1fpw2zruAHEBgBJk2O+0cFwlme1I7RxKrZZDK3Bp/HM6iImY4gdBuqfNsR3VVjXOJBnWNTYAAHEb+YbJluZvNfS19QNdqnRIcbG1uvJU2e1WuPhJOh7mkuHikMaHAz6ArH5n6O78ZKummwWZtqVKjQZ0ER1H90ZzjO7oudHT0kG/VYzC400ntdqcANMxN2jYEDcQue0Hak1j3YgNa4GQHA8jIJXRZuOzzvE74aPsznAcBTcfFcifXbflf3WgCw+UaQQaUtLxuHS4CHXMsEXbHWVeDPngXo1LRcg3sJNha6Y8yrpJ4nfC/p0i6wBKktyiqdm/JC57MYsubJ4zbl0WuoOsuc/Il6RpYl9mao5C87lrfUn+CiZzkgZpbUAdcEW5GQRcrQdoc+ZhaQe+8kANG55x6C6yLO1LcW4BjXw2ZdHhHK5PTZYXkNP5ejp+C18R51QNuRPACYkkwJPAXVzXyBwY0+Frr6m6tQ6FrtI35EKpZgTWALNJaDIPeaTLTtGgq2GIxDAfDTPrVcf8A0Un5Nu4iPj0qkQxlFT8v3Cj1sM5vmaR+nynq+b4sCBoBjcVKdusGj9lj8R28qsqOp16r7ggadLgCBBNmxcA8LSVY+TIPxkPdrMnqYlrG0olupxBMTsGi/CzvjqsdmXZHENolz2tGmSXFwPha0wB6mfhajsnntWoKtRzdcFoaSS1gFvCHQb7mFK7VYpzsM8OY1oeNIIeXXIsI0BcMmVynaPRjx6qil7B4RtXDVGvMkOtxgFosQbRIPwVPxuUCkwtpQx7nagZ8BGxY5h3kgb9bqP2YaKVGnUaBoa403vAI7xrjaqQQCCx5034StPmmLa2mwk2IMczL32AXpeOMoo4fkcZMxTahp1i1s0Kg2ME0XiASeJYOtxbgr7B9p9JDcS3QT5Xi7HDmCLH2UhrQS2NEQ4u1eUQQAAOUSOv2Wfz/AC8021Q3UdRD3UwQA0ajJY0cNtrwCsLeH9GnpNdNtSqhzQ5pBB4hdLyvL850x3LqjHDzOk6Wi5u28iYHstRg+3TG6W1w7yiagALS7iNI2H9QvWsn7PG49pGsSKPg8wp1RNN7Xjof1G4T663ZmhZSShRH5gA8tsCI3J/EYEAKNpeypWS0kqvoZw1xcD4Q3ck2gGCVkMRinOe5wJuSePEyubyL6Nafs0FJveafp6lOtJHke3V5oJ0OId9k1mNbuvM1zSJ8wIm/CYXWJZllWBXwtbDkf7ZFRohupwjzCARMC0wVPfl7a1YuweZtDIaPpqhLQNDAwNFOoI2A3b7rxrPK7PW8UX6Kz6kadRNolV/+Juc8BsaQb9QFoMVkOLZh6xxGFp1g3T3YoAse/wAYlx7qWQG6j5d4VBQq4VpBqjFYfVMhzG1dMcy0scB/9V0n5DdKPDnDD7b6O4amNZtYyYHpP6o7OVqrqjm0g4hkyGsLw0OgSYFiRqF42Vv/AIThw/S3Eio4AHu9LW1CHsDgNJqh06XA2CZw2CGGweKBrPpaquFlz6GIpkT3oAAALnTO7ZHPcLz9bO45kuT1n4lxDaumHxs22oQWF5EjqLfKTFdjsS81Ipk6quoFzmTp0kXgnor/AC6o0VQ412yaOH/DWbbum3gs2Jkx8rTYfGMj/U+z/wDqijQnkbZjcu7BO0g1i0Fup8ANeCGt8hJNp9Dssc7OsMx2l/jc0xcnTbfy07+q9hxGa0QHA1mAlrhGq9xF+S8jx3fFzj3WVPuQJfh9RE2J/bAzYdVGq9ETv2TcvzIF7AHUwHNcYZ5RFQxHhkWjchaPM81wtHDU6rnO1O0S0aXQXNJMANmLbwsK3OsTTuMNgoE3p6X7dGVieSiUe0NV5DfocKTMiadQeInh+03lZqS7Rukz0XIsa0UjVNQspkyPANnOhojSTJkBa52KNOkajnt0NGolzCDHsd+EQsNl5YaLadYNmWOcxslgvJAuZAuIkqTn1epjHso0iG0BpOrn4Z1aRcgCwHvyWZZ8aXskcM2/RXmq/NcW7VIa0eFt9LWzxPM7nifZPZzmVChSLWeGhTlpc2JrVBbuqUbiQQXDkQDAcVY4mmyjT+npE06LQ52IqeIVqgAksZAtMXdaBZu8ilyTFDEvc51NoYGgUqcDSxgNoH5iNz7cFyUlPq6ejVx56NBkFcVaLXvY2fHrbo8QEiWuncg29VMzGixlB7xTkDVbRD2lrosDcWkx0WJyTPadenFd3dl3i1NYR4tR8IhpO0XKbzHOadJnd0iSA5xLntMUxEaX6gC50gjRsJPGFtRbMOVErN83paWwxheQ46WwHDcBzj+FmqLbmOW/nWZ4tjXWAceLuG0Q3krB2bDuK2mLmld7Q5zvOHSXAzYNHws4NVV7WNHGGibCTzK9EVSObds2uUYjEiKNF9MMu409VLWTDTIBBdcRbopWZY+q5rQ+qH6XggtFOPCJOnT5rH+pTeX5f3VVuIYRqbDiCCZdSpsJBj8O0cd0w6k3wCmSWhhEkFo16fEAPyztN1yavp0uhKWKNMmjqqBpcZaJgseYNuoJ+VcZniSaNCmC4ubTpAyLElgdvM7EcFR40h1MuYWnSSxxIJMapEA7QYEi1leYXBhzxrJ0hmFaIhpH7Bg1SBN3S0/ytdnRjRWQMTmHhe0GTp0tgFznEmYtaTAsU3lmQ4ms4VHuezhqJAdDbQG72K0NGm2m9wptDXEBsgXnU+XnmdIn4Uurj2Umho3jwtm8NFyALlacpUZSVkHEdmadRulwDiAJcPA4k7mR7GDIWdxOSVaTiKUV2CxpugPEwDYWcbC4+FeNz17nOZTpu1QCCRIuYPxzVcMnrN8cwZvBkmTseHyV1ulw5ONumuFPVwzW1CGd5QrNMOp7GeMSRCvMtz+vSBZUIq6eA88ATc8fuVY18pY8NdWY2oYGoEw7bYOWazGjUoNllUuAmz7wJsATeIixkKxyv7MvE6+Lv+GXru3DHhndmHfiDxb/AOMzb1Ud+Mc+q10SXRIB5PIgAi+wWSbjadRx71pZPGmABP5ipbaj6QD6VUVGgiIMOHL0WpbS7ZmEox5JU/8AfZYYrESLiASBpiDcxc8uqcbEeZvxH24J5udU6401f2ddnlc/UZsbHhpmP1CjGhUG9KtPGGyJ6Gb+qzGWvGTLFy6ixp1A57WgbyGgExDdTgSZ3DrzxdfZrZ1WA7PUqWHBezvCW0/OLeINH791isrw1U1O9ZTc+9w1pLR4Y0iNhHBeyVmtdQ0HcU6UjiPCC3hzauUIV7O+zfo87q0XUafeYetUoHUfA17i0w6LDbhN1IwOf42r4KrKGKbxFWmJjj42xFuJCVlDvG0dXlFSoXwD5ZM7XC0GGxVFoDWamjoHALUqssbZm8R9HVruOIwNWnVMy6lU1gx4TLXaR0sP0XeDyyjToVKeBx7qVRzqekYjVTazSS4s0kaZNrgcEzUxjH4hn5WhwJkxcgho9BJPVzlCxZllWk1rna67HyBIDWUiJJ6kwuaab4dZRcV00VHBZmxzXFmGxHhAL506omA11O1geLealVe3jKdWtQq0K7CzvAHtGtpaJAeBZ0Wm0rP5fTayjTOnSW02B0AXcGgOLmnjO/NSW4/vA0NbckssQWkTpILSYjgtUc3TdshZtn04YOpvFVpaGajrBMjSY1QfNCzzKYoYeA6DFQOIDJfJLYkgnTYfJUztBiGvozApsOlsNFhcTF7G33VNVwgGFo1GO1PdLS0xt4jMbkC5nZeSCnkb76Z6XrjS59HOUYVznOABIABHDbf1vKkPY9viEiNjexBsncZmdYVXF7WUnlologBoBsAOB2UwVKeIY1pcO+LSHRFzqMEgcdJF+i7TtK/o5RpuqLPLMM9rPGTdrbEg3cJLugMi3RT6OKp06rQXNYGwDJDQOO6j4UNe9ml4LaYvB5CBKosa17qtelpkOq6myNxzB5XmV8CMPzTls6PruWkUbbGxW/0yKgLHg6CHWd4TcdCVBy/J6+FILwyHQAA9smPFAHoDPIX4LLZpmmJwFOi3DVCwEP1uAbdwMxcGwB+6qMZ2prVW68Q81DsBDbiCIkDwi/DdfU8PDpj4zw+RkuZc5vnQAdDWMYSIcAXOIF9NLVzO77gh1lncTVcWtqEhlMktDBPEGfcCPsqytmRe/VUGqNm7CPy9ArDKMh794+prDDURHjqB5sZMU2gXJkngLr6K4eMhitUex7Gg7sED/jqv8klarsTldEV6Zqte/SA4hwGkl0aRouYkkA8Tp2lafKaWUUXNDa/hBqh9QPqBzxDe6cS0CN3iBaWlT8I3CPp0q+Hc9xNXu6kvqEBtQu003ucYse7JE3ErMnwqXSrw+XOdhms0kkkiDzfSjRY/8Ry4q8y3L3UsOyhUpjvPqTMFhEva8aQSZMEHnHNRcvdTYDqB1DTJLjBio8ao4EtJ+JUftDij4KlKpUDA90GbAEfs3zEz4mwZGx525JnRoqKmGdScyhUptuaxE+KWvPi2N/FSI4FXByyk5vlsQLy6YAhu5kRw5KjzDHd89j3GNJ0tJO4u4ar2MvJg/otDhnCCJtYgk89x7FH0LnDH4jMKuHxD4cXEQ2Xw46QZAnrxK5xWWvbi5qvE1qdJ8wAQ2pTcYAbaQGRw6wU92owB7+WydTQbEnp+5TX1L0XOJNQUqcSPLpEBoPCPlbTMtdDIaI7mA58AubfwbGbQdvEn8qaSyKriYjzG43BHXaVAfiyAGyXETYwTfc35x9lBZmpe8AAEGwsLne+y1t+jOhrGUWAx4Y9twmcZhqT6Za8Twtc+oIlR8Llz6tLWHQZIgBu9uY6qLmrRh7OquLuQDTNp4NkWS7GtfRQ4vI2U3uOo92NyRpImYtxVAMV3NSabveIDhyI5K8xuOZVdAc6BeXR8CALqlzCGvdbjYet1qLZJRTVMu2ZlTxHmphx/LYPgbaDs70sVHNDDf77x00ut02VFTrX5f1zV23MnwP2j/djSfczf1XbZP2eR45Q/4ZuMpzF+Fa5opy0uLgXu0HaAIITv11WSZfpdEtLmmAPwhwAJb6lTMRTLmkA6SdiOCi4Sq1p0EaXc/wA3UHivC5s+ioJDImSfL0AsLk8+M3S1q5a06dZJnhYel/3KylKSm9lUK9FLk+IdRrF7qZc0xu0S08wNj7rU4jtLS7qQx+ofhi5VcT6pitbqrGVGZxv2QsVmGqnUeCJOp2/GJF9jFvgrP4rV4AGuOq5c9gA3nwkbiBz5q4rYIP2BAG7RABHWyazgaqmhjGtAEiJJIgebnETsurfLOSj2il7R4oCm1jCC1pABEg2nxbcTPGyjPzSoKVEVASxjKrWQ0SO8LvM7cgl08VYZv2eH05qNe4zwdEGDDg3jIv8ABWfx+GIFPQ8GabS6ajRD/FIAJHIWXHBKCjUDtlhK+kapV4lziTx3/VbPshlgbTFYmXPFugnb7brI4nGtFUh8VQCJI/EBE3FjxWv7LYgdxA21OgcgbgLWZbxaYx/F2i9ww0k6YAcIIgX35eyefmBpMc7TrAE6Z08QJDuFlAq4lrLmtR/DNOf2g1GJuYtvCmUGtedJgtNnQeBsdtl+eeNwlbPqqVrhT4ztVSrs7mrhiWk795dp21A6ZkSszW7HlriHVm2N7O+/Jekf5aw3eR3Xh0k6tbt52Pt1WW7QiMQ/SQRMRfYHc819bx80JOsaa/s8OXHJdmyiwOSmhVbVZUY4sMgObLZ6g73WhyzA1sV32od53gPeDvHNaNTg4FrY8Jlo9lQ1Hn0Wk7HY1zRV7uCZaHEgSBpdsSbHa4XuinJ9PLJqK4L/AJF0T+ycGwdQkOO8y0kWs0jZRsM9mGeWU2PLnxrL3BzRIMEsAAHhLo477LXOzJ7tb3BgkEaWtP5I1apncbLC5qf28ix8HT2WpxpGYT2Zd08VRqhrC17nvG2oCSZBc20DZ0Xt7q1o5fQdQLX620gdWmwEiYu0A/3WTymv/wCazk14aOXhEW+D8rWZjiW928Xvy3gRdcpKjcelLWw1Bo00m1ItOt4NzMyI/fZN1cwcTM6YECBtfad07WkAkmDv7X3HLr1UWu8RwDt7m9zPAkbkBYs6EfE4s3uSffh1+6jfXuiJttfr+9O1GkmSLHgLj0Huoz2yYHE8I6yb7cEArIcN78/3dE03L3NduN7EXtv7FOUGXvERcc42T7aRJFtPGOYm8dbLUZUzMlZrsjDu4BBHn4g/mHXoqrPx/wCQ5rri1tm+Ub28W/FRmdpzQptYGzckHhvPHqr92W98Gvc4EvAMxYS2YhafeozHnGY/G5E1/ib4HjaNp4T/ACWbx2EJJBBDxuDJJ6yVtKmOpB5brbIJaQbXBhcYzAsrNudtnCD7enRRSaNONnnj6ZHujvXK6zXLGMdDXEn8e0dIgbqH9KF1U0c9GesF6SowEXAKYNVIKpXlo72Otpxs4/Y/qnA48YPsmO8KBV5pQJGo/wBH+SjYyjUd5Khp+ga4H5XYrI75ECnqYTGBx01mO9WgfaFEqtxesF1MHTPiZaQfdaPvZ4IbVha2M6mdrYes9paKTxO9heOf25bJnLcI+n5sNVcbgGGeWSdid7/YLU950SalE0vSK037Zhu0WSVK7g+nh6rXQAQQ2CBsbHf+uCm5HTq0qel1KoDP5Hcuf8vlasvSh625tqjKhRT4OkGN091U3JJNM3JuSVIfpO7Xehpv/wCqsDU6LmT/AEFnY1qYypgqwxRIbVNPVIgPAg3iCPZaL/DC9o1Eg7xa38FZgJZS/wCBV+ylf2dkbj1j9FJyjC18Kx7KL2gVDL9Q1SIIiDtvwKsQ5KSqptE0TI+ExGIpte1opaXgyC0SCW6ZBO3OFUPyWqX6jpdEReACNir9BKObYUEjN5dkNSlWD4mLwSN434K4DahJ1CxB2I/eeUiymSOSQgLOxaINfDOdB03E2kbXiT901Uy5zgAWxtxH3VmCEGolloqTlTos3nF4In29EwcjfuAPmPTYK/D0uopYKGnk1UODvBI+COshOYrL6rnbNaOABMCd4O8b/MK6lBKWKM1W7PvcIcAeUOIIO1udum6vcLiKzWMbpb4AAPFvAi9v0T5eeS4fXLRJFh0TZ1Q1RTV+z2tznOptlxJ8x3JkqlzJzaMsa0B/EtcbdDHFWGdZ694LKQc0fidcH06KswmXariXHieCqf7GqIWEwRqO/U9OauRlFPkflSsNl2kXUj6dqOQH2Y3mxdDHji0hOvw87/dIMGB/dSjHyOPrm9fdIMcJTv0g6Ll+GbyCUOga4/MF22oOYTX0o6BcHBgcf0SjVslgjn8LtirjQIMgfKl0x6j3SiWSLJnEYwMFw4pCTzKbfhp4lWi2Rn56B5WOI+yZ/wAyGf8ATHz/ACUw4ERaUz9AeBHwpRNmScLmzX7tLfaymiqI3lQGscORQ6u4fhULsTpHX4XQCr6WLJ/Cfg/vXf1nMH4QbInBqSFAONPI/K6biunyUGyJy5BniPlQ24oHePldDFDp9vshbJRCRR/r2812MSOaFHSVyl71KXWQHKUE80akoPRCCH1KXUUIQoakhM8Uso1IBn6RvIJW4do2aP0XZrCYkTyXWpUg06gCmv8ADm/1P8VL1BGoKA5Gnr91w6o3jPwU/KQv6A/K0Qrq2Y02mCXf/mR8rluZUT+Izyi/wrF0flCj18va4XbPHgPuAgE7xsTJhc/UU+YnrZIMtgWa70BEfcJHZWw7td9k6OD1JrTtB9CujTHIphmVU2iwPuT+5PUsIBzno5ygFj1XMdFJZRj+5XBcRswn0cP0KoGY6JPZSDUHFr/gH9Cuhp5x7KWCIHevwuwFLbR5QkNAq2CO2TPogKR3BSmklgi6OiPpxyT3ccuK67lWxRDdhWjh+qPp28vspoonkkNE9PupZNURHUG+iDgmkb/opDsOeMe0rk4U+iChj6Vo/EmzH+6P690+cI78wTZy2eI+FBRHptHCq35KkMbxNQfZcjKW8TK6blzBw25okSmdOa/8NQekBGip+YLtrANgPZGrorwvRssfzlcVHPjeOqfTZZ6JwpV1KAuQ6HHczP2/gu25kdMX9f4Kf3I5CE1UpgbzHp/JSjLTI2FxkOJJJnmpwx7eZ+FC00580e38k4KDfzJ0nyLUE9PhdMbAvc8065oAXNKpPAIbAWRr6/ddO9lwfugB1QQeJSGrYT/R5LkNuedlwaFoBi/35qFo6OIEb/fquDiABOq3UT88k19MAC7cweMA+oHVQ8JmQqeHTEbjh7Hj8J0FlSxTXNBa4GeQlPsFtwq3D4VrQd4BsDBgkDYm6cGFHD1QE6HdEpJUJgdaHGP7WUunUQC6ug/RJq6WXZ0kXCVuHgWJvzuqBttUdOica4HYpDR9FzoQDnukQaNt03oIB252kIBwFLPVNUqmqDdOIDpJHouC4FDL8SgOtHokczouXBDXoBCxIaScDkakAz9Ok+n6p9CpCO7DlJ3KkjdKUBDcxcR6KaWrksQEUNSdyOSk92juwgP/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8" descr="http://www.art-engineering.com/Projects/Bend/Soil%20Washing%20Plant.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10" descr="http://www.art-engineering.com/Projects/Bend/Soil%20Washing%20Plant.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12" descr="http://www.art-engineering.com/Projects/Bend/Soil%20Washing%20Plant.JP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14" descr="http://www.art-engineering.com/Projects/Bend/Soil%20Washing%20Plant.JP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3327" name="Picture 15" descr="D:\bertrand.pourrut\Desktop\présentation ambassade\Soil Washing Pla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4991" y="2350172"/>
            <a:ext cx="4433884" cy="3167060"/>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dirty="0">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Remediation techniques</a:t>
            </a:r>
          </a:p>
        </p:txBody>
      </p:sp>
      <p:sp>
        <p:nvSpPr>
          <p:cNvPr id="14" name="Espace réservé du contenu 2"/>
          <p:cNvSpPr txBox="1">
            <a:spLocks/>
          </p:cNvSpPr>
          <p:nvPr/>
        </p:nvSpPr>
        <p:spPr>
          <a:xfrm>
            <a:off x="173487" y="620688"/>
            <a:ext cx="8863009" cy="1745844"/>
          </a:xfrm>
          <a:prstGeom prst="rect">
            <a:avLst/>
          </a:prstGeom>
        </p:spPr>
        <p:txBody>
          <a:bodyPr vert="horz" wrap="square" lIns="72000" tIns="72000" rIns="72000" bIns="72000" rtlCol="0">
            <a:spAutoFit/>
          </a:bodyPr>
          <a:lstStyle/>
          <a:p>
            <a:pPr marL="342900" lvl="0" indent="-342900">
              <a:spcBef>
                <a:spcPct val="20000"/>
              </a:spcBef>
              <a:buFont typeface="Arial" pitchFamily="34" charset="0"/>
              <a:buChar char="•"/>
              <a:defRPr/>
            </a:pPr>
            <a:r>
              <a:rPr lang="en-US" sz="2200" b="1">
                <a:latin typeface="Calibri" pitchFamily="34" charset="0"/>
                <a:cs typeface="Calibri" pitchFamily="34" charset="0"/>
              </a:rPr>
              <a:t>Physico-chemical techniques</a:t>
            </a:r>
          </a:p>
          <a:p>
            <a:pPr marL="800100" lvl="1" indent="-342900">
              <a:spcBef>
                <a:spcPct val="20000"/>
              </a:spcBef>
              <a:buFontTx/>
              <a:buChar char="-"/>
              <a:defRPr/>
            </a:pPr>
            <a:r>
              <a:rPr lang="en-US" sz="2000" b="1">
                <a:latin typeface="Calibri" pitchFamily="34" charset="0"/>
                <a:cs typeface="Calibri" pitchFamily="34" charset="0"/>
              </a:rPr>
              <a:t>Excavation and landfill</a:t>
            </a:r>
          </a:p>
          <a:p>
            <a:pPr marL="800100" lvl="1" indent="-342900">
              <a:spcBef>
                <a:spcPct val="20000"/>
              </a:spcBef>
              <a:buFontTx/>
              <a:buChar char="-"/>
              <a:defRPr/>
            </a:pPr>
            <a:r>
              <a:rPr lang="en-US" sz="2000" b="1">
                <a:latin typeface="Calibri" pitchFamily="34" charset="0"/>
                <a:cs typeface="Calibri" pitchFamily="34" charset="0"/>
              </a:rPr>
              <a:t>Soil washing</a:t>
            </a: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sp>
        <p:nvSpPr>
          <p:cNvPr id="10" name="Espace réservé du numéro de diapositive 9"/>
          <p:cNvSpPr>
            <a:spLocks noGrp="1"/>
          </p:cNvSpPr>
          <p:nvPr>
            <p:ph type="sldNum" sz="quarter" idx="12"/>
          </p:nvPr>
        </p:nvSpPr>
        <p:spPr/>
        <p:txBody>
          <a:bodyPr/>
          <a:lstStyle/>
          <a:p>
            <a:fld id="{2955E3DD-04B1-4142-8BA3-27EC25A0645F}" type="slidenum">
              <a:rPr lang="fr-FR" smtClean="0"/>
              <a:t>19</a:t>
            </a:fld>
            <a:endParaRPr lang="fr-FR"/>
          </a:p>
        </p:txBody>
      </p:sp>
    </p:spTree>
    <p:extLst>
      <p:ext uri="{BB962C8B-B14F-4D97-AF65-F5344CB8AC3E}">
        <p14:creationId xmlns:p14="http://schemas.microsoft.com/office/powerpoint/2010/main" val="1667697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158" y="928670"/>
            <a:ext cx="8572560" cy="3046988"/>
          </a:xfrm>
          <a:prstGeom prst="rect">
            <a:avLst/>
          </a:prstGeom>
        </p:spPr>
        <p:txBody>
          <a:bodyPr wrap="square">
            <a:spAutoFit/>
          </a:bodyPr>
          <a:lstStyle/>
          <a:p>
            <a:pPr algn="just"/>
            <a:r>
              <a:rPr lang="en-US" sz="3600" b="1" dirty="0">
                <a:latin typeface="Cambria" pitchFamily="18" charset="0"/>
                <a:ea typeface="Cambria" pitchFamily="18" charset="0"/>
              </a:rPr>
              <a:t>Pollution and their consequences</a:t>
            </a:r>
          </a:p>
          <a:p>
            <a:pPr algn="just"/>
            <a:endParaRPr lang="en-US" sz="3600" b="1" dirty="0">
              <a:latin typeface="Cambria" pitchFamily="18" charset="0"/>
              <a:ea typeface="Cambria" pitchFamily="18" charset="0"/>
            </a:endParaRPr>
          </a:p>
          <a:p>
            <a:pPr marL="800100" lvl="1" indent="-342900" algn="just">
              <a:buFont typeface="Arial" panose="020B0604020202020204" pitchFamily="34" charset="0"/>
              <a:buChar char="•"/>
            </a:pPr>
            <a:r>
              <a:rPr lang="en-US" sz="2400" dirty="0">
                <a:latin typeface="Cambria" pitchFamily="18" charset="0"/>
                <a:ea typeface="Cambria" pitchFamily="18" charset="0"/>
              </a:rPr>
              <a:t>When harmful substances contaminate the natural  environment it is called </a:t>
            </a:r>
            <a:r>
              <a:rPr lang="en-US" sz="2400" b="1" dirty="0">
                <a:latin typeface="Cambria" pitchFamily="18" charset="0"/>
                <a:ea typeface="Cambria" pitchFamily="18" charset="0"/>
              </a:rPr>
              <a:t>Pollution.</a:t>
            </a:r>
          </a:p>
          <a:p>
            <a:pPr marL="800100" lvl="1" indent="-342900" algn="just">
              <a:buFont typeface="Arial" panose="020B0604020202020204" pitchFamily="34" charset="0"/>
              <a:buChar char="•"/>
            </a:pPr>
            <a:r>
              <a:rPr lang="en-US" sz="2400" dirty="0">
                <a:latin typeface="Cambria" pitchFamily="18" charset="0"/>
                <a:ea typeface="Cambria" pitchFamily="18" charset="0"/>
              </a:rPr>
              <a:t>Intense industrial and agricultural activities worldwide.</a:t>
            </a:r>
          </a:p>
          <a:p>
            <a:pPr marL="800100" lvl="1" indent="-342900" algn="just">
              <a:buFont typeface="Arial" panose="020B0604020202020204" pitchFamily="34" charset="0"/>
              <a:buChar char="•"/>
            </a:pPr>
            <a:r>
              <a:rPr lang="en-US" sz="2400" dirty="0">
                <a:latin typeface="Cambria" pitchFamily="18" charset="0"/>
                <a:ea typeface="Cambria" pitchFamily="18" charset="0"/>
              </a:rPr>
              <a:t>Pollutants such as Heavy metals (Hg and Ni), Petroleum   hydrocarbons and pesticides. </a:t>
            </a:r>
          </a:p>
        </p:txBody>
      </p:sp>
      <p:sp>
        <p:nvSpPr>
          <p:cNvPr id="2" name="Rectangle 1"/>
          <p:cNvSpPr/>
          <p:nvPr/>
        </p:nvSpPr>
        <p:spPr>
          <a:xfrm>
            <a:off x="357158" y="4010216"/>
            <a:ext cx="2187587" cy="461665"/>
          </a:xfrm>
          <a:prstGeom prst="rect">
            <a:avLst/>
          </a:prstGeom>
        </p:spPr>
        <p:txBody>
          <a:bodyPr wrap="none">
            <a:spAutoFit/>
          </a:bodyPr>
          <a:lstStyle/>
          <a:p>
            <a:r>
              <a:rPr lang="en-US" sz="2400" b="1" dirty="0">
                <a:latin typeface="Cambria" pitchFamily="18" charset="0"/>
                <a:ea typeface="Cambria" pitchFamily="18" charset="0"/>
              </a:rPr>
              <a:t>Consequences</a:t>
            </a:r>
            <a:endParaRPr lang="cs-CZ" sz="2400" b="1" dirty="0"/>
          </a:p>
        </p:txBody>
      </p:sp>
      <p:sp>
        <p:nvSpPr>
          <p:cNvPr id="3" name="Rectangle 2"/>
          <p:cNvSpPr/>
          <p:nvPr/>
        </p:nvSpPr>
        <p:spPr>
          <a:xfrm>
            <a:off x="827584" y="4539648"/>
            <a:ext cx="4572000" cy="1569660"/>
          </a:xfrm>
          <a:prstGeom prst="rect">
            <a:avLst/>
          </a:prstGeom>
        </p:spPr>
        <p:txBody>
          <a:bodyPr>
            <a:spAutoFit/>
          </a:bodyPr>
          <a:lstStyle/>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latin typeface="Cambria" pitchFamily="18" charset="0"/>
                <a:ea typeface="Cambria" pitchFamily="18" charset="0"/>
              </a:rPr>
              <a:t>Disturbs ecosystem</a:t>
            </a:r>
          </a:p>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latin typeface="Cambria" pitchFamily="18" charset="0"/>
                <a:ea typeface="Cambria" pitchFamily="18" charset="0"/>
              </a:rPr>
              <a:t>Global Warming</a:t>
            </a:r>
          </a:p>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latin typeface="Cambria" pitchFamily="18" charset="0"/>
                <a:ea typeface="Cambria" pitchFamily="18" charset="0"/>
              </a:rPr>
              <a:t>Human health</a:t>
            </a:r>
          </a:p>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latin typeface="Cambria" pitchFamily="18" charset="0"/>
                <a:ea typeface="Cambria" pitchFamily="18" charset="0"/>
              </a:rPr>
              <a:t>Infertile lands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87" y="2383538"/>
            <a:ext cx="4415108" cy="3133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descr="http://www.astecinc.com/images/products/thermal_remediation_systems/thermal_remediation_pla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2335120"/>
            <a:ext cx="4444579" cy="318211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Remediation techniques</a:t>
            </a:r>
          </a:p>
        </p:txBody>
      </p:sp>
      <p:sp>
        <p:nvSpPr>
          <p:cNvPr id="7" name="Espace réservé du contenu 2"/>
          <p:cNvSpPr txBox="1">
            <a:spLocks/>
          </p:cNvSpPr>
          <p:nvPr/>
        </p:nvSpPr>
        <p:spPr>
          <a:xfrm>
            <a:off x="173487" y="620688"/>
            <a:ext cx="8863009" cy="2115176"/>
          </a:xfrm>
          <a:prstGeom prst="rect">
            <a:avLst/>
          </a:prstGeom>
        </p:spPr>
        <p:txBody>
          <a:bodyPr vert="horz" wrap="square" lIns="72000" tIns="72000" rIns="72000" bIns="72000" rtlCol="0">
            <a:spAutoFit/>
          </a:bodyPr>
          <a:lstStyle/>
          <a:p>
            <a:pPr marL="342900" lvl="0" indent="-342900">
              <a:spcBef>
                <a:spcPct val="20000"/>
              </a:spcBef>
              <a:buFont typeface="Arial" pitchFamily="34" charset="0"/>
              <a:buChar char="•"/>
              <a:defRPr/>
            </a:pPr>
            <a:r>
              <a:rPr lang="en-US" sz="2200" b="1">
                <a:latin typeface="Calibri" pitchFamily="34" charset="0"/>
                <a:cs typeface="Calibri" pitchFamily="34" charset="0"/>
              </a:rPr>
              <a:t>Physico-chemical techniques</a:t>
            </a:r>
          </a:p>
          <a:p>
            <a:pPr marL="800100" lvl="1" indent="-342900">
              <a:spcBef>
                <a:spcPct val="20000"/>
              </a:spcBef>
              <a:buFontTx/>
              <a:buChar char="-"/>
              <a:defRPr/>
            </a:pPr>
            <a:r>
              <a:rPr lang="en-US" sz="2000" b="1">
                <a:latin typeface="Calibri" pitchFamily="34" charset="0"/>
                <a:cs typeface="Calibri" pitchFamily="34" charset="0"/>
              </a:rPr>
              <a:t>Excavation and landfill</a:t>
            </a:r>
          </a:p>
          <a:p>
            <a:pPr marL="800100" lvl="1" indent="-342900">
              <a:spcBef>
                <a:spcPct val="20000"/>
              </a:spcBef>
              <a:buFontTx/>
              <a:buChar char="-"/>
              <a:defRPr/>
            </a:pPr>
            <a:r>
              <a:rPr lang="en-US" sz="2000" b="1">
                <a:latin typeface="Calibri" pitchFamily="34" charset="0"/>
                <a:cs typeface="Calibri" pitchFamily="34" charset="0"/>
              </a:rPr>
              <a:t>Soil washing</a:t>
            </a:r>
          </a:p>
          <a:p>
            <a:pPr marL="800100" lvl="1" indent="-342900">
              <a:spcBef>
                <a:spcPct val="20000"/>
              </a:spcBef>
              <a:buFontTx/>
              <a:buChar char="-"/>
              <a:defRPr/>
            </a:pPr>
            <a:r>
              <a:rPr lang="en-US" sz="2000" b="1">
                <a:latin typeface="Calibri" pitchFamily="34" charset="0"/>
                <a:cs typeface="Calibri" pitchFamily="34" charset="0"/>
              </a:rPr>
              <a:t>Thermal treatment</a:t>
            </a: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sp>
        <p:nvSpPr>
          <p:cNvPr id="2" name="Espace réservé du numéro de diapositive 1"/>
          <p:cNvSpPr>
            <a:spLocks noGrp="1"/>
          </p:cNvSpPr>
          <p:nvPr>
            <p:ph type="sldNum" sz="quarter" idx="12"/>
          </p:nvPr>
        </p:nvSpPr>
        <p:spPr/>
        <p:txBody>
          <a:bodyPr/>
          <a:lstStyle/>
          <a:p>
            <a:fld id="{2955E3DD-04B1-4142-8BA3-27EC25A0645F}" type="slidenum">
              <a:rPr lang="en-US" smtClean="0"/>
              <a:t>20</a:t>
            </a:fld>
            <a:endParaRPr lang="en-US"/>
          </a:p>
        </p:txBody>
      </p:sp>
    </p:spTree>
    <p:extLst>
      <p:ext uri="{BB962C8B-B14F-4D97-AF65-F5344CB8AC3E}">
        <p14:creationId xmlns:p14="http://schemas.microsoft.com/office/powerpoint/2010/main" val="3891445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lease refer to the description on the previous page for information concerning this fig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4442" y="2422907"/>
            <a:ext cx="5431854" cy="405468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Remediation techniques</a:t>
            </a:r>
          </a:p>
        </p:txBody>
      </p:sp>
      <p:sp>
        <p:nvSpPr>
          <p:cNvPr id="7" name="Espace réservé du contenu 2"/>
          <p:cNvSpPr txBox="1">
            <a:spLocks/>
          </p:cNvSpPr>
          <p:nvPr/>
        </p:nvSpPr>
        <p:spPr>
          <a:xfrm>
            <a:off x="173487" y="620688"/>
            <a:ext cx="8863009" cy="2484508"/>
          </a:xfrm>
          <a:prstGeom prst="rect">
            <a:avLst/>
          </a:prstGeom>
        </p:spPr>
        <p:txBody>
          <a:bodyPr vert="horz" wrap="square" lIns="72000" tIns="72000" rIns="72000" bIns="72000" rtlCol="0">
            <a:spAutoFit/>
          </a:bodyPr>
          <a:lstStyle/>
          <a:p>
            <a:pPr marL="342900" lvl="0" indent="-342900">
              <a:spcBef>
                <a:spcPct val="20000"/>
              </a:spcBef>
              <a:buFont typeface="Arial" pitchFamily="34" charset="0"/>
              <a:buChar char="•"/>
              <a:defRPr/>
            </a:pPr>
            <a:r>
              <a:rPr lang="en-US" sz="2200" b="1">
                <a:latin typeface="Calibri" pitchFamily="34" charset="0"/>
                <a:cs typeface="Calibri" pitchFamily="34" charset="0"/>
              </a:rPr>
              <a:t>Physico-chemical techniques</a:t>
            </a:r>
          </a:p>
          <a:p>
            <a:pPr marL="800100" lvl="1" indent="-342900">
              <a:spcBef>
                <a:spcPct val="20000"/>
              </a:spcBef>
              <a:buFontTx/>
              <a:buChar char="-"/>
              <a:defRPr/>
            </a:pPr>
            <a:r>
              <a:rPr lang="en-US" sz="2000" b="1">
                <a:latin typeface="Calibri" pitchFamily="34" charset="0"/>
                <a:cs typeface="Calibri" pitchFamily="34" charset="0"/>
              </a:rPr>
              <a:t>Excavation and landfill</a:t>
            </a:r>
          </a:p>
          <a:p>
            <a:pPr marL="800100" lvl="1" indent="-342900">
              <a:spcBef>
                <a:spcPct val="20000"/>
              </a:spcBef>
              <a:buFontTx/>
              <a:buChar char="-"/>
              <a:defRPr/>
            </a:pPr>
            <a:r>
              <a:rPr lang="en-US" sz="2000" b="1">
                <a:latin typeface="Calibri" pitchFamily="34" charset="0"/>
                <a:cs typeface="Calibri" pitchFamily="34" charset="0"/>
              </a:rPr>
              <a:t>Soil washing</a:t>
            </a:r>
          </a:p>
          <a:p>
            <a:pPr marL="800100" lvl="1" indent="-342900">
              <a:spcBef>
                <a:spcPct val="20000"/>
              </a:spcBef>
              <a:buFontTx/>
              <a:buChar char="-"/>
              <a:defRPr/>
            </a:pPr>
            <a:r>
              <a:rPr lang="en-US" sz="2000" b="1">
                <a:latin typeface="Calibri" pitchFamily="34" charset="0"/>
                <a:cs typeface="Calibri" pitchFamily="34" charset="0"/>
              </a:rPr>
              <a:t>Thermal treatment</a:t>
            </a:r>
          </a:p>
          <a:p>
            <a:pPr marL="800100" lvl="1" indent="-342900">
              <a:spcBef>
                <a:spcPct val="20000"/>
              </a:spcBef>
              <a:buFontTx/>
              <a:buChar char="-"/>
              <a:defRPr/>
            </a:pPr>
            <a:r>
              <a:rPr lang="en-US" sz="2000" b="1">
                <a:latin typeface="Calibri" pitchFamily="34" charset="0"/>
                <a:cs typeface="Calibri" pitchFamily="34" charset="0"/>
              </a:rPr>
              <a:t>Oxidation</a:t>
            </a: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sp>
        <p:nvSpPr>
          <p:cNvPr id="2" name="Espace réservé du numéro de diapositive 1"/>
          <p:cNvSpPr>
            <a:spLocks noGrp="1"/>
          </p:cNvSpPr>
          <p:nvPr>
            <p:ph type="sldNum" sz="quarter" idx="12"/>
          </p:nvPr>
        </p:nvSpPr>
        <p:spPr/>
        <p:txBody>
          <a:bodyPr/>
          <a:lstStyle/>
          <a:p>
            <a:fld id="{2955E3DD-04B1-4142-8BA3-27EC25A0645F}" type="slidenum">
              <a:rPr lang="en-US" smtClean="0"/>
              <a:t>21</a:t>
            </a:fld>
            <a:endParaRPr lang="en-US"/>
          </a:p>
        </p:txBody>
      </p:sp>
    </p:spTree>
    <p:extLst>
      <p:ext uri="{BB962C8B-B14F-4D97-AF65-F5344CB8AC3E}">
        <p14:creationId xmlns:p14="http://schemas.microsoft.com/office/powerpoint/2010/main" val="1077986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16" b="17967"/>
          <a:stretch/>
        </p:blipFill>
        <p:spPr bwMode="auto">
          <a:xfrm>
            <a:off x="2545739" y="2492896"/>
            <a:ext cx="4114493" cy="3889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space réservé du contenu 2"/>
          <p:cNvSpPr txBox="1">
            <a:spLocks/>
          </p:cNvSpPr>
          <p:nvPr/>
        </p:nvSpPr>
        <p:spPr>
          <a:xfrm>
            <a:off x="4709991" y="620688"/>
            <a:ext cx="4182489" cy="1345735"/>
          </a:xfrm>
          <a:prstGeom prst="rect">
            <a:avLst/>
          </a:prstGeom>
        </p:spPr>
        <p:txBody>
          <a:bodyPr vert="horz" wrap="square" lIns="72000" tIns="72000" rIns="72000" bIns="72000" rtlCol="0">
            <a:spAutoFit/>
          </a:bodyPr>
          <a:lstStyle/>
          <a:p>
            <a:pPr marL="800100" lvl="1" indent="-342900">
              <a:spcBef>
                <a:spcPct val="20000"/>
              </a:spcBef>
              <a:buFontTx/>
              <a:buChar char="-"/>
              <a:defRPr/>
            </a:pPr>
            <a:endParaRPr lang="en-US" sz="2000" b="1">
              <a:latin typeface="Calibri" pitchFamily="34" charset="0"/>
              <a:cs typeface="Calibri" pitchFamily="34" charset="0"/>
            </a:endParaRPr>
          </a:p>
          <a:p>
            <a:pPr marL="800100" lvl="1" indent="-342900">
              <a:spcBef>
                <a:spcPct val="20000"/>
              </a:spcBef>
              <a:buFontTx/>
              <a:buChar char="-"/>
              <a:defRPr/>
            </a:pPr>
            <a:r>
              <a:rPr lang="en-US" sz="2000" b="1">
                <a:latin typeface="Calibri" pitchFamily="34" charset="0"/>
                <a:cs typeface="Calibri" pitchFamily="34" charset="0"/>
              </a:rPr>
              <a:t>Venting</a:t>
            </a: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sp>
        <p:nvSpPr>
          <p:cNvPr id="6" name="ZoneTexte 5"/>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Remediation techniques</a:t>
            </a:r>
          </a:p>
        </p:txBody>
      </p:sp>
      <p:sp>
        <p:nvSpPr>
          <p:cNvPr id="8" name="Espace réservé du contenu 2"/>
          <p:cNvSpPr txBox="1">
            <a:spLocks/>
          </p:cNvSpPr>
          <p:nvPr/>
        </p:nvSpPr>
        <p:spPr>
          <a:xfrm>
            <a:off x="173487" y="620688"/>
            <a:ext cx="8863009" cy="2484508"/>
          </a:xfrm>
          <a:prstGeom prst="rect">
            <a:avLst/>
          </a:prstGeom>
        </p:spPr>
        <p:txBody>
          <a:bodyPr vert="horz" wrap="square" lIns="72000" tIns="72000" rIns="72000" bIns="72000" rtlCol="0">
            <a:spAutoFit/>
          </a:bodyPr>
          <a:lstStyle/>
          <a:p>
            <a:pPr marL="342900" lvl="0" indent="-342900">
              <a:spcBef>
                <a:spcPct val="20000"/>
              </a:spcBef>
              <a:buFont typeface="Arial" pitchFamily="34" charset="0"/>
              <a:buChar char="•"/>
              <a:defRPr/>
            </a:pPr>
            <a:r>
              <a:rPr lang="en-US" sz="2200" b="1">
                <a:latin typeface="Calibri" pitchFamily="34" charset="0"/>
                <a:cs typeface="Calibri" pitchFamily="34" charset="0"/>
              </a:rPr>
              <a:t>Physico-chemical techniques</a:t>
            </a:r>
          </a:p>
          <a:p>
            <a:pPr marL="800100" lvl="1" indent="-342900">
              <a:spcBef>
                <a:spcPct val="20000"/>
              </a:spcBef>
              <a:buFontTx/>
              <a:buChar char="-"/>
              <a:defRPr/>
            </a:pPr>
            <a:r>
              <a:rPr lang="en-US" sz="2000" b="1">
                <a:latin typeface="Calibri" pitchFamily="34" charset="0"/>
                <a:cs typeface="Calibri" pitchFamily="34" charset="0"/>
              </a:rPr>
              <a:t>Excavation and landfill</a:t>
            </a:r>
          </a:p>
          <a:p>
            <a:pPr marL="800100" lvl="1" indent="-342900">
              <a:spcBef>
                <a:spcPct val="20000"/>
              </a:spcBef>
              <a:buFontTx/>
              <a:buChar char="-"/>
              <a:defRPr/>
            </a:pPr>
            <a:r>
              <a:rPr lang="en-US" sz="2000" b="1">
                <a:latin typeface="Calibri" pitchFamily="34" charset="0"/>
                <a:cs typeface="Calibri" pitchFamily="34" charset="0"/>
              </a:rPr>
              <a:t>Soil washing</a:t>
            </a:r>
          </a:p>
          <a:p>
            <a:pPr marL="800100" lvl="1" indent="-342900">
              <a:spcBef>
                <a:spcPct val="20000"/>
              </a:spcBef>
              <a:buFontTx/>
              <a:buChar char="-"/>
              <a:defRPr/>
            </a:pPr>
            <a:r>
              <a:rPr lang="en-US" sz="2000" b="1">
                <a:latin typeface="Calibri" pitchFamily="34" charset="0"/>
                <a:cs typeface="Calibri" pitchFamily="34" charset="0"/>
              </a:rPr>
              <a:t>Thermal treatment</a:t>
            </a:r>
          </a:p>
          <a:p>
            <a:pPr marL="800100" lvl="1" indent="-342900">
              <a:spcBef>
                <a:spcPct val="20000"/>
              </a:spcBef>
              <a:buFontTx/>
              <a:buChar char="-"/>
              <a:defRPr/>
            </a:pPr>
            <a:r>
              <a:rPr lang="en-US" sz="2000" b="1">
                <a:latin typeface="Calibri" pitchFamily="34" charset="0"/>
                <a:cs typeface="Calibri" pitchFamily="34" charset="0"/>
              </a:rPr>
              <a:t>Oxidation</a:t>
            </a: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sp>
        <p:nvSpPr>
          <p:cNvPr id="2" name="Espace réservé du numéro de diapositive 1"/>
          <p:cNvSpPr>
            <a:spLocks noGrp="1"/>
          </p:cNvSpPr>
          <p:nvPr>
            <p:ph type="sldNum" sz="quarter" idx="12"/>
          </p:nvPr>
        </p:nvSpPr>
        <p:spPr/>
        <p:txBody>
          <a:bodyPr/>
          <a:lstStyle/>
          <a:p>
            <a:fld id="{2955E3DD-04B1-4142-8BA3-27EC25A0645F}" type="slidenum">
              <a:rPr lang="en-US" smtClean="0"/>
              <a:t>22</a:t>
            </a:fld>
            <a:endParaRPr lang="en-US"/>
          </a:p>
        </p:txBody>
      </p:sp>
    </p:spTree>
    <p:extLst>
      <p:ext uri="{BB962C8B-B14F-4D97-AF65-F5344CB8AC3E}">
        <p14:creationId xmlns:p14="http://schemas.microsoft.com/office/powerpoint/2010/main" val="1025218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txBox="1">
            <a:spLocks/>
          </p:cNvSpPr>
          <p:nvPr/>
        </p:nvSpPr>
        <p:spPr>
          <a:xfrm>
            <a:off x="4709991" y="620688"/>
            <a:ext cx="4182489" cy="1715067"/>
          </a:xfrm>
          <a:prstGeom prst="rect">
            <a:avLst/>
          </a:prstGeom>
        </p:spPr>
        <p:txBody>
          <a:bodyPr vert="horz" wrap="square" lIns="72000" tIns="72000" rIns="72000" bIns="72000" rtlCol="0">
            <a:spAutoFit/>
          </a:bodyPr>
          <a:lstStyle/>
          <a:p>
            <a:pPr marL="800100" lvl="1" indent="-342900">
              <a:spcBef>
                <a:spcPct val="20000"/>
              </a:spcBef>
              <a:buFontTx/>
              <a:buChar char="-"/>
              <a:defRPr/>
            </a:pPr>
            <a:endParaRPr lang="en-US" sz="2000" b="1">
              <a:latin typeface="Calibri" pitchFamily="34" charset="0"/>
              <a:cs typeface="Calibri" pitchFamily="34" charset="0"/>
            </a:endParaRPr>
          </a:p>
          <a:p>
            <a:pPr marL="800100" lvl="1" indent="-342900">
              <a:spcBef>
                <a:spcPct val="20000"/>
              </a:spcBef>
              <a:buFontTx/>
              <a:buChar char="-"/>
              <a:defRPr/>
            </a:pPr>
            <a:r>
              <a:rPr lang="en-US" sz="2000" b="1">
                <a:latin typeface="Calibri" pitchFamily="34" charset="0"/>
                <a:cs typeface="Calibri" pitchFamily="34" charset="0"/>
              </a:rPr>
              <a:t>Venting</a:t>
            </a:r>
          </a:p>
          <a:p>
            <a:pPr marL="800100" lvl="1" indent="-342900">
              <a:spcBef>
                <a:spcPct val="20000"/>
              </a:spcBef>
              <a:buFontTx/>
              <a:buChar char="-"/>
              <a:defRPr/>
            </a:pPr>
            <a:r>
              <a:rPr lang="en-US" sz="2000" b="1">
                <a:latin typeface="Calibri" pitchFamily="34" charset="0"/>
                <a:cs typeface="Calibri" pitchFamily="34" charset="0"/>
              </a:rPr>
              <a:t>Solidification / stabilisation</a:t>
            </a: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2563607"/>
            <a:ext cx="6625889" cy="1822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5615" y="4539108"/>
            <a:ext cx="2958353" cy="2222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6950" y="4539108"/>
            <a:ext cx="3128570" cy="2162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Remediation techniques</a:t>
            </a:r>
          </a:p>
        </p:txBody>
      </p:sp>
      <p:sp>
        <p:nvSpPr>
          <p:cNvPr id="9" name="Espace réservé du contenu 2"/>
          <p:cNvSpPr txBox="1">
            <a:spLocks/>
          </p:cNvSpPr>
          <p:nvPr/>
        </p:nvSpPr>
        <p:spPr>
          <a:xfrm>
            <a:off x="173487" y="620688"/>
            <a:ext cx="8863009" cy="2484508"/>
          </a:xfrm>
          <a:prstGeom prst="rect">
            <a:avLst/>
          </a:prstGeom>
        </p:spPr>
        <p:txBody>
          <a:bodyPr vert="horz" wrap="square" lIns="72000" tIns="72000" rIns="72000" bIns="72000" rtlCol="0">
            <a:spAutoFit/>
          </a:bodyPr>
          <a:lstStyle/>
          <a:p>
            <a:pPr marL="342900" lvl="0" indent="-342900">
              <a:spcBef>
                <a:spcPct val="20000"/>
              </a:spcBef>
              <a:buFont typeface="Arial" pitchFamily="34" charset="0"/>
              <a:buChar char="•"/>
              <a:defRPr/>
            </a:pPr>
            <a:r>
              <a:rPr lang="en-US" sz="2200" b="1">
                <a:latin typeface="Calibri" pitchFamily="34" charset="0"/>
                <a:cs typeface="Calibri" pitchFamily="34" charset="0"/>
              </a:rPr>
              <a:t>Physico-chemical techniques</a:t>
            </a:r>
          </a:p>
          <a:p>
            <a:pPr marL="800100" lvl="1" indent="-342900">
              <a:spcBef>
                <a:spcPct val="20000"/>
              </a:spcBef>
              <a:buFontTx/>
              <a:buChar char="-"/>
              <a:defRPr/>
            </a:pPr>
            <a:r>
              <a:rPr lang="en-US" sz="2000" b="1">
                <a:latin typeface="Calibri" pitchFamily="34" charset="0"/>
                <a:cs typeface="Calibri" pitchFamily="34" charset="0"/>
              </a:rPr>
              <a:t>Excavation and landfill</a:t>
            </a:r>
          </a:p>
          <a:p>
            <a:pPr marL="800100" lvl="1" indent="-342900">
              <a:spcBef>
                <a:spcPct val="20000"/>
              </a:spcBef>
              <a:buFontTx/>
              <a:buChar char="-"/>
              <a:defRPr/>
            </a:pPr>
            <a:r>
              <a:rPr lang="en-US" sz="2000" b="1">
                <a:latin typeface="Calibri" pitchFamily="34" charset="0"/>
                <a:cs typeface="Calibri" pitchFamily="34" charset="0"/>
              </a:rPr>
              <a:t>Soil washing</a:t>
            </a:r>
          </a:p>
          <a:p>
            <a:pPr marL="800100" lvl="1" indent="-342900">
              <a:spcBef>
                <a:spcPct val="20000"/>
              </a:spcBef>
              <a:buFontTx/>
              <a:buChar char="-"/>
              <a:defRPr/>
            </a:pPr>
            <a:r>
              <a:rPr lang="en-US" sz="2000" b="1">
                <a:latin typeface="Calibri" pitchFamily="34" charset="0"/>
                <a:cs typeface="Calibri" pitchFamily="34" charset="0"/>
              </a:rPr>
              <a:t>Thermal treatment</a:t>
            </a:r>
          </a:p>
          <a:p>
            <a:pPr marL="800100" lvl="1" indent="-342900">
              <a:spcBef>
                <a:spcPct val="20000"/>
              </a:spcBef>
              <a:buFontTx/>
              <a:buChar char="-"/>
              <a:defRPr/>
            </a:pPr>
            <a:r>
              <a:rPr lang="en-US" sz="2000" b="1">
                <a:latin typeface="Calibri" pitchFamily="34" charset="0"/>
                <a:cs typeface="Calibri" pitchFamily="34" charset="0"/>
              </a:rPr>
              <a:t>Oxidation</a:t>
            </a: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sp>
        <p:nvSpPr>
          <p:cNvPr id="2" name="Espace réservé du numéro de diapositive 1"/>
          <p:cNvSpPr>
            <a:spLocks noGrp="1"/>
          </p:cNvSpPr>
          <p:nvPr>
            <p:ph type="sldNum" sz="quarter" idx="12"/>
          </p:nvPr>
        </p:nvSpPr>
        <p:spPr/>
        <p:txBody>
          <a:bodyPr/>
          <a:lstStyle/>
          <a:p>
            <a:fld id="{2955E3DD-04B1-4142-8BA3-27EC25A0645F}" type="slidenum">
              <a:rPr lang="en-US" smtClean="0"/>
              <a:t>23</a:t>
            </a:fld>
            <a:endParaRPr lang="en-US"/>
          </a:p>
        </p:txBody>
      </p:sp>
    </p:spTree>
    <p:extLst>
      <p:ext uri="{BB962C8B-B14F-4D97-AF65-F5344CB8AC3E}">
        <p14:creationId xmlns:p14="http://schemas.microsoft.com/office/powerpoint/2010/main" val="4282213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2563607"/>
            <a:ext cx="6625889" cy="1822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5615" y="4539108"/>
            <a:ext cx="2958353" cy="2222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6950" y="4539108"/>
            <a:ext cx="3128570" cy="2162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dirty="0">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Remediation techniques</a:t>
            </a:r>
          </a:p>
        </p:txBody>
      </p:sp>
      <p:sp>
        <p:nvSpPr>
          <p:cNvPr id="9" name="Espace réservé du contenu 2"/>
          <p:cNvSpPr txBox="1">
            <a:spLocks/>
          </p:cNvSpPr>
          <p:nvPr/>
        </p:nvSpPr>
        <p:spPr>
          <a:xfrm>
            <a:off x="4709991" y="620688"/>
            <a:ext cx="4182489" cy="2084399"/>
          </a:xfrm>
          <a:prstGeom prst="rect">
            <a:avLst/>
          </a:prstGeom>
        </p:spPr>
        <p:txBody>
          <a:bodyPr vert="horz" wrap="square" lIns="72000" tIns="72000" rIns="72000" bIns="72000" rtlCol="0">
            <a:spAutoFit/>
          </a:bodyPr>
          <a:lstStyle/>
          <a:p>
            <a:pPr marL="800100" lvl="1" indent="-342900">
              <a:spcBef>
                <a:spcPct val="20000"/>
              </a:spcBef>
              <a:buFontTx/>
              <a:buChar char="-"/>
              <a:defRPr/>
            </a:pPr>
            <a:endParaRPr lang="en-US" sz="2000" b="1">
              <a:latin typeface="Calibri" pitchFamily="34" charset="0"/>
              <a:cs typeface="Calibri" pitchFamily="34" charset="0"/>
            </a:endParaRPr>
          </a:p>
          <a:p>
            <a:pPr marL="800100" lvl="1" indent="-342900">
              <a:spcBef>
                <a:spcPct val="20000"/>
              </a:spcBef>
              <a:buFontTx/>
              <a:buChar char="-"/>
              <a:defRPr/>
            </a:pPr>
            <a:r>
              <a:rPr lang="en-US" sz="2000" b="1">
                <a:latin typeface="Calibri" pitchFamily="34" charset="0"/>
                <a:cs typeface="Calibri" pitchFamily="34" charset="0"/>
              </a:rPr>
              <a:t>Venting</a:t>
            </a:r>
          </a:p>
          <a:p>
            <a:pPr marL="800100" lvl="1" indent="-342900">
              <a:spcBef>
                <a:spcPct val="20000"/>
              </a:spcBef>
              <a:buFontTx/>
              <a:buChar char="-"/>
              <a:defRPr/>
            </a:pPr>
            <a:r>
              <a:rPr lang="en-US" sz="2000" b="1">
                <a:latin typeface="Calibri" pitchFamily="34" charset="0"/>
                <a:cs typeface="Calibri" pitchFamily="34" charset="0"/>
              </a:rPr>
              <a:t>Solidification / stabilisation</a:t>
            </a:r>
          </a:p>
          <a:p>
            <a:pPr marL="800100" lvl="1" indent="-342900">
              <a:spcBef>
                <a:spcPct val="20000"/>
              </a:spcBef>
              <a:buFontTx/>
              <a:buChar char="-"/>
              <a:defRPr/>
            </a:pPr>
            <a:r>
              <a:rPr lang="en-US" sz="2000" b="1">
                <a:latin typeface="Calibri" pitchFamily="34" charset="0"/>
                <a:cs typeface="Calibri" pitchFamily="34" charset="0"/>
              </a:rPr>
              <a:t>Vitrification</a:t>
            </a: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sp>
        <p:nvSpPr>
          <p:cNvPr id="10" name="Espace réservé du contenu 2"/>
          <p:cNvSpPr txBox="1">
            <a:spLocks/>
          </p:cNvSpPr>
          <p:nvPr/>
        </p:nvSpPr>
        <p:spPr>
          <a:xfrm>
            <a:off x="173487" y="620688"/>
            <a:ext cx="8863009" cy="2484508"/>
          </a:xfrm>
          <a:prstGeom prst="rect">
            <a:avLst/>
          </a:prstGeom>
        </p:spPr>
        <p:txBody>
          <a:bodyPr vert="horz" wrap="square" lIns="72000" tIns="72000" rIns="72000" bIns="72000" rtlCol="0">
            <a:spAutoFit/>
          </a:bodyPr>
          <a:lstStyle/>
          <a:p>
            <a:pPr marL="342900" lvl="0" indent="-342900">
              <a:spcBef>
                <a:spcPct val="20000"/>
              </a:spcBef>
              <a:buFont typeface="Arial" pitchFamily="34" charset="0"/>
              <a:buChar char="•"/>
              <a:defRPr/>
            </a:pPr>
            <a:r>
              <a:rPr lang="en-US" sz="2200" b="1">
                <a:latin typeface="Calibri" pitchFamily="34" charset="0"/>
                <a:cs typeface="Calibri" pitchFamily="34" charset="0"/>
              </a:rPr>
              <a:t>Physico-chemical techniques</a:t>
            </a:r>
          </a:p>
          <a:p>
            <a:pPr marL="800100" lvl="1" indent="-342900">
              <a:spcBef>
                <a:spcPct val="20000"/>
              </a:spcBef>
              <a:buFontTx/>
              <a:buChar char="-"/>
              <a:defRPr/>
            </a:pPr>
            <a:r>
              <a:rPr lang="en-US" sz="2000" b="1">
                <a:latin typeface="Calibri" pitchFamily="34" charset="0"/>
                <a:cs typeface="Calibri" pitchFamily="34" charset="0"/>
              </a:rPr>
              <a:t>Excavation and landfill</a:t>
            </a:r>
          </a:p>
          <a:p>
            <a:pPr marL="800100" lvl="1" indent="-342900">
              <a:spcBef>
                <a:spcPct val="20000"/>
              </a:spcBef>
              <a:buFontTx/>
              <a:buChar char="-"/>
              <a:defRPr/>
            </a:pPr>
            <a:r>
              <a:rPr lang="en-US" sz="2000" b="1">
                <a:latin typeface="Calibri" pitchFamily="34" charset="0"/>
                <a:cs typeface="Calibri" pitchFamily="34" charset="0"/>
              </a:rPr>
              <a:t>Soil washing</a:t>
            </a:r>
          </a:p>
          <a:p>
            <a:pPr marL="800100" lvl="1" indent="-342900">
              <a:spcBef>
                <a:spcPct val="20000"/>
              </a:spcBef>
              <a:buFontTx/>
              <a:buChar char="-"/>
              <a:defRPr/>
            </a:pPr>
            <a:r>
              <a:rPr lang="en-US" sz="2000" b="1">
                <a:latin typeface="Calibri" pitchFamily="34" charset="0"/>
                <a:cs typeface="Calibri" pitchFamily="34" charset="0"/>
              </a:rPr>
              <a:t>Thermal treatment</a:t>
            </a:r>
          </a:p>
          <a:p>
            <a:pPr marL="800100" lvl="1" indent="-342900">
              <a:spcBef>
                <a:spcPct val="20000"/>
              </a:spcBef>
              <a:buFontTx/>
              <a:buChar char="-"/>
              <a:defRPr/>
            </a:pPr>
            <a:r>
              <a:rPr lang="en-US" sz="2000" b="1">
                <a:latin typeface="Calibri" pitchFamily="34" charset="0"/>
                <a:cs typeface="Calibri" pitchFamily="34" charset="0"/>
              </a:rPr>
              <a:t>Oxidation</a:t>
            </a: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sp>
        <p:nvSpPr>
          <p:cNvPr id="2" name="Espace réservé du numéro de diapositive 1"/>
          <p:cNvSpPr>
            <a:spLocks noGrp="1"/>
          </p:cNvSpPr>
          <p:nvPr>
            <p:ph type="sldNum" sz="quarter" idx="12"/>
          </p:nvPr>
        </p:nvSpPr>
        <p:spPr/>
        <p:txBody>
          <a:bodyPr/>
          <a:lstStyle/>
          <a:p>
            <a:fld id="{2955E3DD-04B1-4142-8BA3-27EC25A0645F}" type="slidenum">
              <a:rPr lang="en-US" smtClean="0"/>
              <a:t>24</a:t>
            </a:fld>
            <a:endParaRPr lang="en-US"/>
          </a:p>
        </p:txBody>
      </p:sp>
    </p:spTree>
    <p:extLst>
      <p:ext uri="{BB962C8B-B14F-4D97-AF65-F5344CB8AC3E}">
        <p14:creationId xmlns:p14="http://schemas.microsoft.com/office/powerpoint/2010/main" val="739128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95536" y="4720495"/>
            <a:ext cx="8424936" cy="2092881"/>
          </a:xfrm>
          <a:prstGeom prst="rect">
            <a:avLst/>
          </a:prstGeom>
          <a:solidFill>
            <a:schemeClr val="accent5">
              <a:lumMod val="40000"/>
              <a:lumOff val="60000"/>
            </a:schemeClr>
          </a:solidFill>
        </p:spPr>
        <p:txBody>
          <a:bodyPr wrap="square">
            <a:spAutoFit/>
          </a:bodyPr>
          <a:lstStyle/>
          <a:p>
            <a:pPr marL="342900" indent="-342900" defTabSz="739775">
              <a:spcBef>
                <a:spcPts val="600"/>
              </a:spcBef>
              <a:buFont typeface="Arial" pitchFamily="34" charset="0"/>
              <a:buChar char="•"/>
            </a:pPr>
            <a:r>
              <a:rPr lang="en-US" sz="2200" b="1"/>
              <a:t>Organisation</a:t>
            </a:r>
          </a:p>
          <a:p>
            <a:pPr marL="342900" indent="-342900" defTabSz="739775">
              <a:spcBef>
                <a:spcPts val="600"/>
              </a:spcBef>
              <a:buFont typeface="Arial" pitchFamily="34" charset="0"/>
              <a:buChar char="•"/>
            </a:pPr>
            <a:r>
              <a:rPr lang="en-US" sz="2200" b="1"/>
              <a:t>Money and energy cost</a:t>
            </a:r>
          </a:p>
          <a:p>
            <a:pPr marL="342900" indent="-342900" defTabSz="739775">
              <a:spcBef>
                <a:spcPts val="600"/>
              </a:spcBef>
              <a:buFont typeface="Arial" pitchFamily="34" charset="0"/>
              <a:buChar char="•"/>
            </a:pPr>
            <a:r>
              <a:rPr lang="en-US" sz="2200" b="1"/>
              <a:t>Environmental unfriendly</a:t>
            </a:r>
          </a:p>
          <a:p>
            <a:pPr marL="342900" indent="-342900" defTabSz="739775">
              <a:spcBef>
                <a:spcPts val="600"/>
              </a:spcBef>
              <a:buFont typeface="Arial" pitchFamily="34" charset="0"/>
              <a:buChar char="•"/>
            </a:pPr>
            <a:r>
              <a:rPr lang="en-US" sz="2200" b="1"/>
              <a:t>« Rude » techniques : some of them sterilize the soils: future use?</a:t>
            </a:r>
          </a:p>
          <a:p>
            <a:pPr marL="342900" indent="-342900" defTabSz="739775">
              <a:spcBef>
                <a:spcPts val="600"/>
              </a:spcBef>
              <a:buFont typeface="Arial" pitchFamily="34" charset="0"/>
              <a:buChar char="•"/>
            </a:pPr>
            <a:r>
              <a:rPr lang="en-US" sz="2200" b="1"/>
              <a:t>Noise and olfactory nuisance</a:t>
            </a:r>
          </a:p>
        </p:txBody>
      </p:sp>
      <p:sp>
        <p:nvSpPr>
          <p:cNvPr id="12" name="Rectangle 11"/>
          <p:cNvSpPr/>
          <p:nvPr/>
        </p:nvSpPr>
        <p:spPr>
          <a:xfrm>
            <a:off x="408678" y="2924944"/>
            <a:ext cx="8424936" cy="1677382"/>
          </a:xfrm>
          <a:prstGeom prst="rect">
            <a:avLst/>
          </a:prstGeom>
          <a:solidFill>
            <a:srgbClr val="92D050"/>
          </a:solidFill>
        </p:spPr>
        <p:txBody>
          <a:bodyPr wrap="square">
            <a:spAutoFit/>
          </a:bodyPr>
          <a:lstStyle/>
          <a:p>
            <a:pPr marL="342900" indent="-342900" defTabSz="739775">
              <a:spcBef>
                <a:spcPts val="600"/>
              </a:spcBef>
              <a:buFont typeface="Arial" pitchFamily="34" charset="0"/>
              <a:buChar char="•"/>
            </a:pPr>
            <a:r>
              <a:rPr lang="en-US" sz="2200" b="1"/>
              <a:t>Fast and efficient</a:t>
            </a:r>
          </a:p>
          <a:p>
            <a:pPr marL="342900" indent="-342900" defTabSz="739775">
              <a:spcBef>
                <a:spcPts val="600"/>
              </a:spcBef>
              <a:buFont typeface="Arial" pitchFamily="34" charset="0"/>
              <a:buChar char="•"/>
            </a:pPr>
            <a:r>
              <a:rPr lang="en-US" sz="2200" b="1"/>
              <a:t>Treat concentrate pollution on « small » sites</a:t>
            </a:r>
          </a:p>
          <a:p>
            <a:pPr marL="342900" indent="-342900" defTabSz="739775">
              <a:spcBef>
                <a:spcPts val="600"/>
              </a:spcBef>
              <a:buFont typeface="Arial" pitchFamily="34" charset="0"/>
              <a:buChar char="•"/>
            </a:pPr>
            <a:r>
              <a:rPr lang="en-US" sz="2200" b="1"/>
              <a:t>Easy to plan</a:t>
            </a:r>
          </a:p>
          <a:p>
            <a:pPr marL="342900" indent="-342900" defTabSz="739775">
              <a:spcBef>
                <a:spcPts val="600"/>
              </a:spcBef>
              <a:buFont typeface="Arial" pitchFamily="34" charset="0"/>
              <a:buChar char="•"/>
            </a:pPr>
            <a:r>
              <a:rPr lang="en-US" sz="2200" b="1"/>
              <a:t>Some of the techniques do not require technical skills</a:t>
            </a:r>
          </a:p>
        </p:txBody>
      </p:sp>
      <p:sp>
        <p:nvSpPr>
          <p:cNvPr id="8" name="ZoneTexte 7"/>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Remediation techniques</a:t>
            </a:r>
          </a:p>
        </p:txBody>
      </p:sp>
      <p:sp>
        <p:nvSpPr>
          <p:cNvPr id="10" name="Espace réservé du contenu 2"/>
          <p:cNvSpPr txBox="1">
            <a:spLocks/>
          </p:cNvSpPr>
          <p:nvPr/>
        </p:nvSpPr>
        <p:spPr>
          <a:xfrm>
            <a:off x="4709991" y="620688"/>
            <a:ext cx="4182489" cy="2453730"/>
          </a:xfrm>
          <a:prstGeom prst="rect">
            <a:avLst/>
          </a:prstGeom>
        </p:spPr>
        <p:txBody>
          <a:bodyPr vert="horz" wrap="square" lIns="72000" tIns="72000" rIns="72000" bIns="72000" rtlCol="0">
            <a:spAutoFit/>
          </a:bodyPr>
          <a:lstStyle/>
          <a:p>
            <a:pPr marL="800100" lvl="1" indent="-342900">
              <a:spcBef>
                <a:spcPct val="20000"/>
              </a:spcBef>
              <a:buFontTx/>
              <a:buChar char="-"/>
              <a:defRPr/>
            </a:pPr>
            <a:endParaRPr lang="en-US" sz="2000" b="1">
              <a:latin typeface="Calibri" pitchFamily="34" charset="0"/>
              <a:cs typeface="Calibri" pitchFamily="34" charset="0"/>
            </a:endParaRPr>
          </a:p>
          <a:p>
            <a:pPr marL="800100" lvl="1" indent="-342900">
              <a:spcBef>
                <a:spcPct val="20000"/>
              </a:spcBef>
              <a:buFontTx/>
              <a:buChar char="-"/>
              <a:defRPr/>
            </a:pPr>
            <a:r>
              <a:rPr lang="en-US" sz="2000" b="1">
                <a:latin typeface="Calibri" pitchFamily="34" charset="0"/>
                <a:cs typeface="Calibri" pitchFamily="34" charset="0"/>
              </a:rPr>
              <a:t>Venting</a:t>
            </a:r>
          </a:p>
          <a:p>
            <a:pPr marL="800100" lvl="1" indent="-342900">
              <a:spcBef>
                <a:spcPct val="20000"/>
              </a:spcBef>
              <a:buFontTx/>
              <a:buChar char="-"/>
              <a:defRPr/>
            </a:pPr>
            <a:r>
              <a:rPr lang="en-US" sz="2000" b="1">
                <a:latin typeface="Calibri" pitchFamily="34" charset="0"/>
                <a:cs typeface="Calibri" pitchFamily="34" charset="0"/>
              </a:rPr>
              <a:t>Solidification / stabilisation</a:t>
            </a:r>
          </a:p>
          <a:p>
            <a:pPr marL="800100" lvl="1" indent="-342900">
              <a:spcBef>
                <a:spcPct val="20000"/>
              </a:spcBef>
              <a:buFontTx/>
              <a:buChar char="-"/>
              <a:defRPr/>
            </a:pPr>
            <a:r>
              <a:rPr lang="en-US" sz="2000" b="1">
                <a:latin typeface="Calibri" pitchFamily="34" charset="0"/>
                <a:cs typeface="Calibri" pitchFamily="34" charset="0"/>
              </a:rPr>
              <a:t>Vitrification</a:t>
            </a:r>
          </a:p>
          <a:p>
            <a:pPr marL="800100" lvl="1" indent="-342900">
              <a:spcBef>
                <a:spcPct val="20000"/>
              </a:spcBef>
              <a:buFontTx/>
              <a:buChar char="-"/>
              <a:defRPr/>
            </a:pPr>
            <a:r>
              <a:rPr lang="en-US" sz="2000" b="1">
                <a:latin typeface="Calibri" pitchFamily="34" charset="0"/>
                <a:cs typeface="Calibri" pitchFamily="34" charset="0"/>
              </a:rPr>
              <a:t>…</a:t>
            </a: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sp>
        <p:nvSpPr>
          <p:cNvPr id="13" name="Espace réservé du contenu 2"/>
          <p:cNvSpPr txBox="1">
            <a:spLocks/>
          </p:cNvSpPr>
          <p:nvPr/>
        </p:nvSpPr>
        <p:spPr>
          <a:xfrm>
            <a:off x="173487" y="620688"/>
            <a:ext cx="8863009" cy="2484508"/>
          </a:xfrm>
          <a:prstGeom prst="rect">
            <a:avLst/>
          </a:prstGeom>
        </p:spPr>
        <p:txBody>
          <a:bodyPr vert="horz" wrap="square" lIns="72000" tIns="72000" rIns="72000" bIns="72000" rtlCol="0">
            <a:spAutoFit/>
          </a:bodyPr>
          <a:lstStyle/>
          <a:p>
            <a:pPr marL="342900" lvl="0" indent="-342900">
              <a:spcBef>
                <a:spcPct val="20000"/>
              </a:spcBef>
              <a:buFont typeface="Arial" pitchFamily="34" charset="0"/>
              <a:buChar char="•"/>
              <a:defRPr/>
            </a:pPr>
            <a:r>
              <a:rPr lang="en-US" sz="2200" b="1">
                <a:latin typeface="Calibri" pitchFamily="34" charset="0"/>
                <a:cs typeface="Calibri" pitchFamily="34" charset="0"/>
              </a:rPr>
              <a:t>Physico-chemical techniques</a:t>
            </a:r>
          </a:p>
          <a:p>
            <a:pPr marL="800100" lvl="1" indent="-342900">
              <a:spcBef>
                <a:spcPct val="20000"/>
              </a:spcBef>
              <a:buFontTx/>
              <a:buChar char="-"/>
              <a:defRPr/>
            </a:pPr>
            <a:r>
              <a:rPr lang="en-US" sz="2000" b="1">
                <a:latin typeface="Calibri" pitchFamily="34" charset="0"/>
                <a:cs typeface="Calibri" pitchFamily="34" charset="0"/>
              </a:rPr>
              <a:t>Excavation and landfill</a:t>
            </a:r>
          </a:p>
          <a:p>
            <a:pPr marL="800100" lvl="1" indent="-342900">
              <a:spcBef>
                <a:spcPct val="20000"/>
              </a:spcBef>
              <a:buFontTx/>
              <a:buChar char="-"/>
              <a:defRPr/>
            </a:pPr>
            <a:r>
              <a:rPr lang="en-US" sz="2000" b="1">
                <a:latin typeface="Calibri" pitchFamily="34" charset="0"/>
                <a:cs typeface="Calibri" pitchFamily="34" charset="0"/>
              </a:rPr>
              <a:t>Soil washing</a:t>
            </a:r>
          </a:p>
          <a:p>
            <a:pPr marL="800100" lvl="1" indent="-342900">
              <a:spcBef>
                <a:spcPct val="20000"/>
              </a:spcBef>
              <a:buFontTx/>
              <a:buChar char="-"/>
              <a:defRPr/>
            </a:pPr>
            <a:r>
              <a:rPr lang="en-US" sz="2000" b="1">
                <a:latin typeface="Calibri" pitchFamily="34" charset="0"/>
                <a:cs typeface="Calibri" pitchFamily="34" charset="0"/>
              </a:rPr>
              <a:t>Thermal treatment</a:t>
            </a:r>
          </a:p>
          <a:p>
            <a:pPr marL="800100" lvl="1" indent="-342900">
              <a:spcBef>
                <a:spcPct val="20000"/>
              </a:spcBef>
              <a:buFontTx/>
              <a:buChar char="-"/>
              <a:defRPr/>
            </a:pPr>
            <a:r>
              <a:rPr lang="en-US" sz="2000" b="1">
                <a:latin typeface="Calibri" pitchFamily="34" charset="0"/>
                <a:cs typeface="Calibri" pitchFamily="34" charset="0"/>
              </a:rPr>
              <a:t>Oxidation</a:t>
            </a: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sp>
        <p:nvSpPr>
          <p:cNvPr id="2" name="Espace réservé du numéro de diapositive 1"/>
          <p:cNvSpPr>
            <a:spLocks noGrp="1"/>
          </p:cNvSpPr>
          <p:nvPr>
            <p:ph type="sldNum" sz="quarter" idx="12"/>
          </p:nvPr>
        </p:nvSpPr>
        <p:spPr/>
        <p:txBody>
          <a:bodyPr/>
          <a:lstStyle/>
          <a:p>
            <a:fld id="{2955E3DD-04B1-4142-8BA3-27EC25A0645F}" type="slidenum">
              <a:rPr lang="en-US" smtClean="0"/>
              <a:t>25</a:t>
            </a:fld>
            <a:endParaRPr lang="en-US"/>
          </a:p>
        </p:txBody>
      </p:sp>
    </p:spTree>
    <p:extLst>
      <p:ext uri="{BB962C8B-B14F-4D97-AF65-F5344CB8AC3E}">
        <p14:creationId xmlns:p14="http://schemas.microsoft.com/office/powerpoint/2010/main" val="249235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solution-eas.com/images/biopile-f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668" y="3212976"/>
            <a:ext cx="4538242" cy="30406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ic00012"/>
          <p:cNvPicPr>
            <a:picLocks noChangeAspect="1" noChangeArrowheads="1"/>
          </p:cNvPicPr>
          <p:nvPr/>
        </p:nvPicPr>
        <p:blipFill>
          <a:blip r:embed="rId4" cstate="print">
            <a:extLst>
              <a:ext uri="{28A0092B-C50C-407E-A947-70E740481C1C}">
                <a14:useLocalDpi xmlns:a14="http://schemas.microsoft.com/office/drawing/2010/main" val="0"/>
              </a:ext>
            </a:extLst>
          </a:blip>
          <a:srcRect r="11073" b="14764"/>
          <a:stretch>
            <a:fillRect/>
          </a:stretch>
        </p:blipFill>
        <p:spPr bwMode="auto">
          <a:xfrm>
            <a:off x="5076056" y="1772816"/>
            <a:ext cx="3178242" cy="2283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PIC00007"/>
          <p:cNvPicPr>
            <a:picLocks noChangeAspect="1" noChangeArrowheads="1"/>
          </p:cNvPicPr>
          <p:nvPr/>
        </p:nvPicPr>
        <p:blipFill>
          <a:blip r:embed="rId5" cstate="print">
            <a:extLst>
              <a:ext uri="{28A0092B-C50C-407E-A947-70E740481C1C}">
                <a14:useLocalDpi xmlns:a14="http://schemas.microsoft.com/office/drawing/2010/main" val="0"/>
              </a:ext>
            </a:extLst>
          </a:blip>
          <a:srcRect r="5536"/>
          <a:stretch>
            <a:fillRect/>
          </a:stretch>
        </p:blipFill>
        <p:spPr bwMode="auto">
          <a:xfrm>
            <a:off x="5076056" y="4056648"/>
            <a:ext cx="3178242" cy="252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Remediation techniques: bioremediation</a:t>
            </a:r>
          </a:p>
        </p:txBody>
      </p:sp>
      <p:sp>
        <p:nvSpPr>
          <p:cNvPr id="9" name="Espace réservé du contenu 2"/>
          <p:cNvSpPr txBox="1">
            <a:spLocks/>
          </p:cNvSpPr>
          <p:nvPr/>
        </p:nvSpPr>
        <p:spPr>
          <a:xfrm>
            <a:off x="173486" y="620688"/>
            <a:ext cx="8791001" cy="2269065"/>
          </a:xfrm>
          <a:prstGeom prst="rect">
            <a:avLst/>
          </a:prstGeom>
        </p:spPr>
        <p:txBody>
          <a:bodyPr vert="horz" wrap="square" lIns="72000" tIns="72000" rIns="72000" bIns="72000" rtlCol="0">
            <a:spAutoFit/>
          </a:bodyPr>
          <a:lstStyle/>
          <a:p>
            <a:pPr marL="342900" indent="-342900" algn="just">
              <a:spcBef>
                <a:spcPct val="20000"/>
              </a:spcBef>
              <a:buFont typeface="Arial" pitchFamily="34" charset="0"/>
              <a:buChar char="•"/>
              <a:defRPr/>
            </a:pPr>
            <a:r>
              <a:rPr lang="en-US" sz="2200" b="1" dirty="0">
                <a:latin typeface="Calibri" pitchFamily="34" charset="0"/>
                <a:cs typeface="Calibri" pitchFamily="34" charset="0"/>
              </a:rPr>
              <a:t>Bioremediation is the use of micro-organisms (generally bacteria) in various engineered treatment options to clean-up polluted matrices (soil, water, sediments)</a:t>
            </a:r>
          </a:p>
          <a:p>
            <a:pPr marL="800100" lvl="1" indent="-342900">
              <a:spcBef>
                <a:spcPct val="20000"/>
              </a:spcBef>
              <a:buFontTx/>
              <a:buChar char="-"/>
              <a:defRPr/>
            </a:pPr>
            <a:r>
              <a:rPr lang="en-US" sz="2000" b="1" dirty="0">
                <a:latin typeface="Calibri" pitchFamily="34" charset="0"/>
                <a:cs typeface="Calibri" pitchFamily="34" charset="0"/>
              </a:rPr>
              <a:t>Natural attenuation</a:t>
            </a:r>
          </a:p>
          <a:p>
            <a:pPr marL="800100" lvl="1" indent="-342900">
              <a:spcBef>
                <a:spcPct val="20000"/>
              </a:spcBef>
              <a:buFontTx/>
              <a:buChar char="-"/>
              <a:defRPr/>
            </a:pPr>
            <a:r>
              <a:rPr lang="en-US" sz="2000" b="1" dirty="0">
                <a:latin typeface="Calibri" pitchFamily="34" charset="0"/>
                <a:cs typeface="Calibri" pitchFamily="34" charset="0"/>
              </a:rPr>
              <a:t>Bioaugmentation</a:t>
            </a:r>
          </a:p>
          <a:p>
            <a:pPr marL="800100" lvl="1" indent="-342900">
              <a:spcBef>
                <a:spcPct val="20000"/>
              </a:spcBef>
              <a:buFontTx/>
              <a:buChar char="-"/>
              <a:defRPr/>
            </a:pPr>
            <a:r>
              <a:rPr lang="en-US" sz="2000" b="1" dirty="0" err="1">
                <a:latin typeface="Calibri" pitchFamily="34" charset="0"/>
                <a:cs typeface="Calibri" pitchFamily="34" charset="0"/>
              </a:rPr>
              <a:t>Biopile</a:t>
            </a:r>
            <a:endParaRPr lang="en-US" sz="2000" b="1" dirty="0">
              <a:latin typeface="Calibri" pitchFamily="34" charset="0"/>
              <a:cs typeface="Calibri" pitchFamily="34" charset="0"/>
            </a:endParaRPr>
          </a:p>
        </p:txBody>
      </p:sp>
      <p:sp>
        <p:nvSpPr>
          <p:cNvPr id="2" name="Espace réservé du numéro de diapositive 1"/>
          <p:cNvSpPr>
            <a:spLocks noGrp="1"/>
          </p:cNvSpPr>
          <p:nvPr>
            <p:ph type="sldNum" sz="quarter" idx="12"/>
          </p:nvPr>
        </p:nvSpPr>
        <p:spPr/>
        <p:txBody>
          <a:bodyPr/>
          <a:lstStyle/>
          <a:p>
            <a:fld id="{2955E3DD-04B1-4142-8BA3-27EC25A0645F}" type="slidenum">
              <a:rPr lang="en-US" smtClean="0"/>
              <a:t>26</a:t>
            </a:fld>
            <a:endParaRPr lang="en-US"/>
          </a:p>
        </p:txBody>
      </p:sp>
    </p:spTree>
    <p:extLst>
      <p:ext uri="{BB962C8B-B14F-4D97-AF65-F5344CB8AC3E}">
        <p14:creationId xmlns:p14="http://schemas.microsoft.com/office/powerpoint/2010/main" val="106161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bertrand.pourrut\Desktop\présentation ambassade\station_epur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2708920"/>
            <a:ext cx="5360856" cy="3558268"/>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Remediation techniques: bioremediation</a:t>
            </a:r>
          </a:p>
        </p:txBody>
      </p:sp>
      <p:sp>
        <p:nvSpPr>
          <p:cNvPr id="8" name="Espace réservé du contenu 2"/>
          <p:cNvSpPr txBox="1">
            <a:spLocks/>
          </p:cNvSpPr>
          <p:nvPr/>
        </p:nvSpPr>
        <p:spPr>
          <a:xfrm>
            <a:off x="173486" y="620688"/>
            <a:ext cx="8791001" cy="2269065"/>
          </a:xfrm>
          <a:prstGeom prst="rect">
            <a:avLst/>
          </a:prstGeom>
        </p:spPr>
        <p:txBody>
          <a:bodyPr vert="horz" wrap="square" lIns="72000" tIns="72000" rIns="72000" bIns="72000" rtlCol="0">
            <a:spAutoFit/>
          </a:bodyPr>
          <a:lstStyle/>
          <a:p>
            <a:pPr marL="342900" indent="-342900" algn="just">
              <a:spcBef>
                <a:spcPct val="20000"/>
              </a:spcBef>
              <a:buFont typeface="Arial" pitchFamily="34" charset="0"/>
              <a:buChar char="•"/>
              <a:defRPr/>
            </a:pPr>
            <a:r>
              <a:rPr lang="en-US" sz="2200" b="1" dirty="0">
                <a:latin typeface="Calibri" pitchFamily="34" charset="0"/>
                <a:cs typeface="Calibri" pitchFamily="34" charset="0"/>
              </a:rPr>
              <a:t>Bioremediation is the use of micro-organisms (generally bacteria) in various engineered treatment options to clean-up polluted matrices (soil, water, sediments)</a:t>
            </a:r>
          </a:p>
          <a:p>
            <a:pPr marL="800100" lvl="1" indent="-342900">
              <a:spcBef>
                <a:spcPct val="20000"/>
              </a:spcBef>
              <a:buFontTx/>
              <a:buChar char="-"/>
              <a:defRPr/>
            </a:pPr>
            <a:r>
              <a:rPr lang="en-US" sz="2000" b="1" dirty="0">
                <a:latin typeface="Calibri" pitchFamily="34" charset="0"/>
                <a:cs typeface="Calibri" pitchFamily="34" charset="0"/>
              </a:rPr>
              <a:t>Natural attenuation</a:t>
            </a:r>
          </a:p>
          <a:p>
            <a:pPr marL="800100" lvl="1" indent="-342900">
              <a:spcBef>
                <a:spcPct val="20000"/>
              </a:spcBef>
              <a:buFontTx/>
              <a:buChar char="-"/>
              <a:defRPr/>
            </a:pPr>
            <a:r>
              <a:rPr lang="en-US" sz="2000" b="1" dirty="0">
                <a:latin typeface="Calibri" pitchFamily="34" charset="0"/>
                <a:cs typeface="Calibri" pitchFamily="34" charset="0"/>
              </a:rPr>
              <a:t>Bioaugmentation</a:t>
            </a:r>
          </a:p>
          <a:p>
            <a:pPr marL="800100" lvl="1" indent="-342900">
              <a:spcBef>
                <a:spcPct val="20000"/>
              </a:spcBef>
              <a:buFontTx/>
              <a:buChar char="-"/>
              <a:defRPr/>
            </a:pPr>
            <a:r>
              <a:rPr lang="en-US" sz="2000" b="1" dirty="0" err="1">
                <a:latin typeface="Calibri" pitchFamily="34" charset="0"/>
                <a:cs typeface="Calibri" pitchFamily="34" charset="0"/>
              </a:rPr>
              <a:t>Biopile</a:t>
            </a:r>
            <a:endParaRPr lang="en-US" sz="2000" b="1" dirty="0">
              <a:latin typeface="Calibri" pitchFamily="34" charset="0"/>
              <a:cs typeface="Calibri" pitchFamily="34" charset="0"/>
            </a:endParaRPr>
          </a:p>
        </p:txBody>
      </p:sp>
      <p:sp>
        <p:nvSpPr>
          <p:cNvPr id="2" name="Espace réservé du numéro de diapositive 1"/>
          <p:cNvSpPr>
            <a:spLocks noGrp="1"/>
          </p:cNvSpPr>
          <p:nvPr>
            <p:ph type="sldNum" sz="quarter" idx="12"/>
          </p:nvPr>
        </p:nvSpPr>
        <p:spPr/>
        <p:txBody>
          <a:bodyPr/>
          <a:lstStyle/>
          <a:p>
            <a:fld id="{2955E3DD-04B1-4142-8BA3-27EC25A0645F}" type="slidenum">
              <a:rPr lang="en-US" smtClean="0"/>
              <a:t>27</a:t>
            </a:fld>
            <a:endParaRPr lang="en-US"/>
          </a:p>
        </p:txBody>
      </p:sp>
    </p:spTree>
    <p:extLst>
      <p:ext uri="{BB962C8B-B14F-4D97-AF65-F5344CB8AC3E}">
        <p14:creationId xmlns:p14="http://schemas.microsoft.com/office/powerpoint/2010/main" val="40046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5536" y="4321585"/>
            <a:ext cx="8424936" cy="2508379"/>
          </a:xfrm>
          <a:prstGeom prst="rect">
            <a:avLst/>
          </a:prstGeom>
          <a:solidFill>
            <a:schemeClr val="accent5">
              <a:lumMod val="40000"/>
              <a:lumOff val="60000"/>
            </a:schemeClr>
          </a:solidFill>
        </p:spPr>
        <p:txBody>
          <a:bodyPr wrap="square">
            <a:spAutoFit/>
          </a:bodyPr>
          <a:lstStyle/>
          <a:p>
            <a:pPr marL="342900" indent="-342900" defTabSz="739775">
              <a:spcBef>
                <a:spcPts val="600"/>
              </a:spcBef>
              <a:buFont typeface="Arial" pitchFamily="34" charset="0"/>
              <a:buChar char="•"/>
            </a:pPr>
            <a:r>
              <a:rPr lang="en-US" sz="2200" b="1" dirty="0"/>
              <a:t>Cannot deal with MTE and huge pollution</a:t>
            </a:r>
          </a:p>
          <a:p>
            <a:pPr marL="342900" indent="-342900" defTabSz="739775">
              <a:spcBef>
                <a:spcPts val="600"/>
              </a:spcBef>
              <a:buFont typeface="Arial" pitchFamily="34" charset="0"/>
              <a:buChar char="•"/>
            </a:pPr>
            <a:r>
              <a:rPr lang="en-US" sz="2200" b="1" dirty="0"/>
              <a:t>Logistics</a:t>
            </a:r>
          </a:p>
          <a:p>
            <a:pPr marL="342900" indent="-342900" defTabSz="739775">
              <a:spcBef>
                <a:spcPts val="600"/>
              </a:spcBef>
              <a:buFont typeface="Arial" pitchFamily="34" charset="0"/>
              <a:buChar char="•"/>
            </a:pPr>
            <a:r>
              <a:rPr lang="en-US" sz="2200" b="1" dirty="0"/>
              <a:t>Cost and energy cost (</a:t>
            </a:r>
            <a:r>
              <a:rPr lang="en-US" sz="2200" b="1" i="1" dirty="0"/>
              <a:t>ex situ</a:t>
            </a:r>
            <a:r>
              <a:rPr lang="en-US" sz="2200" b="1" dirty="0"/>
              <a:t>, on site)</a:t>
            </a:r>
          </a:p>
          <a:p>
            <a:pPr marL="342900" indent="-342900" defTabSz="739775">
              <a:spcBef>
                <a:spcPts val="600"/>
              </a:spcBef>
              <a:buFont typeface="Arial" pitchFamily="34" charset="0"/>
              <a:buChar char="•"/>
            </a:pPr>
            <a:r>
              <a:rPr lang="en-US" sz="2200" b="1" dirty="0"/>
              <a:t>Soil </a:t>
            </a:r>
            <a:r>
              <a:rPr lang="en-US" sz="2200" b="1" dirty="0" err="1"/>
              <a:t>destructuration</a:t>
            </a:r>
            <a:endParaRPr lang="en-US" sz="2200" b="1" dirty="0"/>
          </a:p>
          <a:p>
            <a:pPr marL="342900" indent="-342900" defTabSz="739775">
              <a:spcBef>
                <a:spcPts val="600"/>
              </a:spcBef>
              <a:buFont typeface="Arial" pitchFamily="34" charset="0"/>
              <a:buChar char="•"/>
            </a:pPr>
            <a:r>
              <a:rPr lang="en-US" sz="2200" b="1" dirty="0"/>
              <a:t>Extensive</a:t>
            </a:r>
          </a:p>
          <a:p>
            <a:pPr marL="342900" indent="-342900" defTabSz="739775">
              <a:spcBef>
                <a:spcPts val="600"/>
              </a:spcBef>
              <a:buFont typeface="Arial" pitchFamily="34" charset="0"/>
              <a:buChar char="•"/>
            </a:pPr>
            <a:r>
              <a:rPr lang="en-US" sz="2200" b="1" dirty="0"/>
              <a:t>Duration of remediation?</a:t>
            </a:r>
          </a:p>
        </p:txBody>
      </p:sp>
      <p:sp>
        <p:nvSpPr>
          <p:cNvPr id="9" name="Rectangle 8"/>
          <p:cNvSpPr/>
          <p:nvPr/>
        </p:nvSpPr>
        <p:spPr>
          <a:xfrm>
            <a:off x="408678" y="2959204"/>
            <a:ext cx="8424936" cy="1261884"/>
          </a:xfrm>
          <a:prstGeom prst="rect">
            <a:avLst/>
          </a:prstGeom>
          <a:solidFill>
            <a:srgbClr val="92D050"/>
          </a:solidFill>
        </p:spPr>
        <p:txBody>
          <a:bodyPr wrap="square">
            <a:spAutoFit/>
          </a:bodyPr>
          <a:lstStyle/>
          <a:p>
            <a:pPr marL="342900" indent="-342900" defTabSz="739775">
              <a:spcBef>
                <a:spcPts val="600"/>
              </a:spcBef>
              <a:buFont typeface="Arial" pitchFamily="34" charset="0"/>
              <a:buChar char="•"/>
            </a:pPr>
            <a:r>
              <a:rPr lang="en-US" sz="2200" b="1"/>
              <a:t>Cheap (2 to 20 times cheaper than conventional methods)</a:t>
            </a:r>
          </a:p>
          <a:p>
            <a:pPr marL="342900" indent="-342900" defTabSz="739775">
              <a:spcBef>
                <a:spcPts val="600"/>
              </a:spcBef>
              <a:buFont typeface="Arial" pitchFamily="34" charset="0"/>
              <a:buChar char="•"/>
            </a:pPr>
            <a:r>
              <a:rPr lang="en-US" sz="2200" b="1"/>
              <a:t>Could be quite fast and efficient</a:t>
            </a:r>
          </a:p>
          <a:p>
            <a:pPr marL="342900" indent="-342900" defTabSz="739775">
              <a:spcBef>
                <a:spcPts val="600"/>
              </a:spcBef>
              <a:buFont typeface="Arial" pitchFamily="34" charset="0"/>
              <a:buChar char="•"/>
            </a:pPr>
            <a:r>
              <a:rPr lang="en-US" sz="2200" b="1"/>
              <a:t>Do not require high technical skills </a:t>
            </a:r>
          </a:p>
        </p:txBody>
      </p:sp>
      <p:sp>
        <p:nvSpPr>
          <p:cNvPr id="8" name="ZoneTexte 7"/>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Remediation techniques: bioremediation</a:t>
            </a:r>
          </a:p>
        </p:txBody>
      </p:sp>
      <p:sp>
        <p:nvSpPr>
          <p:cNvPr id="10" name="Espace réservé du contenu 2"/>
          <p:cNvSpPr txBox="1">
            <a:spLocks/>
          </p:cNvSpPr>
          <p:nvPr/>
        </p:nvSpPr>
        <p:spPr>
          <a:xfrm>
            <a:off x="173486" y="620688"/>
            <a:ext cx="8791001" cy="2269065"/>
          </a:xfrm>
          <a:prstGeom prst="rect">
            <a:avLst/>
          </a:prstGeom>
        </p:spPr>
        <p:txBody>
          <a:bodyPr vert="horz" wrap="square" lIns="72000" tIns="72000" rIns="72000" bIns="72000" rtlCol="0">
            <a:spAutoFit/>
          </a:bodyPr>
          <a:lstStyle/>
          <a:p>
            <a:pPr marL="342900" indent="-342900" algn="just">
              <a:spcBef>
                <a:spcPct val="20000"/>
              </a:spcBef>
              <a:buFont typeface="Arial" pitchFamily="34" charset="0"/>
              <a:buChar char="•"/>
              <a:defRPr/>
            </a:pPr>
            <a:r>
              <a:rPr lang="en-US" sz="2200" b="1">
                <a:latin typeface="Calibri" pitchFamily="34" charset="0"/>
                <a:cs typeface="Calibri" pitchFamily="34" charset="0"/>
              </a:rPr>
              <a:t>Bioremediation is the use of micro-organisms (generally bacteria) in various engineered treatment options to clean-up polluted matrices (soil, water, sediments)</a:t>
            </a:r>
          </a:p>
          <a:p>
            <a:pPr marL="800100" lvl="1" indent="-342900">
              <a:spcBef>
                <a:spcPct val="20000"/>
              </a:spcBef>
              <a:buFontTx/>
              <a:buChar char="-"/>
              <a:defRPr/>
            </a:pPr>
            <a:r>
              <a:rPr lang="en-US" sz="2000" b="1">
                <a:latin typeface="Calibri" pitchFamily="34" charset="0"/>
                <a:cs typeface="Calibri" pitchFamily="34" charset="0"/>
              </a:rPr>
              <a:t>Natural attenuation</a:t>
            </a:r>
          </a:p>
          <a:p>
            <a:pPr marL="800100" lvl="1" indent="-342900">
              <a:spcBef>
                <a:spcPct val="20000"/>
              </a:spcBef>
              <a:buFontTx/>
              <a:buChar char="-"/>
              <a:defRPr/>
            </a:pPr>
            <a:r>
              <a:rPr lang="en-US" sz="2000" b="1">
                <a:latin typeface="Calibri" pitchFamily="34" charset="0"/>
                <a:cs typeface="Calibri" pitchFamily="34" charset="0"/>
              </a:rPr>
              <a:t>Bioaugmentation</a:t>
            </a:r>
          </a:p>
          <a:p>
            <a:pPr marL="800100" lvl="1" indent="-342900">
              <a:spcBef>
                <a:spcPct val="20000"/>
              </a:spcBef>
              <a:buFontTx/>
              <a:buChar char="-"/>
              <a:defRPr/>
            </a:pPr>
            <a:r>
              <a:rPr lang="en-US" sz="2000" b="1">
                <a:latin typeface="Calibri" pitchFamily="34" charset="0"/>
                <a:cs typeface="Calibri" pitchFamily="34" charset="0"/>
              </a:rPr>
              <a:t>Biopile</a:t>
            </a:r>
          </a:p>
        </p:txBody>
      </p:sp>
      <p:sp>
        <p:nvSpPr>
          <p:cNvPr id="2" name="Espace réservé du numéro de diapositive 1"/>
          <p:cNvSpPr>
            <a:spLocks noGrp="1"/>
          </p:cNvSpPr>
          <p:nvPr>
            <p:ph type="sldNum" sz="quarter" idx="12"/>
          </p:nvPr>
        </p:nvSpPr>
        <p:spPr/>
        <p:txBody>
          <a:bodyPr/>
          <a:lstStyle/>
          <a:p>
            <a:fld id="{2955E3DD-04B1-4142-8BA3-27EC25A0645F}" type="slidenum">
              <a:rPr lang="en-US" smtClean="0"/>
              <a:t>28</a:t>
            </a:fld>
            <a:endParaRPr lang="en-US"/>
          </a:p>
        </p:txBody>
      </p:sp>
    </p:spTree>
    <p:extLst>
      <p:ext uri="{BB962C8B-B14F-4D97-AF65-F5344CB8AC3E}">
        <p14:creationId xmlns:p14="http://schemas.microsoft.com/office/powerpoint/2010/main" val="106701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Espace réservé du contenu 2"/>
          <p:cNvSpPr txBox="1">
            <a:spLocks/>
          </p:cNvSpPr>
          <p:nvPr/>
        </p:nvSpPr>
        <p:spPr>
          <a:xfrm>
            <a:off x="173486" y="620688"/>
            <a:ext cx="8791001" cy="2005916"/>
          </a:xfrm>
          <a:prstGeom prst="rect">
            <a:avLst/>
          </a:prstGeom>
        </p:spPr>
        <p:txBody>
          <a:bodyPr vert="horz" wrap="square" lIns="72000" tIns="72000" rIns="72000" bIns="72000" rtlCol="0">
            <a:spAutoFit/>
          </a:bodyPr>
          <a:lstStyle/>
          <a:p>
            <a:pPr marL="342900" indent="-342900" algn="just">
              <a:spcBef>
                <a:spcPct val="20000"/>
              </a:spcBef>
              <a:buFont typeface="Arial" pitchFamily="34" charset="0"/>
              <a:buChar char="•"/>
              <a:defRPr/>
            </a:pPr>
            <a:r>
              <a:rPr lang="en-US" sz="2200" b="1">
                <a:latin typeface="Calibri" pitchFamily="34" charset="0"/>
                <a:cs typeface="Calibri" pitchFamily="34" charset="0"/>
              </a:rPr>
              <a:t>Phytoremediation is the use of plants and their associated micro-organisms in various engineered treatment options to clean-up polluted matrices (soil, water, sediments)</a:t>
            </a:r>
          </a:p>
          <a:p>
            <a:pPr marL="800100" lvl="1" indent="-342900">
              <a:spcBef>
                <a:spcPct val="20000"/>
              </a:spcBef>
              <a:buFontTx/>
              <a:buChar char="-"/>
              <a:defRPr/>
            </a:pPr>
            <a:endParaRPr lang="en-US" sz="2000" b="1">
              <a:latin typeface="Calibri" pitchFamily="34" charset="0"/>
              <a:cs typeface="Calibri" pitchFamily="34" charset="0"/>
            </a:endParaRP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sp>
        <p:nvSpPr>
          <p:cNvPr id="277" name="ZoneTexte 276"/>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Remediation techniques: phytoremediation</a:t>
            </a:r>
          </a:p>
        </p:txBody>
      </p:sp>
      <p:sp>
        <p:nvSpPr>
          <p:cNvPr id="278" name="ZoneTexte 277"/>
          <p:cNvSpPr txBox="1"/>
          <p:nvPr/>
        </p:nvSpPr>
        <p:spPr>
          <a:xfrm>
            <a:off x="0" y="2851919"/>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What is phytoremediation?</a:t>
            </a:r>
          </a:p>
        </p:txBody>
      </p:sp>
      <p:sp>
        <p:nvSpPr>
          <p:cNvPr id="2" name="Espace réservé du numéro de diapositive 1"/>
          <p:cNvSpPr>
            <a:spLocks noGrp="1"/>
          </p:cNvSpPr>
          <p:nvPr>
            <p:ph type="sldNum" sz="quarter" idx="12"/>
          </p:nvPr>
        </p:nvSpPr>
        <p:spPr/>
        <p:txBody>
          <a:bodyPr/>
          <a:lstStyle/>
          <a:p>
            <a:fld id="{2955E3DD-04B1-4142-8BA3-27EC25A0645F}" type="slidenum">
              <a:rPr lang="en-US" smtClean="0"/>
              <a:t>29</a:t>
            </a:fld>
            <a:endParaRPr lang="en-US"/>
          </a:p>
        </p:txBody>
      </p:sp>
    </p:spTree>
    <p:extLst>
      <p:ext uri="{BB962C8B-B14F-4D97-AF65-F5344CB8AC3E}">
        <p14:creationId xmlns:p14="http://schemas.microsoft.com/office/powerpoint/2010/main" val="68010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2910" y="214290"/>
            <a:ext cx="8286808" cy="492443"/>
          </a:xfrm>
          <a:prstGeom prst="rect">
            <a:avLst/>
          </a:prstGeom>
        </p:spPr>
        <p:txBody>
          <a:bodyPr wrap="square">
            <a:spAutoFit/>
          </a:bodyPr>
          <a:lstStyle/>
          <a:p>
            <a:r>
              <a:rPr lang="en-US" sz="2600" b="1" dirty="0">
                <a:latin typeface="Cambria" pitchFamily="18" charset="0"/>
                <a:ea typeface="Cambria" pitchFamily="18" charset="0"/>
              </a:rPr>
              <a:t>Environmental (Air, Water and Soil/Land) Pollution</a:t>
            </a:r>
          </a:p>
        </p:txBody>
      </p:sp>
      <p:sp>
        <p:nvSpPr>
          <p:cNvPr id="10" name="Rectangle 9"/>
          <p:cNvSpPr/>
          <p:nvPr/>
        </p:nvSpPr>
        <p:spPr>
          <a:xfrm>
            <a:off x="214282" y="928670"/>
            <a:ext cx="8715436" cy="1200329"/>
          </a:xfrm>
          <a:prstGeom prst="rect">
            <a:avLst/>
          </a:prstGeom>
        </p:spPr>
        <p:txBody>
          <a:bodyPr wrap="square">
            <a:spAutoFit/>
          </a:bodyPr>
          <a:lstStyle/>
          <a:p>
            <a:pPr algn="just"/>
            <a:r>
              <a:rPr lang="en-US" b="1" dirty="0"/>
              <a:t>Air pollution</a:t>
            </a:r>
            <a:r>
              <a:rPr lang="en-US" dirty="0"/>
              <a:t>: Caused by exhausts to the atmosphere from airplanes, vehicles and industrial plants; open burning; gaseous (e.g. methane) releases from open dumps etc. Since our atmosphere is universal, it can be concluded that the earth's air medium is universally contaminated, albeit, to varying degrees.</a:t>
            </a:r>
          </a:p>
        </p:txBody>
      </p:sp>
      <p:sp>
        <p:nvSpPr>
          <p:cNvPr id="2054" name="AutoShape 6" descr="Image result for delhi air pollu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a:blip r:embed="rId2"/>
          <a:srcRect/>
          <a:stretch>
            <a:fillRect/>
          </a:stretch>
        </p:blipFill>
        <p:spPr bwMode="auto">
          <a:xfrm>
            <a:off x="4561636" y="2357430"/>
            <a:ext cx="4582364" cy="3395846"/>
          </a:xfrm>
          <a:prstGeom prst="rect">
            <a:avLst/>
          </a:prstGeom>
          <a:noFill/>
          <a:ln w="9525">
            <a:noFill/>
            <a:miter lim="800000"/>
            <a:headEnd/>
            <a:tailEnd/>
          </a:ln>
          <a:effectLst/>
        </p:spPr>
      </p:pic>
      <p:pic>
        <p:nvPicPr>
          <p:cNvPr id="2056" name="Picture 8" descr="Image result for delhi air pollution"/>
          <p:cNvPicPr>
            <a:picLocks noChangeAspect="1" noChangeArrowheads="1"/>
          </p:cNvPicPr>
          <p:nvPr/>
        </p:nvPicPr>
        <p:blipFill>
          <a:blip r:embed="rId3"/>
          <a:srcRect/>
          <a:stretch>
            <a:fillRect/>
          </a:stretch>
        </p:blipFill>
        <p:spPr bwMode="auto">
          <a:xfrm>
            <a:off x="0" y="3429000"/>
            <a:ext cx="4929190" cy="3210227"/>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Espace réservé du contenu 2"/>
          <p:cNvSpPr txBox="1">
            <a:spLocks/>
          </p:cNvSpPr>
          <p:nvPr/>
        </p:nvSpPr>
        <p:spPr>
          <a:xfrm>
            <a:off x="173486" y="620688"/>
            <a:ext cx="8791001" cy="2005916"/>
          </a:xfrm>
          <a:prstGeom prst="rect">
            <a:avLst/>
          </a:prstGeom>
        </p:spPr>
        <p:txBody>
          <a:bodyPr vert="horz" wrap="square" lIns="72000" tIns="72000" rIns="72000" bIns="72000" rtlCol="0">
            <a:spAutoFit/>
          </a:bodyPr>
          <a:lstStyle/>
          <a:p>
            <a:pPr marL="342900" indent="-342900" algn="just">
              <a:spcBef>
                <a:spcPct val="20000"/>
              </a:spcBef>
              <a:buFont typeface="Arial" pitchFamily="34" charset="0"/>
              <a:buChar char="•"/>
              <a:defRPr/>
            </a:pPr>
            <a:r>
              <a:rPr lang="en-US" sz="2200" b="1">
                <a:latin typeface="Calibri" pitchFamily="34" charset="0"/>
                <a:cs typeface="Calibri" pitchFamily="34" charset="0"/>
              </a:rPr>
              <a:t>Phytoremediation is the use of plants and their associated micro-organisms in various engineered treatment options to clean-up polluted matrices (soil, water, sediments)</a:t>
            </a:r>
          </a:p>
          <a:p>
            <a:pPr marL="800100" lvl="1" indent="-342900">
              <a:spcBef>
                <a:spcPct val="20000"/>
              </a:spcBef>
              <a:buFontTx/>
              <a:buChar char="-"/>
              <a:defRPr/>
            </a:pPr>
            <a:endParaRPr lang="en-US" sz="2000" b="1">
              <a:latin typeface="Calibri" pitchFamily="34" charset="0"/>
              <a:cs typeface="Calibri" pitchFamily="34" charset="0"/>
            </a:endParaRP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sp>
        <p:nvSpPr>
          <p:cNvPr id="277" name="ZoneTexte 276"/>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Remediation techniques: phytoremediation</a:t>
            </a:r>
          </a:p>
        </p:txBody>
      </p:sp>
      <p:sp>
        <p:nvSpPr>
          <p:cNvPr id="278" name="ZoneTexte 277"/>
          <p:cNvSpPr txBox="1"/>
          <p:nvPr/>
        </p:nvSpPr>
        <p:spPr>
          <a:xfrm>
            <a:off x="0" y="2851919"/>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What are the phytoremediation techniques?</a:t>
            </a:r>
          </a:p>
        </p:txBody>
      </p:sp>
      <p:sp>
        <p:nvSpPr>
          <p:cNvPr id="2" name="Espace réservé du numéro de diapositive 1"/>
          <p:cNvSpPr>
            <a:spLocks noGrp="1"/>
          </p:cNvSpPr>
          <p:nvPr>
            <p:ph type="sldNum" sz="quarter" idx="12"/>
          </p:nvPr>
        </p:nvSpPr>
        <p:spPr/>
        <p:txBody>
          <a:bodyPr/>
          <a:lstStyle/>
          <a:p>
            <a:fld id="{2955E3DD-04B1-4142-8BA3-27EC25A0645F}" type="slidenum">
              <a:rPr lang="en-US" smtClean="0"/>
              <a:t>30</a:t>
            </a:fld>
            <a:endParaRPr lang="en-US"/>
          </a:p>
        </p:txBody>
      </p:sp>
    </p:spTree>
    <p:extLst>
      <p:ext uri="{BB962C8B-B14F-4D97-AF65-F5344CB8AC3E}">
        <p14:creationId xmlns:p14="http://schemas.microsoft.com/office/powerpoint/2010/main" val="1178768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6"/>
          <p:cNvSpPr txBox="1">
            <a:spLocks noGrp="1" noChangeArrowheads="1"/>
          </p:cNvSpPr>
          <p:nvPr/>
        </p:nvSpPr>
        <p:spPr bwMode="auto">
          <a:xfrm>
            <a:off x="6588125" y="623728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55F2FA9C-C161-4782-A222-FE668F21B70E}" type="slidenum">
              <a:rPr lang="en-US" altLang="en-US" sz="1200" smtClean="0">
                <a:latin typeface="Times New Roman" pitchFamily="18" charset="0"/>
                <a:cs typeface="Times New Roman" pitchFamily="18" charset="0"/>
              </a:rPr>
              <a:pPr algn="r"/>
              <a:t>31</a:t>
            </a:fld>
            <a:endParaRPr lang="en-US" altLang="en-US" sz="1200">
              <a:latin typeface="Times New Roman" pitchFamily="18" charset="0"/>
              <a:cs typeface="Times New Roman" pitchFamily="18" charset="0"/>
            </a:endParaRPr>
          </a:p>
        </p:txBody>
      </p:sp>
      <p:grpSp>
        <p:nvGrpSpPr>
          <p:cNvPr id="217091" name="Group 3"/>
          <p:cNvGrpSpPr>
            <a:grpSpLocks/>
          </p:cNvGrpSpPr>
          <p:nvPr/>
        </p:nvGrpSpPr>
        <p:grpSpPr bwMode="auto">
          <a:xfrm>
            <a:off x="2555626" y="2117456"/>
            <a:ext cx="6192838" cy="4897438"/>
            <a:chOff x="1338" y="572"/>
            <a:chExt cx="3901" cy="3085"/>
          </a:xfrm>
        </p:grpSpPr>
        <p:sp>
          <p:nvSpPr>
            <p:cNvPr id="217092" name="Rectangle 4"/>
            <p:cNvSpPr>
              <a:spLocks noChangeArrowheads="1"/>
            </p:cNvSpPr>
            <p:nvPr/>
          </p:nvSpPr>
          <p:spPr bwMode="auto">
            <a:xfrm>
              <a:off x="1338" y="572"/>
              <a:ext cx="3901" cy="308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709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t="5614" b="4796"/>
            <a:stretch>
              <a:fillRect/>
            </a:stretch>
          </p:blipFill>
          <p:spPr bwMode="auto">
            <a:xfrm>
              <a:off x="1339" y="572"/>
              <a:ext cx="3900" cy="306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7094" name="Rectangle 6"/>
            <p:cNvSpPr>
              <a:spLocks noChangeArrowheads="1"/>
            </p:cNvSpPr>
            <p:nvPr/>
          </p:nvSpPr>
          <p:spPr bwMode="auto">
            <a:xfrm>
              <a:off x="1368" y="593"/>
              <a:ext cx="998" cy="15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95" name="Rectangle 7"/>
            <p:cNvSpPr>
              <a:spLocks noChangeArrowheads="1"/>
            </p:cNvSpPr>
            <p:nvPr/>
          </p:nvSpPr>
          <p:spPr bwMode="auto">
            <a:xfrm>
              <a:off x="3908" y="684"/>
              <a:ext cx="1089" cy="15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96" name="Rectangle 8"/>
            <p:cNvSpPr>
              <a:spLocks noChangeArrowheads="1"/>
            </p:cNvSpPr>
            <p:nvPr/>
          </p:nvSpPr>
          <p:spPr bwMode="auto">
            <a:xfrm>
              <a:off x="3500" y="2408"/>
              <a:ext cx="1724" cy="12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97" name="Rectangle 9"/>
            <p:cNvSpPr>
              <a:spLocks noChangeArrowheads="1"/>
            </p:cNvSpPr>
            <p:nvPr/>
          </p:nvSpPr>
          <p:spPr bwMode="auto">
            <a:xfrm>
              <a:off x="1912" y="2362"/>
              <a:ext cx="635" cy="5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98" name="Rectangle 10"/>
            <p:cNvSpPr>
              <a:spLocks noChangeArrowheads="1"/>
            </p:cNvSpPr>
            <p:nvPr/>
          </p:nvSpPr>
          <p:spPr bwMode="auto">
            <a:xfrm>
              <a:off x="2240" y="1089"/>
              <a:ext cx="272" cy="3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99" name="Rectangle 11"/>
            <p:cNvSpPr>
              <a:spLocks noChangeArrowheads="1"/>
            </p:cNvSpPr>
            <p:nvPr/>
          </p:nvSpPr>
          <p:spPr bwMode="auto">
            <a:xfrm>
              <a:off x="3727" y="593"/>
              <a:ext cx="272" cy="3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0" name="Rectangle 12"/>
            <p:cNvSpPr>
              <a:spLocks noChangeArrowheads="1"/>
            </p:cNvSpPr>
            <p:nvPr/>
          </p:nvSpPr>
          <p:spPr bwMode="auto">
            <a:xfrm>
              <a:off x="3727" y="1183"/>
              <a:ext cx="272" cy="3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1" name="Rectangle 13"/>
            <p:cNvSpPr>
              <a:spLocks noChangeArrowheads="1"/>
            </p:cNvSpPr>
            <p:nvPr/>
          </p:nvSpPr>
          <p:spPr bwMode="auto">
            <a:xfrm>
              <a:off x="2879" y="2474"/>
              <a:ext cx="136" cy="1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2" name="Rectangle 14"/>
            <p:cNvSpPr>
              <a:spLocks noChangeArrowheads="1"/>
            </p:cNvSpPr>
            <p:nvPr/>
          </p:nvSpPr>
          <p:spPr bwMode="auto">
            <a:xfrm>
              <a:off x="3182" y="3269"/>
              <a:ext cx="182" cy="1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3" name="Rectangle 15"/>
            <p:cNvSpPr>
              <a:spLocks noChangeArrowheads="1"/>
            </p:cNvSpPr>
            <p:nvPr/>
          </p:nvSpPr>
          <p:spPr bwMode="auto">
            <a:xfrm>
              <a:off x="3409" y="2952"/>
              <a:ext cx="181" cy="1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4" name="Line 16"/>
            <p:cNvSpPr>
              <a:spLocks noChangeShapeType="1"/>
            </p:cNvSpPr>
            <p:nvPr/>
          </p:nvSpPr>
          <p:spPr bwMode="auto">
            <a:xfrm>
              <a:off x="1641" y="2310"/>
              <a:ext cx="3175" cy="0"/>
            </a:xfrm>
            <a:prstGeom prst="line">
              <a:avLst/>
            </a:prstGeom>
            <a:noFill/>
            <a:ln w="1905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7105" name="Rectangle 17"/>
            <p:cNvSpPr>
              <a:spLocks noChangeArrowheads="1"/>
            </p:cNvSpPr>
            <p:nvPr/>
          </p:nvSpPr>
          <p:spPr bwMode="auto">
            <a:xfrm>
              <a:off x="2273" y="1062"/>
              <a:ext cx="272" cy="3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06" name="Group 18"/>
          <p:cNvGrpSpPr>
            <a:grpSpLocks/>
          </p:cNvGrpSpPr>
          <p:nvPr/>
        </p:nvGrpSpPr>
        <p:grpSpPr bwMode="auto">
          <a:xfrm>
            <a:off x="2987426" y="4998769"/>
            <a:ext cx="720725" cy="449262"/>
            <a:chOff x="1746" y="2387"/>
            <a:chExt cx="454" cy="283"/>
          </a:xfrm>
        </p:grpSpPr>
        <p:sp>
          <p:nvSpPr>
            <p:cNvPr id="217107" name="Oval 1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8" name="Oval 2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9" name="Oval 2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0" name="Oval 2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1" name="Oval 2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2" name="Oval 2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3" name="Oval 2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4" name="Oval 2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5" name="Oval 2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6" name="Oval 2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7" name="Oval 2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8" name="Oval 3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9" name="Oval 3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0" name="Oval 3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21" name="Group 33"/>
          <p:cNvGrpSpPr>
            <a:grpSpLocks/>
          </p:cNvGrpSpPr>
          <p:nvPr/>
        </p:nvGrpSpPr>
        <p:grpSpPr bwMode="auto">
          <a:xfrm>
            <a:off x="3778001" y="4998769"/>
            <a:ext cx="720725" cy="449262"/>
            <a:chOff x="1746" y="2387"/>
            <a:chExt cx="454" cy="283"/>
          </a:xfrm>
        </p:grpSpPr>
        <p:sp>
          <p:nvSpPr>
            <p:cNvPr id="217122" name="Oval 3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3" name="Oval 3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4" name="Oval 3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5" name="Oval 3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6" name="Oval 3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7" name="Oval 3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8" name="Oval 4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9" name="Oval 4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0" name="Oval 4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1" name="Oval 4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2" name="Oval 4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3" name="Oval 4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4" name="Oval 4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5" name="Oval 4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36" name="Group 48"/>
          <p:cNvGrpSpPr>
            <a:grpSpLocks/>
          </p:cNvGrpSpPr>
          <p:nvPr/>
        </p:nvGrpSpPr>
        <p:grpSpPr bwMode="auto">
          <a:xfrm>
            <a:off x="3058864" y="5557569"/>
            <a:ext cx="720725" cy="449262"/>
            <a:chOff x="1746" y="2387"/>
            <a:chExt cx="454" cy="283"/>
          </a:xfrm>
        </p:grpSpPr>
        <p:sp>
          <p:nvSpPr>
            <p:cNvPr id="217137" name="Oval 4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8" name="Oval 5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9" name="Oval 5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0" name="Oval 5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1" name="Oval 5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2" name="Oval 5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3" name="Oval 5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4" name="Oval 5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5" name="Oval 5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6" name="Oval 5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7" name="Oval 5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8" name="Oval 6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9" name="Oval 6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0" name="Oval 6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51" name="Group 63"/>
          <p:cNvGrpSpPr>
            <a:grpSpLocks/>
          </p:cNvGrpSpPr>
          <p:nvPr/>
        </p:nvGrpSpPr>
        <p:grpSpPr bwMode="auto">
          <a:xfrm>
            <a:off x="3778001" y="5502006"/>
            <a:ext cx="720725" cy="449263"/>
            <a:chOff x="1746" y="2387"/>
            <a:chExt cx="454" cy="283"/>
          </a:xfrm>
        </p:grpSpPr>
        <p:sp>
          <p:nvSpPr>
            <p:cNvPr id="217152" name="Oval 6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3" name="Oval 6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4" name="Oval 6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5" name="Oval 6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6" name="Oval 6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7" name="Oval 6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8" name="Oval 7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9" name="Oval 7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0" name="Oval 7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1" name="Oval 7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2" name="Oval 7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3" name="Oval 7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4" name="Oval 7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5" name="Oval 7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66" name="Group 78"/>
          <p:cNvGrpSpPr>
            <a:grpSpLocks/>
          </p:cNvGrpSpPr>
          <p:nvPr/>
        </p:nvGrpSpPr>
        <p:grpSpPr bwMode="auto">
          <a:xfrm>
            <a:off x="3130301" y="6133831"/>
            <a:ext cx="720725" cy="449263"/>
            <a:chOff x="1746" y="2387"/>
            <a:chExt cx="454" cy="283"/>
          </a:xfrm>
        </p:grpSpPr>
        <p:sp>
          <p:nvSpPr>
            <p:cNvPr id="217167" name="Oval 7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8" name="Oval 8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9" name="Oval 8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0" name="Oval 8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1" name="Oval 8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2" name="Oval 8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3" name="Oval 8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4" name="Oval 8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5" name="Oval 8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6" name="Oval 8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7" name="Oval 8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8" name="Oval 9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9" name="Oval 9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0" name="Oval 9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81" name="Group 93"/>
          <p:cNvGrpSpPr>
            <a:grpSpLocks/>
          </p:cNvGrpSpPr>
          <p:nvPr/>
        </p:nvGrpSpPr>
        <p:grpSpPr bwMode="auto">
          <a:xfrm>
            <a:off x="3922464" y="6133831"/>
            <a:ext cx="720725" cy="449263"/>
            <a:chOff x="1746" y="2387"/>
            <a:chExt cx="454" cy="283"/>
          </a:xfrm>
        </p:grpSpPr>
        <p:sp>
          <p:nvSpPr>
            <p:cNvPr id="217182" name="Oval 9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3" name="Oval 9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4" name="Oval 9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5" name="Oval 9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6" name="Oval 9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7" name="Oval 9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8" name="Oval 10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9" name="Oval 10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0" name="Oval 10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1" name="Oval 10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2" name="Oval 10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3" name="Oval 10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4" name="Oval 10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5" name="Oval 10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96" name="Group 108"/>
          <p:cNvGrpSpPr>
            <a:grpSpLocks/>
          </p:cNvGrpSpPr>
          <p:nvPr/>
        </p:nvGrpSpPr>
        <p:grpSpPr bwMode="auto">
          <a:xfrm>
            <a:off x="4643189" y="5070206"/>
            <a:ext cx="720725" cy="449263"/>
            <a:chOff x="1746" y="2387"/>
            <a:chExt cx="454" cy="283"/>
          </a:xfrm>
        </p:grpSpPr>
        <p:sp>
          <p:nvSpPr>
            <p:cNvPr id="217197" name="Oval 10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8" name="Oval 11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9" name="Oval 11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0" name="Oval 11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1" name="Oval 11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2" name="Oval 11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3" name="Oval 11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4" name="Oval 11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5" name="Oval 11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6" name="Oval 11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7" name="Oval 11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8" name="Oval 12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9" name="Oval 12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0" name="Oval 12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211" name="Group 123"/>
          <p:cNvGrpSpPr>
            <a:grpSpLocks/>
          </p:cNvGrpSpPr>
          <p:nvPr/>
        </p:nvGrpSpPr>
        <p:grpSpPr bwMode="auto">
          <a:xfrm>
            <a:off x="5867151" y="4998769"/>
            <a:ext cx="720725" cy="449262"/>
            <a:chOff x="1746" y="2387"/>
            <a:chExt cx="454" cy="283"/>
          </a:xfrm>
        </p:grpSpPr>
        <p:sp>
          <p:nvSpPr>
            <p:cNvPr id="217212" name="Oval 12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3" name="Oval 12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4" name="Oval 12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5" name="Oval 12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6" name="Oval 12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7" name="Oval 12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8" name="Oval 13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9" name="Oval 13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0" name="Oval 13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1" name="Oval 13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2" name="Oval 13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3" name="Oval 13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4" name="Oval 13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5" name="Oval 13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226" name="Group 138"/>
          <p:cNvGrpSpPr>
            <a:grpSpLocks/>
          </p:cNvGrpSpPr>
          <p:nvPr/>
        </p:nvGrpSpPr>
        <p:grpSpPr bwMode="auto">
          <a:xfrm>
            <a:off x="6659314" y="4998769"/>
            <a:ext cx="720725" cy="449262"/>
            <a:chOff x="1746" y="2387"/>
            <a:chExt cx="454" cy="283"/>
          </a:xfrm>
        </p:grpSpPr>
        <p:sp>
          <p:nvSpPr>
            <p:cNvPr id="217227" name="Oval 13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8" name="Oval 14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9" name="Oval 14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0" name="Oval 14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1" name="Oval 14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2" name="Oval 14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3" name="Oval 14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4" name="Oval 14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5" name="Oval 14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6" name="Oval 14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7" name="Oval 14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8" name="Oval 15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9" name="Oval 15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0" name="Oval 15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241" name="Group 153"/>
          <p:cNvGrpSpPr>
            <a:grpSpLocks/>
          </p:cNvGrpSpPr>
          <p:nvPr/>
        </p:nvGrpSpPr>
        <p:grpSpPr bwMode="auto">
          <a:xfrm>
            <a:off x="7378451" y="4981306"/>
            <a:ext cx="720725" cy="449263"/>
            <a:chOff x="1746" y="2387"/>
            <a:chExt cx="454" cy="283"/>
          </a:xfrm>
        </p:grpSpPr>
        <p:sp>
          <p:nvSpPr>
            <p:cNvPr id="217242" name="Oval 15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3" name="Oval 15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4" name="Oval 15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5" name="Oval 15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6" name="Oval 15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7" name="Oval 15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8" name="Oval 16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9" name="Oval 16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0" name="Oval 16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1" name="Oval 16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2" name="Oval 16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3" name="Oval 16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4" name="Oval 16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5" name="Oval 16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256" name="Group 168"/>
          <p:cNvGrpSpPr>
            <a:grpSpLocks/>
          </p:cNvGrpSpPr>
          <p:nvPr/>
        </p:nvGrpSpPr>
        <p:grpSpPr bwMode="auto">
          <a:xfrm>
            <a:off x="7380039" y="5484544"/>
            <a:ext cx="720725" cy="449262"/>
            <a:chOff x="1746" y="2387"/>
            <a:chExt cx="454" cy="283"/>
          </a:xfrm>
        </p:grpSpPr>
        <p:sp>
          <p:nvSpPr>
            <p:cNvPr id="217257" name="Oval 16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8" name="Oval 17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9" name="Oval 17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0" name="Oval 17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1" name="Oval 17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2" name="Oval 17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3" name="Oval 17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4" name="Oval 17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5" name="Oval 17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6" name="Oval 17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7" name="Oval 17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8" name="Oval 18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9" name="Oval 18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0" name="Oval 18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271" name="Group 183"/>
          <p:cNvGrpSpPr>
            <a:grpSpLocks/>
          </p:cNvGrpSpPr>
          <p:nvPr/>
        </p:nvGrpSpPr>
        <p:grpSpPr bwMode="auto">
          <a:xfrm>
            <a:off x="6587876" y="5502006"/>
            <a:ext cx="720725" cy="449263"/>
            <a:chOff x="1746" y="2387"/>
            <a:chExt cx="454" cy="283"/>
          </a:xfrm>
        </p:grpSpPr>
        <p:sp>
          <p:nvSpPr>
            <p:cNvPr id="217272" name="Oval 18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3" name="Oval 18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4" name="Oval 18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5" name="Oval 18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6" name="Oval 18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7" name="Oval 18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8" name="Oval 19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9" name="Oval 19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0" name="Oval 19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1" name="Oval 19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2" name="Oval 19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3" name="Oval 19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4" name="Oval 19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5" name="Oval 19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286" name="Group 198"/>
          <p:cNvGrpSpPr>
            <a:grpSpLocks/>
          </p:cNvGrpSpPr>
          <p:nvPr/>
        </p:nvGrpSpPr>
        <p:grpSpPr bwMode="auto">
          <a:xfrm>
            <a:off x="5878264" y="5524231"/>
            <a:ext cx="720725" cy="449263"/>
            <a:chOff x="1746" y="2387"/>
            <a:chExt cx="454" cy="283"/>
          </a:xfrm>
        </p:grpSpPr>
        <p:sp>
          <p:nvSpPr>
            <p:cNvPr id="217287" name="Oval 19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8" name="Oval 20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9" name="Oval 20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0" name="Oval 20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1" name="Oval 20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2" name="Oval 20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3" name="Oval 20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4" name="Oval 20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5" name="Oval 20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6" name="Oval 20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7" name="Oval 20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8" name="Oval 21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9" name="Oval 21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0" name="Oval 21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301" name="Group 213"/>
          <p:cNvGrpSpPr>
            <a:grpSpLocks/>
          </p:cNvGrpSpPr>
          <p:nvPr/>
        </p:nvGrpSpPr>
        <p:grpSpPr bwMode="auto">
          <a:xfrm>
            <a:off x="7418139" y="6040169"/>
            <a:ext cx="720725" cy="449262"/>
            <a:chOff x="1746" y="2387"/>
            <a:chExt cx="454" cy="283"/>
          </a:xfrm>
        </p:grpSpPr>
        <p:sp>
          <p:nvSpPr>
            <p:cNvPr id="217302" name="Oval 21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3" name="Oval 21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4" name="Oval 21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5" name="Oval 21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6" name="Oval 21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7" name="Oval 21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8" name="Oval 22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9" name="Oval 22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0" name="Oval 22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1" name="Oval 22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2" name="Oval 22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3" name="Oval 22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4" name="Oval 22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5" name="Oval 22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316" name="Group 228"/>
          <p:cNvGrpSpPr>
            <a:grpSpLocks/>
          </p:cNvGrpSpPr>
          <p:nvPr/>
        </p:nvGrpSpPr>
        <p:grpSpPr bwMode="auto">
          <a:xfrm>
            <a:off x="6659314" y="6060806"/>
            <a:ext cx="720725" cy="449263"/>
            <a:chOff x="1746" y="2387"/>
            <a:chExt cx="454" cy="283"/>
          </a:xfrm>
        </p:grpSpPr>
        <p:sp>
          <p:nvSpPr>
            <p:cNvPr id="217317" name="Oval 22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8" name="Oval 23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9" name="Oval 23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0" name="Oval 23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1" name="Oval 23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2" name="Oval 23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3" name="Oval 23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4" name="Oval 23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5" name="Oval 23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6" name="Oval 23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7" name="Oval 23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8" name="Oval 24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9" name="Oval 24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0" name="Oval 24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331" name="Group 243"/>
          <p:cNvGrpSpPr>
            <a:grpSpLocks/>
          </p:cNvGrpSpPr>
          <p:nvPr/>
        </p:nvGrpSpPr>
        <p:grpSpPr bwMode="auto">
          <a:xfrm>
            <a:off x="5878264" y="6105256"/>
            <a:ext cx="720725" cy="449263"/>
            <a:chOff x="1746" y="2387"/>
            <a:chExt cx="454" cy="283"/>
          </a:xfrm>
        </p:grpSpPr>
        <p:sp>
          <p:nvSpPr>
            <p:cNvPr id="217332" name="Oval 24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3" name="Oval 24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4" name="Oval 24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5" name="Oval 24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6" name="Oval 24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7" name="Oval 24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8" name="Oval 25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9" name="Oval 25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0" name="Oval 25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1" name="Oval 25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2" name="Oval 25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3" name="Oval 25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4" name="Oval 25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5" name="Oval 25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17346" name="Oval 258"/>
          <p:cNvSpPr>
            <a:spLocks noChangeArrowheads="1"/>
          </p:cNvSpPr>
          <p:nvPr/>
        </p:nvSpPr>
        <p:spPr bwMode="auto">
          <a:xfrm>
            <a:off x="3490664" y="5070206"/>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7" name="Oval 259"/>
          <p:cNvSpPr>
            <a:spLocks noChangeArrowheads="1"/>
          </p:cNvSpPr>
          <p:nvPr/>
        </p:nvSpPr>
        <p:spPr bwMode="auto">
          <a:xfrm>
            <a:off x="4354264" y="5538519"/>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8" name="Oval 260"/>
          <p:cNvSpPr>
            <a:spLocks noChangeArrowheads="1"/>
          </p:cNvSpPr>
          <p:nvPr/>
        </p:nvSpPr>
        <p:spPr bwMode="auto">
          <a:xfrm>
            <a:off x="6154489" y="5214669"/>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9" name="Oval 261"/>
          <p:cNvSpPr>
            <a:spLocks noChangeArrowheads="1"/>
          </p:cNvSpPr>
          <p:nvPr/>
        </p:nvSpPr>
        <p:spPr bwMode="auto">
          <a:xfrm>
            <a:off x="6730751" y="5682981"/>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0" name="Oval 262"/>
          <p:cNvSpPr>
            <a:spLocks noChangeArrowheads="1"/>
          </p:cNvSpPr>
          <p:nvPr/>
        </p:nvSpPr>
        <p:spPr bwMode="auto">
          <a:xfrm>
            <a:off x="3706564" y="6186219"/>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1" name="Oval 263"/>
          <p:cNvSpPr>
            <a:spLocks noChangeArrowheads="1"/>
          </p:cNvSpPr>
          <p:nvPr/>
        </p:nvSpPr>
        <p:spPr bwMode="auto">
          <a:xfrm>
            <a:off x="4930526" y="6330681"/>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2" name="Oval 264"/>
          <p:cNvSpPr>
            <a:spLocks noChangeArrowheads="1"/>
          </p:cNvSpPr>
          <p:nvPr/>
        </p:nvSpPr>
        <p:spPr bwMode="auto">
          <a:xfrm>
            <a:off x="4930526" y="4998769"/>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3" name="Oval 265"/>
          <p:cNvSpPr>
            <a:spLocks noChangeArrowheads="1"/>
          </p:cNvSpPr>
          <p:nvPr/>
        </p:nvSpPr>
        <p:spPr bwMode="auto">
          <a:xfrm>
            <a:off x="5219451" y="5646469"/>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4" name="Oval 266"/>
          <p:cNvSpPr>
            <a:spLocks noChangeArrowheads="1"/>
          </p:cNvSpPr>
          <p:nvPr/>
        </p:nvSpPr>
        <p:spPr bwMode="auto">
          <a:xfrm>
            <a:off x="6011614" y="5609956"/>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5" name="Oval 267"/>
          <p:cNvSpPr>
            <a:spLocks noChangeArrowheads="1"/>
          </p:cNvSpPr>
          <p:nvPr/>
        </p:nvSpPr>
        <p:spPr bwMode="auto">
          <a:xfrm>
            <a:off x="5722689" y="6546581"/>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6" name="Oval 268"/>
          <p:cNvSpPr>
            <a:spLocks noChangeArrowheads="1"/>
          </p:cNvSpPr>
          <p:nvPr/>
        </p:nvSpPr>
        <p:spPr bwMode="auto">
          <a:xfrm>
            <a:off x="6514851" y="6043344"/>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7" name="Oval 269"/>
          <p:cNvSpPr>
            <a:spLocks noChangeArrowheads="1"/>
          </p:cNvSpPr>
          <p:nvPr/>
        </p:nvSpPr>
        <p:spPr bwMode="auto">
          <a:xfrm>
            <a:off x="7235576" y="5214669"/>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8" name="Oval 270"/>
          <p:cNvSpPr>
            <a:spLocks noChangeArrowheads="1"/>
          </p:cNvSpPr>
          <p:nvPr/>
        </p:nvSpPr>
        <p:spPr bwMode="auto">
          <a:xfrm>
            <a:off x="7164139" y="6475144"/>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9" name="Oval 271"/>
          <p:cNvSpPr>
            <a:spLocks noChangeArrowheads="1"/>
          </p:cNvSpPr>
          <p:nvPr/>
        </p:nvSpPr>
        <p:spPr bwMode="auto">
          <a:xfrm>
            <a:off x="3347789" y="5646469"/>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60" name="Oval 272"/>
          <p:cNvSpPr>
            <a:spLocks noChangeArrowheads="1"/>
          </p:cNvSpPr>
          <p:nvPr/>
        </p:nvSpPr>
        <p:spPr bwMode="auto">
          <a:xfrm>
            <a:off x="4859089" y="5933806"/>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Espace réservé du contenu 2"/>
          <p:cNvSpPr txBox="1">
            <a:spLocks/>
          </p:cNvSpPr>
          <p:nvPr/>
        </p:nvSpPr>
        <p:spPr>
          <a:xfrm>
            <a:off x="183135" y="2370502"/>
            <a:ext cx="5108945" cy="1082586"/>
          </a:xfrm>
          <a:prstGeom prst="rect">
            <a:avLst/>
          </a:prstGeom>
        </p:spPr>
        <p:txBody>
          <a:bodyPr vert="horz" wrap="square" lIns="72000" tIns="72000" rIns="72000" bIns="72000" rtlCol="0">
            <a:spAutoFit/>
          </a:bodyPr>
          <a:lstStyle/>
          <a:p>
            <a:pPr lvl="0">
              <a:lnSpc>
                <a:spcPct val="150000"/>
              </a:lnSpc>
              <a:spcBef>
                <a:spcPct val="20000"/>
              </a:spcBef>
              <a:defRPr/>
            </a:pPr>
            <a:r>
              <a:rPr lang="en-US" sz="2000" b="1">
                <a:latin typeface="Calibri" pitchFamily="34" charset="0"/>
                <a:cs typeface="Calibri" pitchFamily="34" charset="0"/>
              </a:rPr>
              <a:t>- Phytoextraction</a:t>
            </a:r>
          </a:p>
          <a:p>
            <a:pPr lvl="0">
              <a:lnSpc>
                <a:spcPct val="150000"/>
              </a:lnSpc>
              <a:spcBef>
                <a:spcPct val="20000"/>
              </a:spcBef>
              <a:defRPr/>
            </a:pPr>
            <a:endParaRPr lang="en-US" sz="2000" b="1">
              <a:latin typeface="Calibri" pitchFamily="34" charset="0"/>
              <a:cs typeface="Calibri" pitchFamily="34" charset="0"/>
            </a:endParaRPr>
          </a:p>
        </p:txBody>
      </p:sp>
      <p:sp>
        <p:nvSpPr>
          <p:cNvPr id="8" name="Rectangle 7"/>
          <p:cNvSpPr/>
          <p:nvPr/>
        </p:nvSpPr>
        <p:spPr>
          <a:xfrm>
            <a:off x="2750098" y="4869160"/>
            <a:ext cx="5638326" cy="2138363"/>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Espace réservé du contenu 2"/>
          <p:cNvSpPr txBox="1">
            <a:spLocks/>
          </p:cNvSpPr>
          <p:nvPr/>
        </p:nvSpPr>
        <p:spPr>
          <a:xfrm>
            <a:off x="173486" y="620688"/>
            <a:ext cx="8791001" cy="2005916"/>
          </a:xfrm>
          <a:prstGeom prst="rect">
            <a:avLst/>
          </a:prstGeom>
        </p:spPr>
        <p:txBody>
          <a:bodyPr vert="horz" wrap="square" lIns="72000" tIns="72000" rIns="72000" bIns="72000" rtlCol="0">
            <a:spAutoFit/>
          </a:bodyPr>
          <a:lstStyle/>
          <a:p>
            <a:pPr marL="342900" indent="-342900" algn="just">
              <a:spcBef>
                <a:spcPct val="20000"/>
              </a:spcBef>
              <a:buFont typeface="Arial" pitchFamily="34" charset="0"/>
              <a:buChar char="•"/>
              <a:defRPr/>
            </a:pPr>
            <a:r>
              <a:rPr lang="en-US" sz="2200" b="1">
                <a:latin typeface="Calibri" pitchFamily="34" charset="0"/>
                <a:cs typeface="Calibri" pitchFamily="34" charset="0"/>
              </a:rPr>
              <a:t>Phytoremediation is the use of plants and their associated micro-organisms in various engineered treatment options to clean-up polluted matrices (soil, water, sediments)</a:t>
            </a:r>
          </a:p>
          <a:p>
            <a:pPr marL="800100" lvl="1" indent="-342900">
              <a:spcBef>
                <a:spcPct val="20000"/>
              </a:spcBef>
              <a:buFontTx/>
              <a:buChar char="-"/>
              <a:defRPr/>
            </a:pPr>
            <a:endParaRPr lang="en-US" sz="2000" b="1">
              <a:latin typeface="Calibri" pitchFamily="34" charset="0"/>
              <a:cs typeface="Calibri" pitchFamily="34" charset="0"/>
            </a:endParaRP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sp>
        <p:nvSpPr>
          <p:cNvPr id="277" name="ZoneTexte 276"/>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Remediation techniques: phytoremediation</a:t>
            </a:r>
          </a:p>
        </p:txBody>
      </p:sp>
      <p:sp>
        <p:nvSpPr>
          <p:cNvPr id="2" name="Espace réservé du numéro de diapositive 1"/>
          <p:cNvSpPr>
            <a:spLocks noGrp="1"/>
          </p:cNvSpPr>
          <p:nvPr>
            <p:ph type="sldNum" sz="quarter" idx="12"/>
          </p:nvPr>
        </p:nvSpPr>
        <p:spPr/>
        <p:txBody>
          <a:bodyPr/>
          <a:lstStyle/>
          <a:p>
            <a:fld id="{2955E3DD-04B1-4142-8BA3-27EC25A0645F}" type="slidenum">
              <a:rPr lang="en-US" smtClean="0"/>
              <a:t>31</a:t>
            </a:fld>
            <a:endParaRPr lang="en-US"/>
          </a:p>
        </p:txBody>
      </p:sp>
    </p:spTree>
    <p:extLst>
      <p:ext uri="{BB962C8B-B14F-4D97-AF65-F5344CB8AC3E}">
        <p14:creationId xmlns:p14="http://schemas.microsoft.com/office/powerpoint/2010/main" val="2110097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00052 -0.00023 C -0.00608 0.00486 -0.01267 0.01018 -0.01858 0.01087 C -0.02448 0.01156 -0.03125 0.00648 -0.03507 0.00347 C -0.03889 0.00046 -0.03802 -0.00601 -0.04184 -0.0074 C -0.04566 -0.00879 -0.05226 -0.00139 -0.05833 -0.00555 C -0.06441 -0.00971 -0.07587 -0.0111 -0.07882 -0.03307 C -0.08177 -0.05504 -0.08212 -0.12118 -0.07621 -0.13691 C -0.07031 -0.15264 -0.05677 -0.14038 -0.04323 -0.12789 " pathEditMode="relative" ptsTypes="aaaaaaaA">
                                      <p:cBhvr>
                                        <p:cTn id="6" dur="3000" fill="hold"/>
                                        <p:tgtEl>
                                          <p:spTgt spid="217348"/>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7.5E-6 -3.66327E-6 C -0.00903 -0.00671 -0.01789 -0.01341 -0.02206 -0.01827 C -0.02622 -0.02313 -0.02223 -0.02498 -0.02466 -0.02914 C -0.02709 -0.0333 -0.03403 -0.03816 -0.03699 -0.04371 C -0.03994 -0.04926 -0.04081 -0.05735 -0.04254 -0.06198 C -0.04428 -0.06661 -0.04619 -0.06892 -0.04792 -0.07123 " pathEditMode="relative" ptsTypes="aaaaaA">
                                      <p:cBhvr>
                                        <p:cTn id="8" dur="3000" fill="hold"/>
                                        <p:tgtEl>
                                          <p:spTgt spid="217354"/>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00018 -0.00069 C -0.00052 -0.01387 -0.0007 -0.02682 -0.00018 -0.03908 C 0.00035 -0.05134 0.00555 -0.06174 0.0026 -0.07377 C -0.00035 -0.0858 -0.01337 -0.10152 -0.01788 -0.11193 C -0.0224 -0.12234 -0.02361 -0.12904 -0.02483 -0.13575 " pathEditMode="relative" ptsTypes="aaaaA">
                                      <p:cBhvr>
                                        <p:cTn id="10" dur="3000" fill="hold"/>
                                        <p:tgtEl>
                                          <p:spTgt spid="217355"/>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3.61111E-6 1.54487E-6 C 0.01337 0.00185 0.02674 0.00393 0.03281 1.54487E-6 C 0.03889 -0.00393 0.0349 -0.01526 0.03698 -0.02382 C 0.03906 -0.03238 0.0434 -0.04417 0.04514 -0.05111 C 0.04688 -0.05805 0.0474 -0.06198 0.04792 -0.06568 " pathEditMode="relative" ptsTypes="aaaaA">
                                      <p:cBhvr>
                                        <p:cTn id="12" dur="3000" fill="hold"/>
                                        <p:tgtEl>
                                          <p:spTgt spid="217351"/>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00017 0.00023 C -0.00382 0.01017 -0.00764 0.02012 -0.00938 0.0296 C -0.01111 0.03908 -0.01615 0.05388 -0.01077 0.05689 C -0.00539 0.0599 0.01215 0.05666 0.02343 0.04787 C 0.03472 0.03908 0.05086 0.03654 0.05642 0.00393 C 0.06198 -0.02868 0.06649 -0.11934 0.05642 -0.14755 C 0.04635 -0.17576 0.02118 -0.17091 -0.004 -0.16582 " pathEditMode="relative" ptsTypes="aaaaaaA">
                                      <p:cBhvr>
                                        <p:cTn id="14" dur="3000" fill="hold"/>
                                        <p:tgtEl>
                                          <p:spTgt spid="217352"/>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4.72222E-6 -4.16281E-7 C -0.00451 0.01781 -0.00885 0.03561 -0.00677 0.04209 C -0.00469 0.04857 0.00208 0.04487 0.01233 0.03839 C 0.02257 0.03191 0.04184 0.01804 0.05486 0.0037 C 0.06788 -0.01064 0.07917 -0.02914 0.09045 -0.04741 " pathEditMode="relative" ptsTypes="aaaaA">
                                      <p:cBhvr>
                                        <p:cTn id="16" dur="3000" fill="hold"/>
                                        <p:tgtEl>
                                          <p:spTgt spid="217347"/>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5.27778E-6 -5.06938E-6 C -0.00451 -0.00092 -0.00902 -0.00163 -0.0111 -0.00556 C -0.01319 -0.00949 -0.01301 -0.01689 -0.01232 -0.02383 C -0.01162 -0.03077 -0.0078 -0.04372 -0.00694 -0.04742 " pathEditMode="relative" ptsTypes="aaaA">
                                      <p:cBhvr>
                                        <p:cTn id="18" dur="3000" fill="hold"/>
                                        <p:tgtEl>
                                          <p:spTgt spid="217353"/>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1.38889E-6 4.6531E-6 C -0.00139 0.01018 -0.00278 0.02035 1.38889E-6 0.02359 C 0.00278 0.02683 0.01285 0.02521 0.0165 0.02012 C 0.02014 0.01503 0.0224 0.00717 0.02188 -0.0074 C 0.02136 -0.02197 0.01754 -0.04487 0.01372 -0.06753 " pathEditMode="relative" ptsTypes="aaaaA">
                                      <p:cBhvr>
                                        <p:cTn id="20" dur="3000" fill="hold"/>
                                        <p:tgtEl>
                                          <p:spTgt spid="217360"/>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3">
                                            <p:txEl>
                                              <p:pRg st="0" end="0"/>
                                            </p:txEl>
                                          </p:spTgt>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347" grpId="0" animBg="1"/>
      <p:bldP spid="217348" grpId="0" animBg="1"/>
      <p:bldP spid="217351" grpId="0" animBg="1"/>
      <p:bldP spid="217352" grpId="0" animBg="1"/>
      <p:bldP spid="217353" grpId="0" animBg="1"/>
      <p:bldP spid="217354" grpId="0" animBg="1"/>
      <p:bldP spid="217355" grpId="0" animBg="1"/>
      <p:bldP spid="217360"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6"/>
          <p:cNvSpPr txBox="1">
            <a:spLocks noGrp="1" noChangeArrowheads="1"/>
          </p:cNvSpPr>
          <p:nvPr/>
        </p:nvSpPr>
        <p:spPr bwMode="auto">
          <a:xfrm>
            <a:off x="6588125" y="623728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55F2FA9C-C161-4782-A222-FE668F21B70E}" type="slidenum">
              <a:rPr lang="en-US" altLang="en-US" sz="1200" smtClean="0">
                <a:latin typeface="Times New Roman" pitchFamily="18" charset="0"/>
                <a:cs typeface="Times New Roman" pitchFamily="18" charset="0"/>
              </a:rPr>
              <a:pPr algn="r"/>
              <a:t>32</a:t>
            </a:fld>
            <a:endParaRPr lang="en-US" altLang="en-US" sz="1200">
              <a:latin typeface="Times New Roman" pitchFamily="18" charset="0"/>
              <a:cs typeface="Times New Roman" pitchFamily="18" charset="0"/>
            </a:endParaRPr>
          </a:p>
        </p:txBody>
      </p:sp>
      <p:grpSp>
        <p:nvGrpSpPr>
          <p:cNvPr id="217091" name="Group 3"/>
          <p:cNvGrpSpPr>
            <a:grpSpLocks/>
          </p:cNvGrpSpPr>
          <p:nvPr/>
        </p:nvGrpSpPr>
        <p:grpSpPr bwMode="auto">
          <a:xfrm>
            <a:off x="2555626" y="2117456"/>
            <a:ext cx="6192838" cy="4897438"/>
            <a:chOff x="1338" y="572"/>
            <a:chExt cx="3901" cy="3085"/>
          </a:xfrm>
        </p:grpSpPr>
        <p:sp>
          <p:nvSpPr>
            <p:cNvPr id="217092" name="Rectangle 4"/>
            <p:cNvSpPr>
              <a:spLocks noChangeArrowheads="1"/>
            </p:cNvSpPr>
            <p:nvPr/>
          </p:nvSpPr>
          <p:spPr bwMode="auto">
            <a:xfrm>
              <a:off x="1338" y="572"/>
              <a:ext cx="3901" cy="308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709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t="5614" b="4796"/>
            <a:stretch>
              <a:fillRect/>
            </a:stretch>
          </p:blipFill>
          <p:spPr bwMode="auto">
            <a:xfrm>
              <a:off x="1339" y="572"/>
              <a:ext cx="3900" cy="306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7094" name="Rectangle 6"/>
            <p:cNvSpPr>
              <a:spLocks noChangeArrowheads="1"/>
            </p:cNvSpPr>
            <p:nvPr/>
          </p:nvSpPr>
          <p:spPr bwMode="auto">
            <a:xfrm>
              <a:off x="1368" y="593"/>
              <a:ext cx="998" cy="15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95" name="Rectangle 7"/>
            <p:cNvSpPr>
              <a:spLocks noChangeArrowheads="1"/>
            </p:cNvSpPr>
            <p:nvPr/>
          </p:nvSpPr>
          <p:spPr bwMode="auto">
            <a:xfrm>
              <a:off x="3908" y="684"/>
              <a:ext cx="1089" cy="15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96" name="Rectangle 8"/>
            <p:cNvSpPr>
              <a:spLocks noChangeArrowheads="1"/>
            </p:cNvSpPr>
            <p:nvPr/>
          </p:nvSpPr>
          <p:spPr bwMode="auto">
            <a:xfrm>
              <a:off x="3500" y="2408"/>
              <a:ext cx="1724" cy="12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97" name="Rectangle 9"/>
            <p:cNvSpPr>
              <a:spLocks noChangeArrowheads="1"/>
            </p:cNvSpPr>
            <p:nvPr/>
          </p:nvSpPr>
          <p:spPr bwMode="auto">
            <a:xfrm>
              <a:off x="1912" y="2362"/>
              <a:ext cx="635" cy="5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98" name="Rectangle 10"/>
            <p:cNvSpPr>
              <a:spLocks noChangeArrowheads="1"/>
            </p:cNvSpPr>
            <p:nvPr/>
          </p:nvSpPr>
          <p:spPr bwMode="auto">
            <a:xfrm>
              <a:off x="2240" y="1089"/>
              <a:ext cx="272" cy="3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99" name="Rectangle 11"/>
            <p:cNvSpPr>
              <a:spLocks noChangeArrowheads="1"/>
            </p:cNvSpPr>
            <p:nvPr/>
          </p:nvSpPr>
          <p:spPr bwMode="auto">
            <a:xfrm>
              <a:off x="3727" y="593"/>
              <a:ext cx="272" cy="3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0" name="Rectangle 12"/>
            <p:cNvSpPr>
              <a:spLocks noChangeArrowheads="1"/>
            </p:cNvSpPr>
            <p:nvPr/>
          </p:nvSpPr>
          <p:spPr bwMode="auto">
            <a:xfrm>
              <a:off x="3727" y="1183"/>
              <a:ext cx="272" cy="3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1" name="Rectangle 13"/>
            <p:cNvSpPr>
              <a:spLocks noChangeArrowheads="1"/>
            </p:cNvSpPr>
            <p:nvPr/>
          </p:nvSpPr>
          <p:spPr bwMode="auto">
            <a:xfrm>
              <a:off x="2879" y="2474"/>
              <a:ext cx="136" cy="1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2" name="Rectangle 14"/>
            <p:cNvSpPr>
              <a:spLocks noChangeArrowheads="1"/>
            </p:cNvSpPr>
            <p:nvPr/>
          </p:nvSpPr>
          <p:spPr bwMode="auto">
            <a:xfrm>
              <a:off x="3182" y="3269"/>
              <a:ext cx="182" cy="1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3" name="Rectangle 15"/>
            <p:cNvSpPr>
              <a:spLocks noChangeArrowheads="1"/>
            </p:cNvSpPr>
            <p:nvPr/>
          </p:nvSpPr>
          <p:spPr bwMode="auto">
            <a:xfrm>
              <a:off x="3409" y="2952"/>
              <a:ext cx="181" cy="1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4" name="Line 16"/>
            <p:cNvSpPr>
              <a:spLocks noChangeShapeType="1"/>
            </p:cNvSpPr>
            <p:nvPr/>
          </p:nvSpPr>
          <p:spPr bwMode="auto">
            <a:xfrm>
              <a:off x="1641" y="2310"/>
              <a:ext cx="3175" cy="0"/>
            </a:xfrm>
            <a:prstGeom prst="line">
              <a:avLst/>
            </a:prstGeom>
            <a:noFill/>
            <a:ln w="1905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7105" name="Rectangle 17"/>
            <p:cNvSpPr>
              <a:spLocks noChangeArrowheads="1"/>
            </p:cNvSpPr>
            <p:nvPr/>
          </p:nvSpPr>
          <p:spPr bwMode="auto">
            <a:xfrm>
              <a:off x="2273" y="1062"/>
              <a:ext cx="272" cy="3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06" name="Group 18"/>
          <p:cNvGrpSpPr>
            <a:grpSpLocks/>
          </p:cNvGrpSpPr>
          <p:nvPr/>
        </p:nvGrpSpPr>
        <p:grpSpPr bwMode="auto">
          <a:xfrm>
            <a:off x="2987426" y="4998769"/>
            <a:ext cx="720725" cy="449262"/>
            <a:chOff x="1746" y="2387"/>
            <a:chExt cx="454" cy="283"/>
          </a:xfrm>
        </p:grpSpPr>
        <p:sp>
          <p:nvSpPr>
            <p:cNvPr id="217107" name="Oval 1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8" name="Oval 2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9" name="Oval 2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0" name="Oval 2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1" name="Oval 2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2" name="Oval 2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3" name="Oval 2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4" name="Oval 2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5" name="Oval 2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6" name="Oval 2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7" name="Oval 2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8" name="Oval 3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9" name="Oval 3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0" name="Oval 3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21" name="Group 33"/>
          <p:cNvGrpSpPr>
            <a:grpSpLocks/>
          </p:cNvGrpSpPr>
          <p:nvPr/>
        </p:nvGrpSpPr>
        <p:grpSpPr bwMode="auto">
          <a:xfrm>
            <a:off x="3778001" y="4998769"/>
            <a:ext cx="720725" cy="449262"/>
            <a:chOff x="1746" y="2387"/>
            <a:chExt cx="454" cy="283"/>
          </a:xfrm>
        </p:grpSpPr>
        <p:sp>
          <p:nvSpPr>
            <p:cNvPr id="217122" name="Oval 3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3" name="Oval 3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4" name="Oval 3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5" name="Oval 3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6" name="Oval 3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7" name="Oval 3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8" name="Oval 4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9" name="Oval 4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0" name="Oval 4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1" name="Oval 4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2" name="Oval 4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3" name="Oval 4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4" name="Oval 4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5" name="Oval 4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36" name="Group 48"/>
          <p:cNvGrpSpPr>
            <a:grpSpLocks/>
          </p:cNvGrpSpPr>
          <p:nvPr/>
        </p:nvGrpSpPr>
        <p:grpSpPr bwMode="auto">
          <a:xfrm>
            <a:off x="3058864" y="5557569"/>
            <a:ext cx="720725" cy="449262"/>
            <a:chOff x="1746" y="2387"/>
            <a:chExt cx="454" cy="283"/>
          </a:xfrm>
        </p:grpSpPr>
        <p:sp>
          <p:nvSpPr>
            <p:cNvPr id="217137" name="Oval 4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8" name="Oval 5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9" name="Oval 5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0" name="Oval 5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1" name="Oval 5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2" name="Oval 5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3" name="Oval 5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4" name="Oval 5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5" name="Oval 5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6" name="Oval 5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7" name="Oval 5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8" name="Oval 6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9" name="Oval 6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0" name="Oval 6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51" name="Group 63"/>
          <p:cNvGrpSpPr>
            <a:grpSpLocks/>
          </p:cNvGrpSpPr>
          <p:nvPr/>
        </p:nvGrpSpPr>
        <p:grpSpPr bwMode="auto">
          <a:xfrm>
            <a:off x="3778001" y="5502006"/>
            <a:ext cx="720725" cy="449263"/>
            <a:chOff x="1746" y="2387"/>
            <a:chExt cx="454" cy="283"/>
          </a:xfrm>
        </p:grpSpPr>
        <p:sp>
          <p:nvSpPr>
            <p:cNvPr id="217152" name="Oval 6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3" name="Oval 6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4" name="Oval 6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5" name="Oval 6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6" name="Oval 6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7" name="Oval 6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8" name="Oval 7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9" name="Oval 7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0" name="Oval 7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1" name="Oval 7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2" name="Oval 7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3" name="Oval 7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4" name="Oval 7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5" name="Oval 7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66" name="Group 78"/>
          <p:cNvGrpSpPr>
            <a:grpSpLocks/>
          </p:cNvGrpSpPr>
          <p:nvPr/>
        </p:nvGrpSpPr>
        <p:grpSpPr bwMode="auto">
          <a:xfrm>
            <a:off x="3130301" y="6133831"/>
            <a:ext cx="720725" cy="449263"/>
            <a:chOff x="1746" y="2387"/>
            <a:chExt cx="454" cy="283"/>
          </a:xfrm>
        </p:grpSpPr>
        <p:sp>
          <p:nvSpPr>
            <p:cNvPr id="217167" name="Oval 7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8" name="Oval 8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9" name="Oval 8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0" name="Oval 8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1" name="Oval 8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2" name="Oval 8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3" name="Oval 8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4" name="Oval 8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5" name="Oval 8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6" name="Oval 8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7" name="Oval 8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8" name="Oval 9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9" name="Oval 9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0" name="Oval 9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81" name="Group 93"/>
          <p:cNvGrpSpPr>
            <a:grpSpLocks/>
          </p:cNvGrpSpPr>
          <p:nvPr/>
        </p:nvGrpSpPr>
        <p:grpSpPr bwMode="auto">
          <a:xfrm>
            <a:off x="3922464" y="6133831"/>
            <a:ext cx="720725" cy="449263"/>
            <a:chOff x="1746" y="2387"/>
            <a:chExt cx="454" cy="283"/>
          </a:xfrm>
        </p:grpSpPr>
        <p:sp>
          <p:nvSpPr>
            <p:cNvPr id="217182" name="Oval 9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3" name="Oval 9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4" name="Oval 9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5" name="Oval 9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6" name="Oval 9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7" name="Oval 9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8" name="Oval 10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9" name="Oval 10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0" name="Oval 10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1" name="Oval 10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2" name="Oval 10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3" name="Oval 10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4" name="Oval 10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5" name="Oval 10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96" name="Group 108"/>
          <p:cNvGrpSpPr>
            <a:grpSpLocks/>
          </p:cNvGrpSpPr>
          <p:nvPr/>
        </p:nvGrpSpPr>
        <p:grpSpPr bwMode="auto">
          <a:xfrm>
            <a:off x="4643189" y="5070206"/>
            <a:ext cx="720725" cy="449263"/>
            <a:chOff x="1746" y="2387"/>
            <a:chExt cx="454" cy="283"/>
          </a:xfrm>
        </p:grpSpPr>
        <p:sp>
          <p:nvSpPr>
            <p:cNvPr id="217197" name="Oval 10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8" name="Oval 11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9" name="Oval 11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0" name="Oval 11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1" name="Oval 11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2" name="Oval 11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3" name="Oval 11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4" name="Oval 11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5" name="Oval 11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6" name="Oval 11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7" name="Oval 11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8" name="Oval 12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9" name="Oval 12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0" name="Oval 12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211" name="Group 123"/>
          <p:cNvGrpSpPr>
            <a:grpSpLocks/>
          </p:cNvGrpSpPr>
          <p:nvPr/>
        </p:nvGrpSpPr>
        <p:grpSpPr bwMode="auto">
          <a:xfrm>
            <a:off x="5867151" y="4998769"/>
            <a:ext cx="720725" cy="449262"/>
            <a:chOff x="1746" y="2387"/>
            <a:chExt cx="454" cy="283"/>
          </a:xfrm>
        </p:grpSpPr>
        <p:sp>
          <p:nvSpPr>
            <p:cNvPr id="217212" name="Oval 12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3" name="Oval 12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4" name="Oval 12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5" name="Oval 12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6" name="Oval 12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7" name="Oval 12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8" name="Oval 13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9" name="Oval 13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0" name="Oval 13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1" name="Oval 13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2" name="Oval 13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3" name="Oval 13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4" name="Oval 13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5" name="Oval 13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226" name="Group 138"/>
          <p:cNvGrpSpPr>
            <a:grpSpLocks/>
          </p:cNvGrpSpPr>
          <p:nvPr/>
        </p:nvGrpSpPr>
        <p:grpSpPr bwMode="auto">
          <a:xfrm>
            <a:off x="6659314" y="4998769"/>
            <a:ext cx="720725" cy="449262"/>
            <a:chOff x="1746" y="2387"/>
            <a:chExt cx="454" cy="283"/>
          </a:xfrm>
        </p:grpSpPr>
        <p:sp>
          <p:nvSpPr>
            <p:cNvPr id="217227" name="Oval 13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8" name="Oval 14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9" name="Oval 14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0" name="Oval 14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1" name="Oval 14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2" name="Oval 14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3" name="Oval 14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4" name="Oval 14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5" name="Oval 14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6" name="Oval 14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7" name="Oval 14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8" name="Oval 15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9" name="Oval 15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0" name="Oval 15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241" name="Group 153"/>
          <p:cNvGrpSpPr>
            <a:grpSpLocks/>
          </p:cNvGrpSpPr>
          <p:nvPr/>
        </p:nvGrpSpPr>
        <p:grpSpPr bwMode="auto">
          <a:xfrm>
            <a:off x="7378451" y="4981306"/>
            <a:ext cx="720725" cy="449263"/>
            <a:chOff x="1746" y="2387"/>
            <a:chExt cx="454" cy="283"/>
          </a:xfrm>
        </p:grpSpPr>
        <p:sp>
          <p:nvSpPr>
            <p:cNvPr id="217242" name="Oval 15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3" name="Oval 15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4" name="Oval 15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5" name="Oval 15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6" name="Oval 15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7" name="Oval 15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8" name="Oval 16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9" name="Oval 16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0" name="Oval 16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1" name="Oval 16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2" name="Oval 16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3" name="Oval 16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4" name="Oval 16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5" name="Oval 16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256" name="Group 168"/>
          <p:cNvGrpSpPr>
            <a:grpSpLocks/>
          </p:cNvGrpSpPr>
          <p:nvPr/>
        </p:nvGrpSpPr>
        <p:grpSpPr bwMode="auto">
          <a:xfrm>
            <a:off x="7380039" y="5484544"/>
            <a:ext cx="720725" cy="449262"/>
            <a:chOff x="1746" y="2387"/>
            <a:chExt cx="454" cy="283"/>
          </a:xfrm>
        </p:grpSpPr>
        <p:sp>
          <p:nvSpPr>
            <p:cNvPr id="217257" name="Oval 16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8" name="Oval 17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9" name="Oval 17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0" name="Oval 17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1" name="Oval 17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2" name="Oval 17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3" name="Oval 17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4" name="Oval 17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5" name="Oval 17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6" name="Oval 17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7" name="Oval 17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8" name="Oval 18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9" name="Oval 18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0" name="Oval 18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271" name="Group 183"/>
          <p:cNvGrpSpPr>
            <a:grpSpLocks/>
          </p:cNvGrpSpPr>
          <p:nvPr/>
        </p:nvGrpSpPr>
        <p:grpSpPr bwMode="auto">
          <a:xfrm>
            <a:off x="6587876" y="5502006"/>
            <a:ext cx="720725" cy="449263"/>
            <a:chOff x="1746" y="2387"/>
            <a:chExt cx="454" cy="283"/>
          </a:xfrm>
        </p:grpSpPr>
        <p:sp>
          <p:nvSpPr>
            <p:cNvPr id="217272" name="Oval 18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3" name="Oval 18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4" name="Oval 18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5" name="Oval 18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6" name="Oval 18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7" name="Oval 18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8" name="Oval 19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9" name="Oval 19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0" name="Oval 19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1" name="Oval 19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2" name="Oval 19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3" name="Oval 19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4" name="Oval 19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5" name="Oval 19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286" name="Group 198"/>
          <p:cNvGrpSpPr>
            <a:grpSpLocks/>
          </p:cNvGrpSpPr>
          <p:nvPr/>
        </p:nvGrpSpPr>
        <p:grpSpPr bwMode="auto">
          <a:xfrm>
            <a:off x="5878264" y="5524231"/>
            <a:ext cx="720725" cy="449263"/>
            <a:chOff x="1746" y="2387"/>
            <a:chExt cx="454" cy="283"/>
          </a:xfrm>
        </p:grpSpPr>
        <p:sp>
          <p:nvSpPr>
            <p:cNvPr id="217287" name="Oval 19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8" name="Oval 20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9" name="Oval 20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0" name="Oval 20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1" name="Oval 20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2" name="Oval 20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3" name="Oval 20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4" name="Oval 20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5" name="Oval 20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6" name="Oval 20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7" name="Oval 20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8" name="Oval 21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9" name="Oval 21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0" name="Oval 21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301" name="Group 213"/>
          <p:cNvGrpSpPr>
            <a:grpSpLocks/>
          </p:cNvGrpSpPr>
          <p:nvPr/>
        </p:nvGrpSpPr>
        <p:grpSpPr bwMode="auto">
          <a:xfrm>
            <a:off x="7418139" y="6040169"/>
            <a:ext cx="720725" cy="449262"/>
            <a:chOff x="1746" y="2387"/>
            <a:chExt cx="454" cy="283"/>
          </a:xfrm>
        </p:grpSpPr>
        <p:sp>
          <p:nvSpPr>
            <p:cNvPr id="217302" name="Oval 21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3" name="Oval 21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4" name="Oval 21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5" name="Oval 21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6" name="Oval 21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7" name="Oval 21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8" name="Oval 22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9" name="Oval 22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0" name="Oval 22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1" name="Oval 22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2" name="Oval 22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3" name="Oval 22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4" name="Oval 22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5" name="Oval 22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316" name="Group 228"/>
          <p:cNvGrpSpPr>
            <a:grpSpLocks/>
          </p:cNvGrpSpPr>
          <p:nvPr/>
        </p:nvGrpSpPr>
        <p:grpSpPr bwMode="auto">
          <a:xfrm>
            <a:off x="6659314" y="6060806"/>
            <a:ext cx="720725" cy="449263"/>
            <a:chOff x="1746" y="2387"/>
            <a:chExt cx="454" cy="283"/>
          </a:xfrm>
        </p:grpSpPr>
        <p:sp>
          <p:nvSpPr>
            <p:cNvPr id="217317" name="Oval 22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8" name="Oval 23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9" name="Oval 23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0" name="Oval 23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1" name="Oval 23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2" name="Oval 23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3" name="Oval 23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4" name="Oval 23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5" name="Oval 23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6" name="Oval 23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7" name="Oval 23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8" name="Oval 24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9" name="Oval 24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0" name="Oval 24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331" name="Group 243"/>
          <p:cNvGrpSpPr>
            <a:grpSpLocks/>
          </p:cNvGrpSpPr>
          <p:nvPr/>
        </p:nvGrpSpPr>
        <p:grpSpPr bwMode="auto">
          <a:xfrm>
            <a:off x="5878264" y="6105256"/>
            <a:ext cx="720725" cy="449263"/>
            <a:chOff x="1746" y="2387"/>
            <a:chExt cx="454" cy="283"/>
          </a:xfrm>
        </p:grpSpPr>
        <p:sp>
          <p:nvSpPr>
            <p:cNvPr id="217332" name="Oval 24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3" name="Oval 24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4" name="Oval 24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5" name="Oval 24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6" name="Oval 24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7" name="Oval 24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8" name="Oval 25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9" name="Oval 25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0" name="Oval 25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1" name="Oval 25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2" name="Oval 25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3" name="Oval 25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4" name="Oval 25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5" name="Oval 25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17346" name="Oval 258"/>
          <p:cNvSpPr>
            <a:spLocks noChangeArrowheads="1"/>
          </p:cNvSpPr>
          <p:nvPr/>
        </p:nvSpPr>
        <p:spPr bwMode="auto">
          <a:xfrm>
            <a:off x="3490664" y="5070206"/>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7" name="Oval 259"/>
          <p:cNvSpPr>
            <a:spLocks noChangeArrowheads="1"/>
          </p:cNvSpPr>
          <p:nvPr/>
        </p:nvSpPr>
        <p:spPr bwMode="auto">
          <a:xfrm>
            <a:off x="4354264" y="5538519"/>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8" name="Oval 260"/>
          <p:cNvSpPr>
            <a:spLocks noChangeArrowheads="1"/>
          </p:cNvSpPr>
          <p:nvPr/>
        </p:nvSpPr>
        <p:spPr bwMode="auto">
          <a:xfrm>
            <a:off x="6154489" y="5214669"/>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9" name="Oval 261"/>
          <p:cNvSpPr>
            <a:spLocks noChangeArrowheads="1"/>
          </p:cNvSpPr>
          <p:nvPr/>
        </p:nvSpPr>
        <p:spPr bwMode="auto">
          <a:xfrm>
            <a:off x="6730751" y="5682981"/>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0" name="Oval 262"/>
          <p:cNvSpPr>
            <a:spLocks noChangeArrowheads="1"/>
          </p:cNvSpPr>
          <p:nvPr/>
        </p:nvSpPr>
        <p:spPr bwMode="auto">
          <a:xfrm>
            <a:off x="3706564" y="6186219"/>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1" name="Oval 263"/>
          <p:cNvSpPr>
            <a:spLocks noChangeArrowheads="1"/>
          </p:cNvSpPr>
          <p:nvPr/>
        </p:nvSpPr>
        <p:spPr bwMode="auto">
          <a:xfrm>
            <a:off x="4930526" y="6330681"/>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2" name="Oval 264"/>
          <p:cNvSpPr>
            <a:spLocks noChangeArrowheads="1"/>
          </p:cNvSpPr>
          <p:nvPr/>
        </p:nvSpPr>
        <p:spPr bwMode="auto">
          <a:xfrm>
            <a:off x="4930526" y="4998769"/>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3" name="Oval 265"/>
          <p:cNvSpPr>
            <a:spLocks noChangeArrowheads="1"/>
          </p:cNvSpPr>
          <p:nvPr/>
        </p:nvSpPr>
        <p:spPr bwMode="auto">
          <a:xfrm>
            <a:off x="5219451" y="5646469"/>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4" name="Oval 266"/>
          <p:cNvSpPr>
            <a:spLocks noChangeArrowheads="1"/>
          </p:cNvSpPr>
          <p:nvPr/>
        </p:nvSpPr>
        <p:spPr bwMode="auto">
          <a:xfrm>
            <a:off x="6011614" y="5609956"/>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5" name="Oval 267"/>
          <p:cNvSpPr>
            <a:spLocks noChangeArrowheads="1"/>
          </p:cNvSpPr>
          <p:nvPr/>
        </p:nvSpPr>
        <p:spPr bwMode="auto">
          <a:xfrm>
            <a:off x="5722689" y="6546581"/>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6" name="Oval 268"/>
          <p:cNvSpPr>
            <a:spLocks noChangeArrowheads="1"/>
          </p:cNvSpPr>
          <p:nvPr/>
        </p:nvSpPr>
        <p:spPr bwMode="auto">
          <a:xfrm>
            <a:off x="6514851" y="6043344"/>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7" name="Oval 269"/>
          <p:cNvSpPr>
            <a:spLocks noChangeArrowheads="1"/>
          </p:cNvSpPr>
          <p:nvPr/>
        </p:nvSpPr>
        <p:spPr bwMode="auto">
          <a:xfrm>
            <a:off x="7235576" y="5214669"/>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8" name="Oval 270"/>
          <p:cNvSpPr>
            <a:spLocks noChangeArrowheads="1"/>
          </p:cNvSpPr>
          <p:nvPr/>
        </p:nvSpPr>
        <p:spPr bwMode="auto">
          <a:xfrm>
            <a:off x="7164139" y="6475144"/>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9" name="Oval 271"/>
          <p:cNvSpPr>
            <a:spLocks noChangeArrowheads="1"/>
          </p:cNvSpPr>
          <p:nvPr/>
        </p:nvSpPr>
        <p:spPr bwMode="auto">
          <a:xfrm>
            <a:off x="3347789" y="5646469"/>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60" name="Oval 272"/>
          <p:cNvSpPr>
            <a:spLocks noChangeArrowheads="1"/>
          </p:cNvSpPr>
          <p:nvPr/>
        </p:nvSpPr>
        <p:spPr bwMode="auto">
          <a:xfrm>
            <a:off x="4859089" y="5933806"/>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Espace réservé du contenu 2"/>
          <p:cNvSpPr txBox="1">
            <a:spLocks/>
          </p:cNvSpPr>
          <p:nvPr/>
        </p:nvSpPr>
        <p:spPr>
          <a:xfrm>
            <a:off x="183135" y="2370502"/>
            <a:ext cx="5108945" cy="1082586"/>
          </a:xfrm>
          <a:prstGeom prst="rect">
            <a:avLst/>
          </a:prstGeom>
        </p:spPr>
        <p:txBody>
          <a:bodyPr vert="horz" wrap="square" lIns="72000" tIns="72000" rIns="72000" bIns="72000" rtlCol="0">
            <a:spAutoFit/>
          </a:bodyPr>
          <a:lstStyle/>
          <a:p>
            <a:pPr lvl="0">
              <a:lnSpc>
                <a:spcPct val="150000"/>
              </a:lnSpc>
              <a:spcBef>
                <a:spcPct val="20000"/>
              </a:spcBef>
              <a:defRPr/>
            </a:pPr>
            <a:r>
              <a:rPr lang="en-US" sz="2000" b="1" dirty="0">
                <a:latin typeface="Calibri" pitchFamily="34" charset="0"/>
                <a:cs typeface="Calibri" pitchFamily="34" charset="0"/>
              </a:rPr>
              <a:t>- Phytoextraction</a:t>
            </a:r>
          </a:p>
          <a:p>
            <a:pPr lvl="0">
              <a:lnSpc>
                <a:spcPct val="150000"/>
              </a:lnSpc>
              <a:spcBef>
                <a:spcPct val="20000"/>
              </a:spcBef>
              <a:defRPr/>
            </a:pPr>
            <a:r>
              <a:rPr lang="en-US" sz="2000" b="1" dirty="0">
                <a:latin typeface="Calibri" pitchFamily="34" charset="0"/>
                <a:cs typeface="Calibri" pitchFamily="34" charset="0"/>
              </a:rPr>
              <a:t>- Phytostabilization</a:t>
            </a:r>
          </a:p>
        </p:txBody>
      </p:sp>
      <p:sp>
        <p:nvSpPr>
          <p:cNvPr id="294" name="Oval 269"/>
          <p:cNvSpPr>
            <a:spLocks noChangeArrowheads="1"/>
          </p:cNvSpPr>
          <p:nvPr/>
        </p:nvSpPr>
        <p:spPr bwMode="auto">
          <a:xfrm>
            <a:off x="5754124" y="4323539"/>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Oval 269"/>
          <p:cNvSpPr>
            <a:spLocks noChangeArrowheads="1"/>
          </p:cNvSpPr>
          <p:nvPr/>
        </p:nvSpPr>
        <p:spPr bwMode="auto">
          <a:xfrm>
            <a:off x="4859585" y="3861048"/>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Oval 269"/>
          <p:cNvSpPr>
            <a:spLocks noChangeArrowheads="1"/>
          </p:cNvSpPr>
          <p:nvPr/>
        </p:nvSpPr>
        <p:spPr bwMode="auto">
          <a:xfrm>
            <a:off x="5552402" y="5129482"/>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Oval 269"/>
          <p:cNvSpPr>
            <a:spLocks noChangeArrowheads="1"/>
          </p:cNvSpPr>
          <p:nvPr/>
        </p:nvSpPr>
        <p:spPr bwMode="auto">
          <a:xfrm>
            <a:off x="5175774" y="5229200"/>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Oval 269"/>
          <p:cNvSpPr>
            <a:spLocks noChangeArrowheads="1"/>
          </p:cNvSpPr>
          <p:nvPr/>
        </p:nvSpPr>
        <p:spPr bwMode="auto">
          <a:xfrm>
            <a:off x="5479947" y="5625306"/>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Oval 269"/>
          <p:cNvSpPr>
            <a:spLocks noChangeArrowheads="1"/>
          </p:cNvSpPr>
          <p:nvPr/>
        </p:nvSpPr>
        <p:spPr bwMode="auto">
          <a:xfrm>
            <a:off x="5364088" y="5885628"/>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Oval 269"/>
          <p:cNvSpPr>
            <a:spLocks noChangeArrowheads="1"/>
          </p:cNvSpPr>
          <p:nvPr/>
        </p:nvSpPr>
        <p:spPr bwMode="auto">
          <a:xfrm>
            <a:off x="4973158" y="5475667"/>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Oval 269"/>
          <p:cNvSpPr>
            <a:spLocks noChangeArrowheads="1"/>
          </p:cNvSpPr>
          <p:nvPr/>
        </p:nvSpPr>
        <p:spPr bwMode="auto">
          <a:xfrm>
            <a:off x="5189182" y="5315063"/>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Rectangle 294"/>
          <p:cNvSpPr/>
          <p:nvPr/>
        </p:nvSpPr>
        <p:spPr>
          <a:xfrm>
            <a:off x="2678090" y="2160566"/>
            <a:ext cx="5638326" cy="2703860"/>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ZoneTexte 284"/>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Remediation techniques: phytoremediation</a:t>
            </a:r>
          </a:p>
        </p:txBody>
      </p:sp>
      <p:sp>
        <p:nvSpPr>
          <p:cNvPr id="286" name="Espace réservé du contenu 2"/>
          <p:cNvSpPr txBox="1">
            <a:spLocks/>
          </p:cNvSpPr>
          <p:nvPr/>
        </p:nvSpPr>
        <p:spPr>
          <a:xfrm>
            <a:off x="173486" y="620688"/>
            <a:ext cx="8791001" cy="2005916"/>
          </a:xfrm>
          <a:prstGeom prst="rect">
            <a:avLst/>
          </a:prstGeom>
        </p:spPr>
        <p:txBody>
          <a:bodyPr vert="horz" wrap="square" lIns="72000" tIns="72000" rIns="72000" bIns="72000" rtlCol="0">
            <a:spAutoFit/>
          </a:bodyPr>
          <a:lstStyle/>
          <a:p>
            <a:pPr marL="342900" indent="-342900" algn="just">
              <a:spcBef>
                <a:spcPct val="20000"/>
              </a:spcBef>
              <a:buFont typeface="Arial" pitchFamily="34" charset="0"/>
              <a:buChar char="•"/>
              <a:defRPr/>
            </a:pPr>
            <a:r>
              <a:rPr lang="en-US" sz="2200" b="1">
                <a:latin typeface="Calibri" pitchFamily="34" charset="0"/>
                <a:cs typeface="Calibri" pitchFamily="34" charset="0"/>
              </a:rPr>
              <a:t>Phytoremediation is the use of plants and their associated micro-organisms in various engineered treatment options to clean-up polluted matrices (soil, water, sediments)</a:t>
            </a:r>
          </a:p>
          <a:p>
            <a:pPr marL="800100" lvl="1" indent="-342900">
              <a:spcBef>
                <a:spcPct val="20000"/>
              </a:spcBef>
              <a:buFontTx/>
              <a:buChar char="-"/>
              <a:defRPr/>
            </a:pPr>
            <a:endParaRPr lang="en-US" sz="2000" b="1">
              <a:latin typeface="Calibri" pitchFamily="34" charset="0"/>
              <a:cs typeface="Calibri" pitchFamily="34" charset="0"/>
            </a:endParaRP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sp>
        <p:nvSpPr>
          <p:cNvPr id="2" name="Espace réservé du numéro de diapositive 1"/>
          <p:cNvSpPr>
            <a:spLocks noGrp="1"/>
          </p:cNvSpPr>
          <p:nvPr>
            <p:ph type="sldNum" sz="quarter" idx="12"/>
          </p:nvPr>
        </p:nvSpPr>
        <p:spPr/>
        <p:txBody>
          <a:bodyPr/>
          <a:lstStyle/>
          <a:p>
            <a:fld id="{2955E3DD-04B1-4142-8BA3-27EC25A0645F}" type="slidenum">
              <a:rPr lang="en-US" smtClean="0"/>
              <a:t>32</a:t>
            </a:fld>
            <a:endParaRPr lang="en-US"/>
          </a:p>
        </p:txBody>
      </p:sp>
    </p:spTree>
    <p:extLst>
      <p:ext uri="{BB962C8B-B14F-4D97-AF65-F5344CB8AC3E}">
        <p14:creationId xmlns:p14="http://schemas.microsoft.com/office/powerpoint/2010/main" val="251822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3">
                                            <p:txEl>
                                              <p:pRg st="1" end="1"/>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95"/>
                                        </p:tgtEl>
                                        <p:attrNameLst>
                                          <p:attrName>style.visibility</p:attrName>
                                        </p:attrNameLst>
                                      </p:cBhvr>
                                      <p:to>
                                        <p:strVal val="visible"/>
                                      </p:to>
                                    </p:set>
                                    <p:animEffect transition="in" filter="fade">
                                      <p:cBhvr>
                                        <p:cTn id="9" dur="5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6"/>
          <p:cNvSpPr txBox="1">
            <a:spLocks noGrp="1" noChangeArrowheads="1"/>
          </p:cNvSpPr>
          <p:nvPr/>
        </p:nvSpPr>
        <p:spPr bwMode="auto">
          <a:xfrm>
            <a:off x="6588125" y="623728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55F2FA9C-C161-4782-A222-FE668F21B70E}" type="slidenum">
              <a:rPr lang="en-US" altLang="en-US" sz="1200" smtClean="0">
                <a:latin typeface="Times New Roman" pitchFamily="18" charset="0"/>
                <a:cs typeface="Times New Roman" pitchFamily="18" charset="0"/>
              </a:rPr>
              <a:pPr algn="r"/>
              <a:t>33</a:t>
            </a:fld>
            <a:endParaRPr lang="en-US" altLang="en-US" sz="1200">
              <a:latin typeface="Times New Roman" pitchFamily="18" charset="0"/>
              <a:cs typeface="Times New Roman" pitchFamily="18" charset="0"/>
            </a:endParaRPr>
          </a:p>
        </p:txBody>
      </p:sp>
      <p:grpSp>
        <p:nvGrpSpPr>
          <p:cNvPr id="217091" name="Group 3"/>
          <p:cNvGrpSpPr>
            <a:grpSpLocks/>
          </p:cNvGrpSpPr>
          <p:nvPr/>
        </p:nvGrpSpPr>
        <p:grpSpPr bwMode="auto">
          <a:xfrm>
            <a:off x="2555626" y="2117456"/>
            <a:ext cx="6192838" cy="4897438"/>
            <a:chOff x="1338" y="572"/>
            <a:chExt cx="3901" cy="3085"/>
          </a:xfrm>
        </p:grpSpPr>
        <p:sp>
          <p:nvSpPr>
            <p:cNvPr id="217092" name="Rectangle 4"/>
            <p:cNvSpPr>
              <a:spLocks noChangeArrowheads="1"/>
            </p:cNvSpPr>
            <p:nvPr/>
          </p:nvSpPr>
          <p:spPr bwMode="auto">
            <a:xfrm>
              <a:off x="1338" y="572"/>
              <a:ext cx="3901" cy="308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709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t="5614" b="4796"/>
            <a:stretch>
              <a:fillRect/>
            </a:stretch>
          </p:blipFill>
          <p:spPr bwMode="auto">
            <a:xfrm>
              <a:off x="1339" y="572"/>
              <a:ext cx="3900" cy="306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7094" name="Rectangle 6"/>
            <p:cNvSpPr>
              <a:spLocks noChangeArrowheads="1"/>
            </p:cNvSpPr>
            <p:nvPr/>
          </p:nvSpPr>
          <p:spPr bwMode="auto">
            <a:xfrm>
              <a:off x="1368" y="593"/>
              <a:ext cx="998" cy="15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95" name="Rectangle 7"/>
            <p:cNvSpPr>
              <a:spLocks noChangeArrowheads="1"/>
            </p:cNvSpPr>
            <p:nvPr/>
          </p:nvSpPr>
          <p:spPr bwMode="auto">
            <a:xfrm>
              <a:off x="3908" y="684"/>
              <a:ext cx="1089" cy="15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96" name="Rectangle 8"/>
            <p:cNvSpPr>
              <a:spLocks noChangeArrowheads="1"/>
            </p:cNvSpPr>
            <p:nvPr/>
          </p:nvSpPr>
          <p:spPr bwMode="auto">
            <a:xfrm>
              <a:off x="3500" y="2408"/>
              <a:ext cx="1724" cy="12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97" name="Rectangle 9"/>
            <p:cNvSpPr>
              <a:spLocks noChangeArrowheads="1"/>
            </p:cNvSpPr>
            <p:nvPr/>
          </p:nvSpPr>
          <p:spPr bwMode="auto">
            <a:xfrm>
              <a:off x="1912" y="2362"/>
              <a:ext cx="635" cy="5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98" name="Rectangle 10"/>
            <p:cNvSpPr>
              <a:spLocks noChangeArrowheads="1"/>
            </p:cNvSpPr>
            <p:nvPr/>
          </p:nvSpPr>
          <p:spPr bwMode="auto">
            <a:xfrm>
              <a:off x="2240" y="1089"/>
              <a:ext cx="272" cy="3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99" name="Rectangle 11"/>
            <p:cNvSpPr>
              <a:spLocks noChangeArrowheads="1"/>
            </p:cNvSpPr>
            <p:nvPr/>
          </p:nvSpPr>
          <p:spPr bwMode="auto">
            <a:xfrm>
              <a:off x="3727" y="593"/>
              <a:ext cx="272" cy="3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0" name="Rectangle 12"/>
            <p:cNvSpPr>
              <a:spLocks noChangeArrowheads="1"/>
            </p:cNvSpPr>
            <p:nvPr/>
          </p:nvSpPr>
          <p:spPr bwMode="auto">
            <a:xfrm>
              <a:off x="3727" y="1183"/>
              <a:ext cx="272" cy="3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1" name="Rectangle 13"/>
            <p:cNvSpPr>
              <a:spLocks noChangeArrowheads="1"/>
            </p:cNvSpPr>
            <p:nvPr/>
          </p:nvSpPr>
          <p:spPr bwMode="auto">
            <a:xfrm>
              <a:off x="2879" y="2474"/>
              <a:ext cx="136" cy="1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2" name="Rectangle 14"/>
            <p:cNvSpPr>
              <a:spLocks noChangeArrowheads="1"/>
            </p:cNvSpPr>
            <p:nvPr/>
          </p:nvSpPr>
          <p:spPr bwMode="auto">
            <a:xfrm>
              <a:off x="3182" y="3269"/>
              <a:ext cx="182" cy="1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3" name="Rectangle 15"/>
            <p:cNvSpPr>
              <a:spLocks noChangeArrowheads="1"/>
            </p:cNvSpPr>
            <p:nvPr/>
          </p:nvSpPr>
          <p:spPr bwMode="auto">
            <a:xfrm>
              <a:off x="3409" y="2952"/>
              <a:ext cx="181" cy="1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4" name="Line 16"/>
            <p:cNvSpPr>
              <a:spLocks noChangeShapeType="1"/>
            </p:cNvSpPr>
            <p:nvPr/>
          </p:nvSpPr>
          <p:spPr bwMode="auto">
            <a:xfrm>
              <a:off x="1641" y="2310"/>
              <a:ext cx="3175" cy="0"/>
            </a:xfrm>
            <a:prstGeom prst="line">
              <a:avLst/>
            </a:prstGeom>
            <a:noFill/>
            <a:ln w="1905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7105" name="Rectangle 17"/>
            <p:cNvSpPr>
              <a:spLocks noChangeArrowheads="1"/>
            </p:cNvSpPr>
            <p:nvPr/>
          </p:nvSpPr>
          <p:spPr bwMode="auto">
            <a:xfrm>
              <a:off x="2273" y="1062"/>
              <a:ext cx="272" cy="3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06" name="Group 18"/>
          <p:cNvGrpSpPr>
            <a:grpSpLocks/>
          </p:cNvGrpSpPr>
          <p:nvPr/>
        </p:nvGrpSpPr>
        <p:grpSpPr bwMode="auto">
          <a:xfrm>
            <a:off x="2987426" y="4998769"/>
            <a:ext cx="720725" cy="449262"/>
            <a:chOff x="1746" y="2387"/>
            <a:chExt cx="454" cy="283"/>
          </a:xfrm>
        </p:grpSpPr>
        <p:sp>
          <p:nvSpPr>
            <p:cNvPr id="217107" name="Oval 1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8" name="Oval 2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9" name="Oval 2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0" name="Oval 2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1" name="Oval 2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2" name="Oval 2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3" name="Oval 2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4" name="Oval 2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5" name="Oval 2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6" name="Oval 2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7" name="Oval 2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8" name="Oval 3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9" name="Oval 3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0" name="Oval 3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21" name="Group 33"/>
          <p:cNvGrpSpPr>
            <a:grpSpLocks/>
          </p:cNvGrpSpPr>
          <p:nvPr/>
        </p:nvGrpSpPr>
        <p:grpSpPr bwMode="auto">
          <a:xfrm>
            <a:off x="3778001" y="4998769"/>
            <a:ext cx="720725" cy="449262"/>
            <a:chOff x="1746" y="2387"/>
            <a:chExt cx="454" cy="283"/>
          </a:xfrm>
        </p:grpSpPr>
        <p:sp>
          <p:nvSpPr>
            <p:cNvPr id="217122" name="Oval 3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3" name="Oval 3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4" name="Oval 3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5" name="Oval 3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6" name="Oval 3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7" name="Oval 3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8" name="Oval 4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9" name="Oval 4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0" name="Oval 4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1" name="Oval 4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2" name="Oval 4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3" name="Oval 4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4" name="Oval 4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5" name="Oval 4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36" name="Group 48"/>
          <p:cNvGrpSpPr>
            <a:grpSpLocks/>
          </p:cNvGrpSpPr>
          <p:nvPr/>
        </p:nvGrpSpPr>
        <p:grpSpPr bwMode="auto">
          <a:xfrm>
            <a:off x="3058864" y="5557569"/>
            <a:ext cx="720725" cy="449262"/>
            <a:chOff x="1746" y="2387"/>
            <a:chExt cx="454" cy="283"/>
          </a:xfrm>
        </p:grpSpPr>
        <p:sp>
          <p:nvSpPr>
            <p:cNvPr id="217137" name="Oval 4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8" name="Oval 5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9" name="Oval 5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0" name="Oval 5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1" name="Oval 5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2" name="Oval 5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3" name="Oval 5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4" name="Oval 5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5" name="Oval 5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6" name="Oval 5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7" name="Oval 5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8" name="Oval 6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9" name="Oval 6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0" name="Oval 6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51" name="Group 63"/>
          <p:cNvGrpSpPr>
            <a:grpSpLocks/>
          </p:cNvGrpSpPr>
          <p:nvPr/>
        </p:nvGrpSpPr>
        <p:grpSpPr bwMode="auto">
          <a:xfrm>
            <a:off x="3778001" y="5502006"/>
            <a:ext cx="720725" cy="449263"/>
            <a:chOff x="1746" y="2387"/>
            <a:chExt cx="454" cy="283"/>
          </a:xfrm>
        </p:grpSpPr>
        <p:sp>
          <p:nvSpPr>
            <p:cNvPr id="217152" name="Oval 6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3" name="Oval 6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4" name="Oval 6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5" name="Oval 6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6" name="Oval 6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7" name="Oval 6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8" name="Oval 7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9" name="Oval 7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0" name="Oval 7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1" name="Oval 7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2" name="Oval 7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3" name="Oval 7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4" name="Oval 7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5" name="Oval 7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66" name="Group 78"/>
          <p:cNvGrpSpPr>
            <a:grpSpLocks/>
          </p:cNvGrpSpPr>
          <p:nvPr/>
        </p:nvGrpSpPr>
        <p:grpSpPr bwMode="auto">
          <a:xfrm>
            <a:off x="3130301" y="6133831"/>
            <a:ext cx="720725" cy="449263"/>
            <a:chOff x="1746" y="2387"/>
            <a:chExt cx="454" cy="283"/>
          </a:xfrm>
        </p:grpSpPr>
        <p:sp>
          <p:nvSpPr>
            <p:cNvPr id="217167" name="Oval 7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8" name="Oval 8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9" name="Oval 8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0" name="Oval 8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1" name="Oval 8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2" name="Oval 8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3" name="Oval 8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4" name="Oval 8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5" name="Oval 8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6" name="Oval 8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7" name="Oval 8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8" name="Oval 9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9" name="Oval 9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0" name="Oval 9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81" name="Group 93"/>
          <p:cNvGrpSpPr>
            <a:grpSpLocks/>
          </p:cNvGrpSpPr>
          <p:nvPr/>
        </p:nvGrpSpPr>
        <p:grpSpPr bwMode="auto">
          <a:xfrm>
            <a:off x="3922464" y="6133831"/>
            <a:ext cx="720725" cy="449263"/>
            <a:chOff x="1746" y="2387"/>
            <a:chExt cx="454" cy="283"/>
          </a:xfrm>
        </p:grpSpPr>
        <p:sp>
          <p:nvSpPr>
            <p:cNvPr id="217182" name="Oval 9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3" name="Oval 9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4" name="Oval 9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5" name="Oval 9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6" name="Oval 9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7" name="Oval 9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8" name="Oval 10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9" name="Oval 10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0" name="Oval 10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1" name="Oval 10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2" name="Oval 10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3" name="Oval 10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4" name="Oval 10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5" name="Oval 10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96" name="Group 108"/>
          <p:cNvGrpSpPr>
            <a:grpSpLocks/>
          </p:cNvGrpSpPr>
          <p:nvPr/>
        </p:nvGrpSpPr>
        <p:grpSpPr bwMode="auto">
          <a:xfrm>
            <a:off x="4643189" y="5070206"/>
            <a:ext cx="720725" cy="449263"/>
            <a:chOff x="1746" y="2387"/>
            <a:chExt cx="454" cy="283"/>
          </a:xfrm>
        </p:grpSpPr>
        <p:sp>
          <p:nvSpPr>
            <p:cNvPr id="217197" name="Oval 10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8" name="Oval 11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9" name="Oval 11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0" name="Oval 11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1" name="Oval 11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2" name="Oval 11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3" name="Oval 11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4" name="Oval 11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5" name="Oval 11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6" name="Oval 11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7" name="Oval 11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8" name="Oval 12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9" name="Oval 12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0" name="Oval 12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211" name="Group 123"/>
          <p:cNvGrpSpPr>
            <a:grpSpLocks/>
          </p:cNvGrpSpPr>
          <p:nvPr/>
        </p:nvGrpSpPr>
        <p:grpSpPr bwMode="auto">
          <a:xfrm>
            <a:off x="5867151" y="4998769"/>
            <a:ext cx="720725" cy="449262"/>
            <a:chOff x="1746" y="2387"/>
            <a:chExt cx="454" cy="283"/>
          </a:xfrm>
        </p:grpSpPr>
        <p:sp>
          <p:nvSpPr>
            <p:cNvPr id="217212" name="Oval 12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3" name="Oval 12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4" name="Oval 12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5" name="Oval 12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6" name="Oval 12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7" name="Oval 12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8" name="Oval 13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9" name="Oval 13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0" name="Oval 13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1" name="Oval 13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2" name="Oval 13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3" name="Oval 13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4" name="Oval 13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5" name="Oval 13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226" name="Group 138"/>
          <p:cNvGrpSpPr>
            <a:grpSpLocks/>
          </p:cNvGrpSpPr>
          <p:nvPr/>
        </p:nvGrpSpPr>
        <p:grpSpPr bwMode="auto">
          <a:xfrm>
            <a:off x="6659314" y="4998769"/>
            <a:ext cx="720725" cy="449262"/>
            <a:chOff x="1746" y="2387"/>
            <a:chExt cx="454" cy="283"/>
          </a:xfrm>
        </p:grpSpPr>
        <p:sp>
          <p:nvSpPr>
            <p:cNvPr id="217227" name="Oval 13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8" name="Oval 14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9" name="Oval 14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0" name="Oval 14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1" name="Oval 14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2" name="Oval 14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3" name="Oval 14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4" name="Oval 14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5" name="Oval 14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6" name="Oval 14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7" name="Oval 14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8" name="Oval 15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9" name="Oval 15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0" name="Oval 15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241" name="Group 153"/>
          <p:cNvGrpSpPr>
            <a:grpSpLocks/>
          </p:cNvGrpSpPr>
          <p:nvPr/>
        </p:nvGrpSpPr>
        <p:grpSpPr bwMode="auto">
          <a:xfrm>
            <a:off x="7378451" y="4981306"/>
            <a:ext cx="720725" cy="449263"/>
            <a:chOff x="1746" y="2387"/>
            <a:chExt cx="454" cy="283"/>
          </a:xfrm>
        </p:grpSpPr>
        <p:sp>
          <p:nvSpPr>
            <p:cNvPr id="217242" name="Oval 15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3" name="Oval 15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4" name="Oval 15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5" name="Oval 15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6" name="Oval 15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7" name="Oval 15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8" name="Oval 16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9" name="Oval 16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0" name="Oval 16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1" name="Oval 16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2" name="Oval 16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3" name="Oval 16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4" name="Oval 16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5" name="Oval 16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256" name="Group 168"/>
          <p:cNvGrpSpPr>
            <a:grpSpLocks/>
          </p:cNvGrpSpPr>
          <p:nvPr/>
        </p:nvGrpSpPr>
        <p:grpSpPr bwMode="auto">
          <a:xfrm>
            <a:off x="7380039" y="5484544"/>
            <a:ext cx="720725" cy="449262"/>
            <a:chOff x="1746" y="2387"/>
            <a:chExt cx="454" cy="283"/>
          </a:xfrm>
        </p:grpSpPr>
        <p:sp>
          <p:nvSpPr>
            <p:cNvPr id="217257" name="Oval 16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8" name="Oval 17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9" name="Oval 17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0" name="Oval 17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1" name="Oval 17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2" name="Oval 17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3" name="Oval 17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4" name="Oval 17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5" name="Oval 17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6" name="Oval 17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7" name="Oval 17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8" name="Oval 18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9" name="Oval 18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0" name="Oval 18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271" name="Group 183"/>
          <p:cNvGrpSpPr>
            <a:grpSpLocks/>
          </p:cNvGrpSpPr>
          <p:nvPr/>
        </p:nvGrpSpPr>
        <p:grpSpPr bwMode="auto">
          <a:xfrm>
            <a:off x="6587876" y="5502006"/>
            <a:ext cx="720725" cy="449263"/>
            <a:chOff x="1746" y="2387"/>
            <a:chExt cx="454" cy="283"/>
          </a:xfrm>
        </p:grpSpPr>
        <p:sp>
          <p:nvSpPr>
            <p:cNvPr id="217272" name="Oval 18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3" name="Oval 18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4" name="Oval 18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5" name="Oval 18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6" name="Oval 18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7" name="Oval 18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8" name="Oval 19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9" name="Oval 19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0" name="Oval 19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1" name="Oval 19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2" name="Oval 19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3" name="Oval 19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4" name="Oval 19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5" name="Oval 19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286" name="Group 198"/>
          <p:cNvGrpSpPr>
            <a:grpSpLocks/>
          </p:cNvGrpSpPr>
          <p:nvPr/>
        </p:nvGrpSpPr>
        <p:grpSpPr bwMode="auto">
          <a:xfrm>
            <a:off x="5878264" y="5524231"/>
            <a:ext cx="720725" cy="449263"/>
            <a:chOff x="1746" y="2387"/>
            <a:chExt cx="454" cy="283"/>
          </a:xfrm>
        </p:grpSpPr>
        <p:sp>
          <p:nvSpPr>
            <p:cNvPr id="217287" name="Oval 19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8" name="Oval 20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9" name="Oval 20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0" name="Oval 20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1" name="Oval 20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2" name="Oval 20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3" name="Oval 20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4" name="Oval 20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5" name="Oval 20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6" name="Oval 20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7" name="Oval 20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8" name="Oval 21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9" name="Oval 21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0" name="Oval 21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301" name="Group 213"/>
          <p:cNvGrpSpPr>
            <a:grpSpLocks/>
          </p:cNvGrpSpPr>
          <p:nvPr/>
        </p:nvGrpSpPr>
        <p:grpSpPr bwMode="auto">
          <a:xfrm>
            <a:off x="7418139" y="6040169"/>
            <a:ext cx="720725" cy="449262"/>
            <a:chOff x="1746" y="2387"/>
            <a:chExt cx="454" cy="283"/>
          </a:xfrm>
        </p:grpSpPr>
        <p:sp>
          <p:nvSpPr>
            <p:cNvPr id="217302" name="Oval 21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3" name="Oval 21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4" name="Oval 21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5" name="Oval 21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6" name="Oval 21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7" name="Oval 21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8" name="Oval 22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9" name="Oval 22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0" name="Oval 22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1" name="Oval 22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2" name="Oval 22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3" name="Oval 22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4" name="Oval 22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5" name="Oval 22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316" name="Group 228"/>
          <p:cNvGrpSpPr>
            <a:grpSpLocks/>
          </p:cNvGrpSpPr>
          <p:nvPr/>
        </p:nvGrpSpPr>
        <p:grpSpPr bwMode="auto">
          <a:xfrm>
            <a:off x="6659314" y="6060806"/>
            <a:ext cx="720725" cy="449263"/>
            <a:chOff x="1746" y="2387"/>
            <a:chExt cx="454" cy="283"/>
          </a:xfrm>
        </p:grpSpPr>
        <p:sp>
          <p:nvSpPr>
            <p:cNvPr id="217317" name="Oval 22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8" name="Oval 23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9" name="Oval 23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0" name="Oval 23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1" name="Oval 23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2" name="Oval 23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3" name="Oval 23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4" name="Oval 23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5" name="Oval 23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6" name="Oval 23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7" name="Oval 23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8" name="Oval 24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9" name="Oval 24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0" name="Oval 24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331" name="Group 243"/>
          <p:cNvGrpSpPr>
            <a:grpSpLocks/>
          </p:cNvGrpSpPr>
          <p:nvPr/>
        </p:nvGrpSpPr>
        <p:grpSpPr bwMode="auto">
          <a:xfrm>
            <a:off x="5878264" y="6105256"/>
            <a:ext cx="720725" cy="449263"/>
            <a:chOff x="1746" y="2387"/>
            <a:chExt cx="454" cy="283"/>
          </a:xfrm>
        </p:grpSpPr>
        <p:sp>
          <p:nvSpPr>
            <p:cNvPr id="217332" name="Oval 24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3" name="Oval 24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4" name="Oval 24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5" name="Oval 24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6" name="Oval 24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7" name="Oval 24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8" name="Oval 25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9" name="Oval 25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0" name="Oval 25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1" name="Oval 25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2" name="Oval 25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3" name="Oval 25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4" name="Oval 25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5" name="Oval 25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17346" name="Oval 258"/>
          <p:cNvSpPr>
            <a:spLocks noChangeArrowheads="1"/>
          </p:cNvSpPr>
          <p:nvPr/>
        </p:nvSpPr>
        <p:spPr bwMode="auto">
          <a:xfrm>
            <a:off x="3490664" y="5070206"/>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7" name="Oval 259"/>
          <p:cNvSpPr>
            <a:spLocks noChangeArrowheads="1"/>
          </p:cNvSpPr>
          <p:nvPr/>
        </p:nvSpPr>
        <p:spPr bwMode="auto">
          <a:xfrm>
            <a:off x="4354264" y="5538519"/>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8" name="Oval 260"/>
          <p:cNvSpPr>
            <a:spLocks noChangeArrowheads="1"/>
          </p:cNvSpPr>
          <p:nvPr/>
        </p:nvSpPr>
        <p:spPr bwMode="auto">
          <a:xfrm>
            <a:off x="6154489" y="5214669"/>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9" name="Oval 261"/>
          <p:cNvSpPr>
            <a:spLocks noChangeArrowheads="1"/>
          </p:cNvSpPr>
          <p:nvPr/>
        </p:nvSpPr>
        <p:spPr bwMode="auto">
          <a:xfrm>
            <a:off x="6730751" y="5682981"/>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0" name="Oval 262"/>
          <p:cNvSpPr>
            <a:spLocks noChangeArrowheads="1"/>
          </p:cNvSpPr>
          <p:nvPr/>
        </p:nvSpPr>
        <p:spPr bwMode="auto">
          <a:xfrm>
            <a:off x="3706564" y="6186219"/>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1" name="Oval 263"/>
          <p:cNvSpPr>
            <a:spLocks noChangeArrowheads="1"/>
          </p:cNvSpPr>
          <p:nvPr/>
        </p:nvSpPr>
        <p:spPr bwMode="auto">
          <a:xfrm>
            <a:off x="4930526" y="6330681"/>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2" name="Oval 264"/>
          <p:cNvSpPr>
            <a:spLocks noChangeArrowheads="1"/>
          </p:cNvSpPr>
          <p:nvPr/>
        </p:nvSpPr>
        <p:spPr bwMode="auto">
          <a:xfrm>
            <a:off x="4930526" y="4998769"/>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3" name="Oval 265"/>
          <p:cNvSpPr>
            <a:spLocks noChangeArrowheads="1"/>
          </p:cNvSpPr>
          <p:nvPr/>
        </p:nvSpPr>
        <p:spPr bwMode="auto">
          <a:xfrm>
            <a:off x="5219451" y="5646469"/>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4" name="Oval 266"/>
          <p:cNvSpPr>
            <a:spLocks noChangeArrowheads="1"/>
          </p:cNvSpPr>
          <p:nvPr/>
        </p:nvSpPr>
        <p:spPr bwMode="auto">
          <a:xfrm>
            <a:off x="6011614" y="5609956"/>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5" name="Oval 267"/>
          <p:cNvSpPr>
            <a:spLocks noChangeArrowheads="1"/>
          </p:cNvSpPr>
          <p:nvPr/>
        </p:nvSpPr>
        <p:spPr bwMode="auto">
          <a:xfrm>
            <a:off x="5722689" y="6546581"/>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6" name="Oval 268"/>
          <p:cNvSpPr>
            <a:spLocks noChangeArrowheads="1"/>
          </p:cNvSpPr>
          <p:nvPr/>
        </p:nvSpPr>
        <p:spPr bwMode="auto">
          <a:xfrm>
            <a:off x="6514851" y="6043344"/>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7" name="Oval 269"/>
          <p:cNvSpPr>
            <a:spLocks noChangeArrowheads="1"/>
          </p:cNvSpPr>
          <p:nvPr/>
        </p:nvSpPr>
        <p:spPr bwMode="auto">
          <a:xfrm>
            <a:off x="7235576" y="5214669"/>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8" name="Oval 270"/>
          <p:cNvSpPr>
            <a:spLocks noChangeArrowheads="1"/>
          </p:cNvSpPr>
          <p:nvPr/>
        </p:nvSpPr>
        <p:spPr bwMode="auto">
          <a:xfrm>
            <a:off x="7164139" y="6475144"/>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9" name="Oval 271"/>
          <p:cNvSpPr>
            <a:spLocks noChangeArrowheads="1"/>
          </p:cNvSpPr>
          <p:nvPr/>
        </p:nvSpPr>
        <p:spPr bwMode="auto">
          <a:xfrm>
            <a:off x="3347789" y="5646469"/>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60" name="Oval 272"/>
          <p:cNvSpPr>
            <a:spLocks noChangeArrowheads="1"/>
          </p:cNvSpPr>
          <p:nvPr/>
        </p:nvSpPr>
        <p:spPr bwMode="auto">
          <a:xfrm>
            <a:off x="4859089" y="5933806"/>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9" name="Rectangle 283"/>
          <p:cNvSpPr>
            <a:spLocks noChangeArrowheads="1"/>
          </p:cNvSpPr>
          <p:nvPr/>
        </p:nvSpPr>
        <p:spPr bwMode="auto">
          <a:xfrm>
            <a:off x="5671882" y="4241983"/>
            <a:ext cx="358775" cy="28733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0" name="Rectangle 283"/>
          <p:cNvSpPr>
            <a:spLocks noChangeArrowheads="1"/>
          </p:cNvSpPr>
          <p:nvPr/>
        </p:nvSpPr>
        <p:spPr bwMode="auto">
          <a:xfrm>
            <a:off x="5420233" y="5562635"/>
            <a:ext cx="358775" cy="28733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1" name="Rectangle 283"/>
          <p:cNvSpPr>
            <a:spLocks noChangeArrowheads="1"/>
          </p:cNvSpPr>
          <p:nvPr/>
        </p:nvSpPr>
        <p:spPr bwMode="auto">
          <a:xfrm>
            <a:off x="6999833" y="3262330"/>
            <a:ext cx="1724818" cy="97965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2" name="Oval 269"/>
          <p:cNvSpPr>
            <a:spLocks noChangeArrowheads="1"/>
          </p:cNvSpPr>
          <p:nvPr/>
        </p:nvSpPr>
        <p:spPr bwMode="auto">
          <a:xfrm>
            <a:off x="7147854" y="3662348"/>
            <a:ext cx="216595" cy="21959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 name="Connecteur droit avec flèche 2"/>
          <p:cNvCxnSpPr/>
          <p:nvPr/>
        </p:nvCxnSpPr>
        <p:spPr>
          <a:xfrm flipV="1">
            <a:off x="7415088" y="3519218"/>
            <a:ext cx="316582" cy="185249"/>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6" name="Oval 269"/>
          <p:cNvSpPr>
            <a:spLocks noChangeArrowheads="1"/>
          </p:cNvSpPr>
          <p:nvPr/>
        </p:nvSpPr>
        <p:spPr bwMode="auto">
          <a:xfrm>
            <a:off x="7785329" y="3380606"/>
            <a:ext cx="216595" cy="219595"/>
          </a:xfrm>
          <a:prstGeom prst="ellipse">
            <a:avLst/>
          </a:prstGeom>
          <a:solidFill>
            <a:schemeClr val="accent1">
              <a:lumMod val="60000"/>
              <a:lumOff val="40000"/>
            </a:schemeClr>
          </a:solidFill>
          <a:ln w="9525">
            <a:noFill/>
            <a:round/>
            <a:headEnd/>
            <a:tailEnd/>
          </a:ln>
          <a:effectLst/>
        </p:spPr>
        <p:txBody>
          <a:bodyPr wrap="none" anchor="ctr"/>
          <a:lstStyle/>
          <a:p>
            <a:endParaRPr lang="en-US">
              <a:solidFill>
                <a:schemeClr val="tx2">
                  <a:lumMod val="60000"/>
                  <a:lumOff val="40000"/>
                </a:schemeClr>
              </a:solidFill>
            </a:endParaRPr>
          </a:p>
        </p:txBody>
      </p:sp>
      <p:cxnSp>
        <p:nvCxnSpPr>
          <p:cNvPr id="288" name="Connecteur droit avec flèche 287"/>
          <p:cNvCxnSpPr/>
          <p:nvPr/>
        </p:nvCxnSpPr>
        <p:spPr>
          <a:xfrm>
            <a:off x="7436696" y="3844781"/>
            <a:ext cx="279956" cy="217561"/>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0" name="Oval 269"/>
          <p:cNvSpPr>
            <a:spLocks noChangeArrowheads="1"/>
          </p:cNvSpPr>
          <p:nvPr/>
        </p:nvSpPr>
        <p:spPr bwMode="auto">
          <a:xfrm>
            <a:off x="7784051" y="3951138"/>
            <a:ext cx="216595" cy="219595"/>
          </a:xfrm>
          <a:prstGeom prst="ellipse">
            <a:avLst/>
          </a:prstGeom>
          <a:solidFill>
            <a:srgbClr val="339933"/>
          </a:solidFill>
          <a:ln w="9525">
            <a:noFill/>
            <a:round/>
            <a:headEnd/>
            <a:tailEnd/>
          </a:ln>
          <a:effectLst/>
        </p:spPr>
        <p:txBody>
          <a:bodyPr wrap="none" anchor="ctr"/>
          <a:lstStyle/>
          <a:p>
            <a:endParaRPr lang="en-US">
              <a:solidFill>
                <a:schemeClr val="tx2">
                  <a:lumMod val="60000"/>
                  <a:lumOff val="40000"/>
                </a:schemeClr>
              </a:solidFill>
            </a:endParaRPr>
          </a:p>
        </p:txBody>
      </p:sp>
      <p:sp>
        <p:nvSpPr>
          <p:cNvPr id="7" name="ZoneTexte 6"/>
          <p:cNvSpPr txBox="1"/>
          <p:nvPr/>
        </p:nvSpPr>
        <p:spPr>
          <a:xfrm>
            <a:off x="7993827" y="3870826"/>
            <a:ext cx="287337" cy="369332"/>
          </a:xfrm>
          <a:prstGeom prst="rect">
            <a:avLst/>
          </a:prstGeom>
          <a:noFill/>
        </p:spPr>
        <p:txBody>
          <a:bodyPr wrap="square" rtlCol="0">
            <a:spAutoFit/>
          </a:bodyPr>
          <a:lstStyle/>
          <a:p>
            <a:r>
              <a:rPr lang="en-US" b="1"/>
              <a:t>+</a:t>
            </a:r>
          </a:p>
        </p:txBody>
      </p:sp>
      <p:sp>
        <p:nvSpPr>
          <p:cNvPr id="292" name="Oval 269"/>
          <p:cNvSpPr>
            <a:spLocks noChangeArrowheads="1"/>
          </p:cNvSpPr>
          <p:nvPr/>
        </p:nvSpPr>
        <p:spPr bwMode="auto">
          <a:xfrm>
            <a:off x="8301829" y="4014084"/>
            <a:ext cx="108297" cy="121690"/>
          </a:xfrm>
          <a:prstGeom prst="ellipse">
            <a:avLst/>
          </a:prstGeom>
          <a:solidFill>
            <a:srgbClr val="339933"/>
          </a:solidFill>
          <a:ln w="9525">
            <a:noFill/>
            <a:round/>
            <a:headEnd/>
            <a:tailEnd/>
          </a:ln>
          <a:effectLst/>
        </p:spPr>
        <p:txBody>
          <a:bodyPr wrap="none" anchor="ctr"/>
          <a:lstStyle/>
          <a:p>
            <a:endParaRPr lang="en-US">
              <a:solidFill>
                <a:schemeClr val="tx2">
                  <a:lumMod val="60000"/>
                  <a:lumOff val="40000"/>
                </a:schemeClr>
              </a:solidFill>
            </a:endParaRPr>
          </a:p>
        </p:txBody>
      </p:sp>
      <p:sp>
        <p:nvSpPr>
          <p:cNvPr id="293" name="Espace réservé du contenu 2"/>
          <p:cNvSpPr txBox="1">
            <a:spLocks/>
          </p:cNvSpPr>
          <p:nvPr/>
        </p:nvSpPr>
        <p:spPr>
          <a:xfrm>
            <a:off x="183135" y="2370502"/>
            <a:ext cx="5108945" cy="1653511"/>
          </a:xfrm>
          <a:prstGeom prst="rect">
            <a:avLst/>
          </a:prstGeom>
        </p:spPr>
        <p:txBody>
          <a:bodyPr vert="horz" wrap="square" lIns="72000" tIns="72000" rIns="72000" bIns="72000" rtlCol="0">
            <a:spAutoFit/>
          </a:bodyPr>
          <a:lstStyle/>
          <a:p>
            <a:pPr lvl="0">
              <a:lnSpc>
                <a:spcPct val="150000"/>
              </a:lnSpc>
              <a:spcBef>
                <a:spcPct val="20000"/>
              </a:spcBef>
              <a:defRPr/>
            </a:pPr>
            <a:r>
              <a:rPr lang="en-US" sz="2000" b="1">
                <a:latin typeface="Calibri" pitchFamily="34" charset="0"/>
                <a:cs typeface="Calibri" pitchFamily="34" charset="0"/>
              </a:rPr>
              <a:t>- Phytoextraction</a:t>
            </a:r>
          </a:p>
          <a:p>
            <a:pPr lvl="0">
              <a:lnSpc>
                <a:spcPct val="150000"/>
              </a:lnSpc>
              <a:spcBef>
                <a:spcPct val="20000"/>
              </a:spcBef>
              <a:defRPr/>
            </a:pPr>
            <a:r>
              <a:rPr lang="en-US" sz="2000" b="1">
                <a:latin typeface="Calibri" pitchFamily="34" charset="0"/>
                <a:cs typeface="Calibri" pitchFamily="34" charset="0"/>
              </a:rPr>
              <a:t>- Phytostabilization</a:t>
            </a:r>
          </a:p>
          <a:p>
            <a:pPr lvl="0">
              <a:lnSpc>
                <a:spcPct val="150000"/>
              </a:lnSpc>
              <a:spcBef>
                <a:spcPct val="20000"/>
              </a:spcBef>
              <a:defRPr/>
            </a:pPr>
            <a:r>
              <a:rPr lang="en-US" sz="2000" b="1">
                <a:latin typeface="Calibri" pitchFamily="34" charset="0"/>
                <a:cs typeface="Calibri" pitchFamily="34" charset="0"/>
              </a:rPr>
              <a:t>- Phytotransformation or phytodegradation</a:t>
            </a:r>
          </a:p>
        </p:txBody>
      </p:sp>
      <p:sp>
        <p:nvSpPr>
          <p:cNvPr id="294" name="Oval 269"/>
          <p:cNvSpPr>
            <a:spLocks noChangeArrowheads="1"/>
          </p:cNvSpPr>
          <p:nvPr/>
        </p:nvSpPr>
        <p:spPr bwMode="auto">
          <a:xfrm>
            <a:off x="5754124" y="4323539"/>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Oval 269"/>
          <p:cNvSpPr>
            <a:spLocks noChangeArrowheads="1"/>
          </p:cNvSpPr>
          <p:nvPr/>
        </p:nvSpPr>
        <p:spPr bwMode="auto">
          <a:xfrm>
            <a:off x="4859585" y="3861048"/>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Oval 269"/>
          <p:cNvSpPr>
            <a:spLocks noChangeArrowheads="1"/>
          </p:cNvSpPr>
          <p:nvPr/>
        </p:nvSpPr>
        <p:spPr bwMode="auto">
          <a:xfrm>
            <a:off x="5552402" y="5129482"/>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Oval 269"/>
          <p:cNvSpPr>
            <a:spLocks noChangeArrowheads="1"/>
          </p:cNvSpPr>
          <p:nvPr/>
        </p:nvSpPr>
        <p:spPr bwMode="auto">
          <a:xfrm>
            <a:off x="5175774" y="5229200"/>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Oval 269"/>
          <p:cNvSpPr>
            <a:spLocks noChangeArrowheads="1"/>
          </p:cNvSpPr>
          <p:nvPr/>
        </p:nvSpPr>
        <p:spPr bwMode="auto">
          <a:xfrm>
            <a:off x="5479947" y="5625306"/>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Oval 269"/>
          <p:cNvSpPr>
            <a:spLocks noChangeArrowheads="1"/>
          </p:cNvSpPr>
          <p:nvPr/>
        </p:nvSpPr>
        <p:spPr bwMode="auto">
          <a:xfrm>
            <a:off x="5364088" y="5885628"/>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Oval 269"/>
          <p:cNvSpPr>
            <a:spLocks noChangeArrowheads="1"/>
          </p:cNvSpPr>
          <p:nvPr/>
        </p:nvSpPr>
        <p:spPr bwMode="auto">
          <a:xfrm>
            <a:off x="4973158" y="5475667"/>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Oval 269"/>
          <p:cNvSpPr>
            <a:spLocks noChangeArrowheads="1"/>
          </p:cNvSpPr>
          <p:nvPr/>
        </p:nvSpPr>
        <p:spPr bwMode="auto">
          <a:xfrm>
            <a:off x="5189182" y="5315063"/>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Rectangle 294"/>
          <p:cNvSpPr/>
          <p:nvPr/>
        </p:nvSpPr>
        <p:spPr>
          <a:xfrm>
            <a:off x="2843808" y="2117456"/>
            <a:ext cx="5638326" cy="2703860"/>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ZoneTexte 295"/>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Remediation techniques: phytoremediation</a:t>
            </a:r>
          </a:p>
        </p:txBody>
      </p:sp>
      <p:sp>
        <p:nvSpPr>
          <p:cNvPr id="304" name="Espace réservé du contenu 2"/>
          <p:cNvSpPr txBox="1">
            <a:spLocks/>
          </p:cNvSpPr>
          <p:nvPr/>
        </p:nvSpPr>
        <p:spPr>
          <a:xfrm>
            <a:off x="173486" y="620688"/>
            <a:ext cx="8791001" cy="2005916"/>
          </a:xfrm>
          <a:prstGeom prst="rect">
            <a:avLst/>
          </a:prstGeom>
        </p:spPr>
        <p:txBody>
          <a:bodyPr vert="horz" wrap="square" lIns="72000" tIns="72000" rIns="72000" bIns="72000" rtlCol="0">
            <a:spAutoFit/>
          </a:bodyPr>
          <a:lstStyle/>
          <a:p>
            <a:pPr marL="342900" indent="-342900" algn="just">
              <a:spcBef>
                <a:spcPct val="20000"/>
              </a:spcBef>
              <a:buFont typeface="Arial" pitchFamily="34" charset="0"/>
              <a:buChar char="•"/>
              <a:defRPr/>
            </a:pPr>
            <a:r>
              <a:rPr lang="en-US" sz="2200" b="1">
                <a:latin typeface="Calibri" pitchFamily="34" charset="0"/>
                <a:cs typeface="Calibri" pitchFamily="34" charset="0"/>
              </a:rPr>
              <a:t>Phytoremediation is the use of plants and their associated micro-organisms in various engineered treatment options to clean-up polluted matrices (soil, water, sediments)</a:t>
            </a:r>
          </a:p>
          <a:p>
            <a:pPr marL="800100" lvl="1" indent="-342900">
              <a:spcBef>
                <a:spcPct val="20000"/>
              </a:spcBef>
              <a:buFontTx/>
              <a:buChar char="-"/>
              <a:defRPr/>
            </a:pPr>
            <a:endParaRPr lang="en-US" sz="2000" b="1">
              <a:latin typeface="Calibri" pitchFamily="34" charset="0"/>
              <a:cs typeface="Calibri" pitchFamily="34" charset="0"/>
            </a:endParaRP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sp>
        <p:nvSpPr>
          <p:cNvPr id="2" name="Espace réservé du numéro de diapositive 1"/>
          <p:cNvSpPr>
            <a:spLocks noGrp="1"/>
          </p:cNvSpPr>
          <p:nvPr>
            <p:ph type="sldNum" sz="quarter" idx="12"/>
          </p:nvPr>
        </p:nvSpPr>
        <p:spPr/>
        <p:txBody>
          <a:bodyPr/>
          <a:lstStyle/>
          <a:p>
            <a:fld id="{2955E3DD-04B1-4142-8BA3-27EC25A0645F}" type="slidenum">
              <a:rPr lang="en-US" smtClean="0"/>
              <a:t>33</a:t>
            </a:fld>
            <a:endParaRPr lang="en-US"/>
          </a:p>
        </p:txBody>
      </p:sp>
    </p:spTree>
    <p:extLst>
      <p:ext uri="{BB962C8B-B14F-4D97-AF65-F5344CB8AC3E}">
        <p14:creationId xmlns:p14="http://schemas.microsoft.com/office/powerpoint/2010/main" val="302878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93">
                                            <p:txEl>
                                              <p:pRg st="2" end="2"/>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95"/>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7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80"/>
                                        </p:tgtEl>
                                        <p:attrNameLst>
                                          <p:attrName>style.visibility</p:attrName>
                                        </p:attrNameLst>
                                      </p:cBhvr>
                                      <p:to>
                                        <p:strVal val="visible"/>
                                      </p:to>
                                    </p:set>
                                  </p:childTnLst>
                                </p:cTn>
                              </p:par>
                            </p:childTnLst>
                          </p:cTn>
                        </p:par>
                        <p:par>
                          <p:cTn id="14" fill="hold">
                            <p:stCondLst>
                              <p:cond delay="0"/>
                            </p:stCondLst>
                            <p:childTnLst>
                              <p:par>
                                <p:cTn id="15" presetID="10" presetClass="entr" presetSubtype="0" fill="hold" grpId="0" nodeType="afterEffect">
                                  <p:stCondLst>
                                    <p:cond delay="0"/>
                                  </p:stCondLst>
                                  <p:childTnLst>
                                    <p:set>
                                      <p:cBhvr>
                                        <p:cTn id="16" dur="1" fill="hold">
                                          <p:stCondLst>
                                            <p:cond delay="0"/>
                                          </p:stCondLst>
                                        </p:cTn>
                                        <p:tgtEl>
                                          <p:spTgt spid="281"/>
                                        </p:tgtEl>
                                        <p:attrNameLst>
                                          <p:attrName>style.visibility</p:attrName>
                                        </p:attrNameLst>
                                      </p:cBhvr>
                                      <p:to>
                                        <p:strVal val="visible"/>
                                      </p:to>
                                    </p:set>
                                    <p:animEffect transition="in" filter="fade">
                                      <p:cBhvr>
                                        <p:cTn id="17" dur="500"/>
                                        <p:tgtEl>
                                          <p:spTgt spid="28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82"/>
                                        </p:tgtEl>
                                        <p:attrNameLst>
                                          <p:attrName>style.visibility</p:attrName>
                                        </p:attrNameLst>
                                      </p:cBhvr>
                                      <p:to>
                                        <p:strVal val="visible"/>
                                      </p:to>
                                    </p:set>
                                    <p:animEffect transition="in" filter="fade">
                                      <p:cBhvr>
                                        <p:cTn id="20" dur="500"/>
                                        <p:tgtEl>
                                          <p:spTgt spid="282"/>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6"/>
                                        </p:tgtEl>
                                        <p:attrNameLst>
                                          <p:attrName>style.visibility</p:attrName>
                                        </p:attrNameLst>
                                      </p:cBhvr>
                                      <p:to>
                                        <p:strVal val="visible"/>
                                      </p:to>
                                    </p:set>
                                    <p:animEffect transition="in" filter="fade">
                                      <p:cBhvr>
                                        <p:cTn id="26" dur="500"/>
                                        <p:tgtEl>
                                          <p:spTgt spid="286"/>
                                        </p:tgtEl>
                                      </p:cBhvr>
                                    </p:animEffect>
                                  </p:childTnLst>
                                </p:cTn>
                              </p:par>
                              <p:par>
                                <p:cTn id="27" presetID="10" presetClass="entr" presetSubtype="0" fill="hold" nodeType="withEffect">
                                  <p:stCondLst>
                                    <p:cond delay="0"/>
                                  </p:stCondLst>
                                  <p:childTnLst>
                                    <p:set>
                                      <p:cBhvr>
                                        <p:cTn id="28" dur="1" fill="hold">
                                          <p:stCondLst>
                                            <p:cond delay="0"/>
                                          </p:stCondLst>
                                        </p:cTn>
                                        <p:tgtEl>
                                          <p:spTgt spid="288"/>
                                        </p:tgtEl>
                                        <p:attrNameLst>
                                          <p:attrName>style.visibility</p:attrName>
                                        </p:attrNameLst>
                                      </p:cBhvr>
                                      <p:to>
                                        <p:strVal val="visible"/>
                                      </p:to>
                                    </p:set>
                                    <p:animEffect transition="in" filter="fade">
                                      <p:cBhvr>
                                        <p:cTn id="29" dur="500"/>
                                        <p:tgtEl>
                                          <p:spTgt spid="28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0"/>
                                        </p:tgtEl>
                                        <p:attrNameLst>
                                          <p:attrName>style.visibility</p:attrName>
                                        </p:attrNameLst>
                                      </p:cBhvr>
                                      <p:to>
                                        <p:strVal val="visible"/>
                                      </p:to>
                                    </p:set>
                                    <p:animEffect transition="in" filter="fade">
                                      <p:cBhvr>
                                        <p:cTn id="32" dur="500"/>
                                        <p:tgtEl>
                                          <p:spTgt spid="29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2"/>
                                        </p:tgtEl>
                                        <p:attrNameLst>
                                          <p:attrName>style.visibility</p:attrName>
                                        </p:attrNameLst>
                                      </p:cBhvr>
                                      <p:to>
                                        <p:strVal val="visible"/>
                                      </p:to>
                                    </p:set>
                                    <p:animEffect transition="in" filter="fade">
                                      <p:cBhvr>
                                        <p:cTn id="38" dur="5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animBg="1"/>
      <p:bldP spid="280" grpId="0" animBg="1"/>
      <p:bldP spid="281" grpId="0" animBg="1"/>
      <p:bldP spid="282" grpId="0" animBg="1"/>
      <p:bldP spid="286" grpId="0" animBg="1"/>
      <p:bldP spid="290" grpId="0" animBg="1"/>
      <p:bldP spid="7" grpId="0"/>
      <p:bldP spid="292" grpId="0" animBg="1"/>
      <p:bldP spid="29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6"/>
          <p:cNvSpPr txBox="1">
            <a:spLocks noGrp="1" noChangeArrowheads="1"/>
          </p:cNvSpPr>
          <p:nvPr/>
        </p:nvSpPr>
        <p:spPr bwMode="auto">
          <a:xfrm>
            <a:off x="6588125" y="623728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55F2FA9C-C161-4782-A222-FE668F21B70E}" type="slidenum">
              <a:rPr lang="en-US" altLang="en-US" sz="1200" smtClean="0">
                <a:latin typeface="Times New Roman" pitchFamily="18" charset="0"/>
                <a:cs typeface="Times New Roman" pitchFamily="18" charset="0"/>
              </a:rPr>
              <a:pPr algn="r"/>
              <a:t>34</a:t>
            </a:fld>
            <a:endParaRPr lang="en-US" altLang="en-US" sz="1200">
              <a:latin typeface="Times New Roman" pitchFamily="18" charset="0"/>
              <a:cs typeface="Times New Roman" pitchFamily="18" charset="0"/>
            </a:endParaRPr>
          </a:p>
        </p:txBody>
      </p:sp>
      <p:grpSp>
        <p:nvGrpSpPr>
          <p:cNvPr id="217091" name="Group 3"/>
          <p:cNvGrpSpPr>
            <a:grpSpLocks/>
          </p:cNvGrpSpPr>
          <p:nvPr/>
        </p:nvGrpSpPr>
        <p:grpSpPr bwMode="auto">
          <a:xfrm>
            <a:off x="2555626" y="2117456"/>
            <a:ext cx="6192838" cy="4897438"/>
            <a:chOff x="1338" y="572"/>
            <a:chExt cx="3901" cy="3085"/>
          </a:xfrm>
        </p:grpSpPr>
        <p:sp>
          <p:nvSpPr>
            <p:cNvPr id="217092" name="Rectangle 4"/>
            <p:cNvSpPr>
              <a:spLocks noChangeArrowheads="1"/>
            </p:cNvSpPr>
            <p:nvPr/>
          </p:nvSpPr>
          <p:spPr bwMode="auto">
            <a:xfrm>
              <a:off x="1338" y="572"/>
              <a:ext cx="3901" cy="308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709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t="5614" b="4796"/>
            <a:stretch>
              <a:fillRect/>
            </a:stretch>
          </p:blipFill>
          <p:spPr bwMode="auto">
            <a:xfrm>
              <a:off x="1339" y="572"/>
              <a:ext cx="3900" cy="306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7094" name="Rectangle 6"/>
            <p:cNvSpPr>
              <a:spLocks noChangeArrowheads="1"/>
            </p:cNvSpPr>
            <p:nvPr/>
          </p:nvSpPr>
          <p:spPr bwMode="auto">
            <a:xfrm>
              <a:off x="1368" y="593"/>
              <a:ext cx="998" cy="15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95" name="Rectangle 7"/>
            <p:cNvSpPr>
              <a:spLocks noChangeArrowheads="1"/>
            </p:cNvSpPr>
            <p:nvPr/>
          </p:nvSpPr>
          <p:spPr bwMode="auto">
            <a:xfrm>
              <a:off x="3908" y="684"/>
              <a:ext cx="1089" cy="15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96" name="Rectangle 8"/>
            <p:cNvSpPr>
              <a:spLocks noChangeArrowheads="1"/>
            </p:cNvSpPr>
            <p:nvPr/>
          </p:nvSpPr>
          <p:spPr bwMode="auto">
            <a:xfrm>
              <a:off x="3500" y="2408"/>
              <a:ext cx="1724" cy="12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97" name="Rectangle 9"/>
            <p:cNvSpPr>
              <a:spLocks noChangeArrowheads="1"/>
            </p:cNvSpPr>
            <p:nvPr/>
          </p:nvSpPr>
          <p:spPr bwMode="auto">
            <a:xfrm>
              <a:off x="1912" y="2362"/>
              <a:ext cx="635" cy="5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98" name="Rectangle 10"/>
            <p:cNvSpPr>
              <a:spLocks noChangeArrowheads="1"/>
            </p:cNvSpPr>
            <p:nvPr/>
          </p:nvSpPr>
          <p:spPr bwMode="auto">
            <a:xfrm>
              <a:off x="2240" y="1089"/>
              <a:ext cx="272" cy="3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099" name="Rectangle 11"/>
            <p:cNvSpPr>
              <a:spLocks noChangeArrowheads="1"/>
            </p:cNvSpPr>
            <p:nvPr/>
          </p:nvSpPr>
          <p:spPr bwMode="auto">
            <a:xfrm>
              <a:off x="3727" y="593"/>
              <a:ext cx="272" cy="3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0" name="Rectangle 12"/>
            <p:cNvSpPr>
              <a:spLocks noChangeArrowheads="1"/>
            </p:cNvSpPr>
            <p:nvPr/>
          </p:nvSpPr>
          <p:spPr bwMode="auto">
            <a:xfrm>
              <a:off x="3727" y="1183"/>
              <a:ext cx="272" cy="3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1" name="Rectangle 13"/>
            <p:cNvSpPr>
              <a:spLocks noChangeArrowheads="1"/>
            </p:cNvSpPr>
            <p:nvPr/>
          </p:nvSpPr>
          <p:spPr bwMode="auto">
            <a:xfrm>
              <a:off x="2879" y="2474"/>
              <a:ext cx="136" cy="1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2" name="Rectangle 14"/>
            <p:cNvSpPr>
              <a:spLocks noChangeArrowheads="1"/>
            </p:cNvSpPr>
            <p:nvPr/>
          </p:nvSpPr>
          <p:spPr bwMode="auto">
            <a:xfrm>
              <a:off x="3182" y="3269"/>
              <a:ext cx="182" cy="1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3" name="Rectangle 15"/>
            <p:cNvSpPr>
              <a:spLocks noChangeArrowheads="1"/>
            </p:cNvSpPr>
            <p:nvPr/>
          </p:nvSpPr>
          <p:spPr bwMode="auto">
            <a:xfrm>
              <a:off x="3409" y="2952"/>
              <a:ext cx="181" cy="1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4" name="Line 16"/>
            <p:cNvSpPr>
              <a:spLocks noChangeShapeType="1"/>
            </p:cNvSpPr>
            <p:nvPr/>
          </p:nvSpPr>
          <p:spPr bwMode="auto">
            <a:xfrm>
              <a:off x="1641" y="2310"/>
              <a:ext cx="3175" cy="0"/>
            </a:xfrm>
            <a:prstGeom prst="line">
              <a:avLst/>
            </a:prstGeom>
            <a:noFill/>
            <a:ln w="1905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7105" name="Rectangle 17"/>
            <p:cNvSpPr>
              <a:spLocks noChangeArrowheads="1"/>
            </p:cNvSpPr>
            <p:nvPr/>
          </p:nvSpPr>
          <p:spPr bwMode="auto">
            <a:xfrm>
              <a:off x="2273" y="1062"/>
              <a:ext cx="272" cy="3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06" name="Group 18"/>
          <p:cNvGrpSpPr>
            <a:grpSpLocks/>
          </p:cNvGrpSpPr>
          <p:nvPr/>
        </p:nvGrpSpPr>
        <p:grpSpPr bwMode="auto">
          <a:xfrm>
            <a:off x="2987426" y="4998769"/>
            <a:ext cx="720725" cy="449262"/>
            <a:chOff x="1746" y="2387"/>
            <a:chExt cx="454" cy="283"/>
          </a:xfrm>
        </p:grpSpPr>
        <p:sp>
          <p:nvSpPr>
            <p:cNvPr id="217107" name="Oval 1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8" name="Oval 2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09" name="Oval 2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0" name="Oval 2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1" name="Oval 2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2" name="Oval 2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3" name="Oval 2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4" name="Oval 2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5" name="Oval 2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6" name="Oval 2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7" name="Oval 2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8" name="Oval 3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19" name="Oval 3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0" name="Oval 3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21" name="Group 33"/>
          <p:cNvGrpSpPr>
            <a:grpSpLocks/>
          </p:cNvGrpSpPr>
          <p:nvPr/>
        </p:nvGrpSpPr>
        <p:grpSpPr bwMode="auto">
          <a:xfrm>
            <a:off x="3778001" y="4998769"/>
            <a:ext cx="720725" cy="449262"/>
            <a:chOff x="1746" y="2387"/>
            <a:chExt cx="454" cy="283"/>
          </a:xfrm>
        </p:grpSpPr>
        <p:sp>
          <p:nvSpPr>
            <p:cNvPr id="217122" name="Oval 3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3" name="Oval 3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4" name="Oval 3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5" name="Oval 3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6" name="Oval 3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7" name="Oval 3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8" name="Oval 4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29" name="Oval 4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0" name="Oval 4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1" name="Oval 4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2" name="Oval 4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3" name="Oval 4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4" name="Oval 4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5" name="Oval 4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36" name="Group 48"/>
          <p:cNvGrpSpPr>
            <a:grpSpLocks/>
          </p:cNvGrpSpPr>
          <p:nvPr/>
        </p:nvGrpSpPr>
        <p:grpSpPr bwMode="auto">
          <a:xfrm>
            <a:off x="3058864" y="5557569"/>
            <a:ext cx="720725" cy="449262"/>
            <a:chOff x="1746" y="2387"/>
            <a:chExt cx="454" cy="283"/>
          </a:xfrm>
        </p:grpSpPr>
        <p:sp>
          <p:nvSpPr>
            <p:cNvPr id="217137" name="Oval 4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8" name="Oval 5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39" name="Oval 5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0" name="Oval 5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1" name="Oval 5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2" name="Oval 5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3" name="Oval 5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4" name="Oval 5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5" name="Oval 5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6" name="Oval 5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7" name="Oval 5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8" name="Oval 6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49" name="Oval 6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0" name="Oval 6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51" name="Group 63"/>
          <p:cNvGrpSpPr>
            <a:grpSpLocks/>
          </p:cNvGrpSpPr>
          <p:nvPr/>
        </p:nvGrpSpPr>
        <p:grpSpPr bwMode="auto">
          <a:xfrm>
            <a:off x="3778001" y="5502006"/>
            <a:ext cx="720725" cy="449263"/>
            <a:chOff x="1746" y="2387"/>
            <a:chExt cx="454" cy="283"/>
          </a:xfrm>
        </p:grpSpPr>
        <p:sp>
          <p:nvSpPr>
            <p:cNvPr id="217152" name="Oval 6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3" name="Oval 6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4" name="Oval 6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5" name="Oval 6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6" name="Oval 6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7" name="Oval 6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8" name="Oval 7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59" name="Oval 7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0" name="Oval 7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1" name="Oval 7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2" name="Oval 7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3" name="Oval 7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4" name="Oval 7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5" name="Oval 7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66" name="Group 78"/>
          <p:cNvGrpSpPr>
            <a:grpSpLocks/>
          </p:cNvGrpSpPr>
          <p:nvPr/>
        </p:nvGrpSpPr>
        <p:grpSpPr bwMode="auto">
          <a:xfrm>
            <a:off x="3130301" y="6133831"/>
            <a:ext cx="720725" cy="449263"/>
            <a:chOff x="1746" y="2387"/>
            <a:chExt cx="454" cy="283"/>
          </a:xfrm>
        </p:grpSpPr>
        <p:sp>
          <p:nvSpPr>
            <p:cNvPr id="217167" name="Oval 7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8" name="Oval 8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69" name="Oval 8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0" name="Oval 8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1" name="Oval 8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2" name="Oval 8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3" name="Oval 8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4" name="Oval 8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5" name="Oval 8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6" name="Oval 8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7" name="Oval 8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8" name="Oval 9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79" name="Oval 9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0" name="Oval 9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81" name="Group 93"/>
          <p:cNvGrpSpPr>
            <a:grpSpLocks/>
          </p:cNvGrpSpPr>
          <p:nvPr/>
        </p:nvGrpSpPr>
        <p:grpSpPr bwMode="auto">
          <a:xfrm>
            <a:off x="3922464" y="6133831"/>
            <a:ext cx="720725" cy="449263"/>
            <a:chOff x="1746" y="2387"/>
            <a:chExt cx="454" cy="283"/>
          </a:xfrm>
        </p:grpSpPr>
        <p:sp>
          <p:nvSpPr>
            <p:cNvPr id="217182" name="Oval 9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3" name="Oval 9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4" name="Oval 9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5" name="Oval 9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6" name="Oval 9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7" name="Oval 9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8" name="Oval 10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89" name="Oval 10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0" name="Oval 10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1" name="Oval 10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2" name="Oval 10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3" name="Oval 10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4" name="Oval 10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5" name="Oval 10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196" name="Group 108"/>
          <p:cNvGrpSpPr>
            <a:grpSpLocks/>
          </p:cNvGrpSpPr>
          <p:nvPr/>
        </p:nvGrpSpPr>
        <p:grpSpPr bwMode="auto">
          <a:xfrm>
            <a:off x="4643189" y="5070206"/>
            <a:ext cx="720725" cy="449263"/>
            <a:chOff x="1746" y="2387"/>
            <a:chExt cx="454" cy="283"/>
          </a:xfrm>
        </p:grpSpPr>
        <p:sp>
          <p:nvSpPr>
            <p:cNvPr id="217197" name="Oval 10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8" name="Oval 11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199" name="Oval 11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0" name="Oval 11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1" name="Oval 11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2" name="Oval 11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3" name="Oval 11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4" name="Oval 11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5" name="Oval 11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6" name="Oval 11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7" name="Oval 11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8" name="Oval 12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09" name="Oval 12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0" name="Oval 12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211" name="Group 123"/>
          <p:cNvGrpSpPr>
            <a:grpSpLocks/>
          </p:cNvGrpSpPr>
          <p:nvPr/>
        </p:nvGrpSpPr>
        <p:grpSpPr bwMode="auto">
          <a:xfrm>
            <a:off x="5867151" y="4998769"/>
            <a:ext cx="720725" cy="449262"/>
            <a:chOff x="1746" y="2387"/>
            <a:chExt cx="454" cy="283"/>
          </a:xfrm>
        </p:grpSpPr>
        <p:sp>
          <p:nvSpPr>
            <p:cNvPr id="217212" name="Oval 12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3" name="Oval 12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4" name="Oval 12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5" name="Oval 12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6" name="Oval 12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7" name="Oval 12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8" name="Oval 13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19" name="Oval 13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0" name="Oval 13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1" name="Oval 13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2" name="Oval 13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3" name="Oval 13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4" name="Oval 13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5" name="Oval 13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226" name="Group 138"/>
          <p:cNvGrpSpPr>
            <a:grpSpLocks/>
          </p:cNvGrpSpPr>
          <p:nvPr/>
        </p:nvGrpSpPr>
        <p:grpSpPr bwMode="auto">
          <a:xfrm>
            <a:off x="6659314" y="4998769"/>
            <a:ext cx="720725" cy="449262"/>
            <a:chOff x="1746" y="2387"/>
            <a:chExt cx="454" cy="283"/>
          </a:xfrm>
        </p:grpSpPr>
        <p:sp>
          <p:nvSpPr>
            <p:cNvPr id="217227" name="Oval 13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8" name="Oval 14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29" name="Oval 14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0" name="Oval 14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1" name="Oval 14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2" name="Oval 14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3" name="Oval 14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4" name="Oval 14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5" name="Oval 14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6" name="Oval 14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7" name="Oval 14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8" name="Oval 15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39" name="Oval 15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0" name="Oval 15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241" name="Group 153"/>
          <p:cNvGrpSpPr>
            <a:grpSpLocks/>
          </p:cNvGrpSpPr>
          <p:nvPr/>
        </p:nvGrpSpPr>
        <p:grpSpPr bwMode="auto">
          <a:xfrm>
            <a:off x="7378451" y="4981306"/>
            <a:ext cx="720725" cy="449263"/>
            <a:chOff x="1746" y="2387"/>
            <a:chExt cx="454" cy="283"/>
          </a:xfrm>
        </p:grpSpPr>
        <p:sp>
          <p:nvSpPr>
            <p:cNvPr id="217242" name="Oval 15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3" name="Oval 15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4" name="Oval 15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5" name="Oval 15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6" name="Oval 15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7" name="Oval 15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8" name="Oval 16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49" name="Oval 16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0" name="Oval 16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1" name="Oval 16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2" name="Oval 16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3" name="Oval 16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4" name="Oval 16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5" name="Oval 16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256" name="Group 168"/>
          <p:cNvGrpSpPr>
            <a:grpSpLocks/>
          </p:cNvGrpSpPr>
          <p:nvPr/>
        </p:nvGrpSpPr>
        <p:grpSpPr bwMode="auto">
          <a:xfrm>
            <a:off x="7380039" y="5484544"/>
            <a:ext cx="720725" cy="449262"/>
            <a:chOff x="1746" y="2387"/>
            <a:chExt cx="454" cy="283"/>
          </a:xfrm>
        </p:grpSpPr>
        <p:sp>
          <p:nvSpPr>
            <p:cNvPr id="217257" name="Oval 16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8" name="Oval 17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59" name="Oval 17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0" name="Oval 17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1" name="Oval 17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2" name="Oval 17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3" name="Oval 17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4" name="Oval 17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5" name="Oval 17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6" name="Oval 17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7" name="Oval 17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8" name="Oval 18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69" name="Oval 18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0" name="Oval 18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271" name="Group 183"/>
          <p:cNvGrpSpPr>
            <a:grpSpLocks/>
          </p:cNvGrpSpPr>
          <p:nvPr/>
        </p:nvGrpSpPr>
        <p:grpSpPr bwMode="auto">
          <a:xfrm>
            <a:off x="6587876" y="5502006"/>
            <a:ext cx="720725" cy="449263"/>
            <a:chOff x="1746" y="2387"/>
            <a:chExt cx="454" cy="283"/>
          </a:xfrm>
        </p:grpSpPr>
        <p:sp>
          <p:nvSpPr>
            <p:cNvPr id="217272" name="Oval 18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3" name="Oval 18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4" name="Oval 18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5" name="Oval 18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6" name="Oval 18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7" name="Oval 18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8" name="Oval 19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79" name="Oval 19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0" name="Oval 19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1" name="Oval 19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2" name="Oval 19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3" name="Oval 19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4" name="Oval 19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5" name="Oval 19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286" name="Group 198"/>
          <p:cNvGrpSpPr>
            <a:grpSpLocks/>
          </p:cNvGrpSpPr>
          <p:nvPr/>
        </p:nvGrpSpPr>
        <p:grpSpPr bwMode="auto">
          <a:xfrm>
            <a:off x="5878264" y="5524231"/>
            <a:ext cx="720725" cy="449263"/>
            <a:chOff x="1746" y="2387"/>
            <a:chExt cx="454" cy="283"/>
          </a:xfrm>
        </p:grpSpPr>
        <p:sp>
          <p:nvSpPr>
            <p:cNvPr id="217287" name="Oval 19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8" name="Oval 20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89" name="Oval 20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0" name="Oval 20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1" name="Oval 20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2" name="Oval 20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3" name="Oval 20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4" name="Oval 20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5" name="Oval 20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6" name="Oval 20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7" name="Oval 20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8" name="Oval 21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299" name="Oval 21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0" name="Oval 21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301" name="Group 213"/>
          <p:cNvGrpSpPr>
            <a:grpSpLocks/>
          </p:cNvGrpSpPr>
          <p:nvPr/>
        </p:nvGrpSpPr>
        <p:grpSpPr bwMode="auto">
          <a:xfrm>
            <a:off x="7418139" y="6040169"/>
            <a:ext cx="720725" cy="449262"/>
            <a:chOff x="1746" y="2387"/>
            <a:chExt cx="454" cy="283"/>
          </a:xfrm>
        </p:grpSpPr>
        <p:sp>
          <p:nvSpPr>
            <p:cNvPr id="217302" name="Oval 21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3" name="Oval 21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4" name="Oval 21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5" name="Oval 21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6" name="Oval 21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7" name="Oval 21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8" name="Oval 22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09" name="Oval 22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0" name="Oval 22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1" name="Oval 22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2" name="Oval 22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3" name="Oval 22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4" name="Oval 22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5" name="Oval 22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316" name="Group 228"/>
          <p:cNvGrpSpPr>
            <a:grpSpLocks/>
          </p:cNvGrpSpPr>
          <p:nvPr/>
        </p:nvGrpSpPr>
        <p:grpSpPr bwMode="auto">
          <a:xfrm>
            <a:off x="6659314" y="6060806"/>
            <a:ext cx="720725" cy="449263"/>
            <a:chOff x="1746" y="2387"/>
            <a:chExt cx="454" cy="283"/>
          </a:xfrm>
        </p:grpSpPr>
        <p:sp>
          <p:nvSpPr>
            <p:cNvPr id="217317" name="Oval 22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8" name="Oval 23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19" name="Oval 23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0" name="Oval 23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1" name="Oval 23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2" name="Oval 23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3" name="Oval 23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4" name="Oval 23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5" name="Oval 23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6" name="Oval 23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7" name="Oval 23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8" name="Oval 24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29" name="Oval 24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0" name="Oval 24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7331" name="Group 243"/>
          <p:cNvGrpSpPr>
            <a:grpSpLocks/>
          </p:cNvGrpSpPr>
          <p:nvPr/>
        </p:nvGrpSpPr>
        <p:grpSpPr bwMode="auto">
          <a:xfrm>
            <a:off x="5878264" y="6105256"/>
            <a:ext cx="720725" cy="449263"/>
            <a:chOff x="1746" y="2387"/>
            <a:chExt cx="454" cy="283"/>
          </a:xfrm>
        </p:grpSpPr>
        <p:sp>
          <p:nvSpPr>
            <p:cNvPr id="217332" name="Oval 24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3" name="Oval 24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4" name="Oval 24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5" name="Oval 24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6" name="Oval 24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7" name="Oval 24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8" name="Oval 25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39" name="Oval 25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0" name="Oval 25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1" name="Oval 25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2" name="Oval 25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3" name="Oval 25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4" name="Oval 25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5" name="Oval 25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17346" name="Oval 258"/>
          <p:cNvSpPr>
            <a:spLocks noChangeArrowheads="1"/>
          </p:cNvSpPr>
          <p:nvPr/>
        </p:nvSpPr>
        <p:spPr bwMode="auto">
          <a:xfrm>
            <a:off x="3490664" y="5070206"/>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7" name="Oval 259"/>
          <p:cNvSpPr>
            <a:spLocks noChangeArrowheads="1"/>
          </p:cNvSpPr>
          <p:nvPr/>
        </p:nvSpPr>
        <p:spPr bwMode="auto">
          <a:xfrm>
            <a:off x="4354264" y="5538519"/>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8" name="Oval 260"/>
          <p:cNvSpPr>
            <a:spLocks noChangeArrowheads="1"/>
          </p:cNvSpPr>
          <p:nvPr/>
        </p:nvSpPr>
        <p:spPr bwMode="auto">
          <a:xfrm>
            <a:off x="6154489" y="5214669"/>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49" name="Oval 261"/>
          <p:cNvSpPr>
            <a:spLocks noChangeArrowheads="1"/>
          </p:cNvSpPr>
          <p:nvPr/>
        </p:nvSpPr>
        <p:spPr bwMode="auto">
          <a:xfrm>
            <a:off x="6730751" y="5682981"/>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0" name="Oval 262"/>
          <p:cNvSpPr>
            <a:spLocks noChangeArrowheads="1"/>
          </p:cNvSpPr>
          <p:nvPr/>
        </p:nvSpPr>
        <p:spPr bwMode="auto">
          <a:xfrm>
            <a:off x="3706564" y="6186219"/>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1" name="Oval 263"/>
          <p:cNvSpPr>
            <a:spLocks noChangeArrowheads="1"/>
          </p:cNvSpPr>
          <p:nvPr/>
        </p:nvSpPr>
        <p:spPr bwMode="auto">
          <a:xfrm>
            <a:off x="4930526" y="6330681"/>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2" name="Oval 264"/>
          <p:cNvSpPr>
            <a:spLocks noChangeArrowheads="1"/>
          </p:cNvSpPr>
          <p:nvPr/>
        </p:nvSpPr>
        <p:spPr bwMode="auto">
          <a:xfrm>
            <a:off x="4930526" y="4998769"/>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3" name="Oval 265"/>
          <p:cNvSpPr>
            <a:spLocks noChangeArrowheads="1"/>
          </p:cNvSpPr>
          <p:nvPr/>
        </p:nvSpPr>
        <p:spPr bwMode="auto">
          <a:xfrm>
            <a:off x="5219451" y="5646469"/>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4" name="Oval 266"/>
          <p:cNvSpPr>
            <a:spLocks noChangeArrowheads="1"/>
          </p:cNvSpPr>
          <p:nvPr/>
        </p:nvSpPr>
        <p:spPr bwMode="auto">
          <a:xfrm>
            <a:off x="6011614" y="5609956"/>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5" name="Oval 267"/>
          <p:cNvSpPr>
            <a:spLocks noChangeArrowheads="1"/>
          </p:cNvSpPr>
          <p:nvPr/>
        </p:nvSpPr>
        <p:spPr bwMode="auto">
          <a:xfrm>
            <a:off x="5722689" y="6546581"/>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6" name="Oval 268"/>
          <p:cNvSpPr>
            <a:spLocks noChangeArrowheads="1"/>
          </p:cNvSpPr>
          <p:nvPr/>
        </p:nvSpPr>
        <p:spPr bwMode="auto">
          <a:xfrm>
            <a:off x="6514851" y="6043344"/>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7" name="Oval 269"/>
          <p:cNvSpPr>
            <a:spLocks noChangeArrowheads="1"/>
          </p:cNvSpPr>
          <p:nvPr/>
        </p:nvSpPr>
        <p:spPr bwMode="auto">
          <a:xfrm>
            <a:off x="7235576" y="5214669"/>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8" name="Oval 270"/>
          <p:cNvSpPr>
            <a:spLocks noChangeArrowheads="1"/>
          </p:cNvSpPr>
          <p:nvPr/>
        </p:nvSpPr>
        <p:spPr bwMode="auto">
          <a:xfrm>
            <a:off x="7164139" y="6475144"/>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59" name="Oval 271"/>
          <p:cNvSpPr>
            <a:spLocks noChangeArrowheads="1"/>
          </p:cNvSpPr>
          <p:nvPr/>
        </p:nvSpPr>
        <p:spPr bwMode="auto">
          <a:xfrm>
            <a:off x="3347789" y="5646469"/>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7360" name="Oval 272"/>
          <p:cNvSpPr>
            <a:spLocks noChangeArrowheads="1"/>
          </p:cNvSpPr>
          <p:nvPr/>
        </p:nvSpPr>
        <p:spPr bwMode="auto">
          <a:xfrm>
            <a:off x="4859089" y="5933806"/>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9" name="Rectangle 283"/>
          <p:cNvSpPr>
            <a:spLocks noChangeArrowheads="1"/>
          </p:cNvSpPr>
          <p:nvPr/>
        </p:nvSpPr>
        <p:spPr bwMode="auto">
          <a:xfrm>
            <a:off x="5671882" y="4241983"/>
            <a:ext cx="358775" cy="28733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0" name="Rectangle 283"/>
          <p:cNvSpPr>
            <a:spLocks noChangeArrowheads="1"/>
          </p:cNvSpPr>
          <p:nvPr/>
        </p:nvSpPr>
        <p:spPr bwMode="auto">
          <a:xfrm>
            <a:off x="5420233" y="5562635"/>
            <a:ext cx="358775" cy="28733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1" name="Rectangle 283"/>
          <p:cNvSpPr>
            <a:spLocks noChangeArrowheads="1"/>
          </p:cNvSpPr>
          <p:nvPr/>
        </p:nvSpPr>
        <p:spPr bwMode="auto">
          <a:xfrm>
            <a:off x="6999833" y="3262330"/>
            <a:ext cx="1724818" cy="97965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2" name="Oval 269"/>
          <p:cNvSpPr>
            <a:spLocks noChangeArrowheads="1"/>
          </p:cNvSpPr>
          <p:nvPr/>
        </p:nvSpPr>
        <p:spPr bwMode="auto">
          <a:xfrm>
            <a:off x="7147854" y="3662348"/>
            <a:ext cx="216595" cy="21959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 name="Connecteur droit avec flèche 2"/>
          <p:cNvCxnSpPr/>
          <p:nvPr/>
        </p:nvCxnSpPr>
        <p:spPr>
          <a:xfrm flipV="1">
            <a:off x="7415088" y="3519218"/>
            <a:ext cx="316582" cy="185249"/>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6" name="Oval 269"/>
          <p:cNvSpPr>
            <a:spLocks noChangeArrowheads="1"/>
          </p:cNvSpPr>
          <p:nvPr/>
        </p:nvSpPr>
        <p:spPr bwMode="auto">
          <a:xfrm>
            <a:off x="7785329" y="3380606"/>
            <a:ext cx="216595" cy="219595"/>
          </a:xfrm>
          <a:prstGeom prst="ellipse">
            <a:avLst/>
          </a:prstGeom>
          <a:solidFill>
            <a:schemeClr val="accent1">
              <a:lumMod val="60000"/>
              <a:lumOff val="40000"/>
            </a:schemeClr>
          </a:solidFill>
          <a:ln w="9525">
            <a:noFill/>
            <a:round/>
            <a:headEnd/>
            <a:tailEnd/>
          </a:ln>
          <a:effectLst/>
        </p:spPr>
        <p:txBody>
          <a:bodyPr wrap="none" anchor="ctr"/>
          <a:lstStyle/>
          <a:p>
            <a:endParaRPr lang="en-US">
              <a:solidFill>
                <a:schemeClr val="tx2">
                  <a:lumMod val="60000"/>
                  <a:lumOff val="40000"/>
                </a:schemeClr>
              </a:solidFill>
            </a:endParaRPr>
          </a:p>
        </p:txBody>
      </p:sp>
      <p:cxnSp>
        <p:nvCxnSpPr>
          <p:cNvPr id="288" name="Connecteur droit avec flèche 287"/>
          <p:cNvCxnSpPr/>
          <p:nvPr/>
        </p:nvCxnSpPr>
        <p:spPr>
          <a:xfrm>
            <a:off x="7436696" y="3844781"/>
            <a:ext cx="279956" cy="217561"/>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0" name="Oval 269"/>
          <p:cNvSpPr>
            <a:spLocks noChangeArrowheads="1"/>
          </p:cNvSpPr>
          <p:nvPr/>
        </p:nvSpPr>
        <p:spPr bwMode="auto">
          <a:xfrm>
            <a:off x="7784051" y="3951138"/>
            <a:ext cx="216595" cy="219595"/>
          </a:xfrm>
          <a:prstGeom prst="ellipse">
            <a:avLst/>
          </a:prstGeom>
          <a:solidFill>
            <a:srgbClr val="339933"/>
          </a:solidFill>
          <a:ln w="9525">
            <a:noFill/>
            <a:round/>
            <a:headEnd/>
            <a:tailEnd/>
          </a:ln>
          <a:effectLst/>
        </p:spPr>
        <p:txBody>
          <a:bodyPr wrap="none" anchor="ctr"/>
          <a:lstStyle/>
          <a:p>
            <a:endParaRPr lang="en-US">
              <a:solidFill>
                <a:schemeClr val="tx2">
                  <a:lumMod val="60000"/>
                  <a:lumOff val="40000"/>
                </a:schemeClr>
              </a:solidFill>
            </a:endParaRPr>
          </a:p>
        </p:txBody>
      </p:sp>
      <p:sp>
        <p:nvSpPr>
          <p:cNvPr id="7" name="ZoneTexte 6"/>
          <p:cNvSpPr txBox="1"/>
          <p:nvPr/>
        </p:nvSpPr>
        <p:spPr>
          <a:xfrm>
            <a:off x="7993827" y="3870826"/>
            <a:ext cx="287337" cy="369332"/>
          </a:xfrm>
          <a:prstGeom prst="rect">
            <a:avLst/>
          </a:prstGeom>
          <a:noFill/>
        </p:spPr>
        <p:txBody>
          <a:bodyPr wrap="square" rtlCol="0">
            <a:spAutoFit/>
          </a:bodyPr>
          <a:lstStyle/>
          <a:p>
            <a:r>
              <a:rPr lang="en-US" b="1"/>
              <a:t>+</a:t>
            </a:r>
          </a:p>
        </p:txBody>
      </p:sp>
      <p:sp>
        <p:nvSpPr>
          <p:cNvPr id="292" name="Oval 269"/>
          <p:cNvSpPr>
            <a:spLocks noChangeArrowheads="1"/>
          </p:cNvSpPr>
          <p:nvPr/>
        </p:nvSpPr>
        <p:spPr bwMode="auto">
          <a:xfrm>
            <a:off x="8301829" y="4014084"/>
            <a:ext cx="108297" cy="121690"/>
          </a:xfrm>
          <a:prstGeom prst="ellipse">
            <a:avLst/>
          </a:prstGeom>
          <a:solidFill>
            <a:srgbClr val="339933"/>
          </a:solidFill>
          <a:ln w="9525">
            <a:noFill/>
            <a:round/>
            <a:headEnd/>
            <a:tailEnd/>
          </a:ln>
          <a:effectLst/>
        </p:spPr>
        <p:txBody>
          <a:bodyPr wrap="none" anchor="ctr"/>
          <a:lstStyle/>
          <a:p>
            <a:endParaRPr lang="en-US">
              <a:solidFill>
                <a:schemeClr val="tx2">
                  <a:lumMod val="60000"/>
                  <a:lumOff val="40000"/>
                </a:schemeClr>
              </a:solidFill>
            </a:endParaRPr>
          </a:p>
        </p:txBody>
      </p:sp>
      <p:sp>
        <p:nvSpPr>
          <p:cNvPr id="293" name="Espace réservé du contenu 2"/>
          <p:cNvSpPr txBox="1">
            <a:spLocks/>
          </p:cNvSpPr>
          <p:nvPr/>
        </p:nvSpPr>
        <p:spPr>
          <a:xfrm>
            <a:off x="183135" y="2370502"/>
            <a:ext cx="5108945" cy="3223172"/>
          </a:xfrm>
          <a:prstGeom prst="rect">
            <a:avLst/>
          </a:prstGeom>
        </p:spPr>
        <p:txBody>
          <a:bodyPr vert="horz" wrap="square" lIns="72000" tIns="72000" rIns="72000" bIns="72000" rtlCol="0">
            <a:spAutoFit/>
          </a:bodyPr>
          <a:lstStyle/>
          <a:p>
            <a:pPr lvl="0">
              <a:lnSpc>
                <a:spcPct val="150000"/>
              </a:lnSpc>
              <a:spcBef>
                <a:spcPct val="20000"/>
              </a:spcBef>
              <a:defRPr/>
            </a:pPr>
            <a:r>
              <a:rPr lang="en-US" sz="2000" b="1" dirty="0">
                <a:latin typeface="Calibri" pitchFamily="34" charset="0"/>
                <a:cs typeface="Calibri" pitchFamily="34" charset="0"/>
              </a:rPr>
              <a:t>- Phytoextraction</a:t>
            </a:r>
          </a:p>
          <a:p>
            <a:pPr lvl="0">
              <a:lnSpc>
                <a:spcPct val="150000"/>
              </a:lnSpc>
              <a:spcBef>
                <a:spcPct val="20000"/>
              </a:spcBef>
              <a:defRPr/>
            </a:pPr>
            <a:r>
              <a:rPr lang="en-US" sz="2000" b="1" dirty="0">
                <a:latin typeface="Calibri" pitchFamily="34" charset="0"/>
                <a:cs typeface="Calibri" pitchFamily="34" charset="0"/>
              </a:rPr>
              <a:t>- Phytostabilization</a:t>
            </a:r>
          </a:p>
          <a:p>
            <a:pPr lvl="0">
              <a:lnSpc>
                <a:spcPct val="150000"/>
              </a:lnSpc>
              <a:spcBef>
                <a:spcPct val="20000"/>
              </a:spcBef>
              <a:defRPr/>
            </a:pPr>
            <a:r>
              <a:rPr lang="en-US" sz="2000" b="1" dirty="0">
                <a:latin typeface="Calibri" pitchFamily="34" charset="0"/>
                <a:cs typeface="Calibri" pitchFamily="34" charset="0"/>
              </a:rPr>
              <a:t>- </a:t>
            </a:r>
            <a:r>
              <a:rPr lang="en-US" sz="2000" b="1" dirty="0" err="1">
                <a:latin typeface="Calibri" pitchFamily="34" charset="0"/>
                <a:cs typeface="Calibri" pitchFamily="34" charset="0"/>
              </a:rPr>
              <a:t>Phytotransformation</a:t>
            </a:r>
            <a:r>
              <a:rPr lang="en-US" sz="2000" b="1" dirty="0">
                <a:latin typeface="Calibri" pitchFamily="34" charset="0"/>
                <a:cs typeface="Calibri" pitchFamily="34" charset="0"/>
              </a:rPr>
              <a:t> or phytodegradation</a:t>
            </a:r>
          </a:p>
          <a:p>
            <a:pPr>
              <a:lnSpc>
                <a:spcPct val="150000"/>
              </a:lnSpc>
              <a:spcBef>
                <a:spcPct val="20000"/>
              </a:spcBef>
              <a:defRPr/>
            </a:pPr>
            <a:r>
              <a:rPr lang="en-US" sz="2000" b="1" dirty="0">
                <a:latin typeface="Calibri" pitchFamily="34" charset="0"/>
                <a:cs typeface="Calibri" pitchFamily="34" charset="0"/>
              </a:rPr>
              <a:t>- </a:t>
            </a:r>
            <a:r>
              <a:rPr lang="en-US" sz="2000" b="1" dirty="0" err="1">
                <a:latin typeface="Calibri" pitchFamily="34" charset="0"/>
                <a:cs typeface="Calibri" pitchFamily="34" charset="0"/>
              </a:rPr>
              <a:t>Phytovolatilisation</a:t>
            </a:r>
            <a:endParaRPr lang="en-US" sz="2000" b="1" dirty="0">
              <a:latin typeface="Calibri" pitchFamily="34" charset="0"/>
              <a:cs typeface="Calibri" pitchFamily="34" charset="0"/>
            </a:endParaRPr>
          </a:p>
          <a:p>
            <a:pPr>
              <a:lnSpc>
                <a:spcPct val="150000"/>
              </a:lnSpc>
              <a:spcBef>
                <a:spcPct val="20000"/>
              </a:spcBef>
              <a:defRPr/>
            </a:pPr>
            <a:r>
              <a:rPr lang="en-US" sz="2000" b="1" dirty="0">
                <a:latin typeface="Calibri" pitchFamily="34" charset="0"/>
                <a:cs typeface="Calibri" pitchFamily="34" charset="0"/>
              </a:rPr>
              <a:t>- </a:t>
            </a:r>
            <a:r>
              <a:rPr lang="en-US" sz="2000" b="1" dirty="0" err="1">
                <a:latin typeface="Calibri" pitchFamily="34" charset="0"/>
                <a:cs typeface="Calibri" pitchFamily="34" charset="0"/>
              </a:rPr>
              <a:t>Rhizofiltration</a:t>
            </a:r>
            <a:endParaRPr lang="en-US" sz="2000" b="1" dirty="0">
              <a:latin typeface="Calibri" pitchFamily="34" charset="0"/>
              <a:cs typeface="Calibri" pitchFamily="34" charset="0"/>
            </a:endParaRPr>
          </a:p>
          <a:p>
            <a:pPr lvl="0">
              <a:lnSpc>
                <a:spcPct val="150000"/>
              </a:lnSpc>
              <a:spcBef>
                <a:spcPct val="20000"/>
              </a:spcBef>
              <a:defRPr/>
            </a:pPr>
            <a:endParaRPr lang="en-US" sz="2000" b="1" dirty="0">
              <a:latin typeface="Calibri" pitchFamily="34" charset="0"/>
              <a:cs typeface="Calibri" pitchFamily="34" charset="0"/>
            </a:endParaRPr>
          </a:p>
        </p:txBody>
      </p:sp>
      <p:sp>
        <p:nvSpPr>
          <p:cNvPr id="294" name="Oval 269"/>
          <p:cNvSpPr>
            <a:spLocks noChangeArrowheads="1"/>
          </p:cNvSpPr>
          <p:nvPr/>
        </p:nvSpPr>
        <p:spPr bwMode="auto">
          <a:xfrm>
            <a:off x="5754124" y="4323539"/>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Oval 269"/>
          <p:cNvSpPr>
            <a:spLocks noChangeArrowheads="1"/>
          </p:cNvSpPr>
          <p:nvPr/>
        </p:nvSpPr>
        <p:spPr bwMode="auto">
          <a:xfrm>
            <a:off x="4859585" y="3861048"/>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Oval 269"/>
          <p:cNvSpPr>
            <a:spLocks noChangeArrowheads="1"/>
          </p:cNvSpPr>
          <p:nvPr/>
        </p:nvSpPr>
        <p:spPr bwMode="auto">
          <a:xfrm>
            <a:off x="5552402" y="5129482"/>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Oval 269"/>
          <p:cNvSpPr>
            <a:spLocks noChangeArrowheads="1"/>
          </p:cNvSpPr>
          <p:nvPr/>
        </p:nvSpPr>
        <p:spPr bwMode="auto">
          <a:xfrm>
            <a:off x="5175774" y="5229200"/>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Oval 269"/>
          <p:cNvSpPr>
            <a:spLocks noChangeArrowheads="1"/>
          </p:cNvSpPr>
          <p:nvPr/>
        </p:nvSpPr>
        <p:spPr bwMode="auto">
          <a:xfrm>
            <a:off x="5479947" y="5625306"/>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Oval 269"/>
          <p:cNvSpPr>
            <a:spLocks noChangeArrowheads="1"/>
          </p:cNvSpPr>
          <p:nvPr/>
        </p:nvSpPr>
        <p:spPr bwMode="auto">
          <a:xfrm>
            <a:off x="5364088" y="5885628"/>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Oval 269"/>
          <p:cNvSpPr>
            <a:spLocks noChangeArrowheads="1"/>
          </p:cNvSpPr>
          <p:nvPr/>
        </p:nvSpPr>
        <p:spPr bwMode="auto">
          <a:xfrm>
            <a:off x="4973158" y="5475667"/>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Oval 269"/>
          <p:cNvSpPr>
            <a:spLocks noChangeArrowheads="1"/>
          </p:cNvSpPr>
          <p:nvPr/>
        </p:nvSpPr>
        <p:spPr bwMode="auto">
          <a:xfrm>
            <a:off x="5189182" y="5315063"/>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Rectangle 295"/>
          <p:cNvSpPr/>
          <p:nvPr/>
        </p:nvSpPr>
        <p:spPr>
          <a:xfrm>
            <a:off x="2852326" y="4876984"/>
            <a:ext cx="5638326" cy="2138363"/>
          </a:xfrm>
          <a:prstGeom prst="rect">
            <a:avLst/>
          </a:prstGeom>
          <a:solidFill>
            <a:schemeClr val="tx2">
              <a:lumMod val="60000"/>
              <a:lumOff val="4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ZoneTexte 294"/>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Remediation techniques: phytoremediation</a:t>
            </a:r>
          </a:p>
        </p:txBody>
      </p:sp>
      <p:sp>
        <p:nvSpPr>
          <p:cNvPr id="304" name="Espace réservé du contenu 2"/>
          <p:cNvSpPr txBox="1">
            <a:spLocks/>
          </p:cNvSpPr>
          <p:nvPr/>
        </p:nvSpPr>
        <p:spPr>
          <a:xfrm>
            <a:off x="173486" y="620688"/>
            <a:ext cx="8791001" cy="2005916"/>
          </a:xfrm>
          <a:prstGeom prst="rect">
            <a:avLst/>
          </a:prstGeom>
        </p:spPr>
        <p:txBody>
          <a:bodyPr vert="horz" wrap="square" lIns="72000" tIns="72000" rIns="72000" bIns="72000" rtlCol="0">
            <a:spAutoFit/>
          </a:bodyPr>
          <a:lstStyle/>
          <a:p>
            <a:pPr marL="342900" indent="-342900" algn="just">
              <a:spcBef>
                <a:spcPct val="20000"/>
              </a:spcBef>
              <a:buFont typeface="Arial" pitchFamily="34" charset="0"/>
              <a:buChar char="•"/>
              <a:defRPr/>
            </a:pPr>
            <a:r>
              <a:rPr lang="en-US" sz="2200" b="1">
                <a:latin typeface="Calibri" pitchFamily="34" charset="0"/>
                <a:cs typeface="Calibri" pitchFamily="34" charset="0"/>
              </a:rPr>
              <a:t>Phytoremediation is the use of plants and their associated micro-organisms in various engineered treatment options to clean-up polluted matrices (soil, water, sediments)</a:t>
            </a:r>
          </a:p>
          <a:p>
            <a:pPr marL="800100" lvl="1" indent="-342900">
              <a:spcBef>
                <a:spcPct val="20000"/>
              </a:spcBef>
              <a:buFontTx/>
              <a:buChar char="-"/>
              <a:defRPr/>
            </a:pPr>
            <a:endParaRPr lang="en-US" sz="2000" b="1">
              <a:latin typeface="Calibri" pitchFamily="34" charset="0"/>
              <a:cs typeface="Calibri" pitchFamily="34" charset="0"/>
            </a:endParaRP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sp>
        <p:nvSpPr>
          <p:cNvPr id="2" name="Espace réservé du numéro de diapositive 1"/>
          <p:cNvSpPr>
            <a:spLocks noGrp="1"/>
          </p:cNvSpPr>
          <p:nvPr>
            <p:ph type="sldNum" sz="quarter" idx="12"/>
          </p:nvPr>
        </p:nvSpPr>
        <p:spPr/>
        <p:txBody>
          <a:bodyPr/>
          <a:lstStyle/>
          <a:p>
            <a:fld id="{2955E3DD-04B1-4142-8BA3-27EC25A0645F}" type="slidenum">
              <a:rPr lang="en-US" smtClean="0"/>
              <a:t>34</a:t>
            </a:fld>
            <a:endParaRPr lang="en-US"/>
          </a:p>
        </p:txBody>
      </p:sp>
    </p:spTree>
    <p:extLst>
      <p:ext uri="{BB962C8B-B14F-4D97-AF65-F5344CB8AC3E}">
        <p14:creationId xmlns:p14="http://schemas.microsoft.com/office/powerpoint/2010/main" val="34724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3">
                                            <p:txEl>
                                              <p:pRg st="3" end="3"/>
                                            </p:txEl>
                                          </p:spTgt>
                                        </p:tgtEl>
                                        <p:attrNameLst>
                                          <p:attrName>style.visibility</p:attrName>
                                        </p:attrNameLst>
                                      </p:cBhvr>
                                      <p:to>
                                        <p:strVal val="visible"/>
                                      </p:to>
                                    </p:set>
                                  </p:childTnLst>
                                </p:cTn>
                              </p:par>
                            </p:childTnLst>
                          </p:cTn>
                        </p:par>
                        <p:par>
                          <p:cTn id="7" fill="hold">
                            <p:stCondLst>
                              <p:cond delay="0"/>
                            </p:stCondLst>
                            <p:childTnLst>
                              <p:par>
                                <p:cTn id="8" presetID="60" presetClass="path" presetSubtype="0" accel="50000" decel="50000" fill="hold" grpId="0" nodeType="afterEffect">
                                  <p:stCondLst>
                                    <p:cond delay="0"/>
                                  </p:stCondLst>
                                  <p:childTnLst>
                                    <p:animMotion origin="layout" path="M -0.004 -0.16582 C 0.00225 -0.17113 0.01076 -0.18039 0.00625 -0.19472 C -0.00052 -0.21623 -0.03368 -0.19912 -0.04184 -0.22433 C -0.04896 -0.24699 -0.0165 -0.25115 -0.02327 -0.27266 C -0.03039 -0.29533 -0.0474 -0.27174 -0.05504 -0.29602 C -0.06181 -0.3173 -0.04393 -0.31336 -0.05 -0.33256 C -0.05591 -0.35129 -0.06372 -0.33603 -0.0691 -0.35291 C -0.07205 -0.36239 -0.06945 -0.36494 -0.06754 -0.36702 " pathEditMode="relative" rAng="14836454" ptsTypes="ffffffff">
                                      <p:cBhvr>
                                        <p:cTn id="9" dur="2000" fill="hold"/>
                                        <p:tgtEl>
                                          <p:spTgt spid="217352"/>
                                        </p:tgtEl>
                                        <p:attrNameLst>
                                          <p:attrName>ppt_x</p:attrName>
                                          <p:attrName>ppt_y</p:attrName>
                                        </p:attrNameLst>
                                      </p:cBhvr>
                                      <p:rCtr x="-3177" y="-10060"/>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93">
                                            <p:txEl>
                                              <p:pRg st="4" end="4"/>
                                            </p:txEl>
                                          </p:spTgt>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296"/>
                                        </p:tgtEl>
                                        <p:attrNameLst>
                                          <p:attrName>style.visibility</p:attrName>
                                        </p:attrNameLst>
                                      </p:cBhvr>
                                      <p:to>
                                        <p:strVal val="visible"/>
                                      </p:to>
                                    </p:set>
                                    <p:animEffect transition="in" filter="fade">
                                      <p:cBhvr>
                                        <p:cTn id="16" dur="5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352" grpId="0" animBg="1"/>
      <p:bldP spid="29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ZoneTexte 294"/>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dirty="0">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Remediation techniques: phytoremediation</a:t>
            </a:r>
          </a:p>
        </p:txBody>
      </p:sp>
      <p:pic>
        <p:nvPicPr>
          <p:cNvPr id="305" name="Image 3"/>
          <p:cNvPicPr>
            <a:picLocks noChangeAspect="1"/>
          </p:cNvPicPr>
          <p:nvPr/>
        </p:nvPicPr>
        <p:blipFill>
          <a:blip r:embed="rId3">
            <a:extLst>
              <a:ext uri="{28A0092B-C50C-407E-A947-70E740481C1C}">
                <a14:useLocalDpi xmlns:a14="http://schemas.microsoft.com/office/drawing/2010/main" val="0"/>
              </a:ext>
            </a:extLst>
          </a:blip>
          <a:srcRect l="9843" t="17374" r="9843" b="30235"/>
          <a:stretch>
            <a:fillRect/>
          </a:stretch>
        </p:blipFill>
        <p:spPr bwMode="auto">
          <a:xfrm>
            <a:off x="1259632" y="552621"/>
            <a:ext cx="7325462" cy="630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 name="ZoneTexte 4"/>
          <p:cNvSpPr txBox="1">
            <a:spLocks noChangeArrowheads="1"/>
          </p:cNvSpPr>
          <p:nvPr/>
        </p:nvSpPr>
        <p:spPr bwMode="auto">
          <a:xfrm>
            <a:off x="7524551" y="6578735"/>
            <a:ext cx="22320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BE" altLang="fr-FR" sz="1100"/>
              <a:t>Conesa </a:t>
            </a:r>
            <a:r>
              <a:rPr lang="fr-BE" altLang="fr-FR" sz="1100" i="1"/>
              <a:t>et al., </a:t>
            </a:r>
            <a:r>
              <a:rPr lang="fr-BE" altLang="fr-FR" sz="1100"/>
              <a:t>2012</a:t>
            </a:r>
            <a:endParaRPr lang="en-US" altLang="fr-FR" sz="1100"/>
          </a:p>
        </p:txBody>
      </p:sp>
      <p:sp>
        <p:nvSpPr>
          <p:cNvPr id="2" name="Espace réservé du numéro de diapositive 1"/>
          <p:cNvSpPr>
            <a:spLocks noGrp="1"/>
          </p:cNvSpPr>
          <p:nvPr>
            <p:ph type="sldNum" sz="quarter" idx="12"/>
          </p:nvPr>
        </p:nvSpPr>
        <p:spPr/>
        <p:txBody>
          <a:bodyPr/>
          <a:lstStyle/>
          <a:p>
            <a:fld id="{2955E3DD-04B1-4142-8BA3-27EC25A0645F}" type="slidenum">
              <a:rPr lang="fr-FR" smtClean="0"/>
              <a:t>35</a:t>
            </a:fld>
            <a:endParaRPr lang="fr-FR"/>
          </a:p>
        </p:txBody>
      </p:sp>
    </p:spTree>
    <p:extLst>
      <p:ext uri="{BB962C8B-B14F-4D97-AF65-F5344CB8AC3E}">
        <p14:creationId xmlns:p14="http://schemas.microsoft.com/office/powerpoint/2010/main" val="877516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Espace réservé du contenu 2"/>
          <p:cNvSpPr txBox="1">
            <a:spLocks/>
          </p:cNvSpPr>
          <p:nvPr/>
        </p:nvSpPr>
        <p:spPr>
          <a:xfrm>
            <a:off x="173486" y="620688"/>
            <a:ext cx="8791001" cy="7821354"/>
          </a:xfrm>
          <a:prstGeom prst="rect">
            <a:avLst/>
          </a:prstGeom>
        </p:spPr>
        <p:txBody>
          <a:bodyPr vert="horz" wrap="square" lIns="72000" tIns="72000" rIns="72000" bIns="72000" rtlCol="0">
            <a:spAutoFit/>
          </a:bodyPr>
          <a:lstStyle/>
          <a:p>
            <a:pPr marL="342900" indent="-342900" algn="just">
              <a:spcBef>
                <a:spcPct val="20000"/>
              </a:spcBef>
              <a:buFont typeface="Arial" pitchFamily="34" charset="0"/>
              <a:buChar char="•"/>
              <a:defRPr/>
            </a:pPr>
            <a:r>
              <a:rPr lang="en-US" sz="2200" b="1">
                <a:latin typeface="Calibri" pitchFamily="34" charset="0"/>
                <a:cs typeface="Calibri" pitchFamily="34" charset="0"/>
              </a:rPr>
              <a:t>Phytoremediation </a:t>
            </a:r>
            <a:r>
              <a:rPr lang="en-US" sz="2200">
                <a:latin typeface="Calibri" pitchFamily="34" charset="0"/>
                <a:cs typeface="Calibri" pitchFamily="34" charset="0"/>
              </a:rPr>
              <a:t>is the use of plants and their associated micro-organisms in various engineered treatment options to clean-up polluted matrices (soil, water, sediments)</a:t>
            </a:r>
          </a:p>
          <a:p>
            <a:pPr marL="342900" indent="-342900" algn="just">
              <a:spcBef>
                <a:spcPct val="20000"/>
              </a:spcBef>
              <a:buFont typeface="Arial" pitchFamily="34" charset="0"/>
              <a:buChar char="•"/>
              <a:defRPr/>
            </a:pPr>
            <a:endParaRPr lang="en-US" sz="2200" b="1">
              <a:latin typeface="Calibri" pitchFamily="34" charset="0"/>
              <a:cs typeface="Calibri" pitchFamily="34" charset="0"/>
            </a:endParaRPr>
          </a:p>
          <a:p>
            <a:pPr marL="342900" indent="-342900" algn="just">
              <a:spcBef>
                <a:spcPct val="20000"/>
              </a:spcBef>
              <a:buFont typeface="Arial" pitchFamily="34" charset="0"/>
              <a:buChar char="•"/>
              <a:defRPr/>
            </a:pPr>
            <a:r>
              <a:rPr lang="en-US" sz="2000" b="1">
                <a:latin typeface="Calibri" pitchFamily="34" charset="0"/>
                <a:cs typeface="Calibri" pitchFamily="34" charset="0"/>
              </a:rPr>
              <a:t>Phytoremediation market is growing… but is still confidential (1% in USA, 0.3% in France)!</a:t>
            </a:r>
          </a:p>
          <a:p>
            <a:pPr algn="just">
              <a:spcBef>
                <a:spcPct val="20000"/>
              </a:spcBef>
              <a:defRPr/>
            </a:pPr>
            <a:endParaRPr lang="en-US" sz="2200">
              <a:latin typeface="Calibri" pitchFamily="34" charset="0"/>
              <a:cs typeface="Calibri" pitchFamily="34" charset="0"/>
            </a:endParaRPr>
          </a:p>
          <a:p>
            <a:pPr marL="342900" indent="-342900" algn="just">
              <a:spcBef>
                <a:spcPct val="20000"/>
              </a:spcBef>
              <a:buFont typeface="Arial" pitchFamily="34" charset="0"/>
              <a:buChar char="•"/>
              <a:defRPr/>
            </a:pPr>
            <a:r>
              <a:rPr lang="en-US" sz="2200">
                <a:latin typeface="Calibri" pitchFamily="34" charset="0"/>
                <a:cs typeface="Calibri" pitchFamily="34" charset="0"/>
              </a:rPr>
              <a:t>Wetlands were used for waste treatment in Europe for centuries</a:t>
            </a:r>
          </a:p>
          <a:p>
            <a:pPr marL="342900" indent="-342900" algn="just">
              <a:spcBef>
                <a:spcPct val="20000"/>
              </a:spcBef>
              <a:buFont typeface="Arial" pitchFamily="34" charset="0"/>
              <a:buChar char="•"/>
              <a:defRPr/>
            </a:pPr>
            <a:endParaRPr lang="en-US" sz="800">
              <a:latin typeface="Calibri" pitchFamily="34" charset="0"/>
              <a:cs typeface="Calibri" pitchFamily="34" charset="0"/>
            </a:endParaRPr>
          </a:p>
          <a:p>
            <a:pPr marL="342900" indent="-342900" algn="just">
              <a:spcBef>
                <a:spcPct val="20000"/>
              </a:spcBef>
              <a:buFont typeface="Arial" pitchFamily="34" charset="0"/>
              <a:buChar char="•"/>
              <a:defRPr/>
            </a:pPr>
            <a:r>
              <a:rPr lang="en-US" sz="2200">
                <a:latin typeface="Calibri" pitchFamily="34" charset="0"/>
                <a:cs typeface="Calibri" pitchFamily="34" charset="0"/>
              </a:rPr>
              <a:t>Last century: metal hyperaccumulator plants were discovered and used as indicators for mining </a:t>
            </a:r>
          </a:p>
          <a:p>
            <a:pPr marL="342900" indent="-342900" algn="just">
              <a:spcBef>
                <a:spcPct val="20000"/>
              </a:spcBef>
              <a:buFont typeface="Arial" pitchFamily="34" charset="0"/>
              <a:buChar char="•"/>
              <a:defRPr/>
            </a:pPr>
            <a:endParaRPr lang="en-US" sz="800">
              <a:latin typeface="Calibri" pitchFamily="34" charset="0"/>
              <a:cs typeface="Calibri" pitchFamily="34" charset="0"/>
            </a:endParaRPr>
          </a:p>
          <a:p>
            <a:pPr marL="342900" indent="-342900" algn="just">
              <a:spcBef>
                <a:spcPct val="20000"/>
              </a:spcBef>
              <a:buFont typeface="Arial" pitchFamily="34" charset="0"/>
              <a:buChar char="•"/>
              <a:defRPr/>
            </a:pPr>
            <a:r>
              <a:rPr lang="en-US" sz="2000">
                <a:latin typeface="Calibri" pitchFamily="34" charset="0"/>
                <a:cs typeface="Calibri" pitchFamily="34" charset="0"/>
              </a:rPr>
              <a:t>1994: First use of the term « phytoremediation »</a:t>
            </a:r>
          </a:p>
          <a:p>
            <a:pPr marL="342900" indent="-342900" algn="just">
              <a:spcBef>
                <a:spcPct val="20000"/>
              </a:spcBef>
              <a:buFont typeface="Arial" pitchFamily="34" charset="0"/>
              <a:buChar char="•"/>
              <a:defRPr/>
            </a:pPr>
            <a:endParaRPr lang="en-US" sz="2000">
              <a:latin typeface="Calibri" pitchFamily="34" charset="0"/>
              <a:cs typeface="Calibri" pitchFamily="34" charset="0"/>
            </a:endParaRPr>
          </a:p>
          <a:p>
            <a:pPr marL="342900" indent="-342900" algn="just">
              <a:spcBef>
                <a:spcPct val="20000"/>
              </a:spcBef>
              <a:buFont typeface="Arial" pitchFamily="34" charset="0"/>
              <a:buChar char="•"/>
              <a:defRPr/>
            </a:pPr>
            <a:r>
              <a:rPr lang="en-US" sz="2000">
                <a:latin typeface="Calibri" pitchFamily="34" charset="0"/>
                <a:cs typeface="Calibri" pitchFamily="34" charset="0"/>
              </a:rPr>
              <a:t>Hundreds/thousands of greenhouse experiments… but less than 100 experimental sites worldwide!!!  (In 2010: Europe: 40 for phytostabilisation, 30 for phytoextraction; Worldwide: &lt;15 for phytodegradation)</a:t>
            </a:r>
          </a:p>
          <a:p>
            <a:pPr marL="342900" indent="-342900" algn="just">
              <a:spcBef>
                <a:spcPct val="20000"/>
              </a:spcBef>
              <a:buFont typeface="Arial" pitchFamily="34" charset="0"/>
              <a:buChar char="•"/>
              <a:defRPr/>
            </a:pPr>
            <a:endParaRPr lang="en-US" sz="2000">
              <a:latin typeface="Calibri" pitchFamily="34" charset="0"/>
              <a:cs typeface="Calibri" pitchFamily="34" charset="0"/>
            </a:endParaRPr>
          </a:p>
          <a:p>
            <a:pPr marL="342900" indent="-342900" algn="just">
              <a:spcBef>
                <a:spcPct val="20000"/>
              </a:spcBef>
              <a:buFont typeface="Arial" pitchFamily="34" charset="0"/>
              <a:buChar char="•"/>
              <a:defRPr/>
            </a:pPr>
            <a:endParaRPr lang="en-US" sz="2000">
              <a:latin typeface="Calibri" pitchFamily="34" charset="0"/>
              <a:cs typeface="Calibri" pitchFamily="34" charset="0"/>
            </a:endParaRPr>
          </a:p>
          <a:p>
            <a:pPr marL="342900" indent="-342900" algn="just">
              <a:spcBef>
                <a:spcPct val="20000"/>
              </a:spcBef>
              <a:buFont typeface="Arial" pitchFamily="34" charset="0"/>
              <a:buChar char="•"/>
              <a:defRPr/>
            </a:pPr>
            <a:endParaRPr lang="en-US" sz="2000">
              <a:latin typeface="Calibri" pitchFamily="34" charset="0"/>
              <a:cs typeface="Calibri" pitchFamily="34" charset="0"/>
            </a:endParaRPr>
          </a:p>
          <a:p>
            <a:pPr algn="just">
              <a:spcBef>
                <a:spcPct val="20000"/>
              </a:spcBef>
              <a:defRPr/>
            </a:pPr>
            <a:r>
              <a:rPr lang="en-US" sz="2000">
                <a:latin typeface="Calibri" pitchFamily="34" charset="0"/>
                <a:cs typeface="Calibri" pitchFamily="34" charset="0"/>
              </a:rPr>
              <a:t> </a:t>
            </a: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sp>
        <p:nvSpPr>
          <p:cNvPr id="277" name="ZoneTexte 276"/>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Remediation techniques: phytoremediation</a:t>
            </a:r>
          </a:p>
        </p:txBody>
      </p:sp>
      <p:sp>
        <p:nvSpPr>
          <p:cNvPr id="2" name="Espace réservé du numéro de diapositive 1"/>
          <p:cNvSpPr>
            <a:spLocks noGrp="1"/>
          </p:cNvSpPr>
          <p:nvPr>
            <p:ph type="sldNum" sz="quarter" idx="12"/>
          </p:nvPr>
        </p:nvSpPr>
        <p:spPr/>
        <p:txBody>
          <a:bodyPr/>
          <a:lstStyle/>
          <a:p>
            <a:fld id="{2955E3DD-04B1-4142-8BA3-27EC25A0645F}" type="slidenum">
              <a:rPr lang="en-US" smtClean="0"/>
              <a:t>36</a:t>
            </a:fld>
            <a:endParaRPr lang="en-US"/>
          </a:p>
        </p:txBody>
      </p:sp>
    </p:spTree>
    <p:extLst>
      <p:ext uri="{BB962C8B-B14F-4D97-AF65-F5344CB8AC3E}">
        <p14:creationId xmlns:p14="http://schemas.microsoft.com/office/powerpoint/2010/main" val="203923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1">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1">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ZoneTexte 276"/>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dirty="0">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Remediation techniques: phytoremediation</a:t>
            </a:r>
          </a:p>
        </p:txBody>
      </p:sp>
      <p:sp>
        <p:nvSpPr>
          <p:cNvPr id="278" name="ZoneTexte 277"/>
          <p:cNvSpPr txBox="1"/>
          <p:nvPr/>
        </p:nvSpPr>
        <p:spPr>
          <a:xfrm>
            <a:off x="0" y="2851919"/>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dirty="0">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Phytoremediation techniques: pros and cons?</a:t>
            </a:r>
          </a:p>
        </p:txBody>
      </p:sp>
      <p:sp>
        <p:nvSpPr>
          <p:cNvPr id="2" name="Espace réservé du numéro de diapositive 1"/>
          <p:cNvSpPr>
            <a:spLocks noGrp="1"/>
          </p:cNvSpPr>
          <p:nvPr>
            <p:ph type="sldNum" sz="quarter" idx="12"/>
          </p:nvPr>
        </p:nvSpPr>
        <p:spPr/>
        <p:txBody>
          <a:bodyPr/>
          <a:lstStyle/>
          <a:p>
            <a:fld id="{2955E3DD-04B1-4142-8BA3-27EC25A0645F}" type="slidenum">
              <a:rPr lang="fr-FR" smtClean="0"/>
              <a:t>37</a:t>
            </a:fld>
            <a:endParaRPr lang="fr-FR"/>
          </a:p>
        </p:txBody>
      </p:sp>
    </p:spTree>
    <p:extLst>
      <p:ext uri="{BB962C8B-B14F-4D97-AF65-F5344CB8AC3E}">
        <p14:creationId xmlns:p14="http://schemas.microsoft.com/office/powerpoint/2010/main" val="3547304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Espace réservé du contenu 2"/>
          <p:cNvSpPr txBox="1">
            <a:spLocks/>
          </p:cNvSpPr>
          <p:nvPr/>
        </p:nvSpPr>
        <p:spPr>
          <a:xfrm>
            <a:off x="173486" y="620688"/>
            <a:ext cx="8791001" cy="853292"/>
          </a:xfrm>
          <a:prstGeom prst="rect">
            <a:avLst/>
          </a:prstGeom>
        </p:spPr>
        <p:txBody>
          <a:bodyPr vert="horz" wrap="square" lIns="72000" tIns="72000" rIns="72000" bIns="72000" rtlCol="0">
            <a:spAutoFit/>
          </a:bodyPr>
          <a:lstStyle/>
          <a:p>
            <a:pPr marL="342900" lvl="0" indent="-342900" algn="just">
              <a:spcBef>
                <a:spcPct val="20000"/>
              </a:spcBef>
              <a:buFont typeface="Arial" pitchFamily="34" charset="0"/>
              <a:buChar char="•"/>
              <a:defRPr/>
            </a:pPr>
            <a:r>
              <a:rPr lang="en-US" sz="2200" b="1">
                <a:latin typeface="Calibri" pitchFamily="34" charset="0"/>
                <a:cs typeface="Calibri" pitchFamily="34" charset="0"/>
              </a:rPr>
              <a:t>Phytoremediation: pros</a:t>
            </a:r>
          </a:p>
          <a:p>
            <a:pPr marL="800100" lvl="1" indent="-342900">
              <a:spcBef>
                <a:spcPct val="20000"/>
              </a:spcBef>
              <a:buFontTx/>
              <a:buChar char="-"/>
              <a:defRPr/>
            </a:pPr>
            <a:endParaRPr lang="en-US" sz="2000" b="1">
              <a:latin typeface="Calibri" pitchFamily="34" charset="0"/>
              <a:cs typeface="Calibri" pitchFamily="34" charset="0"/>
            </a:endParaRPr>
          </a:p>
        </p:txBody>
      </p:sp>
      <p:sp>
        <p:nvSpPr>
          <p:cNvPr id="6" name="Rectangle 3"/>
          <p:cNvSpPr txBox="1">
            <a:spLocks noChangeArrowheads="1"/>
          </p:cNvSpPr>
          <p:nvPr/>
        </p:nvSpPr>
        <p:spPr>
          <a:xfrm>
            <a:off x="395288" y="1341438"/>
            <a:ext cx="8229600" cy="45307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900"/>
          </a:p>
        </p:txBody>
      </p:sp>
      <p:sp>
        <p:nvSpPr>
          <p:cNvPr id="11" name="Rectangle 10"/>
          <p:cNvSpPr/>
          <p:nvPr/>
        </p:nvSpPr>
        <p:spPr>
          <a:xfrm>
            <a:off x="408677" y="1124744"/>
            <a:ext cx="8555809" cy="5755422"/>
          </a:xfrm>
          <a:prstGeom prst="rect">
            <a:avLst/>
          </a:prstGeom>
          <a:solidFill>
            <a:srgbClr val="92D050"/>
          </a:solidFill>
        </p:spPr>
        <p:txBody>
          <a:bodyPr wrap="square">
            <a:spAutoFit/>
          </a:bodyPr>
          <a:lstStyle/>
          <a:p>
            <a:pPr marL="342900" indent="-342900" defTabSz="739775">
              <a:spcBef>
                <a:spcPts val="600"/>
              </a:spcBef>
              <a:buFont typeface="Arial" pitchFamily="34" charset="0"/>
              <a:buChar char="•"/>
            </a:pPr>
            <a:r>
              <a:rPr lang="en-US" sz="2200" b="1"/>
              <a:t>Cost effective (10 to 100 times cheaper than conventional methods)</a:t>
            </a:r>
          </a:p>
          <a:p>
            <a:pPr marL="342900" indent="-342900" defTabSz="739775">
              <a:spcBef>
                <a:spcPts val="600"/>
              </a:spcBef>
              <a:buFont typeface="Arial" pitchFamily="34" charset="0"/>
              <a:buChar char="•"/>
            </a:pPr>
            <a:r>
              <a:rPr lang="en-US" sz="2200" b="1"/>
              <a:t>Low energy cost (sun!)</a:t>
            </a:r>
          </a:p>
          <a:p>
            <a:pPr marL="342900" indent="-342900" defTabSz="739775">
              <a:spcBef>
                <a:spcPts val="600"/>
              </a:spcBef>
              <a:buFont typeface="Arial" pitchFamily="34" charset="0"/>
              <a:buChar char="•"/>
            </a:pPr>
            <a:r>
              <a:rPr lang="en-US" sz="2200" b="1"/>
              <a:t>Low technical skills</a:t>
            </a:r>
          </a:p>
          <a:p>
            <a:pPr marL="342900" indent="-342900" defTabSz="739775">
              <a:spcBef>
                <a:spcPts val="600"/>
              </a:spcBef>
              <a:buFont typeface="Arial" pitchFamily="34" charset="0"/>
              <a:buChar char="•"/>
            </a:pPr>
            <a:r>
              <a:rPr lang="en-US" sz="2200" b="1"/>
              <a:t>Environmental friendly</a:t>
            </a:r>
          </a:p>
          <a:p>
            <a:pPr marL="342900" indent="-342900" defTabSz="739775">
              <a:spcBef>
                <a:spcPts val="600"/>
              </a:spcBef>
              <a:buFont typeface="Arial" pitchFamily="34" charset="0"/>
              <a:buChar char="•"/>
            </a:pPr>
            <a:r>
              <a:rPr lang="en-US" sz="2200" b="1"/>
              <a:t>“nature” method, more esthetically pleasing</a:t>
            </a:r>
          </a:p>
          <a:p>
            <a:pPr marL="342900" indent="-342900" defTabSz="739775">
              <a:spcBef>
                <a:spcPts val="600"/>
              </a:spcBef>
              <a:buFont typeface="Arial" pitchFamily="34" charset="0"/>
              <a:buChar char="•"/>
            </a:pPr>
            <a:r>
              <a:rPr lang="en-US" sz="2200" b="1"/>
              <a:t>Good public acceptance</a:t>
            </a:r>
          </a:p>
          <a:p>
            <a:pPr marL="342900" indent="-342900" defTabSz="739775">
              <a:spcBef>
                <a:spcPts val="600"/>
              </a:spcBef>
              <a:buFont typeface="Arial" pitchFamily="34" charset="0"/>
              <a:buChar char="•"/>
            </a:pPr>
            <a:endParaRPr lang="en-US" sz="2200" b="1"/>
          </a:p>
          <a:p>
            <a:pPr marL="342900" indent="-342900" defTabSz="739775">
              <a:spcBef>
                <a:spcPts val="600"/>
              </a:spcBef>
              <a:buFont typeface="Arial" pitchFamily="34" charset="0"/>
              <a:buChar char="•"/>
            </a:pPr>
            <a:r>
              <a:rPr lang="en-US" sz="2200" b="1"/>
              <a:t>Reduces potential for transport of contaminants by wind, reduces soil erosion</a:t>
            </a:r>
          </a:p>
          <a:p>
            <a:pPr marL="342900" indent="-342900" defTabSz="739775">
              <a:spcBef>
                <a:spcPts val="600"/>
              </a:spcBef>
              <a:buFont typeface="Arial" pitchFamily="34" charset="0"/>
              <a:buChar char="•"/>
            </a:pPr>
            <a:r>
              <a:rPr lang="en-US" sz="2200" b="1"/>
              <a:t>Multiple contaminants can be removed with the same plant</a:t>
            </a:r>
          </a:p>
          <a:p>
            <a:pPr marL="342900" indent="-342900" defTabSz="739775">
              <a:spcBef>
                <a:spcPts val="600"/>
              </a:spcBef>
              <a:buFont typeface="Arial" pitchFamily="34" charset="0"/>
              <a:buChar char="•"/>
            </a:pPr>
            <a:r>
              <a:rPr lang="en-US" sz="2200" b="1"/>
              <a:t>Minimal land disturbance.</a:t>
            </a:r>
          </a:p>
          <a:p>
            <a:pPr marL="342900" indent="-342900" defTabSz="739775">
              <a:spcBef>
                <a:spcPts val="600"/>
              </a:spcBef>
              <a:buFont typeface="Arial" pitchFamily="34" charset="0"/>
              <a:buChar char="•"/>
            </a:pPr>
            <a:r>
              <a:rPr lang="en-US" sz="2200" b="1"/>
              <a:t>Maintain / stimulate soil biodiversity and/or functionnality</a:t>
            </a:r>
          </a:p>
          <a:p>
            <a:pPr marL="342900" indent="-342900" defTabSz="739775">
              <a:spcBef>
                <a:spcPts val="600"/>
              </a:spcBef>
              <a:buFont typeface="Arial" pitchFamily="34" charset="0"/>
              <a:buChar char="•"/>
            </a:pPr>
            <a:r>
              <a:rPr lang="en-US" sz="2200" b="1"/>
              <a:t>No noise and olfactory nuisance</a:t>
            </a:r>
          </a:p>
          <a:p>
            <a:pPr marL="342900" indent="-342900" defTabSz="739775">
              <a:spcBef>
                <a:spcPts val="600"/>
              </a:spcBef>
              <a:buFont typeface="Arial" pitchFamily="34" charset="0"/>
              <a:buChar char="•"/>
            </a:pPr>
            <a:endParaRPr lang="en-US" sz="2200" b="1"/>
          </a:p>
        </p:txBody>
      </p:sp>
      <p:sp>
        <p:nvSpPr>
          <p:cNvPr id="8" name="ZoneTexte 7"/>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Remediation techniques: phytoremediation</a:t>
            </a:r>
          </a:p>
        </p:txBody>
      </p:sp>
      <p:sp>
        <p:nvSpPr>
          <p:cNvPr id="2" name="Espace réservé du numéro de diapositive 1"/>
          <p:cNvSpPr>
            <a:spLocks noGrp="1"/>
          </p:cNvSpPr>
          <p:nvPr>
            <p:ph type="sldNum" sz="quarter" idx="12"/>
          </p:nvPr>
        </p:nvSpPr>
        <p:spPr/>
        <p:txBody>
          <a:bodyPr/>
          <a:lstStyle/>
          <a:p>
            <a:fld id="{2955E3DD-04B1-4142-8BA3-27EC25A0645F}" type="slidenum">
              <a:rPr lang="en-US" smtClean="0"/>
              <a:t>38</a:t>
            </a:fld>
            <a:endParaRPr lang="en-US"/>
          </a:p>
        </p:txBody>
      </p:sp>
    </p:spTree>
    <p:extLst>
      <p:ext uri="{BB962C8B-B14F-4D97-AF65-F5344CB8AC3E}">
        <p14:creationId xmlns:p14="http://schemas.microsoft.com/office/powerpoint/2010/main" val="74020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Espace réservé du contenu 2"/>
          <p:cNvSpPr txBox="1">
            <a:spLocks/>
          </p:cNvSpPr>
          <p:nvPr/>
        </p:nvSpPr>
        <p:spPr>
          <a:xfrm>
            <a:off x="173486" y="620688"/>
            <a:ext cx="8791001" cy="853292"/>
          </a:xfrm>
          <a:prstGeom prst="rect">
            <a:avLst/>
          </a:prstGeom>
        </p:spPr>
        <p:txBody>
          <a:bodyPr vert="horz" wrap="square" lIns="72000" tIns="72000" rIns="72000" bIns="72000" rtlCol="0">
            <a:spAutoFit/>
          </a:bodyPr>
          <a:lstStyle/>
          <a:p>
            <a:pPr marL="342900" lvl="0" indent="-342900" algn="just">
              <a:spcBef>
                <a:spcPct val="20000"/>
              </a:spcBef>
              <a:buFont typeface="Arial" pitchFamily="34" charset="0"/>
              <a:buChar char="•"/>
              <a:defRPr/>
            </a:pPr>
            <a:r>
              <a:rPr lang="en-US" sz="2200" b="1">
                <a:latin typeface="Calibri" pitchFamily="34" charset="0"/>
                <a:cs typeface="Calibri" pitchFamily="34" charset="0"/>
              </a:rPr>
              <a:t>Phytoremediation: cons</a:t>
            </a:r>
          </a:p>
          <a:p>
            <a:pPr marL="800100" lvl="1" indent="-342900">
              <a:spcBef>
                <a:spcPct val="20000"/>
              </a:spcBef>
              <a:buFontTx/>
              <a:buChar char="-"/>
              <a:defRPr/>
            </a:pPr>
            <a:endParaRPr lang="en-US" sz="2000" b="1">
              <a:latin typeface="Calibri" pitchFamily="34" charset="0"/>
              <a:cs typeface="Calibri" pitchFamily="34" charset="0"/>
            </a:endParaRPr>
          </a:p>
        </p:txBody>
      </p:sp>
      <p:sp>
        <p:nvSpPr>
          <p:cNvPr id="6" name="Rectangle 3"/>
          <p:cNvSpPr txBox="1">
            <a:spLocks noChangeArrowheads="1"/>
          </p:cNvSpPr>
          <p:nvPr/>
        </p:nvSpPr>
        <p:spPr>
          <a:xfrm>
            <a:off x="395288" y="1341438"/>
            <a:ext cx="8229600" cy="45307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900"/>
          </a:p>
        </p:txBody>
      </p:sp>
      <p:sp>
        <p:nvSpPr>
          <p:cNvPr id="9" name="Rectangle 8"/>
          <p:cNvSpPr/>
          <p:nvPr/>
        </p:nvSpPr>
        <p:spPr>
          <a:xfrm>
            <a:off x="395536" y="1124744"/>
            <a:ext cx="8568950" cy="1677382"/>
          </a:xfrm>
          <a:prstGeom prst="rect">
            <a:avLst/>
          </a:prstGeom>
          <a:solidFill>
            <a:schemeClr val="accent5">
              <a:lumMod val="40000"/>
              <a:lumOff val="60000"/>
            </a:schemeClr>
          </a:solidFill>
        </p:spPr>
        <p:txBody>
          <a:bodyPr wrap="square">
            <a:spAutoFit/>
          </a:bodyPr>
          <a:lstStyle/>
          <a:p>
            <a:pPr marL="342900" indent="-342900" defTabSz="739775">
              <a:spcBef>
                <a:spcPts val="600"/>
              </a:spcBef>
              <a:buFont typeface="Arial" pitchFamily="34" charset="0"/>
              <a:buChar char="•"/>
            </a:pPr>
            <a:r>
              <a:rPr lang="en-US" sz="2200" b="1"/>
              <a:t>Slow rate : several years to several tens of years</a:t>
            </a:r>
          </a:p>
          <a:p>
            <a:pPr marL="342900" indent="-342900" defTabSz="739775">
              <a:spcBef>
                <a:spcPts val="600"/>
              </a:spcBef>
              <a:buFont typeface="Arial" pitchFamily="34" charset="0"/>
              <a:buChar char="•"/>
            </a:pPr>
            <a:r>
              <a:rPr lang="en-US" sz="2200" b="1"/>
              <a:t>Difficult to achieve acceptable levels of remediation</a:t>
            </a:r>
          </a:p>
          <a:p>
            <a:pPr marL="342900" indent="-342900" defTabSz="739775">
              <a:spcBef>
                <a:spcPts val="600"/>
              </a:spcBef>
              <a:buFont typeface="Arial" pitchFamily="34" charset="0"/>
              <a:buChar char="•"/>
            </a:pPr>
            <a:r>
              <a:rPr lang="en-US" sz="2200" b="1"/>
              <a:t>Extensive</a:t>
            </a:r>
          </a:p>
          <a:p>
            <a:pPr marL="342900" indent="-342900" defTabSz="739775">
              <a:spcBef>
                <a:spcPts val="600"/>
              </a:spcBef>
              <a:buFont typeface="Arial" pitchFamily="34" charset="0"/>
              <a:buChar char="•"/>
            </a:pPr>
            <a:r>
              <a:rPr lang="en-US" sz="2200" b="1"/>
              <a:t>Limited to root depth</a:t>
            </a:r>
          </a:p>
        </p:txBody>
      </p:sp>
      <p:sp>
        <p:nvSpPr>
          <p:cNvPr id="8" name="ZoneTexte 7"/>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Remediation techniques: phytoremediation</a:t>
            </a:r>
          </a:p>
        </p:txBody>
      </p:sp>
      <p:pic>
        <p:nvPicPr>
          <p:cNvPr id="7" name="Picture 6" descr="rooting_dep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05" y="2916486"/>
            <a:ext cx="5372191" cy="394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2955E3DD-04B1-4142-8BA3-27EC25A0645F}" type="slidenum">
              <a:rPr lang="en-US" smtClean="0"/>
              <a:t>39</a:t>
            </a:fld>
            <a:endParaRPr lang="en-US"/>
          </a:p>
        </p:txBody>
      </p:sp>
    </p:spTree>
    <p:extLst>
      <p:ext uri="{BB962C8B-B14F-4D97-AF65-F5344CB8AC3E}">
        <p14:creationId xmlns:p14="http://schemas.microsoft.com/office/powerpoint/2010/main" val="386774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1142976" y="3929066"/>
            <a:ext cx="4071966" cy="2286016"/>
          </a:xfrm>
          <a:prstGeom prst="rect">
            <a:avLst/>
          </a:prstGeom>
          <a:noFill/>
          <a:ln w="9525">
            <a:noFill/>
            <a:miter lim="800000"/>
            <a:headEnd/>
            <a:tailEnd/>
          </a:ln>
          <a:effectLst/>
        </p:spPr>
      </p:pic>
      <p:pic>
        <p:nvPicPr>
          <p:cNvPr id="5" name="Picture 4"/>
          <p:cNvPicPr>
            <a:picLocks noChangeAspect="1" noChangeArrowheads="1"/>
          </p:cNvPicPr>
          <p:nvPr/>
        </p:nvPicPr>
        <p:blipFill>
          <a:blip r:embed="rId3"/>
          <a:srcRect/>
          <a:stretch>
            <a:fillRect/>
          </a:stretch>
        </p:blipFill>
        <p:spPr bwMode="auto">
          <a:xfrm>
            <a:off x="4286248" y="5233724"/>
            <a:ext cx="2571768" cy="1624275"/>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213930" y="2500306"/>
            <a:ext cx="2790626" cy="1857364"/>
          </a:xfrm>
          <a:prstGeom prst="rect">
            <a:avLst/>
          </a:prstGeom>
          <a:noFill/>
          <a:ln w="9525">
            <a:noFill/>
            <a:miter lim="800000"/>
            <a:headEnd/>
            <a:tailEnd/>
          </a:ln>
          <a:effectLst/>
        </p:spPr>
      </p:pic>
      <p:sp>
        <p:nvSpPr>
          <p:cNvPr id="7" name="Rectangle 6"/>
          <p:cNvSpPr/>
          <p:nvPr/>
        </p:nvSpPr>
        <p:spPr>
          <a:xfrm>
            <a:off x="214282" y="1000108"/>
            <a:ext cx="8715436" cy="1200329"/>
          </a:xfrm>
          <a:prstGeom prst="rect">
            <a:avLst/>
          </a:prstGeom>
        </p:spPr>
        <p:txBody>
          <a:bodyPr wrap="square">
            <a:spAutoFit/>
          </a:bodyPr>
          <a:lstStyle/>
          <a:p>
            <a:pPr algn="just"/>
            <a:r>
              <a:rPr lang="en-US" b="1" dirty="0"/>
              <a:t>Water pollution</a:t>
            </a:r>
            <a:r>
              <a:rPr lang="en-US" dirty="0"/>
              <a:t>: - Most of our water bodies have been impacted through our water transportation activities; heavy oil spills and leaks to water bodies, direct deposition of wastes to water bodies and contamination through seepages from landfill or dump sites.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Espace réservé du contenu 2"/>
          <p:cNvSpPr txBox="1">
            <a:spLocks/>
          </p:cNvSpPr>
          <p:nvPr/>
        </p:nvSpPr>
        <p:spPr>
          <a:xfrm>
            <a:off x="173486" y="620688"/>
            <a:ext cx="8791001" cy="853292"/>
          </a:xfrm>
          <a:prstGeom prst="rect">
            <a:avLst/>
          </a:prstGeom>
        </p:spPr>
        <p:txBody>
          <a:bodyPr vert="horz" wrap="square" lIns="72000" tIns="72000" rIns="72000" bIns="72000" rtlCol="0">
            <a:spAutoFit/>
          </a:bodyPr>
          <a:lstStyle/>
          <a:p>
            <a:pPr marL="342900" lvl="0" indent="-342900" algn="just">
              <a:spcBef>
                <a:spcPct val="20000"/>
              </a:spcBef>
              <a:buFont typeface="Arial" pitchFamily="34" charset="0"/>
              <a:buChar char="•"/>
              <a:defRPr/>
            </a:pPr>
            <a:r>
              <a:rPr lang="en-US" sz="2200" b="1">
                <a:latin typeface="Calibri" pitchFamily="34" charset="0"/>
                <a:cs typeface="Calibri" pitchFamily="34" charset="0"/>
              </a:rPr>
              <a:t>Phytoremediation: cons</a:t>
            </a:r>
          </a:p>
          <a:p>
            <a:pPr marL="800100" lvl="1" indent="-342900">
              <a:spcBef>
                <a:spcPct val="20000"/>
              </a:spcBef>
              <a:buFontTx/>
              <a:buChar char="-"/>
              <a:defRPr/>
            </a:pPr>
            <a:endParaRPr lang="en-US" sz="2000" b="1">
              <a:latin typeface="Calibri" pitchFamily="34" charset="0"/>
              <a:cs typeface="Calibri" pitchFamily="34" charset="0"/>
            </a:endParaRPr>
          </a:p>
        </p:txBody>
      </p:sp>
      <p:sp>
        <p:nvSpPr>
          <p:cNvPr id="6" name="Rectangle 3"/>
          <p:cNvSpPr txBox="1">
            <a:spLocks noChangeArrowheads="1"/>
          </p:cNvSpPr>
          <p:nvPr/>
        </p:nvSpPr>
        <p:spPr>
          <a:xfrm>
            <a:off x="395288" y="1341438"/>
            <a:ext cx="8229600" cy="45307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900"/>
          </a:p>
        </p:txBody>
      </p:sp>
      <p:sp>
        <p:nvSpPr>
          <p:cNvPr id="9" name="Rectangle 8"/>
          <p:cNvSpPr/>
          <p:nvPr/>
        </p:nvSpPr>
        <p:spPr>
          <a:xfrm>
            <a:off x="395536" y="1124744"/>
            <a:ext cx="8568950" cy="5416868"/>
          </a:xfrm>
          <a:prstGeom prst="rect">
            <a:avLst/>
          </a:prstGeom>
          <a:solidFill>
            <a:schemeClr val="accent5">
              <a:lumMod val="40000"/>
              <a:lumOff val="60000"/>
            </a:schemeClr>
          </a:solidFill>
        </p:spPr>
        <p:txBody>
          <a:bodyPr wrap="square">
            <a:spAutoFit/>
          </a:bodyPr>
          <a:lstStyle/>
          <a:p>
            <a:pPr marL="342900" indent="-342900" defTabSz="739775">
              <a:spcBef>
                <a:spcPts val="600"/>
              </a:spcBef>
              <a:buFont typeface="Arial" pitchFamily="34" charset="0"/>
              <a:buChar char="•"/>
            </a:pPr>
            <a:r>
              <a:rPr lang="en-US" sz="2200" b="1"/>
              <a:t>Slow rate : several years to several tens of years</a:t>
            </a:r>
          </a:p>
          <a:p>
            <a:pPr marL="342900" indent="-342900" defTabSz="739775">
              <a:spcBef>
                <a:spcPts val="600"/>
              </a:spcBef>
              <a:buFont typeface="Arial" pitchFamily="34" charset="0"/>
              <a:buChar char="•"/>
            </a:pPr>
            <a:r>
              <a:rPr lang="en-US" sz="2200" b="1"/>
              <a:t>Difficult to achieve acceptable levels of remediation</a:t>
            </a:r>
          </a:p>
          <a:p>
            <a:pPr marL="342900" indent="-342900" defTabSz="739775">
              <a:spcBef>
                <a:spcPts val="600"/>
              </a:spcBef>
              <a:buFont typeface="Arial" pitchFamily="34" charset="0"/>
              <a:buChar char="•"/>
            </a:pPr>
            <a:r>
              <a:rPr lang="en-US" sz="2200" b="1"/>
              <a:t>Extensive</a:t>
            </a:r>
          </a:p>
          <a:p>
            <a:pPr marL="342900" indent="-342900" defTabSz="739775">
              <a:spcBef>
                <a:spcPts val="600"/>
              </a:spcBef>
              <a:buFont typeface="Arial" pitchFamily="34" charset="0"/>
              <a:buChar char="•"/>
            </a:pPr>
            <a:r>
              <a:rPr lang="en-US" sz="2200" b="1"/>
              <a:t>Limited to root depth</a:t>
            </a:r>
          </a:p>
          <a:p>
            <a:pPr marL="342900" indent="-342900" defTabSz="739775">
              <a:spcBef>
                <a:spcPts val="600"/>
              </a:spcBef>
              <a:buFont typeface="Arial" pitchFamily="34" charset="0"/>
              <a:buChar char="•"/>
            </a:pPr>
            <a:r>
              <a:rPr lang="en-US" sz="2200" b="1"/>
              <a:t>Trees and plants could require cares</a:t>
            </a:r>
          </a:p>
          <a:p>
            <a:pPr marL="342900" indent="-342900" defTabSz="739775">
              <a:spcBef>
                <a:spcPts val="600"/>
              </a:spcBef>
              <a:buFont typeface="Arial" pitchFamily="34" charset="0"/>
              <a:buChar char="•"/>
            </a:pPr>
            <a:r>
              <a:rPr lang="en-US" sz="2200" b="1"/>
              <a:t>Contaminant might kill the plants (high pollution level, herbicides)</a:t>
            </a:r>
          </a:p>
          <a:p>
            <a:pPr marL="342900" indent="-342900" defTabSz="739775">
              <a:spcBef>
                <a:spcPts val="600"/>
              </a:spcBef>
              <a:buFont typeface="Arial" pitchFamily="34" charset="0"/>
              <a:buChar char="•"/>
            </a:pPr>
            <a:r>
              <a:rPr lang="en-US" sz="2200" b="1"/>
              <a:t>Decrease in action during autumn/winter months</a:t>
            </a:r>
          </a:p>
          <a:p>
            <a:pPr marL="342900" indent="-342900" defTabSz="739775">
              <a:spcBef>
                <a:spcPts val="600"/>
              </a:spcBef>
              <a:buFont typeface="Arial" pitchFamily="34" charset="0"/>
              <a:buChar char="•"/>
            </a:pPr>
            <a:endParaRPr lang="en-US" sz="2200" b="1"/>
          </a:p>
          <a:p>
            <a:pPr marL="342900" indent="-342900" defTabSz="739775">
              <a:spcBef>
                <a:spcPts val="600"/>
              </a:spcBef>
              <a:buFont typeface="Arial" pitchFamily="34" charset="0"/>
              <a:buChar char="•"/>
            </a:pPr>
            <a:r>
              <a:rPr lang="en-US" sz="2200" b="1"/>
              <a:t>Potential phase transfer of contaminant?</a:t>
            </a:r>
          </a:p>
          <a:p>
            <a:pPr marL="342900" indent="-342900" defTabSz="739775">
              <a:spcBef>
                <a:spcPts val="600"/>
              </a:spcBef>
              <a:buFont typeface="Arial" pitchFamily="34" charset="0"/>
              <a:buChar char="•"/>
            </a:pPr>
            <a:r>
              <a:rPr lang="en-US" sz="2200" b="1"/>
              <a:t>Possibility of contaminated plants entering the food chain?</a:t>
            </a:r>
          </a:p>
          <a:p>
            <a:pPr marL="342900" indent="-342900" defTabSz="739775">
              <a:spcBef>
                <a:spcPts val="600"/>
              </a:spcBef>
              <a:buFont typeface="Arial" pitchFamily="34" charset="0"/>
              <a:buChar char="•"/>
            </a:pPr>
            <a:r>
              <a:rPr lang="en-US" sz="2200" b="1"/>
              <a:t>Possible spread of contaminant through falling leaves?</a:t>
            </a:r>
          </a:p>
          <a:p>
            <a:pPr marL="342900" indent="-342900" defTabSz="739775">
              <a:spcBef>
                <a:spcPts val="600"/>
              </a:spcBef>
              <a:buFont typeface="Arial" pitchFamily="34" charset="0"/>
              <a:buChar char="•"/>
            </a:pPr>
            <a:r>
              <a:rPr lang="en-US" sz="2200" b="1"/>
              <a:t>Use of the contaminated biomass?</a:t>
            </a:r>
          </a:p>
          <a:p>
            <a:pPr marL="342900" indent="-342900" defTabSz="739775">
              <a:spcBef>
                <a:spcPts val="600"/>
              </a:spcBef>
              <a:buFont typeface="Arial" pitchFamily="34" charset="0"/>
              <a:buChar char="•"/>
            </a:pPr>
            <a:endParaRPr lang="en-US" sz="2200" b="1"/>
          </a:p>
        </p:txBody>
      </p:sp>
      <p:sp>
        <p:nvSpPr>
          <p:cNvPr id="8" name="ZoneTexte 7"/>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Remediation techniques: phytoremediation</a:t>
            </a:r>
          </a:p>
        </p:txBody>
      </p:sp>
      <p:sp>
        <p:nvSpPr>
          <p:cNvPr id="2" name="Espace réservé du numéro de diapositive 1"/>
          <p:cNvSpPr>
            <a:spLocks noGrp="1"/>
          </p:cNvSpPr>
          <p:nvPr>
            <p:ph type="sldNum" sz="quarter" idx="12"/>
          </p:nvPr>
        </p:nvSpPr>
        <p:spPr/>
        <p:txBody>
          <a:bodyPr/>
          <a:lstStyle/>
          <a:p>
            <a:fld id="{2955E3DD-04B1-4142-8BA3-27EC25A0645F}" type="slidenum">
              <a:rPr lang="en-US" smtClean="0"/>
              <a:t>40</a:t>
            </a:fld>
            <a:endParaRPr lang="en-US"/>
          </a:p>
        </p:txBody>
      </p:sp>
    </p:spTree>
    <p:extLst>
      <p:ext uri="{BB962C8B-B14F-4D97-AF65-F5344CB8AC3E}">
        <p14:creationId xmlns:p14="http://schemas.microsoft.com/office/powerpoint/2010/main" val="106434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203979" y="1621641"/>
            <a:ext cx="4968552"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a:t>Phytoremediation</a:t>
            </a:r>
          </a:p>
          <a:p>
            <a:pPr algn="ctr">
              <a:spcBef>
                <a:spcPct val="50000"/>
              </a:spcBef>
            </a:pPr>
            <a:endParaRPr lang="en-US" sz="2400" b="1"/>
          </a:p>
          <a:p>
            <a:pPr algn="ctr">
              <a:spcBef>
                <a:spcPct val="50000"/>
              </a:spcBef>
            </a:pPr>
            <a:r>
              <a:rPr lang="en-US" sz="2400" b="1"/>
              <a:t>Bioremediation</a:t>
            </a:r>
          </a:p>
          <a:p>
            <a:pPr algn="ctr">
              <a:spcBef>
                <a:spcPct val="50000"/>
              </a:spcBef>
            </a:pPr>
            <a:endParaRPr lang="en-US" sz="2400" b="1"/>
          </a:p>
          <a:p>
            <a:pPr algn="ctr">
              <a:spcBef>
                <a:spcPct val="50000"/>
              </a:spcBef>
            </a:pPr>
            <a:r>
              <a:rPr lang="en-US" sz="2400" b="1"/>
              <a:t>Physico-chemical</a:t>
            </a:r>
          </a:p>
          <a:p>
            <a:pPr algn="ctr">
              <a:spcBef>
                <a:spcPct val="50000"/>
              </a:spcBef>
            </a:pPr>
            <a:r>
              <a:rPr lang="en-US" sz="2400" b="1"/>
              <a:t>remediations</a:t>
            </a:r>
          </a:p>
          <a:p>
            <a:pPr algn="ctr">
              <a:spcBef>
                <a:spcPct val="50000"/>
              </a:spcBef>
            </a:pPr>
            <a:r>
              <a:rPr lang="en-US" sz="2400" b="1"/>
              <a:t> </a:t>
            </a:r>
            <a:endParaRPr lang="en-US" sz="2000" b="1"/>
          </a:p>
          <a:p>
            <a:pPr algn="ctr">
              <a:spcBef>
                <a:spcPct val="50000"/>
              </a:spcBef>
            </a:pPr>
            <a:endParaRPr lang="en-US" sz="2000" b="1"/>
          </a:p>
          <a:p>
            <a:pPr algn="ctr">
              <a:spcBef>
                <a:spcPct val="50000"/>
              </a:spcBef>
            </a:pPr>
            <a:r>
              <a:rPr lang="en-US" sz="2400" b="1"/>
              <a:t>Excavation - landfill</a:t>
            </a:r>
          </a:p>
        </p:txBody>
      </p:sp>
      <p:sp>
        <p:nvSpPr>
          <p:cNvPr id="2" name="Organigramme : Extraire 1"/>
          <p:cNvSpPr/>
          <p:nvPr/>
        </p:nvSpPr>
        <p:spPr>
          <a:xfrm>
            <a:off x="771664" y="1301541"/>
            <a:ext cx="936104" cy="4968552"/>
          </a:xfrm>
          <a:prstGeom prst="flowChartExtract">
            <a:avLst/>
          </a:prstGeom>
          <a:gradFill>
            <a:gsLst>
              <a:gs pos="0">
                <a:srgbClr val="DDB4AD"/>
              </a:gs>
              <a:gs pos="100000">
                <a:srgbClr val="FF0000"/>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rganigramme : Extraire 8"/>
          <p:cNvSpPr/>
          <p:nvPr/>
        </p:nvSpPr>
        <p:spPr>
          <a:xfrm rot="10800000">
            <a:off x="5272164" y="1424568"/>
            <a:ext cx="936104" cy="4968552"/>
          </a:xfrm>
          <a:prstGeom prst="flowChartExtract">
            <a:avLst/>
          </a:prstGeom>
          <a:gradFill>
            <a:gsLst>
              <a:gs pos="0">
                <a:srgbClr val="FFFF85"/>
              </a:gs>
              <a:gs pos="100000">
                <a:srgbClr val="FFC000"/>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6"/>
          <p:cNvSpPr txBox="1">
            <a:spLocks noChangeArrowheads="1"/>
          </p:cNvSpPr>
          <p:nvPr/>
        </p:nvSpPr>
        <p:spPr bwMode="auto">
          <a:xfrm>
            <a:off x="-236448" y="3678011"/>
            <a:ext cx="12800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a:t>Cost</a:t>
            </a:r>
          </a:p>
        </p:txBody>
      </p:sp>
      <p:sp>
        <p:nvSpPr>
          <p:cNvPr id="12" name="Text Box 6"/>
          <p:cNvSpPr txBox="1">
            <a:spLocks noChangeArrowheads="1"/>
          </p:cNvSpPr>
          <p:nvPr/>
        </p:nvSpPr>
        <p:spPr bwMode="auto">
          <a:xfrm>
            <a:off x="5724128" y="3673463"/>
            <a:ext cx="12800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a:t>Time</a:t>
            </a:r>
          </a:p>
        </p:txBody>
      </p:sp>
      <p:sp>
        <p:nvSpPr>
          <p:cNvPr id="3" name="ZoneTexte 2"/>
          <p:cNvSpPr txBox="1"/>
          <p:nvPr/>
        </p:nvSpPr>
        <p:spPr>
          <a:xfrm>
            <a:off x="7056784" y="4278575"/>
            <a:ext cx="2051720" cy="2246769"/>
          </a:xfrm>
          <a:prstGeom prst="rect">
            <a:avLst/>
          </a:prstGeom>
          <a:noFill/>
          <a:ln>
            <a:solidFill>
              <a:schemeClr val="tx1"/>
            </a:solidFill>
          </a:ln>
        </p:spPr>
        <p:txBody>
          <a:bodyPr wrap="square" lIns="36000" rIns="36000" rtlCol="0">
            <a:spAutoFit/>
          </a:bodyPr>
          <a:lstStyle/>
          <a:p>
            <a:pPr algn="ctr"/>
            <a:r>
              <a:rPr lang="en-US" sz="2000" b="1"/>
              <a:t>Brownfield in urban areas (land pressure)</a:t>
            </a:r>
          </a:p>
          <a:p>
            <a:pPr algn="ctr"/>
            <a:r>
              <a:rPr lang="en-US" sz="2000" b="1"/>
              <a:t>- </a:t>
            </a:r>
          </a:p>
          <a:p>
            <a:pPr algn="ctr"/>
            <a:r>
              <a:rPr lang="en-US" sz="2000" b="1"/>
              <a:t>Small areas with concentrated pollution</a:t>
            </a:r>
          </a:p>
        </p:txBody>
      </p:sp>
      <p:sp>
        <p:nvSpPr>
          <p:cNvPr id="4" name="Flèche gauche 3"/>
          <p:cNvSpPr/>
          <p:nvPr/>
        </p:nvSpPr>
        <p:spPr>
          <a:xfrm>
            <a:off x="6076124" y="5253135"/>
            <a:ext cx="872140" cy="21979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12"/>
          <p:cNvSpPr txBox="1"/>
          <p:nvPr/>
        </p:nvSpPr>
        <p:spPr>
          <a:xfrm>
            <a:off x="6939720" y="1069324"/>
            <a:ext cx="2160240" cy="1631216"/>
          </a:xfrm>
          <a:prstGeom prst="rect">
            <a:avLst/>
          </a:prstGeom>
          <a:noFill/>
          <a:ln>
            <a:solidFill>
              <a:schemeClr val="tx1"/>
            </a:solidFill>
          </a:ln>
        </p:spPr>
        <p:txBody>
          <a:bodyPr wrap="square" rtlCol="0">
            <a:spAutoFit/>
          </a:bodyPr>
          <a:lstStyle/>
          <a:p>
            <a:pPr algn="ctr"/>
            <a:r>
              <a:rPr lang="en-US" sz="2000" b="1"/>
              <a:t>Brownfield with low property value (real estate)</a:t>
            </a:r>
          </a:p>
          <a:p>
            <a:pPr algn="ctr"/>
            <a:r>
              <a:rPr lang="en-US" sz="2000" b="1"/>
              <a:t>-</a:t>
            </a:r>
          </a:p>
          <a:p>
            <a:pPr algn="ctr"/>
            <a:r>
              <a:rPr lang="en-US" sz="2000" b="1"/>
              <a:t>Large areas</a:t>
            </a:r>
          </a:p>
        </p:txBody>
      </p:sp>
      <p:sp>
        <p:nvSpPr>
          <p:cNvPr id="14" name="Flèche gauche 13"/>
          <p:cNvSpPr/>
          <p:nvPr/>
        </p:nvSpPr>
        <p:spPr>
          <a:xfrm>
            <a:off x="5970595" y="1774507"/>
            <a:ext cx="872140" cy="21979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ZoneTexte 14"/>
          <p:cNvSpPr txBox="1"/>
          <p:nvPr/>
        </p:nvSpPr>
        <p:spPr>
          <a:xfrm>
            <a:off x="15875" y="115888"/>
            <a:ext cx="9144000" cy="585787"/>
          </a:xfrm>
          <a:prstGeom prst="rect">
            <a:avLst/>
          </a:prstGeom>
          <a:noFill/>
        </p:spPr>
        <p:txBody>
          <a:bodyPr>
            <a:spAutoFit/>
          </a:bodyPr>
          <a:lstStyle/>
          <a:p>
            <a:pPr marL="273050" indent="-273050" algn="ctr" fontAlgn="auto">
              <a:spcBef>
                <a:spcPts val="575"/>
              </a:spcBef>
              <a:spcAft>
                <a:spcPts val="0"/>
              </a:spcAft>
              <a:buClr>
                <a:srgbClr val="4F81BD"/>
              </a:buClr>
              <a:buSzPct val="85000"/>
              <a:defRPr/>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Interest of phytoremediation</a:t>
            </a:r>
          </a:p>
        </p:txBody>
      </p:sp>
      <p:sp>
        <p:nvSpPr>
          <p:cNvPr id="5" name="Espace réservé du numéro de diapositive 4"/>
          <p:cNvSpPr>
            <a:spLocks noGrp="1"/>
          </p:cNvSpPr>
          <p:nvPr>
            <p:ph type="sldNum" sz="quarter" idx="12"/>
          </p:nvPr>
        </p:nvSpPr>
        <p:spPr/>
        <p:txBody>
          <a:bodyPr/>
          <a:lstStyle/>
          <a:p>
            <a:fld id="{2955E3DD-04B1-4142-8BA3-27EC25A0645F}" type="slidenum">
              <a:rPr lang="en-US" smtClean="0"/>
              <a:t>41</a:t>
            </a:fld>
            <a:endParaRPr lang="en-US"/>
          </a:p>
        </p:txBody>
      </p:sp>
    </p:spTree>
    <p:extLst>
      <p:ext uri="{BB962C8B-B14F-4D97-AF65-F5344CB8AC3E}">
        <p14:creationId xmlns:p14="http://schemas.microsoft.com/office/powerpoint/2010/main" val="386329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p:bldP spid="12" grpId="0"/>
      <p:bldP spid="3" grpId="0" animBg="1"/>
      <p:bldP spid="4" grpId="0" animBg="1"/>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203325" y="1622425"/>
            <a:ext cx="4968875"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b="1">
                <a:solidFill>
                  <a:srgbClr val="000000"/>
                </a:solidFill>
              </a:rPr>
              <a:t>Phytoremediation</a:t>
            </a:r>
          </a:p>
          <a:p>
            <a:pPr algn="ctr" eaLnBrk="1" hangingPunct="1">
              <a:spcBef>
                <a:spcPct val="50000"/>
              </a:spcBef>
              <a:buFontTx/>
              <a:buNone/>
            </a:pPr>
            <a:endParaRPr lang="en-US" altLang="en-US" sz="2400" b="1">
              <a:solidFill>
                <a:srgbClr val="000000"/>
              </a:solidFill>
            </a:endParaRPr>
          </a:p>
          <a:p>
            <a:pPr algn="ctr" eaLnBrk="1" hangingPunct="1">
              <a:spcBef>
                <a:spcPct val="50000"/>
              </a:spcBef>
              <a:buFontTx/>
              <a:buNone/>
            </a:pPr>
            <a:r>
              <a:rPr lang="en-US" altLang="en-US" sz="2400" b="1">
                <a:solidFill>
                  <a:srgbClr val="000000"/>
                </a:solidFill>
              </a:rPr>
              <a:t>Bioremediation</a:t>
            </a:r>
          </a:p>
          <a:p>
            <a:pPr algn="ctr" eaLnBrk="1" hangingPunct="1">
              <a:spcBef>
                <a:spcPct val="50000"/>
              </a:spcBef>
              <a:buFontTx/>
              <a:buNone/>
            </a:pPr>
            <a:endParaRPr lang="en-US" altLang="en-US" sz="2400" b="1">
              <a:solidFill>
                <a:srgbClr val="000000"/>
              </a:solidFill>
            </a:endParaRPr>
          </a:p>
          <a:p>
            <a:pPr algn="ctr" eaLnBrk="1" hangingPunct="1">
              <a:spcBef>
                <a:spcPct val="50000"/>
              </a:spcBef>
              <a:buFontTx/>
              <a:buNone/>
            </a:pPr>
            <a:r>
              <a:rPr lang="en-US" altLang="en-US" sz="2400" b="1">
                <a:solidFill>
                  <a:srgbClr val="000000"/>
                </a:solidFill>
              </a:rPr>
              <a:t>Physico-chemical </a:t>
            </a:r>
          </a:p>
          <a:p>
            <a:pPr algn="ctr" eaLnBrk="1" hangingPunct="1">
              <a:spcBef>
                <a:spcPct val="50000"/>
              </a:spcBef>
              <a:buFontTx/>
              <a:buNone/>
            </a:pPr>
            <a:r>
              <a:rPr lang="en-US" altLang="en-US" sz="2400" b="1">
                <a:solidFill>
                  <a:srgbClr val="000000"/>
                </a:solidFill>
              </a:rPr>
              <a:t>remediations</a:t>
            </a:r>
          </a:p>
          <a:p>
            <a:pPr algn="ctr" eaLnBrk="1" hangingPunct="1">
              <a:spcBef>
                <a:spcPct val="50000"/>
              </a:spcBef>
              <a:buFontTx/>
              <a:buNone/>
            </a:pPr>
            <a:r>
              <a:rPr lang="en-US" altLang="en-US" sz="2400" b="1">
                <a:solidFill>
                  <a:srgbClr val="000000"/>
                </a:solidFill>
              </a:rPr>
              <a:t> </a:t>
            </a:r>
            <a:endParaRPr lang="en-US" altLang="en-US" sz="2000" b="1">
              <a:solidFill>
                <a:srgbClr val="000000"/>
              </a:solidFill>
            </a:endParaRPr>
          </a:p>
          <a:p>
            <a:pPr algn="ctr" eaLnBrk="1" hangingPunct="1">
              <a:spcBef>
                <a:spcPct val="50000"/>
              </a:spcBef>
              <a:buFontTx/>
              <a:buNone/>
            </a:pPr>
            <a:endParaRPr lang="en-US" altLang="en-US" sz="2000" b="1">
              <a:solidFill>
                <a:srgbClr val="000000"/>
              </a:solidFill>
            </a:endParaRPr>
          </a:p>
          <a:p>
            <a:pPr algn="ctr">
              <a:spcBef>
                <a:spcPct val="50000"/>
              </a:spcBef>
              <a:buNone/>
            </a:pPr>
            <a:r>
              <a:rPr lang="en-US" sz="2400" b="1"/>
              <a:t>Excavation - landfill</a:t>
            </a:r>
          </a:p>
        </p:txBody>
      </p:sp>
      <p:sp>
        <p:nvSpPr>
          <p:cNvPr id="2" name="Organigramme : Extraire 1"/>
          <p:cNvSpPr/>
          <p:nvPr/>
        </p:nvSpPr>
        <p:spPr>
          <a:xfrm>
            <a:off x="771525" y="1301750"/>
            <a:ext cx="936625" cy="4968875"/>
          </a:xfrm>
          <a:prstGeom prst="flowChartExtract">
            <a:avLst/>
          </a:prstGeom>
          <a:gradFill>
            <a:gsLst>
              <a:gs pos="0">
                <a:srgbClr val="DDB4AD"/>
              </a:gs>
              <a:gs pos="100000">
                <a:srgbClr val="FF0000"/>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Organigramme : Extraire 8"/>
          <p:cNvSpPr/>
          <p:nvPr/>
        </p:nvSpPr>
        <p:spPr>
          <a:xfrm rot="10800000">
            <a:off x="5272088" y="1423988"/>
            <a:ext cx="936625" cy="4968875"/>
          </a:xfrm>
          <a:prstGeom prst="flowChartExtract">
            <a:avLst/>
          </a:prstGeom>
          <a:gradFill>
            <a:gsLst>
              <a:gs pos="0">
                <a:srgbClr val="FFFF85"/>
              </a:gs>
              <a:gs pos="100000">
                <a:srgbClr val="FFC000"/>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7829" name="Text Box 6"/>
          <p:cNvSpPr txBox="1">
            <a:spLocks noChangeArrowheads="1"/>
          </p:cNvSpPr>
          <p:nvPr/>
        </p:nvSpPr>
        <p:spPr bwMode="auto">
          <a:xfrm>
            <a:off x="-236538" y="3678238"/>
            <a:ext cx="1279526"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b="1">
                <a:solidFill>
                  <a:srgbClr val="000000"/>
                </a:solidFill>
              </a:rPr>
              <a:t>Cost</a:t>
            </a:r>
          </a:p>
        </p:txBody>
      </p:sp>
      <p:sp>
        <p:nvSpPr>
          <p:cNvPr id="10" name="Organigramme : Extraire 9"/>
          <p:cNvSpPr/>
          <p:nvPr/>
        </p:nvSpPr>
        <p:spPr>
          <a:xfrm rot="10800000">
            <a:off x="6656388" y="1412875"/>
            <a:ext cx="936625" cy="4968875"/>
          </a:xfrm>
          <a:prstGeom prst="flowChartExtract">
            <a:avLst/>
          </a:prstGeom>
          <a:gradFill>
            <a:gsLst>
              <a:gs pos="0">
                <a:schemeClr val="accent3">
                  <a:lumMod val="40000"/>
                  <a:lumOff val="60000"/>
                </a:schemeClr>
              </a:gs>
              <a:gs pos="100000">
                <a:srgbClr val="008000"/>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7831" name="Text Box 6"/>
          <p:cNvSpPr txBox="1">
            <a:spLocks noChangeArrowheads="1"/>
          </p:cNvSpPr>
          <p:nvPr/>
        </p:nvSpPr>
        <p:spPr bwMode="auto">
          <a:xfrm>
            <a:off x="6011863" y="2852738"/>
            <a:ext cx="2205037"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2200" b="1">
                <a:solidFill>
                  <a:srgbClr val="000000"/>
                </a:solidFill>
              </a:rPr>
              <a:t>Environmental friendliness</a:t>
            </a:r>
          </a:p>
        </p:txBody>
      </p:sp>
      <p:sp>
        <p:nvSpPr>
          <p:cNvPr id="14" name="Organigramme : Extraire 13"/>
          <p:cNvSpPr/>
          <p:nvPr/>
        </p:nvSpPr>
        <p:spPr>
          <a:xfrm rot="10800000">
            <a:off x="7935913" y="1412875"/>
            <a:ext cx="936625" cy="4968875"/>
          </a:xfrm>
          <a:prstGeom prst="flowChartExtract">
            <a:avLst/>
          </a:prstGeom>
          <a:gradFill>
            <a:gsLst>
              <a:gs pos="0">
                <a:schemeClr val="tx2">
                  <a:lumMod val="20000"/>
                  <a:lumOff val="80000"/>
                </a:schemeClr>
              </a:gs>
              <a:gs pos="100000">
                <a:srgbClr val="002060"/>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7833" name="Text Box 6"/>
          <p:cNvSpPr txBox="1">
            <a:spLocks noChangeArrowheads="1"/>
          </p:cNvSpPr>
          <p:nvPr/>
        </p:nvSpPr>
        <p:spPr bwMode="auto">
          <a:xfrm>
            <a:off x="7308850" y="3811588"/>
            <a:ext cx="2159000"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2200" b="1">
                <a:solidFill>
                  <a:srgbClr val="000000"/>
                </a:solidFill>
              </a:rPr>
              <a:t>Social acceptability</a:t>
            </a:r>
          </a:p>
        </p:txBody>
      </p:sp>
      <p:sp>
        <p:nvSpPr>
          <p:cNvPr id="16" name="ZoneTexte 15"/>
          <p:cNvSpPr txBox="1"/>
          <p:nvPr/>
        </p:nvSpPr>
        <p:spPr>
          <a:xfrm>
            <a:off x="15875" y="115888"/>
            <a:ext cx="9144000" cy="585787"/>
          </a:xfrm>
          <a:prstGeom prst="rect">
            <a:avLst/>
          </a:prstGeom>
          <a:noFill/>
        </p:spPr>
        <p:txBody>
          <a:bodyPr>
            <a:spAutoFit/>
          </a:bodyPr>
          <a:lstStyle/>
          <a:p>
            <a:pPr marL="273050" indent="-273050" algn="ctr" fontAlgn="auto">
              <a:spcBef>
                <a:spcPts val="575"/>
              </a:spcBef>
              <a:spcAft>
                <a:spcPts val="0"/>
              </a:spcAft>
              <a:buClr>
                <a:srgbClr val="4F81BD"/>
              </a:buClr>
              <a:buSzPct val="85000"/>
              <a:defRPr/>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Interest of phytoremediation</a:t>
            </a:r>
          </a:p>
        </p:txBody>
      </p:sp>
      <p:sp>
        <p:nvSpPr>
          <p:cNvPr id="12" name="Text Box 6"/>
          <p:cNvSpPr txBox="1">
            <a:spLocks noChangeArrowheads="1"/>
          </p:cNvSpPr>
          <p:nvPr/>
        </p:nvSpPr>
        <p:spPr bwMode="auto">
          <a:xfrm>
            <a:off x="5724128" y="3673463"/>
            <a:ext cx="12800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a:t>Time</a:t>
            </a:r>
          </a:p>
        </p:txBody>
      </p:sp>
      <p:sp>
        <p:nvSpPr>
          <p:cNvPr id="3" name="Espace réservé du numéro de diapositive 2"/>
          <p:cNvSpPr>
            <a:spLocks noGrp="1"/>
          </p:cNvSpPr>
          <p:nvPr>
            <p:ph type="sldNum" sz="quarter" idx="12"/>
          </p:nvPr>
        </p:nvSpPr>
        <p:spPr/>
        <p:txBody>
          <a:bodyPr/>
          <a:lstStyle/>
          <a:p>
            <a:fld id="{2955E3DD-04B1-4142-8BA3-27EC25A0645F}" type="slidenum">
              <a:rPr lang="en-US" smtClean="0"/>
              <a:t>42</a:t>
            </a:fld>
            <a:endParaRPr lang="en-US"/>
          </a:p>
        </p:txBody>
      </p:sp>
    </p:spTree>
    <p:extLst>
      <p:ext uri="{BB962C8B-B14F-4D97-AF65-F5344CB8AC3E}">
        <p14:creationId xmlns:p14="http://schemas.microsoft.com/office/powerpoint/2010/main" val="651224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8">
                                            <p:txEl>
                                              <p:pRg st="0" end="0"/>
                                            </p:txEl>
                                          </p:spTgt>
                                        </p:tgtEl>
                                        <p:attrNameLst>
                                          <p:attrName>style.color</p:attrName>
                                        </p:attrNameLst>
                                      </p:cBhvr>
                                      <p:to>
                                        <a:srgbClr val="F61D18"/>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ZoneTexte 294"/>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dirty="0" err="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Phytotechnologies</a:t>
            </a:r>
            <a:endParaRPr lang="en-US" sz="3200" b="1" dirty="0">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endParaRPr>
          </a:p>
        </p:txBody>
      </p:sp>
      <p:pic>
        <p:nvPicPr>
          <p:cNvPr id="305" name="Image 3"/>
          <p:cNvPicPr>
            <a:picLocks noChangeAspect="1"/>
          </p:cNvPicPr>
          <p:nvPr/>
        </p:nvPicPr>
        <p:blipFill>
          <a:blip r:embed="rId3">
            <a:extLst>
              <a:ext uri="{28A0092B-C50C-407E-A947-70E740481C1C}">
                <a14:useLocalDpi xmlns:a14="http://schemas.microsoft.com/office/drawing/2010/main" val="0"/>
              </a:ext>
            </a:extLst>
          </a:blip>
          <a:srcRect l="9843" t="17374" r="9843" b="30235"/>
          <a:stretch>
            <a:fillRect/>
          </a:stretch>
        </p:blipFill>
        <p:spPr bwMode="auto">
          <a:xfrm>
            <a:off x="1259632" y="552621"/>
            <a:ext cx="7325462" cy="630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 name="ZoneTexte 4"/>
          <p:cNvSpPr txBox="1">
            <a:spLocks noChangeArrowheads="1"/>
          </p:cNvSpPr>
          <p:nvPr/>
        </p:nvSpPr>
        <p:spPr bwMode="auto">
          <a:xfrm>
            <a:off x="7524551" y="6578735"/>
            <a:ext cx="22320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BE" altLang="fr-FR" sz="1100"/>
              <a:t>Conesa </a:t>
            </a:r>
            <a:r>
              <a:rPr lang="fr-BE" altLang="fr-FR" sz="1100" i="1"/>
              <a:t>et al., </a:t>
            </a:r>
            <a:r>
              <a:rPr lang="fr-BE" altLang="fr-FR" sz="1100"/>
              <a:t>2012</a:t>
            </a:r>
            <a:endParaRPr lang="en-US" altLang="fr-FR" sz="1100"/>
          </a:p>
        </p:txBody>
      </p:sp>
      <p:sp>
        <p:nvSpPr>
          <p:cNvPr id="2" name="Rectangle 1"/>
          <p:cNvSpPr/>
          <p:nvPr/>
        </p:nvSpPr>
        <p:spPr>
          <a:xfrm>
            <a:off x="1259632" y="836712"/>
            <a:ext cx="1368152"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259507" y="1916832"/>
            <a:ext cx="1368152"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331640" y="3861048"/>
            <a:ext cx="1368152" cy="3960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space réservé du numéro de diapositive 2"/>
          <p:cNvSpPr>
            <a:spLocks noGrp="1"/>
          </p:cNvSpPr>
          <p:nvPr>
            <p:ph type="sldNum" sz="quarter" idx="12"/>
          </p:nvPr>
        </p:nvSpPr>
        <p:spPr/>
        <p:txBody>
          <a:bodyPr/>
          <a:lstStyle/>
          <a:p>
            <a:fld id="{2955E3DD-04B1-4142-8BA3-27EC25A0645F}" type="slidenum">
              <a:rPr lang="fr-FR" smtClean="0"/>
              <a:t>43</a:t>
            </a:fld>
            <a:endParaRPr lang="fr-FR"/>
          </a:p>
        </p:txBody>
      </p:sp>
    </p:spTree>
    <p:extLst>
      <p:ext uri="{BB962C8B-B14F-4D97-AF65-F5344CB8AC3E}">
        <p14:creationId xmlns:p14="http://schemas.microsoft.com/office/powerpoint/2010/main" val="101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ZoneTexte 294"/>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Which phytotechnology?</a:t>
            </a:r>
          </a:p>
        </p:txBody>
      </p:sp>
      <p:sp>
        <p:nvSpPr>
          <p:cNvPr id="9" name="Espace réservé du contenu 2"/>
          <p:cNvSpPr txBox="1">
            <a:spLocks/>
          </p:cNvSpPr>
          <p:nvPr/>
        </p:nvSpPr>
        <p:spPr>
          <a:xfrm>
            <a:off x="173486" y="620688"/>
            <a:ext cx="8791001" cy="5266808"/>
          </a:xfrm>
          <a:prstGeom prst="rect">
            <a:avLst/>
          </a:prstGeom>
        </p:spPr>
        <p:txBody>
          <a:bodyPr vert="horz" wrap="square" lIns="72000" tIns="72000" rIns="72000" bIns="72000" rtlCol="0">
            <a:spAutoFit/>
          </a:bodyPr>
          <a:lstStyle/>
          <a:p>
            <a:pPr marL="342900" indent="-342900" algn="just">
              <a:spcBef>
                <a:spcPct val="20000"/>
              </a:spcBef>
              <a:buFont typeface="Arial" pitchFamily="34" charset="0"/>
              <a:buChar char="•"/>
              <a:defRPr/>
            </a:pPr>
            <a:r>
              <a:rPr lang="en-US" sz="2200" b="1">
                <a:latin typeface="Calibri" pitchFamily="34" charset="0"/>
                <a:cs typeface="Calibri" pitchFamily="34" charset="0"/>
              </a:rPr>
              <a:t>Site characterics</a:t>
            </a:r>
            <a:endParaRPr lang="en-US" sz="2200">
              <a:latin typeface="Calibri" pitchFamily="34" charset="0"/>
              <a:cs typeface="Calibri" pitchFamily="34" charset="0"/>
            </a:endParaRPr>
          </a:p>
          <a:p>
            <a:pPr marL="800100" lvl="1" indent="-342900" algn="just">
              <a:spcBef>
                <a:spcPct val="20000"/>
              </a:spcBef>
              <a:buFontTx/>
              <a:buChar char="-"/>
              <a:defRPr/>
            </a:pPr>
            <a:r>
              <a:rPr lang="en-US" sz="2000">
                <a:latin typeface="Calibri" pitchFamily="34" charset="0"/>
                <a:cs typeface="Calibri" pitchFamily="34" charset="0"/>
              </a:rPr>
              <a:t>Type of pollutants: organic vs inorganics</a:t>
            </a:r>
          </a:p>
          <a:p>
            <a:pPr marL="800100" lvl="1" indent="-342900" algn="just">
              <a:spcBef>
                <a:spcPct val="20000"/>
              </a:spcBef>
              <a:buFontTx/>
              <a:buChar char="-"/>
              <a:defRPr/>
            </a:pPr>
            <a:r>
              <a:rPr lang="en-US" sz="2000">
                <a:latin typeface="Calibri" pitchFamily="34" charset="0"/>
                <a:cs typeface="Calibri" pitchFamily="34" charset="0"/>
              </a:rPr>
              <a:t>Number of pollutants</a:t>
            </a:r>
          </a:p>
          <a:p>
            <a:pPr marL="800100" lvl="1" indent="-342900" algn="just">
              <a:spcBef>
                <a:spcPct val="20000"/>
              </a:spcBef>
              <a:buFontTx/>
              <a:buChar char="-"/>
              <a:defRPr/>
            </a:pPr>
            <a:r>
              <a:rPr lang="en-US" sz="2000">
                <a:latin typeface="Calibri" pitchFamily="34" charset="0"/>
                <a:cs typeface="Calibri" pitchFamily="34" charset="0"/>
              </a:rPr>
              <a:t>Pollution spreadings</a:t>
            </a:r>
          </a:p>
          <a:p>
            <a:pPr marL="800100" lvl="1" indent="-342900" algn="just">
              <a:spcBef>
                <a:spcPct val="20000"/>
              </a:spcBef>
              <a:buFontTx/>
              <a:buChar char="-"/>
              <a:defRPr/>
            </a:pPr>
            <a:endParaRPr lang="en-US" sz="2000">
              <a:latin typeface="Calibri" pitchFamily="34" charset="0"/>
              <a:cs typeface="Calibri" pitchFamily="34" charset="0"/>
            </a:endParaRPr>
          </a:p>
          <a:p>
            <a:pPr marL="800100" lvl="1" indent="-342900" algn="just">
              <a:spcBef>
                <a:spcPct val="20000"/>
              </a:spcBef>
              <a:buFontTx/>
              <a:buChar char="-"/>
              <a:defRPr/>
            </a:pPr>
            <a:r>
              <a:rPr lang="en-US" sz="2000">
                <a:latin typeface="Calibri" pitchFamily="34" charset="0"/>
                <a:cs typeface="Calibri" pitchFamily="34" charset="0"/>
              </a:rPr>
              <a:t>Agronomic potential</a:t>
            </a:r>
          </a:p>
          <a:p>
            <a:pPr marL="800100" lvl="1" indent="-342900" algn="just">
              <a:spcBef>
                <a:spcPct val="20000"/>
              </a:spcBef>
              <a:buFontTx/>
              <a:buChar char="-"/>
              <a:defRPr/>
            </a:pPr>
            <a:r>
              <a:rPr lang="en-US" sz="2000">
                <a:latin typeface="Calibri" pitchFamily="34" charset="0"/>
                <a:cs typeface="Calibri" pitchFamily="34" charset="0"/>
              </a:rPr>
              <a:t>Weather conditions</a:t>
            </a:r>
          </a:p>
          <a:p>
            <a:pPr marL="800100" lvl="1" indent="-342900" algn="just">
              <a:spcBef>
                <a:spcPct val="20000"/>
              </a:spcBef>
              <a:buFontTx/>
              <a:buChar char="-"/>
              <a:defRPr/>
            </a:pPr>
            <a:r>
              <a:rPr lang="en-US" sz="2000">
                <a:latin typeface="Calibri" pitchFamily="34" charset="0"/>
                <a:cs typeface="Calibri" pitchFamily="34" charset="0"/>
              </a:rPr>
              <a:t>Site topography</a:t>
            </a:r>
          </a:p>
          <a:p>
            <a:pPr marL="342900" indent="-342900">
              <a:lnSpc>
                <a:spcPct val="150000"/>
              </a:lnSpc>
              <a:spcBef>
                <a:spcPct val="20000"/>
              </a:spcBef>
              <a:buFontTx/>
              <a:buChar char="-"/>
              <a:defRPr/>
            </a:pPr>
            <a:endParaRPr lang="en-US" sz="2000" b="1">
              <a:latin typeface="Calibri" pitchFamily="34" charset="0"/>
              <a:cs typeface="Calibri" pitchFamily="34" charset="0"/>
            </a:endParaRPr>
          </a:p>
          <a:p>
            <a:pPr marL="342900" indent="-342900" algn="just">
              <a:lnSpc>
                <a:spcPct val="150000"/>
              </a:lnSpc>
              <a:spcBef>
                <a:spcPct val="20000"/>
              </a:spcBef>
              <a:buFont typeface="Arial" pitchFamily="34" charset="0"/>
              <a:buChar char="•"/>
              <a:defRPr/>
            </a:pPr>
            <a:r>
              <a:rPr lang="en-US" sz="2200" b="1">
                <a:latin typeface="Calibri" pitchFamily="34" charset="0"/>
                <a:cs typeface="Calibri" pitchFamily="34" charset="0"/>
              </a:rPr>
              <a:t>Time</a:t>
            </a:r>
          </a:p>
          <a:p>
            <a:pPr marL="342900" indent="-342900" algn="just">
              <a:lnSpc>
                <a:spcPct val="150000"/>
              </a:lnSpc>
              <a:spcBef>
                <a:spcPct val="20000"/>
              </a:spcBef>
              <a:buFont typeface="Arial" pitchFamily="34" charset="0"/>
              <a:buChar char="•"/>
              <a:defRPr/>
            </a:pPr>
            <a:r>
              <a:rPr lang="en-US" sz="2200" b="1">
                <a:latin typeface="Calibri" pitchFamily="34" charset="0"/>
                <a:cs typeface="Calibri" pitchFamily="34" charset="0"/>
              </a:rPr>
              <a:t>Future use</a:t>
            </a: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sp>
        <p:nvSpPr>
          <p:cNvPr id="2" name="Espace réservé du numéro de diapositive 1"/>
          <p:cNvSpPr>
            <a:spLocks noGrp="1"/>
          </p:cNvSpPr>
          <p:nvPr>
            <p:ph type="sldNum" sz="quarter" idx="12"/>
          </p:nvPr>
        </p:nvSpPr>
        <p:spPr/>
        <p:txBody>
          <a:bodyPr/>
          <a:lstStyle/>
          <a:p>
            <a:fld id="{2955E3DD-04B1-4142-8BA3-27EC25A0645F}" type="slidenum">
              <a:rPr lang="en-US" smtClean="0"/>
              <a:t>44</a:t>
            </a:fld>
            <a:endParaRPr lang="en-US"/>
          </a:p>
        </p:txBody>
      </p:sp>
    </p:spTree>
    <p:extLst>
      <p:ext uri="{BB962C8B-B14F-4D97-AF65-F5344CB8AC3E}">
        <p14:creationId xmlns:p14="http://schemas.microsoft.com/office/powerpoint/2010/main" val="8120606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ZoneTexte 294"/>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Phytostabilization</a:t>
            </a:r>
          </a:p>
        </p:txBody>
      </p:sp>
      <p:sp>
        <p:nvSpPr>
          <p:cNvPr id="9" name="Espace réservé du contenu 2"/>
          <p:cNvSpPr txBox="1">
            <a:spLocks/>
          </p:cNvSpPr>
          <p:nvPr/>
        </p:nvSpPr>
        <p:spPr>
          <a:xfrm>
            <a:off x="173486" y="620688"/>
            <a:ext cx="8791001" cy="959475"/>
          </a:xfrm>
          <a:prstGeom prst="rect">
            <a:avLst/>
          </a:prstGeom>
        </p:spPr>
        <p:txBody>
          <a:bodyPr vert="horz" wrap="square" lIns="72000" tIns="72000" rIns="72000" bIns="72000" rtlCol="0">
            <a:spAutoFit/>
          </a:bodyPr>
          <a:lstStyle/>
          <a:p>
            <a:pPr marL="342900" indent="-342900" algn="just">
              <a:spcBef>
                <a:spcPct val="20000"/>
              </a:spcBef>
              <a:buFont typeface="Arial" pitchFamily="34" charset="0"/>
              <a:buChar char="•"/>
              <a:defRPr/>
            </a:pPr>
            <a:r>
              <a:rPr lang="en-US" sz="2200" b="1">
                <a:latin typeface="Calibri" pitchFamily="34" charset="0"/>
                <a:cs typeface="Calibri" pitchFamily="34" charset="0"/>
              </a:rPr>
              <a:t>Which type of plants?</a:t>
            </a: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sp>
        <p:nvSpPr>
          <p:cNvPr id="4" name="Rectangle 6"/>
          <p:cNvSpPr txBox="1">
            <a:spLocks noGrp="1" noChangeArrowheads="1"/>
          </p:cNvSpPr>
          <p:nvPr/>
        </p:nvSpPr>
        <p:spPr bwMode="auto">
          <a:xfrm>
            <a:off x="6588125" y="623728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55F2FA9C-C161-4782-A222-FE668F21B70E}" type="slidenum">
              <a:rPr lang="en-US" altLang="en-US" sz="1200" smtClean="0">
                <a:latin typeface="Times New Roman" pitchFamily="18" charset="0"/>
                <a:cs typeface="Times New Roman" pitchFamily="18" charset="0"/>
              </a:rPr>
              <a:pPr algn="r"/>
              <a:t>45</a:t>
            </a:fld>
            <a:endParaRPr lang="en-US" altLang="en-US" sz="1200">
              <a:latin typeface="Times New Roman" pitchFamily="18" charset="0"/>
              <a:cs typeface="Times New Roman" pitchFamily="18" charset="0"/>
            </a:endParaRPr>
          </a:p>
        </p:txBody>
      </p:sp>
      <p:grpSp>
        <p:nvGrpSpPr>
          <p:cNvPr id="5" name="Group 3"/>
          <p:cNvGrpSpPr>
            <a:grpSpLocks/>
          </p:cNvGrpSpPr>
          <p:nvPr/>
        </p:nvGrpSpPr>
        <p:grpSpPr bwMode="auto">
          <a:xfrm>
            <a:off x="2555626" y="2117456"/>
            <a:ext cx="6192838" cy="4897438"/>
            <a:chOff x="1338" y="572"/>
            <a:chExt cx="3901" cy="3085"/>
          </a:xfrm>
        </p:grpSpPr>
        <p:sp>
          <p:nvSpPr>
            <p:cNvPr id="6" name="Rectangle 4"/>
            <p:cNvSpPr>
              <a:spLocks noChangeArrowheads="1"/>
            </p:cNvSpPr>
            <p:nvPr/>
          </p:nvSpPr>
          <p:spPr bwMode="auto">
            <a:xfrm>
              <a:off x="1338" y="572"/>
              <a:ext cx="3901" cy="308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t="5614" b="4796"/>
            <a:stretch>
              <a:fillRect/>
            </a:stretch>
          </p:blipFill>
          <p:spPr bwMode="auto">
            <a:xfrm>
              <a:off x="1339" y="572"/>
              <a:ext cx="3900" cy="306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6"/>
            <p:cNvSpPr>
              <a:spLocks noChangeArrowheads="1"/>
            </p:cNvSpPr>
            <p:nvPr/>
          </p:nvSpPr>
          <p:spPr bwMode="auto">
            <a:xfrm>
              <a:off x="1368" y="593"/>
              <a:ext cx="998" cy="15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Rectangle 7"/>
            <p:cNvSpPr>
              <a:spLocks noChangeArrowheads="1"/>
            </p:cNvSpPr>
            <p:nvPr/>
          </p:nvSpPr>
          <p:spPr bwMode="auto">
            <a:xfrm>
              <a:off x="3908" y="684"/>
              <a:ext cx="1089" cy="15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Rectangle 8"/>
            <p:cNvSpPr>
              <a:spLocks noChangeArrowheads="1"/>
            </p:cNvSpPr>
            <p:nvPr/>
          </p:nvSpPr>
          <p:spPr bwMode="auto">
            <a:xfrm>
              <a:off x="3500" y="2408"/>
              <a:ext cx="1724" cy="12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Rectangle 9"/>
            <p:cNvSpPr>
              <a:spLocks noChangeArrowheads="1"/>
            </p:cNvSpPr>
            <p:nvPr/>
          </p:nvSpPr>
          <p:spPr bwMode="auto">
            <a:xfrm>
              <a:off x="1912" y="2362"/>
              <a:ext cx="635" cy="5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Rectangle 10"/>
            <p:cNvSpPr>
              <a:spLocks noChangeArrowheads="1"/>
            </p:cNvSpPr>
            <p:nvPr/>
          </p:nvSpPr>
          <p:spPr bwMode="auto">
            <a:xfrm>
              <a:off x="2240" y="1089"/>
              <a:ext cx="272" cy="3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Rectangle 11"/>
            <p:cNvSpPr>
              <a:spLocks noChangeArrowheads="1"/>
            </p:cNvSpPr>
            <p:nvPr/>
          </p:nvSpPr>
          <p:spPr bwMode="auto">
            <a:xfrm>
              <a:off x="3727" y="593"/>
              <a:ext cx="272" cy="3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Rectangle 12"/>
            <p:cNvSpPr>
              <a:spLocks noChangeArrowheads="1"/>
            </p:cNvSpPr>
            <p:nvPr/>
          </p:nvSpPr>
          <p:spPr bwMode="auto">
            <a:xfrm>
              <a:off x="3727" y="1183"/>
              <a:ext cx="272" cy="3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Rectangle 13"/>
            <p:cNvSpPr>
              <a:spLocks noChangeArrowheads="1"/>
            </p:cNvSpPr>
            <p:nvPr/>
          </p:nvSpPr>
          <p:spPr bwMode="auto">
            <a:xfrm>
              <a:off x="2879" y="2474"/>
              <a:ext cx="136" cy="1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Rectangle 14"/>
            <p:cNvSpPr>
              <a:spLocks noChangeArrowheads="1"/>
            </p:cNvSpPr>
            <p:nvPr/>
          </p:nvSpPr>
          <p:spPr bwMode="auto">
            <a:xfrm>
              <a:off x="3182" y="3269"/>
              <a:ext cx="182" cy="1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Rectangle 15"/>
            <p:cNvSpPr>
              <a:spLocks noChangeArrowheads="1"/>
            </p:cNvSpPr>
            <p:nvPr/>
          </p:nvSpPr>
          <p:spPr bwMode="auto">
            <a:xfrm>
              <a:off x="3409" y="2952"/>
              <a:ext cx="181" cy="1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16"/>
            <p:cNvSpPr>
              <a:spLocks noChangeShapeType="1"/>
            </p:cNvSpPr>
            <p:nvPr/>
          </p:nvSpPr>
          <p:spPr bwMode="auto">
            <a:xfrm>
              <a:off x="1641" y="2310"/>
              <a:ext cx="3175" cy="0"/>
            </a:xfrm>
            <a:prstGeom prst="line">
              <a:avLst/>
            </a:prstGeom>
            <a:noFill/>
            <a:ln w="1905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Rectangle 17"/>
            <p:cNvSpPr>
              <a:spLocks noChangeArrowheads="1"/>
            </p:cNvSpPr>
            <p:nvPr/>
          </p:nvSpPr>
          <p:spPr bwMode="auto">
            <a:xfrm>
              <a:off x="2273" y="1062"/>
              <a:ext cx="272" cy="3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 name="Group 18"/>
          <p:cNvGrpSpPr>
            <a:grpSpLocks/>
          </p:cNvGrpSpPr>
          <p:nvPr/>
        </p:nvGrpSpPr>
        <p:grpSpPr bwMode="auto">
          <a:xfrm>
            <a:off x="2987426" y="4998769"/>
            <a:ext cx="720725" cy="449262"/>
            <a:chOff x="1746" y="2387"/>
            <a:chExt cx="454" cy="283"/>
          </a:xfrm>
        </p:grpSpPr>
        <p:sp>
          <p:nvSpPr>
            <p:cNvPr id="22" name="Oval 1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Oval 2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Oval 2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Oval 2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Oval 2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Oval 2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Oval 2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Oval 2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Oval 2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Oval 2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Oval 2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Oval 3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Oval 3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Oval 3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6" name="Group 33"/>
          <p:cNvGrpSpPr>
            <a:grpSpLocks/>
          </p:cNvGrpSpPr>
          <p:nvPr/>
        </p:nvGrpSpPr>
        <p:grpSpPr bwMode="auto">
          <a:xfrm>
            <a:off x="3778001" y="4998769"/>
            <a:ext cx="720725" cy="449262"/>
            <a:chOff x="1746" y="2387"/>
            <a:chExt cx="454" cy="283"/>
          </a:xfrm>
        </p:grpSpPr>
        <p:sp>
          <p:nvSpPr>
            <p:cNvPr id="37" name="Oval 3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Oval 3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Oval 3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Oval 3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Oval 3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Oval 3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Oval 4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Oval 4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Oval 4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Oval 4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Oval 4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Oval 4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Oval 4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Oval 4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 name="Group 48"/>
          <p:cNvGrpSpPr>
            <a:grpSpLocks/>
          </p:cNvGrpSpPr>
          <p:nvPr/>
        </p:nvGrpSpPr>
        <p:grpSpPr bwMode="auto">
          <a:xfrm>
            <a:off x="3058864" y="5557569"/>
            <a:ext cx="720725" cy="449262"/>
            <a:chOff x="1746" y="2387"/>
            <a:chExt cx="454" cy="283"/>
          </a:xfrm>
        </p:grpSpPr>
        <p:sp>
          <p:nvSpPr>
            <p:cNvPr id="52" name="Oval 4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Oval 5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Oval 5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Oval 5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Oval 5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Oval 5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Oval 5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Oval 5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Oval 5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Oval 5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Oval 5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Oval 6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Oval 6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Oval 6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 name="Group 63"/>
          <p:cNvGrpSpPr>
            <a:grpSpLocks/>
          </p:cNvGrpSpPr>
          <p:nvPr/>
        </p:nvGrpSpPr>
        <p:grpSpPr bwMode="auto">
          <a:xfrm>
            <a:off x="3778001" y="5502006"/>
            <a:ext cx="720725" cy="449263"/>
            <a:chOff x="1746" y="2387"/>
            <a:chExt cx="454" cy="283"/>
          </a:xfrm>
        </p:grpSpPr>
        <p:sp>
          <p:nvSpPr>
            <p:cNvPr id="67" name="Oval 6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Oval 6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Oval 6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Oval 6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Oval 6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Oval 6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Oval 7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Oval 7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Oval 7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Oval 7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Oval 7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Oval 7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Oval 7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Oval 7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1" name="Group 78"/>
          <p:cNvGrpSpPr>
            <a:grpSpLocks/>
          </p:cNvGrpSpPr>
          <p:nvPr/>
        </p:nvGrpSpPr>
        <p:grpSpPr bwMode="auto">
          <a:xfrm>
            <a:off x="3130301" y="6133831"/>
            <a:ext cx="720725" cy="449263"/>
            <a:chOff x="1746" y="2387"/>
            <a:chExt cx="454" cy="283"/>
          </a:xfrm>
        </p:grpSpPr>
        <p:sp>
          <p:nvSpPr>
            <p:cNvPr id="82" name="Oval 7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 name="Oval 8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 name="Oval 8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 name="Oval 8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Oval 8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Oval 8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Oval 8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 name="Oval 8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 name="Oval 8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 name="Oval 8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 name="Oval 8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Oval 9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Oval 9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 name="Oval 9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6" name="Group 93"/>
          <p:cNvGrpSpPr>
            <a:grpSpLocks/>
          </p:cNvGrpSpPr>
          <p:nvPr/>
        </p:nvGrpSpPr>
        <p:grpSpPr bwMode="auto">
          <a:xfrm>
            <a:off x="3922464" y="6133831"/>
            <a:ext cx="720725" cy="449263"/>
            <a:chOff x="1746" y="2387"/>
            <a:chExt cx="454" cy="283"/>
          </a:xfrm>
        </p:grpSpPr>
        <p:sp>
          <p:nvSpPr>
            <p:cNvPr id="97" name="Oval 9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 name="Oval 9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 name="Oval 9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 name="Oval 9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Oval 9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Oval 9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Oval 10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 name="Oval 10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 name="Oval 10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 name="Oval 10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 name="Oval 10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Oval 10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Oval 10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Oval 10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1" name="Group 108"/>
          <p:cNvGrpSpPr>
            <a:grpSpLocks/>
          </p:cNvGrpSpPr>
          <p:nvPr/>
        </p:nvGrpSpPr>
        <p:grpSpPr bwMode="auto">
          <a:xfrm>
            <a:off x="4643189" y="5070206"/>
            <a:ext cx="720725" cy="449263"/>
            <a:chOff x="1746" y="2387"/>
            <a:chExt cx="454" cy="283"/>
          </a:xfrm>
        </p:grpSpPr>
        <p:sp>
          <p:nvSpPr>
            <p:cNvPr id="112" name="Oval 10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 name="Oval 11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Oval 11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Oval 11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 name="Oval 11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 name="Oval 11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Oval 11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Oval 11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Oval 11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Oval 11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Oval 11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12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 name="Oval 12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 name="Oval 12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6" name="Group 123"/>
          <p:cNvGrpSpPr>
            <a:grpSpLocks/>
          </p:cNvGrpSpPr>
          <p:nvPr/>
        </p:nvGrpSpPr>
        <p:grpSpPr bwMode="auto">
          <a:xfrm>
            <a:off x="5867151" y="4998769"/>
            <a:ext cx="720725" cy="449262"/>
            <a:chOff x="1746" y="2387"/>
            <a:chExt cx="454" cy="283"/>
          </a:xfrm>
        </p:grpSpPr>
        <p:sp>
          <p:nvSpPr>
            <p:cNvPr id="127" name="Oval 12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 name="Oval 12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 name="Oval 12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 name="Oval 12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 name="Oval 12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 name="Oval 12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 name="Oval 13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 name="Oval 13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 name="Oval 13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 name="Oval 13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 name="Oval 13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 name="Oval 13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 name="Oval 13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0" name="Oval 13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41" name="Group 138"/>
          <p:cNvGrpSpPr>
            <a:grpSpLocks/>
          </p:cNvGrpSpPr>
          <p:nvPr/>
        </p:nvGrpSpPr>
        <p:grpSpPr bwMode="auto">
          <a:xfrm>
            <a:off x="6659314" y="4998769"/>
            <a:ext cx="720725" cy="449262"/>
            <a:chOff x="1746" y="2387"/>
            <a:chExt cx="454" cy="283"/>
          </a:xfrm>
        </p:grpSpPr>
        <p:sp>
          <p:nvSpPr>
            <p:cNvPr id="142" name="Oval 13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 name="Oval 14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 name="Oval 14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 name="Oval 14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 name="Oval 14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 name="Oval 14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 name="Oval 14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 name="Oval 14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 name="Oval 14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 name="Oval 14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 name="Oval 14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 name="Oval 15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 name="Oval 15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 name="Oval 15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56" name="Group 153"/>
          <p:cNvGrpSpPr>
            <a:grpSpLocks/>
          </p:cNvGrpSpPr>
          <p:nvPr/>
        </p:nvGrpSpPr>
        <p:grpSpPr bwMode="auto">
          <a:xfrm>
            <a:off x="7378451" y="4981306"/>
            <a:ext cx="720725" cy="449263"/>
            <a:chOff x="1746" y="2387"/>
            <a:chExt cx="454" cy="283"/>
          </a:xfrm>
        </p:grpSpPr>
        <p:sp>
          <p:nvSpPr>
            <p:cNvPr id="157" name="Oval 15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 name="Oval 15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9" name="Oval 15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 name="Oval 15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 name="Oval 15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 name="Oval 15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 name="Oval 16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 name="Oval 16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 name="Oval 16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 name="Oval 16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 name="Oval 16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 name="Oval 16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 name="Oval 16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0" name="Oval 16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1" name="Group 168"/>
          <p:cNvGrpSpPr>
            <a:grpSpLocks/>
          </p:cNvGrpSpPr>
          <p:nvPr/>
        </p:nvGrpSpPr>
        <p:grpSpPr bwMode="auto">
          <a:xfrm>
            <a:off x="7380039" y="5484544"/>
            <a:ext cx="720725" cy="449262"/>
            <a:chOff x="1746" y="2387"/>
            <a:chExt cx="454" cy="283"/>
          </a:xfrm>
        </p:grpSpPr>
        <p:sp>
          <p:nvSpPr>
            <p:cNvPr id="172" name="Oval 16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 name="Oval 17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 name="Oval 17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 name="Oval 17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 name="Oval 17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 name="Oval 17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 name="Oval 17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 name="Oval 17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 name="Oval 17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 name="Oval 17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 name="Oval 17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 name="Oval 18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 name="Oval 18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 name="Oval 18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86" name="Group 183"/>
          <p:cNvGrpSpPr>
            <a:grpSpLocks/>
          </p:cNvGrpSpPr>
          <p:nvPr/>
        </p:nvGrpSpPr>
        <p:grpSpPr bwMode="auto">
          <a:xfrm>
            <a:off x="6587876" y="5502006"/>
            <a:ext cx="720725" cy="449263"/>
            <a:chOff x="1746" y="2387"/>
            <a:chExt cx="454" cy="283"/>
          </a:xfrm>
        </p:grpSpPr>
        <p:sp>
          <p:nvSpPr>
            <p:cNvPr id="187" name="Oval 18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8" name="Oval 18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9" name="Oval 18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0" name="Oval 18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1" name="Oval 18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 name="Oval 18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 name="Oval 19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 name="Oval 19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 name="Oval 19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 name="Oval 19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 name="Oval 19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 name="Oval 19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 name="Oval 19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0" name="Oval 19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01" name="Group 198"/>
          <p:cNvGrpSpPr>
            <a:grpSpLocks/>
          </p:cNvGrpSpPr>
          <p:nvPr/>
        </p:nvGrpSpPr>
        <p:grpSpPr bwMode="auto">
          <a:xfrm>
            <a:off x="5878264" y="5524231"/>
            <a:ext cx="720725" cy="449263"/>
            <a:chOff x="1746" y="2387"/>
            <a:chExt cx="454" cy="283"/>
          </a:xfrm>
        </p:grpSpPr>
        <p:sp>
          <p:nvSpPr>
            <p:cNvPr id="202" name="Oval 19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 name="Oval 20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 name="Oval 20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 name="Oval 20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 name="Oval 20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 name="Oval 20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 name="Oval 20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 name="Oval 20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 name="Oval 20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 name="Oval 20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 name="Oval 20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3" name="Oval 21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 name="Oval 21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 name="Oval 21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6" name="Group 213"/>
          <p:cNvGrpSpPr>
            <a:grpSpLocks/>
          </p:cNvGrpSpPr>
          <p:nvPr/>
        </p:nvGrpSpPr>
        <p:grpSpPr bwMode="auto">
          <a:xfrm>
            <a:off x="7418139" y="6040169"/>
            <a:ext cx="720725" cy="449262"/>
            <a:chOff x="1746" y="2387"/>
            <a:chExt cx="454" cy="283"/>
          </a:xfrm>
        </p:grpSpPr>
        <p:sp>
          <p:nvSpPr>
            <p:cNvPr id="217" name="Oval 21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 name="Oval 21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 name="Oval 21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 name="Oval 21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 name="Oval 21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 name="Oval 21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 name="Oval 22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 name="Oval 22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 name="Oval 22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 name="Oval 22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 name="Oval 22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 name="Oval 22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 name="Oval 22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 name="Oval 22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31" name="Group 228"/>
          <p:cNvGrpSpPr>
            <a:grpSpLocks/>
          </p:cNvGrpSpPr>
          <p:nvPr/>
        </p:nvGrpSpPr>
        <p:grpSpPr bwMode="auto">
          <a:xfrm>
            <a:off x="6659314" y="6060806"/>
            <a:ext cx="720725" cy="449263"/>
            <a:chOff x="1746" y="2387"/>
            <a:chExt cx="454" cy="283"/>
          </a:xfrm>
        </p:grpSpPr>
        <p:sp>
          <p:nvSpPr>
            <p:cNvPr id="232" name="Oval 229"/>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 name="Oval 230"/>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 name="Oval 231"/>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 name="Oval 232"/>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 name="Oval 233"/>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7" name="Oval 234"/>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8" name="Oval 235"/>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 name="Oval 236"/>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 name="Oval 237"/>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 name="Oval 238"/>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2" name="Oval 239"/>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3" name="Oval 240"/>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 name="Oval 241"/>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 name="Oval 242"/>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46" name="Group 243"/>
          <p:cNvGrpSpPr>
            <a:grpSpLocks/>
          </p:cNvGrpSpPr>
          <p:nvPr/>
        </p:nvGrpSpPr>
        <p:grpSpPr bwMode="auto">
          <a:xfrm>
            <a:off x="5878264" y="6105256"/>
            <a:ext cx="720725" cy="449263"/>
            <a:chOff x="1746" y="2387"/>
            <a:chExt cx="454" cy="283"/>
          </a:xfrm>
        </p:grpSpPr>
        <p:sp>
          <p:nvSpPr>
            <p:cNvPr id="247" name="Oval 244"/>
            <p:cNvSpPr>
              <a:spLocks noChangeAspect="1" noChangeArrowheads="1"/>
            </p:cNvSpPr>
            <p:nvPr/>
          </p:nvSpPr>
          <p:spPr bwMode="auto">
            <a:xfrm>
              <a:off x="1746"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8" name="Oval 245"/>
            <p:cNvSpPr>
              <a:spLocks noChangeAspect="1" noChangeArrowheads="1"/>
            </p:cNvSpPr>
            <p:nvPr/>
          </p:nvSpPr>
          <p:spPr bwMode="auto">
            <a:xfrm>
              <a:off x="2063" y="247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9" name="Oval 246"/>
            <p:cNvSpPr>
              <a:spLocks noChangeAspect="1" noChangeArrowheads="1"/>
            </p:cNvSpPr>
            <p:nvPr/>
          </p:nvSpPr>
          <p:spPr bwMode="auto">
            <a:xfrm>
              <a:off x="1882" y="2432"/>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0" name="Oval 247"/>
            <p:cNvSpPr>
              <a:spLocks noChangeAspect="1" noChangeArrowheads="1"/>
            </p:cNvSpPr>
            <p:nvPr/>
          </p:nvSpPr>
          <p:spPr bwMode="auto">
            <a:xfrm>
              <a:off x="2018"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1" name="Oval 248"/>
            <p:cNvSpPr>
              <a:spLocks noChangeAspect="1" noChangeArrowheads="1"/>
            </p:cNvSpPr>
            <p:nvPr/>
          </p:nvSpPr>
          <p:spPr bwMode="auto">
            <a:xfrm>
              <a:off x="1955"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 name="Oval 249"/>
            <p:cNvSpPr>
              <a:spLocks noChangeAspect="1" noChangeArrowheads="1"/>
            </p:cNvSpPr>
            <p:nvPr/>
          </p:nvSpPr>
          <p:spPr bwMode="auto">
            <a:xfrm>
              <a:off x="1791" y="2523"/>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3" name="Oval 250"/>
            <p:cNvSpPr>
              <a:spLocks noChangeAspect="1" noChangeArrowheads="1"/>
            </p:cNvSpPr>
            <p:nvPr/>
          </p:nvSpPr>
          <p:spPr bwMode="auto">
            <a:xfrm>
              <a:off x="1882"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 name="Oval 251"/>
            <p:cNvSpPr>
              <a:spLocks noChangeAspect="1" noChangeArrowheads="1"/>
            </p:cNvSpPr>
            <p:nvPr/>
          </p:nvSpPr>
          <p:spPr bwMode="auto">
            <a:xfrm>
              <a:off x="2053" y="2614"/>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5" name="Oval 252"/>
            <p:cNvSpPr>
              <a:spLocks noChangeAspect="1" noChangeArrowheads="1"/>
            </p:cNvSpPr>
            <p:nvPr/>
          </p:nvSpPr>
          <p:spPr bwMode="auto">
            <a:xfrm>
              <a:off x="1791"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 name="Oval 253"/>
            <p:cNvSpPr>
              <a:spLocks noChangeAspect="1" noChangeArrowheads="1"/>
            </p:cNvSpPr>
            <p:nvPr/>
          </p:nvSpPr>
          <p:spPr bwMode="auto">
            <a:xfrm>
              <a:off x="1962"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 name="Oval 254"/>
            <p:cNvSpPr>
              <a:spLocks noChangeAspect="1" noChangeArrowheads="1"/>
            </p:cNvSpPr>
            <p:nvPr/>
          </p:nvSpPr>
          <p:spPr bwMode="auto">
            <a:xfrm>
              <a:off x="2189" y="2659"/>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 name="Oval 255"/>
            <p:cNvSpPr>
              <a:spLocks noChangeAspect="1" noChangeArrowheads="1"/>
            </p:cNvSpPr>
            <p:nvPr/>
          </p:nvSpPr>
          <p:spPr bwMode="auto">
            <a:xfrm>
              <a:off x="2189" y="2568"/>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9" name="Oval 256"/>
            <p:cNvSpPr>
              <a:spLocks noChangeAspect="1" noChangeArrowheads="1"/>
            </p:cNvSpPr>
            <p:nvPr/>
          </p:nvSpPr>
          <p:spPr bwMode="auto">
            <a:xfrm>
              <a:off x="2143" y="2387"/>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0" name="Oval 257"/>
            <p:cNvSpPr>
              <a:spLocks noChangeAspect="1" noChangeArrowheads="1"/>
            </p:cNvSpPr>
            <p:nvPr/>
          </p:nvSpPr>
          <p:spPr bwMode="auto">
            <a:xfrm>
              <a:off x="2189" y="2471"/>
              <a:ext cx="11" cy="11"/>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1" name="Oval 258"/>
          <p:cNvSpPr>
            <a:spLocks noChangeArrowheads="1"/>
          </p:cNvSpPr>
          <p:nvPr/>
        </p:nvSpPr>
        <p:spPr bwMode="auto">
          <a:xfrm>
            <a:off x="3490664" y="5070206"/>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 name="Oval 259"/>
          <p:cNvSpPr>
            <a:spLocks noChangeArrowheads="1"/>
          </p:cNvSpPr>
          <p:nvPr/>
        </p:nvSpPr>
        <p:spPr bwMode="auto">
          <a:xfrm>
            <a:off x="4354264" y="5538519"/>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 name="Oval 260"/>
          <p:cNvSpPr>
            <a:spLocks noChangeArrowheads="1"/>
          </p:cNvSpPr>
          <p:nvPr/>
        </p:nvSpPr>
        <p:spPr bwMode="auto">
          <a:xfrm>
            <a:off x="6154489" y="5214669"/>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 name="Oval 261"/>
          <p:cNvSpPr>
            <a:spLocks noChangeArrowheads="1"/>
          </p:cNvSpPr>
          <p:nvPr/>
        </p:nvSpPr>
        <p:spPr bwMode="auto">
          <a:xfrm>
            <a:off x="6730751" y="5682981"/>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5" name="Oval 262"/>
          <p:cNvSpPr>
            <a:spLocks noChangeArrowheads="1"/>
          </p:cNvSpPr>
          <p:nvPr/>
        </p:nvSpPr>
        <p:spPr bwMode="auto">
          <a:xfrm>
            <a:off x="3706564" y="6186219"/>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 name="Oval 263"/>
          <p:cNvSpPr>
            <a:spLocks noChangeArrowheads="1"/>
          </p:cNvSpPr>
          <p:nvPr/>
        </p:nvSpPr>
        <p:spPr bwMode="auto">
          <a:xfrm>
            <a:off x="4930526" y="6330681"/>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 name="Oval 264"/>
          <p:cNvSpPr>
            <a:spLocks noChangeArrowheads="1"/>
          </p:cNvSpPr>
          <p:nvPr/>
        </p:nvSpPr>
        <p:spPr bwMode="auto">
          <a:xfrm>
            <a:off x="4930526" y="4998769"/>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 name="Oval 265"/>
          <p:cNvSpPr>
            <a:spLocks noChangeArrowheads="1"/>
          </p:cNvSpPr>
          <p:nvPr/>
        </p:nvSpPr>
        <p:spPr bwMode="auto">
          <a:xfrm>
            <a:off x="5219451" y="5646469"/>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 name="Oval 266"/>
          <p:cNvSpPr>
            <a:spLocks noChangeArrowheads="1"/>
          </p:cNvSpPr>
          <p:nvPr/>
        </p:nvSpPr>
        <p:spPr bwMode="auto">
          <a:xfrm>
            <a:off x="6011614" y="5609956"/>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 name="Oval 267"/>
          <p:cNvSpPr>
            <a:spLocks noChangeArrowheads="1"/>
          </p:cNvSpPr>
          <p:nvPr/>
        </p:nvSpPr>
        <p:spPr bwMode="auto">
          <a:xfrm>
            <a:off x="5722689" y="6546581"/>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 name="Oval 268"/>
          <p:cNvSpPr>
            <a:spLocks noChangeArrowheads="1"/>
          </p:cNvSpPr>
          <p:nvPr/>
        </p:nvSpPr>
        <p:spPr bwMode="auto">
          <a:xfrm>
            <a:off x="6514851" y="6043344"/>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 name="Oval 269"/>
          <p:cNvSpPr>
            <a:spLocks noChangeArrowheads="1"/>
          </p:cNvSpPr>
          <p:nvPr/>
        </p:nvSpPr>
        <p:spPr bwMode="auto">
          <a:xfrm>
            <a:off x="7235576" y="5214669"/>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3" name="Oval 270"/>
          <p:cNvSpPr>
            <a:spLocks noChangeArrowheads="1"/>
          </p:cNvSpPr>
          <p:nvPr/>
        </p:nvSpPr>
        <p:spPr bwMode="auto">
          <a:xfrm>
            <a:off x="7164139" y="6475144"/>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 name="Oval 271"/>
          <p:cNvSpPr>
            <a:spLocks noChangeArrowheads="1"/>
          </p:cNvSpPr>
          <p:nvPr/>
        </p:nvSpPr>
        <p:spPr bwMode="auto">
          <a:xfrm>
            <a:off x="3347789" y="5646469"/>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 name="Oval 272"/>
          <p:cNvSpPr>
            <a:spLocks noChangeArrowheads="1"/>
          </p:cNvSpPr>
          <p:nvPr/>
        </p:nvSpPr>
        <p:spPr bwMode="auto">
          <a:xfrm>
            <a:off x="4859089" y="5933806"/>
            <a:ext cx="144462"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 name="Oval 269"/>
          <p:cNvSpPr>
            <a:spLocks noChangeArrowheads="1"/>
          </p:cNvSpPr>
          <p:nvPr/>
        </p:nvSpPr>
        <p:spPr bwMode="auto">
          <a:xfrm>
            <a:off x="5754124" y="4323539"/>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 name="Oval 269"/>
          <p:cNvSpPr>
            <a:spLocks noChangeArrowheads="1"/>
          </p:cNvSpPr>
          <p:nvPr/>
        </p:nvSpPr>
        <p:spPr bwMode="auto">
          <a:xfrm>
            <a:off x="4859585" y="3861048"/>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9" name="Oval 269"/>
          <p:cNvSpPr>
            <a:spLocks noChangeArrowheads="1"/>
          </p:cNvSpPr>
          <p:nvPr/>
        </p:nvSpPr>
        <p:spPr bwMode="auto">
          <a:xfrm>
            <a:off x="5552402" y="5129482"/>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0" name="Oval 269"/>
          <p:cNvSpPr>
            <a:spLocks noChangeArrowheads="1"/>
          </p:cNvSpPr>
          <p:nvPr/>
        </p:nvSpPr>
        <p:spPr bwMode="auto">
          <a:xfrm>
            <a:off x="5175774" y="5229200"/>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1" name="Oval 269"/>
          <p:cNvSpPr>
            <a:spLocks noChangeArrowheads="1"/>
          </p:cNvSpPr>
          <p:nvPr/>
        </p:nvSpPr>
        <p:spPr bwMode="auto">
          <a:xfrm>
            <a:off x="5479947" y="5625306"/>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2" name="Oval 269"/>
          <p:cNvSpPr>
            <a:spLocks noChangeArrowheads="1"/>
          </p:cNvSpPr>
          <p:nvPr/>
        </p:nvSpPr>
        <p:spPr bwMode="auto">
          <a:xfrm>
            <a:off x="5364088" y="5885628"/>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3" name="Oval 269"/>
          <p:cNvSpPr>
            <a:spLocks noChangeArrowheads="1"/>
          </p:cNvSpPr>
          <p:nvPr/>
        </p:nvSpPr>
        <p:spPr bwMode="auto">
          <a:xfrm>
            <a:off x="4973158" y="5475667"/>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4" name="Oval 269"/>
          <p:cNvSpPr>
            <a:spLocks noChangeArrowheads="1"/>
          </p:cNvSpPr>
          <p:nvPr/>
        </p:nvSpPr>
        <p:spPr bwMode="auto">
          <a:xfrm>
            <a:off x="5189182" y="5315063"/>
            <a:ext cx="144463" cy="10795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5" name="Rectangle 284"/>
          <p:cNvSpPr/>
          <p:nvPr/>
        </p:nvSpPr>
        <p:spPr>
          <a:xfrm>
            <a:off x="2678090" y="2160566"/>
            <a:ext cx="5638326" cy="2703860"/>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ce réservé du numéro de diapositive 1"/>
          <p:cNvSpPr>
            <a:spLocks noGrp="1"/>
          </p:cNvSpPr>
          <p:nvPr>
            <p:ph type="sldNum" sz="quarter" idx="12"/>
          </p:nvPr>
        </p:nvSpPr>
        <p:spPr/>
        <p:txBody>
          <a:bodyPr/>
          <a:lstStyle/>
          <a:p>
            <a:fld id="{2955E3DD-04B1-4142-8BA3-27EC25A0645F}" type="slidenum">
              <a:rPr lang="en-US" smtClean="0"/>
              <a:t>45</a:t>
            </a:fld>
            <a:endParaRPr lang="en-US"/>
          </a:p>
        </p:txBody>
      </p:sp>
    </p:spTree>
    <p:extLst>
      <p:ext uri="{BB962C8B-B14F-4D97-AF65-F5344CB8AC3E}">
        <p14:creationId xmlns:p14="http://schemas.microsoft.com/office/powerpoint/2010/main" val="1670498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ZoneTexte 294"/>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Phytostabilization</a:t>
            </a:r>
          </a:p>
        </p:txBody>
      </p:sp>
      <p:sp>
        <p:nvSpPr>
          <p:cNvPr id="9" name="Espace réservé du contenu 2"/>
          <p:cNvSpPr txBox="1">
            <a:spLocks/>
          </p:cNvSpPr>
          <p:nvPr/>
        </p:nvSpPr>
        <p:spPr>
          <a:xfrm>
            <a:off x="176499" y="620688"/>
            <a:ext cx="8791001" cy="6691814"/>
          </a:xfrm>
          <a:prstGeom prst="rect">
            <a:avLst/>
          </a:prstGeom>
        </p:spPr>
        <p:txBody>
          <a:bodyPr vert="horz" wrap="square" lIns="72000" tIns="72000" rIns="72000" bIns="72000" rtlCol="0">
            <a:spAutoFit/>
          </a:bodyPr>
          <a:lstStyle/>
          <a:p>
            <a:pPr marL="342900" indent="-342900" algn="just">
              <a:spcBef>
                <a:spcPct val="20000"/>
              </a:spcBef>
              <a:buFont typeface="Arial" pitchFamily="34" charset="0"/>
              <a:buChar char="•"/>
              <a:defRPr/>
            </a:pPr>
            <a:r>
              <a:rPr lang="en-US" sz="2200" b="1">
                <a:latin typeface="Calibri" pitchFamily="34" charset="0"/>
                <a:cs typeface="Calibri" pitchFamily="34" charset="0"/>
              </a:rPr>
              <a:t>Which type of plants?</a:t>
            </a:r>
          </a:p>
          <a:p>
            <a:pPr marL="800100" lvl="1" indent="-342900" algn="just">
              <a:spcBef>
                <a:spcPct val="20000"/>
              </a:spcBef>
              <a:buFontTx/>
              <a:buChar char="-"/>
              <a:defRPr/>
            </a:pPr>
            <a:r>
              <a:rPr lang="en-US" sz="2000">
                <a:latin typeface="Calibri" pitchFamily="34" charset="0"/>
                <a:cs typeface="Calibri" pitchFamily="34" charset="0"/>
              </a:rPr>
              <a:t>Tolerant to pollutants (type and concentration)</a:t>
            </a:r>
          </a:p>
          <a:p>
            <a:pPr marL="800100" lvl="1" indent="-342900" algn="just">
              <a:spcBef>
                <a:spcPct val="20000"/>
              </a:spcBef>
              <a:buFontTx/>
              <a:buChar char="-"/>
              <a:defRPr/>
            </a:pPr>
            <a:r>
              <a:rPr lang="en-US" sz="2000">
                <a:latin typeface="Calibri" pitchFamily="34" charset="0"/>
                <a:cs typeface="Calibri" pitchFamily="34" charset="0"/>
              </a:rPr>
              <a:t>Low translocation to aboveground parts</a:t>
            </a:r>
          </a:p>
          <a:p>
            <a:pPr marL="800100" lvl="1" indent="-342900" algn="just">
              <a:spcBef>
                <a:spcPct val="20000"/>
              </a:spcBef>
              <a:buFontTx/>
              <a:buChar char="-"/>
              <a:defRPr/>
            </a:pPr>
            <a:r>
              <a:rPr lang="en-US" sz="2000">
                <a:latin typeface="Calibri" pitchFamily="34" charset="0"/>
                <a:cs typeface="Calibri" pitchFamily="34" charset="0"/>
              </a:rPr>
              <a:t>Native species</a:t>
            </a:r>
          </a:p>
          <a:p>
            <a:pPr marL="800100" lvl="1" indent="-342900" algn="just">
              <a:spcBef>
                <a:spcPct val="20000"/>
              </a:spcBef>
              <a:buFontTx/>
              <a:buChar char="-"/>
              <a:defRPr/>
            </a:pPr>
            <a:r>
              <a:rPr lang="en-US" sz="2000">
                <a:latin typeface="Calibri" pitchFamily="34" charset="0"/>
                <a:cs typeface="Calibri" pitchFamily="34" charset="0"/>
              </a:rPr>
              <a:t>Resistant plant (to climate and soil factors)</a:t>
            </a:r>
          </a:p>
          <a:p>
            <a:pPr marL="800100" lvl="1" indent="-342900" algn="just">
              <a:spcBef>
                <a:spcPct val="20000"/>
              </a:spcBef>
              <a:buFontTx/>
              <a:buChar char="-"/>
              <a:defRPr/>
            </a:pPr>
            <a:r>
              <a:rPr lang="en-US" sz="2000">
                <a:latin typeface="Calibri" pitchFamily="34" charset="0"/>
                <a:cs typeface="Calibri" pitchFamily="34" charset="0"/>
              </a:rPr>
              <a:t>Developed root system</a:t>
            </a:r>
          </a:p>
          <a:p>
            <a:pPr marL="800100" lvl="1" indent="-342900" algn="just">
              <a:spcBef>
                <a:spcPct val="20000"/>
              </a:spcBef>
              <a:buFontTx/>
              <a:buChar char="-"/>
              <a:defRPr/>
            </a:pPr>
            <a:r>
              <a:rPr lang="en-US" sz="2000">
                <a:latin typeface="Calibri" pitchFamily="34" charset="0"/>
                <a:cs typeface="Calibri" pitchFamily="34" charset="0"/>
              </a:rPr>
              <a:t>Perenial plant (to limit dust emission)</a:t>
            </a:r>
          </a:p>
          <a:p>
            <a:pPr marL="800100" lvl="1" indent="-342900" algn="just">
              <a:spcBef>
                <a:spcPct val="20000"/>
              </a:spcBef>
              <a:buFontTx/>
              <a:buChar char="-"/>
              <a:defRPr/>
            </a:pPr>
            <a:r>
              <a:rPr lang="en-US" sz="2000">
                <a:latin typeface="Calibri" pitchFamily="34" charset="0"/>
                <a:cs typeface="Calibri" pitchFamily="34" charset="0"/>
              </a:rPr>
              <a:t>Ability to cover the soil (limit soil erosion)</a:t>
            </a:r>
          </a:p>
          <a:p>
            <a:pPr marL="800100" lvl="1" indent="-342900" algn="just">
              <a:spcBef>
                <a:spcPct val="20000"/>
              </a:spcBef>
              <a:buFontTx/>
              <a:buChar char="-"/>
              <a:defRPr/>
            </a:pPr>
            <a:r>
              <a:rPr lang="en-US" sz="2000">
                <a:latin typeface="Calibri" pitchFamily="34" charset="0"/>
                <a:cs typeface="Calibri" pitchFamily="34" charset="0"/>
              </a:rPr>
              <a:t>When trees are selected, needs to combine with herbaceous plants</a:t>
            </a:r>
          </a:p>
          <a:p>
            <a:pPr marL="800100" lvl="1" indent="-342900" algn="just">
              <a:spcBef>
                <a:spcPct val="20000"/>
              </a:spcBef>
              <a:buFontTx/>
              <a:buChar char="-"/>
              <a:defRPr/>
            </a:pPr>
            <a:r>
              <a:rPr lang="en-US" sz="2000">
                <a:latin typeface="Calibri" pitchFamily="34" charset="0"/>
                <a:cs typeface="Calibri" pitchFamily="34" charset="0"/>
              </a:rPr>
              <a:t>No invasive species</a:t>
            </a:r>
          </a:p>
          <a:p>
            <a:pPr>
              <a:lnSpc>
                <a:spcPct val="150000"/>
              </a:lnSpc>
              <a:spcBef>
                <a:spcPct val="20000"/>
              </a:spcBef>
              <a:defRPr/>
            </a:pPr>
            <a:endParaRPr lang="en-US" sz="2000" b="1">
              <a:latin typeface="Calibri" pitchFamily="34" charset="0"/>
              <a:cs typeface="Calibri" pitchFamily="34" charset="0"/>
            </a:endParaRPr>
          </a:p>
          <a:p>
            <a:pPr marL="342900" indent="-342900" algn="just">
              <a:lnSpc>
                <a:spcPct val="150000"/>
              </a:lnSpc>
              <a:spcBef>
                <a:spcPct val="20000"/>
              </a:spcBef>
              <a:buFont typeface="Arial" pitchFamily="34" charset="0"/>
              <a:buChar char="•"/>
              <a:defRPr/>
            </a:pPr>
            <a:r>
              <a:rPr lang="en-US" sz="2200" b="1">
                <a:latin typeface="Calibri" pitchFamily="34" charset="0"/>
                <a:cs typeface="Calibri" pitchFamily="34" charset="0"/>
              </a:rPr>
              <a:t>Selection of plants based on:</a:t>
            </a:r>
          </a:p>
          <a:p>
            <a:pPr marL="800100" lvl="1" indent="-342900" algn="just">
              <a:spcBef>
                <a:spcPct val="20000"/>
              </a:spcBef>
              <a:buFontTx/>
              <a:buChar char="-"/>
              <a:defRPr/>
            </a:pPr>
            <a:r>
              <a:rPr lang="en-US" sz="2000">
                <a:latin typeface="Calibri" pitchFamily="34" charset="0"/>
                <a:cs typeface="Calibri" pitchFamily="34" charset="0"/>
              </a:rPr>
              <a:t>Future land use (landscape, biomass crops)</a:t>
            </a:r>
          </a:p>
          <a:p>
            <a:pPr marL="800100" lvl="1" indent="-342900" algn="just">
              <a:spcBef>
                <a:spcPct val="20000"/>
              </a:spcBef>
              <a:buFontTx/>
              <a:buChar char="-"/>
              <a:defRPr/>
            </a:pPr>
            <a:r>
              <a:rPr lang="en-US" sz="2000">
                <a:latin typeface="Calibri" pitchFamily="34" charset="0"/>
                <a:cs typeface="Calibri" pitchFamily="34" charset="0"/>
              </a:rPr>
              <a:t>Plant valorisation </a:t>
            </a:r>
            <a:endParaRPr lang="en-US" sz="2200" b="1">
              <a:latin typeface="Calibri" pitchFamily="34" charset="0"/>
              <a:cs typeface="Calibri" pitchFamily="34" charset="0"/>
            </a:endParaRPr>
          </a:p>
          <a:p>
            <a:pPr>
              <a:lnSpc>
                <a:spcPct val="150000"/>
              </a:lnSpc>
              <a:spcBef>
                <a:spcPct val="20000"/>
              </a:spcBef>
              <a:defRPr/>
            </a:pPr>
            <a:endParaRPr lang="en-US" sz="2000" b="1">
              <a:latin typeface="Calibri" pitchFamily="34" charset="0"/>
              <a:cs typeface="Calibri" pitchFamily="34" charset="0"/>
            </a:endParaRP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sp>
        <p:nvSpPr>
          <p:cNvPr id="2" name="Espace réservé du numéro de diapositive 1"/>
          <p:cNvSpPr>
            <a:spLocks noGrp="1"/>
          </p:cNvSpPr>
          <p:nvPr>
            <p:ph type="sldNum" sz="quarter" idx="12"/>
          </p:nvPr>
        </p:nvSpPr>
        <p:spPr/>
        <p:txBody>
          <a:bodyPr/>
          <a:lstStyle/>
          <a:p>
            <a:fld id="{2955E3DD-04B1-4142-8BA3-27EC25A0645F}" type="slidenum">
              <a:rPr lang="en-US" smtClean="0"/>
              <a:t>46</a:t>
            </a:fld>
            <a:endParaRPr lang="en-US"/>
          </a:p>
        </p:txBody>
      </p:sp>
    </p:spTree>
    <p:extLst>
      <p:ext uri="{BB962C8B-B14F-4D97-AF65-F5344CB8AC3E}">
        <p14:creationId xmlns:p14="http://schemas.microsoft.com/office/powerpoint/2010/main" val="4880924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ZoneTexte 294"/>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Phytostabilization</a:t>
            </a:r>
          </a:p>
        </p:txBody>
      </p:sp>
      <p:sp>
        <p:nvSpPr>
          <p:cNvPr id="9" name="Espace réservé du contenu 2"/>
          <p:cNvSpPr txBox="1">
            <a:spLocks/>
          </p:cNvSpPr>
          <p:nvPr/>
        </p:nvSpPr>
        <p:spPr>
          <a:xfrm>
            <a:off x="173486" y="620688"/>
            <a:ext cx="8791001" cy="1530401"/>
          </a:xfrm>
          <a:prstGeom prst="rect">
            <a:avLst/>
          </a:prstGeom>
        </p:spPr>
        <p:txBody>
          <a:bodyPr vert="horz" wrap="square" lIns="72000" tIns="72000" rIns="72000" bIns="72000" rtlCol="0">
            <a:spAutoFit/>
          </a:bodyPr>
          <a:lstStyle/>
          <a:p>
            <a:pPr marL="342900" indent="-342900" algn="just">
              <a:spcBef>
                <a:spcPct val="20000"/>
              </a:spcBef>
              <a:buFont typeface="Arial" pitchFamily="34" charset="0"/>
              <a:buChar char="•"/>
              <a:defRPr/>
            </a:pPr>
            <a:r>
              <a:rPr lang="en-US" sz="2200" b="1">
                <a:latin typeface="Calibri" pitchFamily="34" charset="0"/>
                <a:cs typeface="Calibri" pitchFamily="34" charset="0"/>
              </a:rPr>
              <a:t>Which type of plants?</a:t>
            </a:r>
          </a:p>
          <a:p>
            <a:pPr>
              <a:lnSpc>
                <a:spcPct val="150000"/>
              </a:lnSpc>
              <a:spcBef>
                <a:spcPct val="20000"/>
              </a:spcBef>
              <a:defRPr/>
            </a:pPr>
            <a:endParaRPr lang="en-US" sz="2000" b="1">
              <a:latin typeface="Calibri" pitchFamily="34" charset="0"/>
              <a:cs typeface="Calibri" pitchFamily="34" charset="0"/>
            </a:endParaRP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1901008453"/>
              </p:ext>
            </p:extLst>
          </p:nvPr>
        </p:nvGraphicFramePr>
        <p:xfrm>
          <a:off x="1835696" y="1268760"/>
          <a:ext cx="5184576" cy="5211464"/>
        </p:xfrm>
        <a:graphic>
          <a:graphicData uri="http://schemas.openxmlformats.org/drawingml/2006/table">
            <a:tbl>
              <a:tblPr firstRow="1" bandRow="1">
                <a:tableStyleId>{F5AB1C69-6EDB-4FF4-983F-18BD219EF322}</a:tableStyleId>
              </a:tblPr>
              <a:tblGrid>
                <a:gridCol w="2592288">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tblGrid>
              <a:tr h="416838">
                <a:tc>
                  <a:txBody>
                    <a:bodyPr/>
                    <a:lstStyle/>
                    <a:p>
                      <a:pPr algn="ctr"/>
                      <a:r>
                        <a:rPr lang="fr-BE" sz="1800" dirty="0"/>
                        <a:t>Plants</a:t>
                      </a:r>
                      <a:endParaRPr lang="en-US" sz="1800" dirty="0"/>
                    </a:p>
                  </a:txBody>
                  <a:tcPr marT="45733" marB="45733" anchor="ctr"/>
                </a:tc>
                <a:tc>
                  <a:txBody>
                    <a:bodyPr/>
                    <a:lstStyle/>
                    <a:p>
                      <a:pPr algn="ctr"/>
                      <a:r>
                        <a:rPr lang="fr-BE" sz="1800" dirty="0"/>
                        <a:t>Uses</a:t>
                      </a:r>
                      <a:endParaRPr lang="en-US" sz="1800" dirty="0"/>
                    </a:p>
                  </a:txBody>
                  <a:tcPr marT="45733" marB="45733" anchor="ctr"/>
                </a:tc>
                <a:extLst>
                  <a:ext uri="{0D108BD9-81ED-4DB2-BD59-A6C34878D82A}">
                    <a16:rowId xmlns:a16="http://schemas.microsoft.com/office/drawing/2014/main" val="10000"/>
                  </a:ext>
                </a:extLst>
              </a:tr>
              <a:tr h="1042310">
                <a:tc>
                  <a:txBody>
                    <a:bodyPr/>
                    <a:lstStyle/>
                    <a:p>
                      <a:pPr algn="ctr"/>
                      <a:r>
                        <a:rPr lang="en-US" sz="1800"/>
                        <a:t>Willow,</a:t>
                      </a:r>
                      <a:r>
                        <a:rPr lang="en-US" sz="1800" baseline="0"/>
                        <a:t> poplar</a:t>
                      </a:r>
                      <a:endParaRPr lang="en-US" sz="1800" dirty="0"/>
                    </a:p>
                  </a:txBody>
                  <a:tcPr marT="45733" marB="45733" anchor="ctr"/>
                </a:tc>
                <a:tc>
                  <a:txBody>
                    <a:bodyPr/>
                    <a:lstStyle/>
                    <a:p>
                      <a:pPr algn="ctr"/>
                      <a:r>
                        <a:rPr lang="en-US" sz="1800"/>
                        <a:t>Wood-energy, landscape management</a:t>
                      </a:r>
                      <a:endParaRPr lang="en-US" sz="1800" dirty="0"/>
                    </a:p>
                  </a:txBody>
                  <a:tcPr marT="45733" marB="45733" anchor="ctr"/>
                </a:tc>
                <a:extLst>
                  <a:ext uri="{0D108BD9-81ED-4DB2-BD59-A6C34878D82A}">
                    <a16:rowId xmlns:a16="http://schemas.microsoft.com/office/drawing/2014/main" val="10001"/>
                  </a:ext>
                </a:extLst>
              </a:tr>
              <a:tr h="19803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a:solidFill>
                            <a:schemeClr val="dk1"/>
                          </a:solidFill>
                          <a:effectLst/>
                          <a:latin typeface="+mn-lt"/>
                          <a:ea typeface="+mn-ea"/>
                          <a:cs typeface="+mn-cs"/>
                        </a:rPr>
                        <a:t>Poaceae and Fabaceae</a:t>
                      </a:r>
                    </a:p>
                    <a:p>
                      <a:endParaRPr lang="en-US" sz="1800" b="0" i="0" kern="1200" dirty="0">
                        <a:solidFill>
                          <a:schemeClr val="dk1"/>
                        </a:solidFill>
                        <a:effectLst/>
                        <a:latin typeface="+mn-lt"/>
                        <a:ea typeface="+mn-ea"/>
                        <a:cs typeface="+mn-cs"/>
                      </a:endParaRPr>
                    </a:p>
                  </a:txBody>
                  <a:tcPr marT="45733" marB="45733" anchor="ctr"/>
                </a:tc>
                <a:tc>
                  <a:txBody>
                    <a:bodyPr/>
                    <a:lstStyle/>
                    <a:p>
                      <a:pPr algn="ctr"/>
                      <a:r>
                        <a:rPr lang="en-US" sz="1800" noProof="0"/>
                        <a:t>Compost</a:t>
                      </a:r>
                      <a:r>
                        <a:rPr lang="en-US" sz="1800"/>
                        <a:t>, gasification, landscape management</a:t>
                      </a:r>
                      <a:r>
                        <a:rPr lang="en-US" sz="1800" baseline="0"/>
                        <a:t>, </a:t>
                      </a:r>
                      <a:r>
                        <a:rPr lang="en-US" sz="1800"/>
                        <a:t>green corridor</a:t>
                      </a:r>
                      <a:endParaRPr lang="en-US" sz="1800" dirty="0"/>
                    </a:p>
                  </a:txBody>
                  <a:tcPr marT="45733" marB="45733" anchor="ctr"/>
                </a:tc>
                <a:extLst>
                  <a:ext uri="{0D108BD9-81ED-4DB2-BD59-A6C34878D82A}">
                    <a16:rowId xmlns:a16="http://schemas.microsoft.com/office/drawing/2014/main" val="10002"/>
                  </a:ext>
                </a:extLst>
              </a:tr>
              <a:tr h="729617">
                <a:tc>
                  <a:txBody>
                    <a:bodyPr/>
                    <a:lstStyle/>
                    <a:p>
                      <a:pPr algn="ctr"/>
                      <a:r>
                        <a:rPr lang="en-US" sz="1800"/>
                        <a:t>Miscanthus,</a:t>
                      </a:r>
                      <a:r>
                        <a:rPr lang="en-US" sz="1800" baseline="0"/>
                        <a:t> Switchgrass</a:t>
                      </a:r>
                      <a:endParaRPr lang="en-US" sz="1800" dirty="0"/>
                    </a:p>
                  </a:txBody>
                  <a:tcPr marT="45733" marB="45733" anchor="ctr"/>
                </a:tc>
                <a:tc>
                  <a:txBody>
                    <a:bodyPr/>
                    <a:lstStyle/>
                    <a:p>
                      <a:pPr algn="ctr"/>
                      <a:r>
                        <a:rPr lang="en-US" sz="1800"/>
                        <a:t>Wood-energy, animal bedding, eco-materials</a:t>
                      </a:r>
                      <a:endParaRPr lang="en-US" sz="1800" dirty="0"/>
                    </a:p>
                  </a:txBody>
                  <a:tcPr marT="45733" marB="45733" anchor="ctr"/>
                </a:tc>
                <a:extLst>
                  <a:ext uri="{0D108BD9-81ED-4DB2-BD59-A6C34878D82A}">
                    <a16:rowId xmlns:a16="http://schemas.microsoft.com/office/drawing/2014/main" val="10003"/>
                  </a:ext>
                </a:extLst>
              </a:tr>
              <a:tr h="1042310">
                <a:tc>
                  <a:txBody>
                    <a:bodyPr/>
                    <a:lstStyle/>
                    <a:p>
                      <a:pPr algn="ctr"/>
                      <a:r>
                        <a:rPr lang="en-US" sz="1800"/>
                        <a:t>Food crops (wheat, corn, sunflower)</a:t>
                      </a:r>
                      <a:endParaRPr lang="en-US" sz="1800" dirty="0"/>
                    </a:p>
                  </a:txBody>
                  <a:tcPr marT="45733" marB="45733" anchor="ctr"/>
                </a:tc>
                <a:tc>
                  <a:txBody>
                    <a:bodyPr/>
                    <a:lstStyle/>
                    <a:p>
                      <a:pPr algn="ctr"/>
                      <a:r>
                        <a:rPr lang="en-US" sz="1800" dirty="0" err="1"/>
                        <a:t>Methanization</a:t>
                      </a:r>
                      <a:r>
                        <a:rPr lang="en-US" sz="1800" dirty="0"/>
                        <a:t>, gasification, biorefineries</a:t>
                      </a:r>
                    </a:p>
                  </a:txBody>
                  <a:tcPr marT="45733" marB="45733" anchor="ctr"/>
                </a:tc>
                <a:extLst>
                  <a:ext uri="{0D108BD9-81ED-4DB2-BD59-A6C34878D82A}">
                    <a16:rowId xmlns:a16="http://schemas.microsoft.com/office/drawing/2014/main" val="10004"/>
                  </a:ext>
                </a:extLst>
              </a:tr>
            </a:tbl>
          </a:graphicData>
        </a:graphic>
      </p:graphicFrame>
      <p:sp>
        <p:nvSpPr>
          <p:cNvPr id="2" name="Espace réservé du numéro de diapositive 1"/>
          <p:cNvSpPr>
            <a:spLocks noGrp="1"/>
          </p:cNvSpPr>
          <p:nvPr>
            <p:ph type="sldNum" sz="quarter" idx="12"/>
          </p:nvPr>
        </p:nvSpPr>
        <p:spPr/>
        <p:txBody>
          <a:bodyPr/>
          <a:lstStyle/>
          <a:p>
            <a:fld id="{2955E3DD-04B1-4142-8BA3-27EC25A0645F}" type="slidenum">
              <a:rPr lang="en-US" smtClean="0"/>
              <a:t>47</a:t>
            </a:fld>
            <a:endParaRPr lang="en-US"/>
          </a:p>
        </p:txBody>
      </p:sp>
    </p:spTree>
    <p:extLst>
      <p:ext uri="{BB962C8B-B14F-4D97-AF65-F5344CB8AC3E}">
        <p14:creationId xmlns:p14="http://schemas.microsoft.com/office/powerpoint/2010/main" val="301130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ZoneTexte 294"/>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dirty="0">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Aided phytostabilization</a:t>
            </a:r>
          </a:p>
        </p:txBody>
      </p:sp>
      <p:sp>
        <p:nvSpPr>
          <p:cNvPr id="9" name="Espace réservé du contenu 2"/>
          <p:cNvSpPr txBox="1">
            <a:spLocks/>
          </p:cNvSpPr>
          <p:nvPr/>
        </p:nvSpPr>
        <p:spPr>
          <a:xfrm>
            <a:off x="173486" y="620688"/>
            <a:ext cx="8791001" cy="959475"/>
          </a:xfrm>
          <a:prstGeom prst="rect">
            <a:avLst/>
          </a:prstGeom>
        </p:spPr>
        <p:txBody>
          <a:bodyPr vert="horz" wrap="square" lIns="72000" tIns="72000" rIns="72000" bIns="72000" rtlCol="0">
            <a:spAutoFit/>
          </a:bodyPr>
          <a:lstStyle/>
          <a:p>
            <a:pPr marL="342900" indent="-342900" algn="just">
              <a:spcBef>
                <a:spcPct val="20000"/>
              </a:spcBef>
              <a:buFont typeface="Arial" pitchFamily="34" charset="0"/>
              <a:buChar char="•"/>
              <a:defRPr/>
            </a:pPr>
            <a:r>
              <a:rPr lang="en-US" sz="2200" b="1">
                <a:latin typeface="Calibri" pitchFamily="34" charset="0"/>
                <a:cs typeface="Calibri" pitchFamily="34" charset="0"/>
              </a:rPr>
              <a:t>Use of chemical amendments?</a:t>
            </a: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pic>
        <p:nvPicPr>
          <p:cNvPr id="4" name="Picture 4" descr="Boe2180ML-spaque0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1033101"/>
            <a:ext cx="6382755" cy="527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ompost-0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1009" y="225854"/>
            <a:ext cx="180022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5761484" y="1064543"/>
            <a:ext cx="1873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fr-FR" sz="1200"/>
              <a:t>compost</a:t>
            </a:r>
          </a:p>
        </p:txBody>
      </p:sp>
      <p:pic>
        <p:nvPicPr>
          <p:cNvPr id="7" name="Picture 10" descr="chaux viv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1959" y="1522842"/>
            <a:ext cx="1798637"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
          <p:cNvSpPr txBox="1">
            <a:spLocks noChangeArrowheads="1"/>
          </p:cNvSpPr>
          <p:nvPr/>
        </p:nvSpPr>
        <p:spPr bwMode="auto">
          <a:xfrm>
            <a:off x="6121846" y="1526017"/>
            <a:ext cx="1295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fr-FR" sz="1200"/>
              <a:t>Lime</a:t>
            </a:r>
          </a:p>
        </p:txBody>
      </p:sp>
      <p:pic>
        <p:nvPicPr>
          <p:cNvPr id="10" name="Picture 13" descr="zeolite-122815128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1009" y="3394504"/>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4"/>
          <p:cNvSpPr txBox="1">
            <a:spLocks noChangeArrowheads="1"/>
          </p:cNvSpPr>
          <p:nvPr/>
        </p:nvSpPr>
        <p:spPr bwMode="auto">
          <a:xfrm>
            <a:off x="6048821" y="3323067"/>
            <a:ext cx="1512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fr-FR" sz="1200"/>
              <a:t>zeolite</a:t>
            </a:r>
          </a:p>
        </p:txBody>
      </p:sp>
      <p:pic>
        <p:nvPicPr>
          <p:cNvPr id="12" name="Picture 16" descr="ec605731848a50191409414cf014691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4559" y="5339192"/>
            <a:ext cx="2801937"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7"/>
          <p:cNvSpPr txBox="1">
            <a:spLocks noChangeArrowheads="1"/>
          </p:cNvSpPr>
          <p:nvPr/>
        </p:nvSpPr>
        <p:spPr bwMode="auto">
          <a:xfrm>
            <a:off x="5436096" y="6279405"/>
            <a:ext cx="1152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fr-FR" sz="1200"/>
              <a:t>Iron pellet</a:t>
            </a:r>
          </a:p>
        </p:txBody>
      </p:sp>
      <p:sp>
        <p:nvSpPr>
          <p:cNvPr id="14" name="Espace réservé du contenu 2"/>
          <p:cNvSpPr txBox="1">
            <a:spLocks/>
          </p:cNvSpPr>
          <p:nvPr/>
        </p:nvSpPr>
        <p:spPr>
          <a:xfrm>
            <a:off x="245495" y="6134877"/>
            <a:ext cx="8791001" cy="822515"/>
          </a:xfrm>
          <a:prstGeom prst="rect">
            <a:avLst/>
          </a:prstGeom>
        </p:spPr>
        <p:txBody>
          <a:bodyPr vert="horz" wrap="square" lIns="72000" tIns="72000" rIns="72000" bIns="72000" rtlCol="0">
            <a:spAutoFit/>
          </a:bodyPr>
          <a:lstStyle/>
          <a:p>
            <a:pPr algn="just">
              <a:defRPr/>
            </a:pPr>
            <a:r>
              <a:rPr lang="en-US" sz="2200" b="1">
                <a:latin typeface="Calibri" pitchFamily="34" charset="0"/>
                <a:cs typeface="Calibri" pitchFamily="34" charset="0"/>
              </a:rPr>
              <a:t>+ Lime</a:t>
            </a:r>
          </a:p>
          <a:p>
            <a:pPr algn="just">
              <a:defRPr/>
            </a:pPr>
            <a:r>
              <a:rPr lang="en-US" sz="2200" b="1">
                <a:latin typeface="Calibri" pitchFamily="34" charset="0"/>
                <a:cs typeface="Calibri" pitchFamily="34" charset="0"/>
              </a:rPr>
              <a:t>+ Fly ashes</a:t>
            </a:r>
            <a:endParaRPr lang="en-US" sz="2000" b="1">
              <a:latin typeface="Calibri" pitchFamily="34" charset="0"/>
              <a:cs typeface="Calibri" pitchFamily="34" charset="0"/>
            </a:endParaRPr>
          </a:p>
        </p:txBody>
      </p:sp>
      <p:sp>
        <p:nvSpPr>
          <p:cNvPr id="2" name="Espace réservé du numéro de diapositive 1"/>
          <p:cNvSpPr>
            <a:spLocks noGrp="1"/>
          </p:cNvSpPr>
          <p:nvPr>
            <p:ph type="sldNum" sz="quarter" idx="12"/>
          </p:nvPr>
        </p:nvSpPr>
        <p:spPr/>
        <p:txBody>
          <a:bodyPr/>
          <a:lstStyle/>
          <a:p>
            <a:fld id="{2955E3DD-04B1-4142-8BA3-27EC25A0645F}" type="slidenum">
              <a:rPr lang="en-US" smtClean="0"/>
              <a:t>48</a:t>
            </a:fld>
            <a:endParaRPr lang="en-US"/>
          </a:p>
        </p:txBody>
      </p:sp>
    </p:spTree>
    <p:extLst>
      <p:ext uri="{BB962C8B-B14F-4D97-AF65-F5344CB8AC3E}">
        <p14:creationId xmlns:p14="http://schemas.microsoft.com/office/powerpoint/2010/main" val="26593884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ZoneTexte 294"/>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dirty="0">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Aided phytostabilization</a:t>
            </a:r>
          </a:p>
        </p:txBody>
      </p:sp>
      <p:sp>
        <p:nvSpPr>
          <p:cNvPr id="9" name="Espace réservé du contenu 2"/>
          <p:cNvSpPr txBox="1">
            <a:spLocks/>
          </p:cNvSpPr>
          <p:nvPr/>
        </p:nvSpPr>
        <p:spPr>
          <a:xfrm>
            <a:off x="173486" y="620688"/>
            <a:ext cx="8791001" cy="3666370"/>
          </a:xfrm>
          <a:prstGeom prst="rect">
            <a:avLst/>
          </a:prstGeom>
        </p:spPr>
        <p:txBody>
          <a:bodyPr vert="horz" wrap="square" lIns="72000" tIns="72000" rIns="72000" bIns="72000" rtlCol="0">
            <a:spAutoFit/>
          </a:bodyPr>
          <a:lstStyle/>
          <a:p>
            <a:pPr marL="342900" indent="-342900" algn="just">
              <a:spcBef>
                <a:spcPct val="20000"/>
              </a:spcBef>
              <a:buFont typeface="Arial" pitchFamily="34" charset="0"/>
              <a:buChar char="•"/>
              <a:defRPr/>
            </a:pPr>
            <a:r>
              <a:rPr lang="en-US" sz="2200" b="1">
                <a:latin typeface="Calibri" pitchFamily="34" charset="0"/>
                <a:cs typeface="Calibri" pitchFamily="34" charset="0"/>
              </a:rPr>
              <a:t>Use of chemical amendments?</a:t>
            </a:r>
          </a:p>
          <a:p>
            <a:pPr marL="342900" indent="-342900" algn="just">
              <a:spcBef>
                <a:spcPct val="20000"/>
              </a:spcBef>
              <a:buFont typeface="Arial" pitchFamily="34" charset="0"/>
              <a:buChar char="•"/>
              <a:defRPr/>
            </a:pPr>
            <a:endParaRPr lang="en-US" sz="2200" b="1">
              <a:latin typeface="Calibri" pitchFamily="34" charset="0"/>
              <a:cs typeface="Calibri" pitchFamily="34" charset="0"/>
            </a:endParaRPr>
          </a:p>
          <a:p>
            <a:pPr marL="342900" indent="-342900" algn="just">
              <a:spcBef>
                <a:spcPct val="20000"/>
              </a:spcBef>
              <a:buFont typeface="Arial" pitchFamily="34" charset="0"/>
              <a:buChar char="•"/>
              <a:defRPr/>
            </a:pPr>
            <a:r>
              <a:rPr lang="en-US" sz="2200" b="1">
                <a:latin typeface="Calibri" pitchFamily="34" charset="0"/>
                <a:cs typeface="Calibri" pitchFamily="34" charset="0"/>
              </a:rPr>
              <a:t>Use of biological amendments?</a:t>
            </a:r>
          </a:p>
          <a:p>
            <a:pPr marL="800100" lvl="1" indent="-342900" algn="just">
              <a:spcBef>
                <a:spcPct val="20000"/>
              </a:spcBef>
              <a:buFontTx/>
              <a:buChar char="-"/>
              <a:defRPr/>
            </a:pPr>
            <a:r>
              <a:rPr lang="en-US" sz="2000">
                <a:latin typeface="Calibri" pitchFamily="34" charset="0"/>
                <a:cs typeface="Calibri" pitchFamily="34" charset="0"/>
              </a:rPr>
              <a:t>mycorhiza</a:t>
            </a:r>
          </a:p>
          <a:p>
            <a:pPr marL="800100" lvl="1" indent="-342900" algn="just">
              <a:spcBef>
                <a:spcPct val="20000"/>
              </a:spcBef>
              <a:buFontTx/>
              <a:buChar char="-"/>
              <a:defRPr/>
            </a:pPr>
            <a:r>
              <a:rPr lang="en-US" sz="2000">
                <a:latin typeface="Calibri" pitchFamily="34" charset="0"/>
                <a:cs typeface="Calibri" pitchFamily="34" charset="0"/>
              </a:rPr>
              <a:t>Endophyte bacteria and actinobacteria</a:t>
            </a:r>
          </a:p>
          <a:p>
            <a:pPr marL="800100" lvl="1" indent="-342900" algn="just">
              <a:spcBef>
                <a:spcPct val="20000"/>
              </a:spcBef>
              <a:buFontTx/>
              <a:buChar char="-"/>
              <a:defRPr/>
            </a:pPr>
            <a:endParaRPr lang="en-US" sz="2000">
              <a:latin typeface="Calibri" pitchFamily="34" charset="0"/>
              <a:cs typeface="Calibri" pitchFamily="34" charset="0"/>
            </a:endParaRPr>
          </a:p>
          <a:p>
            <a:pPr marL="800100" lvl="1" indent="-342900" algn="just">
              <a:spcBef>
                <a:spcPct val="20000"/>
              </a:spcBef>
              <a:buFontTx/>
              <a:buChar char="-"/>
              <a:defRPr/>
            </a:pPr>
            <a:r>
              <a:rPr lang="en-US" sz="2000">
                <a:latin typeface="Calibri" pitchFamily="34" charset="0"/>
                <a:cs typeface="Calibri" pitchFamily="34" charset="0"/>
              </a:rPr>
              <a:t>Positive effect on plant water and nutrient uptake</a:t>
            </a:r>
          </a:p>
          <a:p>
            <a:pPr marL="800100" lvl="1" indent="-342900" algn="just">
              <a:spcBef>
                <a:spcPct val="20000"/>
              </a:spcBef>
              <a:buFontTx/>
              <a:buChar char="-"/>
              <a:defRPr/>
            </a:pPr>
            <a:r>
              <a:rPr lang="en-US" sz="2000">
                <a:latin typeface="Calibri" pitchFamily="34" charset="0"/>
                <a:cs typeface="Calibri" pitchFamily="34" charset="0"/>
              </a:rPr>
              <a:t>Effect on pollutant uptake and effects??? (cf. case study Miscanthus)</a:t>
            </a: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sp>
        <p:nvSpPr>
          <p:cNvPr id="2" name="Espace réservé du numéro de diapositive 1"/>
          <p:cNvSpPr>
            <a:spLocks noGrp="1"/>
          </p:cNvSpPr>
          <p:nvPr>
            <p:ph type="sldNum" sz="quarter" idx="12"/>
          </p:nvPr>
        </p:nvSpPr>
        <p:spPr/>
        <p:txBody>
          <a:bodyPr/>
          <a:lstStyle/>
          <a:p>
            <a:fld id="{2955E3DD-04B1-4142-8BA3-27EC25A0645F}" type="slidenum">
              <a:rPr lang="en-US" smtClean="0"/>
              <a:t>49</a:t>
            </a:fld>
            <a:endParaRPr lang="en-US"/>
          </a:p>
        </p:txBody>
      </p:sp>
    </p:spTree>
    <p:extLst>
      <p:ext uri="{BB962C8B-B14F-4D97-AF65-F5344CB8AC3E}">
        <p14:creationId xmlns:p14="http://schemas.microsoft.com/office/powerpoint/2010/main" val="61206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corporate.arcelormittal.com/~/media/Images/A/ArcelorMittal/sdr-2016/landscape/outcome-5-amended.jpg?h=441&amp;la=en&amp;w=980"/>
          <p:cNvPicPr>
            <a:picLocks noChangeAspect="1" noChangeArrowheads="1"/>
          </p:cNvPicPr>
          <p:nvPr/>
        </p:nvPicPr>
        <p:blipFill>
          <a:blip r:embed="rId2"/>
          <a:srcRect l="10937" r="10937"/>
          <a:stretch>
            <a:fillRect/>
          </a:stretch>
        </p:blipFill>
        <p:spPr bwMode="auto">
          <a:xfrm>
            <a:off x="928662" y="2214554"/>
            <a:ext cx="7337258" cy="4314279"/>
          </a:xfrm>
          <a:prstGeom prst="rect">
            <a:avLst/>
          </a:prstGeom>
          <a:noFill/>
        </p:spPr>
      </p:pic>
      <p:sp>
        <p:nvSpPr>
          <p:cNvPr id="5" name="Rectangle 4"/>
          <p:cNvSpPr/>
          <p:nvPr/>
        </p:nvSpPr>
        <p:spPr>
          <a:xfrm>
            <a:off x="214282" y="785794"/>
            <a:ext cx="8715436" cy="1477328"/>
          </a:xfrm>
          <a:prstGeom prst="rect">
            <a:avLst/>
          </a:prstGeom>
        </p:spPr>
        <p:txBody>
          <a:bodyPr wrap="square">
            <a:spAutoFit/>
          </a:bodyPr>
          <a:lstStyle/>
          <a:p>
            <a:r>
              <a:rPr lang="en-US" b="1" dirty="0"/>
              <a:t>Land pollution</a:t>
            </a:r>
            <a:r>
              <a:rPr lang="en-US" dirty="0"/>
              <a:t>: - Lands used for industrial activities (gas stations, manufacturing factories, etc) are left contaminated after use. Several releases of chemicals, oil and other substances to the land. Contaminated sites abound everywhere in major locations of the world. Besides the chemicals released on the contaminated lands, several debris and wastes that constitute dangers are left on the sites.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ZoneTexte 294"/>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dirty="0">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Phytostabilization</a:t>
            </a:r>
          </a:p>
        </p:txBody>
      </p:sp>
      <p:sp>
        <p:nvSpPr>
          <p:cNvPr id="9" name="Espace réservé du contenu 2"/>
          <p:cNvSpPr txBox="1">
            <a:spLocks/>
          </p:cNvSpPr>
          <p:nvPr/>
        </p:nvSpPr>
        <p:spPr>
          <a:xfrm>
            <a:off x="173486" y="620688"/>
            <a:ext cx="8791001" cy="3223172"/>
          </a:xfrm>
          <a:prstGeom prst="rect">
            <a:avLst/>
          </a:prstGeom>
        </p:spPr>
        <p:txBody>
          <a:bodyPr vert="horz" wrap="square" lIns="72000" tIns="72000" rIns="72000" bIns="72000" rtlCol="0">
            <a:spAutoFit/>
          </a:bodyPr>
          <a:lstStyle/>
          <a:p>
            <a:pPr marL="342900" indent="-342900" algn="just">
              <a:spcBef>
                <a:spcPct val="20000"/>
              </a:spcBef>
              <a:buFont typeface="Arial" pitchFamily="34" charset="0"/>
              <a:buChar char="•"/>
              <a:defRPr/>
            </a:pPr>
            <a:r>
              <a:rPr lang="en-GB" sz="2200" b="1" dirty="0">
                <a:latin typeface="Calibri" pitchFamily="34" charset="0"/>
                <a:cs typeface="Calibri" pitchFamily="34" charset="0"/>
              </a:rPr>
              <a:t>Which set-up and crop management?</a:t>
            </a:r>
          </a:p>
          <a:p>
            <a:pPr marL="800100" lvl="1" indent="-342900" algn="just">
              <a:spcBef>
                <a:spcPct val="20000"/>
              </a:spcBef>
              <a:buFontTx/>
              <a:buChar char="-"/>
              <a:defRPr/>
            </a:pPr>
            <a:r>
              <a:rPr lang="en-GB" sz="2000" dirty="0">
                <a:latin typeface="Calibri" pitchFamily="34" charset="0"/>
                <a:cs typeface="Calibri" pitchFamily="34" charset="0"/>
              </a:rPr>
              <a:t>Work on soils (soil levelling… cf. case study </a:t>
            </a:r>
            <a:r>
              <a:rPr lang="en-GB" sz="2000" dirty="0" err="1">
                <a:latin typeface="Calibri" pitchFamily="34" charset="0"/>
                <a:cs typeface="Calibri" pitchFamily="34" charset="0"/>
              </a:rPr>
              <a:t>l’Union</a:t>
            </a:r>
            <a:r>
              <a:rPr lang="en-GB" sz="2000" dirty="0">
                <a:latin typeface="Calibri" pitchFamily="34" charset="0"/>
                <a:cs typeface="Calibri" pitchFamily="34" charset="0"/>
              </a:rPr>
              <a:t>)</a:t>
            </a:r>
          </a:p>
          <a:p>
            <a:pPr marL="800100" lvl="1" indent="-342900" algn="just">
              <a:spcBef>
                <a:spcPct val="20000"/>
              </a:spcBef>
              <a:buFontTx/>
              <a:buChar char="-"/>
              <a:defRPr/>
            </a:pPr>
            <a:r>
              <a:rPr lang="en-GB" sz="2000" dirty="0">
                <a:latin typeface="Calibri" pitchFamily="34" charset="0"/>
                <a:cs typeface="Calibri" pitchFamily="34" charset="0"/>
              </a:rPr>
              <a:t>Soil preparation (amendments, stones removing…)</a:t>
            </a:r>
          </a:p>
          <a:p>
            <a:pPr marL="800100" lvl="1" indent="-342900" algn="just">
              <a:spcBef>
                <a:spcPct val="20000"/>
              </a:spcBef>
              <a:buFontTx/>
              <a:buChar char="-"/>
              <a:defRPr/>
            </a:pPr>
            <a:r>
              <a:rPr lang="en-GB" sz="2000" dirty="0">
                <a:latin typeface="Calibri" pitchFamily="34" charset="0"/>
                <a:cs typeface="Calibri" pitchFamily="34" charset="0"/>
              </a:rPr>
              <a:t>Seeds, seedlings, rhizomes</a:t>
            </a:r>
          </a:p>
          <a:p>
            <a:pPr marL="800100" lvl="1" indent="-342900" algn="just">
              <a:spcBef>
                <a:spcPct val="20000"/>
              </a:spcBef>
              <a:buFontTx/>
              <a:buChar char="-"/>
              <a:defRPr/>
            </a:pPr>
            <a:r>
              <a:rPr lang="en-GB" sz="2000" dirty="0">
                <a:latin typeface="Calibri" pitchFamily="34" charset="0"/>
                <a:cs typeface="Calibri" pitchFamily="34" charset="0"/>
              </a:rPr>
              <a:t>Irrigation</a:t>
            </a:r>
          </a:p>
          <a:p>
            <a:pPr marL="800100" lvl="1" indent="-342900" algn="just">
              <a:spcBef>
                <a:spcPct val="20000"/>
              </a:spcBef>
              <a:buFontTx/>
              <a:buChar char="-"/>
              <a:defRPr/>
            </a:pPr>
            <a:r>
              <a:rPr lang="en-GB" sz="2000" dirty="0">
                <a:latin typeface="Calibri" pitchFamily="34" charset="0"/>
                <a:cs typeface="Calibri" pitchFamily="34" charset="0"/>
              </a:rPr>
              <a:t>Fertilization </a:t>
            </a:r>
          </a:p>
          <a:p>
            <a:pPr marL="800100" lvl="1" indent="-342900" algn="just">
              <a:spcBef>
                <a:spcPct val="20000"/>
              </a:spcBef>
              <a:buFontTx/>
              <a:buChar char="-"/>
              <a:defRPr/>
            </a:pPr>
            <a:r>
              <a:rPr lang="en-GB" sz="2000" dirty="0">
                <a:latin typeface="Calibri" pitchFamily="34" charset="0"/>
                <a:cs typeface="Calibri" pitchFamily="34" charset="0"/>
              </a:rPr>
              <a:t>Pest control</a:t>
            </a:r>
          </a:p>
          <a:p>
            <a:pPr marL="342900" lvl="0" indent="-342900">
              <a:lnSpc>
                <a:spcPct val="150000"/>
              </a:lnSpc>
              <a:spcBef>
                <a:spcPct val="20000"/>
              </a:spcBef>
              <a:buFontTx/>
              <a:buChar char="-"/>
              <a:defRPr/>
            </a:pPr>
            <a:endParaRPr lang="en-GB" sz="2000" b="1" dirty="0">
              <a:latin typeface="Calibri" pitchFamily="34" charset="0"/>
              <a:cs typeface="Calibri" pitchFamily="34" charset="0"/>
            </a:endParaRPr>
          </a:p>
        </p:txBody>
      </p:sp>
      <p:pic>
        <p:nvPicPr>
          <p:cNvPr id="4" name="Picture 2" descr="F:\Photos\Miscanthus phothèque\photos MV (M vitrine)\11 mai 11\DSC007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3324701"/>
            <a:ext cx="4608512" cy="34561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Activités\SEM VR\Union\Photos\100526_TB_Pedo01\08-056_Pedo_P03_06.JPG"/>
          <p:cNvPicPr>
            <a:picLocks noChangeAspect="1" noChangeArrowheads="1"/>
          </p:cNvPicPr>
          <p:nvPr/>
        </p:nvPicPr>
        <p:blipFill>
          <a:blip r:embed="rId4"/>
          <a:srcRect/>
          <a:stretch>
            <a:fillRect/>
          </a:stretch>
        </p:blipFill>
        <p:spPr bwMode="auto">
          <a:xfrm>
            <a:off x="6351294" y="1312080"/>
            <a:ext cx="2809301" cy="2105943"/>
          </a:xfrm>
          <a:prstGeom prst="rect">
            <a:avLst/>
          </a:prstGeom>
          <a:ln>
            <a:noFill/>
          </a:ln>
          <a:effectLst>
            <a:outerShdw blurRad="292100" dist="139700" dir="2700000" algn="tl" rotWithShape="0">
              <a:srgbClr val="333333">
                <a:alpha val="65000"/>
              </a:srgbClr>
            </a:outerShdw>
          </a:effectLst>
        </p:spPr>
      </p:pic>
      <p:sp>
        <p:nvSpPr>
          <p:cNvPr id="6" name="Espace réservé du contenu 2"/>
          <p:cNvSpPr txBox="1">
            <a:spLocks/>
          </p:cNvSpPr>
          <p:nvPr/>
        </p:nvSpPr>
        <p:spPr>
          <a:xfrm>
            <a:off x="5325928" y="4838733"/>
            <a:ext cx="4860032" cy="822515"/>
          </a:xfrm>
          <a:prstGeom prst="rect">
            <a:avLst/>
          </a:prstGeom>
        </p:spPr>
        <p:txBody>
          <a:bodyPr vert="horz" wrap="square" lIns="72000" tIns="72000" rIns="72000" bIns="72000" rtlCol="0">
            <a:spAutoFit/>
          </a:bodyPr>
          <a:lstStyle/>
          <a:p>
            <a:pPr marL="800100" lvl="1" indent="-342900" algn="just">
              <a:spcBef>
                <a:spcPct val="20000"/>
              </a:spcBef>
              <a:buFontTx/>
              <a:buChar char="-"/>
              <a:defRPr/>
            </a:pPr>
            <a:r>
              <a:rPr lang="en-GB" sz="2000" dirty="0">
                <a:latin typeface="Calibri" pitchFamily="34" charset="0"/>
                <a:cs typeface="Calibri" pitchFamily="34" charset="0"/>
              </a:rPr>
              <a:t>45% survival with rhizomes</a:t>
            </a:r>
          </a:p>
          <a:p>
            <a:pPr marL="800100" lvl="1" indent="-342900" algn="just">
              <a:spcBef>
                <a:spcPct val="20000"/>
              </a:spcBef>
              <a:buFontTx/>
              <a:buChar char="-"/>
              <a:defRPr/>
            </a:pPr>
            <a:r>
              <a:rPr lang="en-GB" sz="2000" dirty="0">
                <a:latin typeface="Calibri" pitchFamily="34" charset="0"/>
                <a:cs typeface="Calibri" pitchFamily="34" charset="0"/>
              </a:rPr>
              <a:t>95% survival with seedlings</a:t>
            </a:r>
          </a:p>
        </p:txBody>
      </p:sp>
      <p:sp>
        <p:nvSpPr>
          <p:cNvPr id="2" name="Espace réservé du numéro de diapositive 1"/>
          <p:cNvSpPr>
            <a:spLocks noGrp="1"/>
          </p:cNvSpPr>
          <p:nvPr>
            <p:ph type="sldNum" sz="quarter" idx="12"/>
          </p:nvPr>
        </p:nvSpPr>
        <p:spPr/>
        <p:txBody>
          <a:bodyPr/>
          <a:lstStyle/>
          <a:p>
            <a:fld id="{2955E3DD-04B1-4142-8BA3-27EC25A0645F}" type="slidenum">
              <a:rPr lang="fr-FR" smtClean="0"/>
              <a:t>50</a:t>
            </a:fld>
            <a:endParaRPr lang="fr-FR"/>
          </a:p>
        </p:txBody>
      </p:sp>
    </p:spTree>
    <p:extLst>
      <p:ext uri="{BB962C8B-B14F-4D97-AF65-F5344CB8AC3E}">
        <p14:creationId xmlns:p14="http://schemas.microsoft.com/office/powerpoint/2010/main" val="3835590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ZoneTexte 294"/>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dirty="0">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Phytostabilization</a:t>
            </a:r>
          </a:p>
        </p:txBody>
      </p:sp>
      <p:sp>
        <p:nvSpPr>
          <p:cNvPr id="9" name="Espace réservé du contenu 2"/>
          <p:cNvSpPr txBox="1">
            <a:spLocks/>
          </p:cNvSpPr>
          <p:nvPr/>
        </p:nvSpPr>
        <p:spPr>
          <a:xfrm>
            <a:off x="173486" y="620688"/>
            <a:ext cx="8791001" cy="3223172"/>
          </a:xfrm>
          <a:prstGeom prst="rect">
            <a:avLst/>
          </a:prstGeom>
        </p:spPr>
        <p:txBody>
          <a:bodyPr vert="horz" wrap="square" lIns="72000" tIns="72000" rIns="72000" bIns="72000" rtlCol="0">
            <a:spAutoFit/>
          </a:bodyPr>
          <a:lstStyle/>
          <a:p>
            <a:pPr marL="342900" indent="-342900" algn="just">
              <a:spcBef>
                <a:spcPct val="20000"/>
              </a:spcBef>
              <a:buFont typeface="Arial" pitchFamily="34" charset="0"/>
              <a:buChar char="•"/>
              <a:defRPr/>
            </a:pPr>
            <a:r>
              <a:rPr lang="en-GB" sz="2200" b="1" dirty="0">
                <a:latin typeface="Calibri" pitchFamily="34" charset="0"/>
                <a:cs typeface="Calibri" pitchFamily="34" charset="0"/>
              </a:rPr>
              <a:t>Efficiency evaluation and monitoring</a:t>
            </a:r>
          </a:p>
          <a:p>
            <a:pPr marL="800100" lvl="1" indent="-342900" algn="just">
              <a:spcBef>
                <a:spcPct val="20000"/>
              </a:spcBef>
              <a:buFontTx/>
              <a:buChar char="-"/>
              <a:defRPr/>
            </a:pPr>
            <a:r>
              <a:rPr lang="en-GB" sz="2000" dirty="0">
                <a:latin typeface="Calibri" pitchFamily="34" charset="0"/>
                <a:cs typeface="Calibri" pitchFamily="34" charset="0"/>
              </a:rPr>
              <a:t>Measurement of soil covering (must be 100%)</a:t>
            </a:r>
          </a:p>
          <a:p>
            <a:pPr marL="800100" lvl="1" indent="-342900" algn="just">
              <a:spcBef>
                <a:spcPct val="20000"/>
              </a:spcBef>
              <a:buFontTx/>
              <a:buChar char="-"/>
              <a:defRPr/>
            </a:pPr>
            <a:r>
              <a:rPr lang="en-GB" sz="2000" dirty="0">
                <a:latin typeface="Calibri" pitchFamily="34" charset="0"/>
                <a:cs typeface="Calibri" pitchFamily="34" charset="0"/>
              </a:rPr>
              <a:t>Measurement of pollutant transfer to plants</a:t>
            </a:r>
          </a:p>
          <a:p>
            <a:pPr marL="800100" lvl="1" indent="-342900" algn="just">
              <a:spcBef>
                <a:spcPct val="20000"/>
              </a:spcBef>
              <a:buFontTx/>
              <a:buChar char="-"/>
              <a:defRPr/>
            </a:pPr>
            <a:r>
              <a:rPr lang="en-GB" sz="2000" dirty="0">
                <a:latin typeface="Calibri" pitchFamily="34" charset="0"/>
                <a:cs typeface="Calibri" pitchFamily="34" charset="0"/>
              </a:rPr>
              <a:t>Evaluation of transfer risk to ecosystem</a:t>
            </a:r>
          </a:p>
          <a:p>
            <a:pPr marL="800100" lvl="1" indent="-342900" algn="just">
              <a:spcBef>
                <a:spcPct val="20000"/>
              </a:spcBef>
              <a:buFontTx/>
              <a:buChar char="-"/>
              <a:defRPr/>
            </a:pPr>
            <a:r>
              <a:rPr lang="en-GB" sz="2000" dirty="0">
                <a:latin typeface="Calibri" pitchFamily="34" charset="0"/>
                <a:cs typeface="Calibri" pitchFamily="34" charset="0"/>
              </a:rPr>
              <a:t>Evaluation of pollutant transfer to groundwater</a:t>
            </a:r>
          </a:p>
          <a:p>
            <a:pPr marL="800100" lvl="1" indent="-342900" algn="just">
              <a:spcBef>
                <a:spcPct val="20000"/>
              </a:spcBef>
              <a:buFontTx/>
              <a:buChar char="-"/>
              <a:defRPr/>
            </a:pPr>
            <a:endParaRPr lang="en-GB" sz="2000" dirty="0">
              <a:latin typeface="Calibri" pitchFamily="34" charset="0"/>
              <a:cs typeface="Calibri" pitchFamily="34" charset="0"/>
            </a:endParaRPr>
          </a:p>
          <a:p>
            <a:pPr marL="800100" lvl="1" indent="-342900" algn="just">
              <a:spcBef>
                <a:spcPct val="20000"/>
              </a:spcBef>
              <a:buFontTx/>
              <a:buChar char="-"/>
              <a:defRPr/>
            </a:pPr>
            <a:r>
              <a:rPr lang="en-GB" sz="2000" dirty="0">
                <a:latin typeface="Calibri" pitchFamily="34" charset="0"/>
                <a:cs typeface="Calibri" pitchFamily="34" charset="0"/>
              </a:rPr>
              <a:t>Evaluation of site biodiversity and functionality </a:t>
            </a:r>
          </a:p>
          <a:p>
            <a:pPr marL="342900" lvl="0" indent="-342900">
              <a:lnSpc>
                <a:spcPct val="150000"/>
              </a:lnSpc>
              <a:spcBef>
                <a:spcPct val="20000"/>
              </a:spcBef>
              <a:buFontTx/>
              <a:buChar char="-"/>
              <a:defRPr/>
            </a:pPr>
            <a:endParaRPr lang="en-GB" sz="2000" b="1" dirty="0">
              <a:latin typeface="Calibri" pitchFamily="34" charset="0"/>
              <a:cs typeface="Calibri" pitchFamily="34"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805" t="15429" r="28295" b="16993"/>
          <a:stretch/>
        </p:blipFill>
        <p:spPr bwMode="auto">
          <a:xfrm>
            <a:off x="2450423" y="3350715"/>
            <a:ext cx="4237125" cy="3507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2955E3DD-04B1-4142-8BA3-27EC25A0645F}" type="slidenum">
              <a:rPr lang="fr-FR" smtClean="0"/>
              <a:t>51</a:t>
            </a:fld>
            <a:endParaRPr lang="fr-FR"/>
          </a:p>
        </p:txBody>
      </p:sp>
    </p:spTree>
    <p:extLst>
      <p:ext uri="{BB962C8B-B14F-4D97-AF65-F5344CB8AC3E}">
        <p14:creationId xmlns:p14="http://schemas.microsoft.com/office/powerpoint/2010/main" val="1498086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ZoneTexte 294"/>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Aided phytostabilization</a:t>
            </a:r>
          </a:p>
        </p:txBody>
      </p:sp>
      <p:sp>
        <p:nvSpPr>
          <p:cNvPr id="9" name="Espace réservé du contenu 2"/>
          <p:cNvSpPr txBox="1">
            <a:spLocks/>
          </p:cNvSpPr>
          <p:nvPr/>
        </p:nvSpPr>
        <p:spPr>
          <a:xfrm>
            <a:off x="173486" y="620688"/>
            <a:ext cx="8791001" cy="959475"/>
          </a:xfrm>
          <a:prstGeom prst="rect">
            <a:avLst/>
          </a:prstGeom>
        </p:spPr>
        <p:txBody>
          <a:bodyPr vert="horz" wrap="square" lIns="72000" tIns="72000" rIns="72000" bIns="72000" rtlCol="0">
            <a:spAutoFit/>
          </a:bodyPr>
          <a:lstStyle/>
          <a:p>
            <a:pPr marL="342900" indent="-342900" algn="just">
              <a:spcBef>
                <a:spcPct val="20000"/>
              </a:spcBef>
              <a:buFont typeface="Arial" pitchFamily="34" charset="0"/>
              <a:buChar char="•"/>
              <a:defRPr/>
            </a:pPr>
            <a:r>
              <a:rPr lang="en-US" sz="2200" b="1">
                <a:latin typeface="Calibri" pitchFamily="34" charset="0"/>
                <a:cs typeface="Calibri" pitchFamily="34" charset="0"/>
              </a:rPr>
              <a:t>Use of chemical amendments?</a:t>
            </a:r>
          </a:p>
          <a:p>
            <a:pPr marL="342900" lvl="0" indent="-342900">
              <a:lnSpc>
                <a:spcPct val="150000"/>
              </a:lnSpc>
              <a:spcBef>
                <a:spcPct val="20000"/>
              </a:spcBef>
              <a:buFontTx/>
              <a:buChar char="-"/>
              <a:defRPr/>
            </a:pPr>
            <a:endParaRPr lang="en-US" sz="2000" b="1">
              <a:latin typeface="Calibri" pitchFamily="34" charset="0"/>
              <a:cs typeface="Calibri" pitchFamily="34" charset="0"/>
            </a:endParaRPr>
          </a:p>
        </p:txBody>
      </p:sp>
      <p:pic>
        <p:nvPicPr>
          <p:cNvPr id="4" name="Picture 4" descr="Boe2180ML-spaque0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1033101"/>
            <a:ext cx="6382755" cy="527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ec605731848a50191409414cf014691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4559" y="3107166"/>
            <a:ext cx="2801937"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7"/>
          <p:cNvSpPr txBox="1">
            <a:spLocks noChangeArrowheads="1"/>
          </p:cNvSpPr>
          <p:nvPr/>
        </p:nvSpPr>
        <p:spPr bwMode="auto">
          <a:xfrm>
            <a:off x="7059264" y="4653136"/>
            <a:ext cx="115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fr-FR" sz="1600" b="1"/>
              <a:t>Iron pellet</a:t>
            </a:r>
          </a:p>
        </p:txBody>
      </p:sp>
      <p:sp>
        <p:nvSpPr>
          <p:cNvPr id="3" name="Ellipse 2"/>
          <p:cNvSpPr/>
          <p:nvPr/>
        </p:nvSpPr>
        <p:spPr>
          <a:xfrm>
            <a:off x="2699792" y="3384288"/>
            <a:ext cx="383065" cy="2047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6512" y="3321479"/>
            <a:ext cx="6217964" cy="9731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ce réservé du numéro de diapositive 1"/>
          <p:cNvSpPr>
            <a:spLocks noGrp="1"/>
          </p:cNvSpPr>
          <p:nvPr>
            <p:ph type="sldNum" sz="quarter" idx="12"/>
          </p:nvPr>
        </p:nvSpPr>
        <p:spPr/>
        <p:txBody>
          <a:bodyPr/>
          <a:lstStyle/>
          <a:p>
            <a:fld id="{2955E3DD-04B1-4142-8BA3-27EC25A0645F}" type="slidenum">
              <a:rPr lang="en-US" smtClean="0"/>
              <a:t>52</a:t>
            </a:fld>
            <a:endParaRPr lang="en-US"/>
          </a:p>
        </p:txBody>
      </p:sp>
    </p:spTree>
    <p:extLst>
      <p:ext uri="{BB962C8B-B14F-4D97-AF65-F5344CB8AC3E}">
        <p14:creationId xmlns:p14="http://schemas.microsoft.com/office/powerpoint/2010/main" val="15365511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Espace réservé du numéro de diapositive 34"/>
          <p:cNvSpPr>
            <a:spLocks noGrp="1"/>
          </p:cNvSpPr>
          <p:nvPr>
            <p:ph type="sldNum" sz="quarter" idx="12"/>
          </p:nvPr>
        </p:nvSpPr>
        <p:spPr/>
        <p:txBody>
          <a:bodyPr/>
          <a:lstStyle/>
          <a:p>
            <a:fld id="{20C02978-EBC1-495C-991F-6004757A4784}" type="slidenum">
              <a:rPr lang="en-US" smtClean="0"/>
              <a:pPr/>
              <a:t>53</a:t>
            </a:fld>
            <a:endParaRPr lang="en-US"/>
          </a:p>
        </p:txBody>
      </p:sp>
      <p:sp>
        <p:nvSpPr>
          <p:cNvPr id="37" name="ZoneTexte 36"/>
          <p:cNvSpPr txBox="1"/>
          <p:nvPr/>
        </p:nvSpPr>
        <p:spPr>
          <a:xfrm>
            <a:off x="16595" y="116632"/>
            <a:ext cx="9144000" cy="584775"/>
          </a:xfrm>
          <a:prstGeom prst="rect">
            <a:avLst/>
          </a:prstGeom>
          <a:noFill/>
        </p:spPr>
        <p:txBody>
          <a:bodyPr wrap="square" rtlCol="0">
            <a:spAutoFit/>
          </a:bodyPr>
          <a:lstStyle/>
          <a:p>
            <a:pPr marL="273050" indent="-273050" algn="ctr">
              <a:spcBef>
                <a:spcPts val="575"/>
              </a:spcBef>
              <a:buClr>
                <a:schemeClr val="accent1"/>
              </a:buClr>
              <a:buSzPct val="85000"/>
            </a:pPr>
            <a:r>
              <a:rPr lang="en-US" sz="3200" b="1" dirty="0">
                <a:solidFill>
                  <a:srgbClr val="333399"/>
                </a:solidFill>
                <a:effectLst>
                  <a:outerShdw blurRad="38100" dist="38100" dir="2700000" algn="tl">
                    <a:srgbClr val="FFFFFF"/>
                  </a:outerShdw>
                </a:effectLst>
                <a:latin typeface="Calibri" pitchFamily="34" charset="0"/>
                <a:ea typeface="Adobe Heiti Std R" pitchFamily="34" charset="-128"/>
                <a:cs typeface="Calibri" pitchFamily="34" charset="0"/>
              </a:rPr>
              <a:t>Case study: Metaleurop</a:t>
            </a:r>
          </a:p>
        </p:txBody>
      </p:sp>
      <p:sp>
        <p:nvSpPr>
          <p:cNvPr id="30" name="ZoneTexte 26"/>
          <p:cNvSpPr txBox="1">
            <a:spLocks noChangeArrowheads="1"/>
          </p:cNvSpPr>
          <p:nvPr/>
        </p:nvSpPr>
        <p:spPr bwMode="auto">
          <a:xfrm>
            <a:off x="1847571" y="1649413"/>
            <a:ext cx="811213" cy="339725"/>
          </a:xfrm>
          <a:prstGeom prst="rect">
            <a:avLst/>
          </a:prstGeom>
          <a:noFill/>
          <a:ln w="9525">
            <a:noFill/>
            <a:miter lim="800000"/>
            <a:headEnd/>
            <a:tailEnd/>
          </a:ln>
        </p:spPr>
        <p:txBody>
          <a:bodyPr wrap="none">
            <a:spAutoFit/>
          </a:bodyPr>
          <a:lstStyle/>
          <a:p>
            <a:r>
              <a:rPr lang="fr-FR" sz="1600">
                <a:solidFill>
                  <a:schemeClr val="bg1"/>
                </a:solidFill>
              </a:rPr>
              <a:t>M1000</a:t>
            </a:r>
          </a:p>
        </p:txBody>
      </p:sp>
      <p:sp>
        <p:nvSpPr>
          <p:cNvPr id="31" name="ZoneTexte 27"/>
          <p:cNvSpPr txBox="1">
            <a:spLocks noChangeArrowheads="1"/>
          </p:cNvSpPr>
          <p:nvPr/>
        </p:nvSpPr>
        <p:spPr bwMode="auto">
          <a:xfrm>
            <a:off x="3358871" y="1506538"/>
            <a:ext cx="492125" cy="338137"/>
          </a:xfrm>
          <a:prstGeom prst="rect">
            <a:avLst/>
          </a:prstGeom>
          <a:noFill/>
          <a:ln w="9525">
            <a:noFill/>
            <a:miter lim="800000"/>
            <a:headEnd/>
            <a:tailEnd/>
          </a:ln>
        </p:spPr>
        <p:txBody>
          <a:bodyPr wrap="none">
            <a:spAutoFit/>
          </a:bodyPr>
          <a:lstStyle/>
          <a:p>
            <a:r>
              <a:rPr lang="fr-FR" sz="1600">
                <a:solidFill>
                  <a:schemeClr val="bg1"/>
                </a:solidFill>
              </a:rPr>
              <a:t>MV</a:t>
            </a:r>
          </a:p>
        </p:txBody>
      </p:sp>
      <p:pic>
        <p:nvPicPr>
          <p:cNvPr id="17" name="Picture 652"/>
          <p:cNvPicPr>
            <a:picLocks noChangeAspect="1" noChangeArrowheads="1"/>
          </p:cNvPicPr>
          <p:nvPr/>
        </p:nvPicPr>
        <p:blipFill>
          <a:blip r:embed="rId3">
            <a:extLst>
              <a:ext uri="{28A0092B-C50C-407E-A947-70E740481C1C}">
                <a14:useLocalDpi xmlns:a14="http://schemas.microsoft.com/office/drawing/2010/main" val="0"/>
              </a:ext>
            </a:extLst>
          </a:blip>
          <a:srcRect l="8617" t="18213" r="13330" b="20872"/>
          <a:stretch>
            <a:fillRect/>
          </a:stretch>
        </p:blipFill>
        <p:spPr bwMode="auto">
          <a:xfrm>
            <a:off x="426658" y="980728"/>
            <a:ext cx="8323873" cy="487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80265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2" y="0"/>
            <a:ext cx="9161989" cy="523220"/>
          </a:xfrm>
          <a:prstGeom prst="rect">
            <a:avLst/>
          </a:prstGeom>
          <a:solidFill>
            <a:schemeClr val="accent1">
              <a:lumMod val="40000"/>
              <a:lumOff val="60000"/>
            </a:schemeClr>
          </a:solidFill>
        </p:spPr>
        <p:txBody>
          <a:bodyPr wrap="square" rtlCol="0">
            <a:spAutoFit/>
          </a:bodyPr>
          <a:lstStyle/>
          <a:p>
            <a:pPr algn="ctr"/>
            <a:r>
              <a:rPr lang="en-US" sz="2800" b="1" dirty="0">
                <a:cs typeface="Times New Roman" panose="02020603050405020304" pitchFamily="18" charset="0"/>
              </a:rPr>
              <a:t>Regional c</a:t>
            </a:r>
            <a:r>
              <a:rPr lang="en-US" sz="2800" b="1" dirty="0">
                <a:latin typeface="+mj-lt"/>
                <a:cs typeface="Times New Roman" panose="02020603050405020304" pitchFamily="18" charset="0"/>
              </a:rPr>
              <a:t>ontext</a:t>
            </a:r>
          </a:p>
        </p:txBody>
      </p:sp>
      <p:sp>
        <p:nvSpPr>
          <p:cNvPr id="15" name="ZoneTexte 14"/>
          <p:cNvSpPr txBox="1"/>
          <p:nvPr/>
        </p:nvSpPr>
        <p:spPr>
          <a:xfrm>
            <a:off x="-18257" y="404664"/>
            <a:ext cx="9180243" cy="533672"/>
          </a:xfrm>
          <a:prstGeom prst="rect">
            <a:avLst/>
          </a:prstGeom>
          <a:noFill/>
        </p:spPr>
        <p:txBody>
          <a:bodyPr wrap="square" rtlCol="0">
            <a:spAutoFit/>
          </a:bodyPr>
          <a:lstStyle/>
          <a:p>
            <a:pPr algn="ctr">
              <a:lnSpc>
                <a:spcPct val="130000"/>
              </a:lnSpc>
              <a:defRPr/>
            </a:pPr>
            <a:r>
              <a:rPr lang="en-US" sz="2400" b="1" dirty="0">
                <a:solidFill>
                  <a:prstClr val="black"/>
                </a:solidFill>
                <a:cs typeface="Calibri" pitchFamily="34" charset="0"/>
              </a:rPr>
              <a:t>Historical view</a:t>
            </a:r>
            <a:endParaRPr lang="en-US" sz="2400" b="1" dirty="0"/>
          </a:p>
        </p:txBody>
      </p:sp>
      <p:pic>
        <p:nvPicPr>
          <p:cNvPr id="36" name="Image 7" descr="Image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 y="963613"/>
            <a:ext cx="5543550"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Connecteur droit 36"/>
          <p:cNvCxnSpPr/>
          <p:nvPr/>
        </p:nvCxnSpPr>
        <p:spPr>
          <a:xfrm flipV="1">
            <a:off x="2620963" y="1576388"/>
            <a:ext cx="2303462" cy="129698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a:off x="2620963" y="3160713"/>
            <a:ext cx="2303462" cy="100806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V="1">
            <a:off x="3052763" y="1576388"/>
            <a:ext cx="6192837" cy="129698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a:off x="3052763" y="3160713"/>
            <a:ext cx="6192837" cy="100806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1" name="Groupe 40"/>
          <p:cNvGrpSpPr>
            <a:grpSpLocks/>
          </p:cNvGrpSpPr>
          <p:nvPr/>
        </p:nvGrpSpPr>
        <p:grpSpPr bwMode="auto">
          <a:xfrm>
            <a:off x="4914900" y="1576388"/>
            <a:ext cx="4330700" cy="2579687"/>
            <a:chOff x="4813054" y="2420888"/>
            <a:chExt cx="4330946" cy="2579737"/>
          </a:xfrm>
        </p:grpSpPr>
        <p:graphicFrame>
          <p:nvGraphicFramePr>
            <p:cNvPr id="42" name="Object 3"/>
            <p:cNvGraphicFramePr>
              <a:graphicFrameLocks noChangeAspect="1"/>
            </p:cNvGraphicFramePr>
            <p:nvPr/>
          </p:nvGraphicFramePr>
          <p:xfrm>
            <a:off x="4813054" y="2420888"/>
            <a:ext cx="4330946" cy="2579737"/>
          </p:xfrm>
          <a:graphic>
            <a:graphicData uri="http://schemas.openxmlformats.org/presentationml/2006/ole">
              <mc:AlternateContent xmlns:mc="http://schemas.openxmlformats.org/markup-compatibility/2006">
                <mc:Choice xmlns:v="urn:schemas-microsoft-com:vml" Requires="v">
                  <p:oleObj spid="_x0000_s1032" name="Photo Editor Photo" r:id="rId5" imgW="9542857" imgH="5896798" progId="">
                    <p:embed/>
                  </p:oleObj>
                </mc:Choice>
                <mc:Fallback>
                  <p:oleObj name="Photo Editor Photo" r:id="rId5" imgW="9542857" imgH="5896798" progId="">
                    <p:embed/>
                    <p:pic>
                      <p:nvPicPr>
                        <p:cNvPr id="42" name="Object 3"/>
                        <p:cNvPicPr>
                          <a:picLocks noChangeAspect="1" noChangeArrowheads="1"/>
                        </p:cNvPicPr>
                        <p:nvPr/>
                      </p:nvPicPr>
                      <p:blipFill>
                        <a:blip r:embed="rId6">
                          <a:extLst>
                            <a:ext uri="{28A0092B-C50C-407E-A947-70E740481C1C}">
                              <a14:useLocalDpi xmlns:a14="http://schemas.microsoft.com/office/drawing/2010/main" val="0"/>
                            </a:ext>
                          </a:extLst>
                        </a:blip>
                        <a:srcRect b="4082"/>
                        <a:stretch>
                          <a:fillRect/>
                        </a:stretch>
                      </p:blipFill>
                      <p:spPr bwMode="auto">
                        <a:xfrm>
                          <a:off x="4813054" y="2420888"/>
                          <a:ext cx="4330946" cy="257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 name="Text Box 21"/>
            <p:cNvSpPr txBox="1">
              <a:spLocks noChangeArrowheads="1"/>
            </p:cNvSpPr>
            <p:nvPr/>
          </p:nvSpPr>
          <p:spPr bwMode="auto">
            <a:xfrm>
              <a:off x="5220072" y="2852936"/>
              <a:ext cx="2015455"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a:solidFill>
                    <a:srgbClr val="FF3300"/>
                  </a:solidFill>
                  <a:latin typeface="Comic Sans MS" pitchFamily="66" charset="0"/>
                  <a:cs typeface="Times New Roman" pitchFamily="18" charset="0"/>
                </a:rPr>
                <a:t>Metaleurop Nord</a:t>
              </a:r>
            </a:p>
          </p:txBody>
        </p:sp>
        <p:sp>
          <p:nvSpPr>
            <p:cNvPr id="44" name="AutoShape 22"/>
            <p:cNvSpPr>
              <a:spLocks noChangeAspect="1" noChangeArrowheads="1"/>
            </p:cNvSpPr>
            <p:nvPr/>
          </p:nvSpPr>
          <p:spPr bwMode="auto">
            <a:xfrm>
              <a:off x="6116420" y="3442252"/>
              <a:ext cx="299839" cy="284797"/>
            </a:xfrm>
            <a:prstGeom prst="sun">
              <a:avLst>
                <a:gd name="adj" fmla="val 25000"/>
              </a:avLst>
            </a:prstGeom>
            <a:solidFill>
              <a:srgbClr val="FF5050"/>
            </a:solidFill>
            <a:ln w="9525">
              <a:solidFill>
                <a:srgbClr val="FF330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endParaRPr>
            </a:p>
          </p:txBody>
        </p:sp>
        <p:sp>
          <p:nvSpPr>
            <p:cNvPr id="45" name="Text Box 24"/>
            <p:cNvSpPr txBox="1">
              <a:spLocks noChangeArrowheads="1"/>
            </p:cNvSpPr>
            <p:nvPr/>
          </p:nvSpPr>
          <p:spPr bwMode="auto">
            <a:xfrm>
              <a:off x="7092950" y="4571998"/>
              <a:ext cx="10509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rgbClr val="FF3300"/>
                  </a:solidFill>
                  <a:latin typeface="Comic Sans MS" pitchFamily="66" charset="0"/>
                  <a:cs typeface="Times New Roman" pitchFamily="18" charset="0"/>
                </a:rPr>
                <a:t>Nyrstar</a:t>
              </a:r>
            </a:p>
          </p:txBody>
        </p:sp>
        <p:sp>
          <p:nvSpPr>
            <p:cNvPr id="46" name="AutoShape 25"/>
            <p:cNvSpPr>
              <a:spLocks noChangeAspect="1" noChangeArrowheads="1"/>
            </p:cNvSpPr>
            <p:nvPr/>
          </p:nvSpPr>
          <p:spPr bwMode="auto">
            <a:xfrm>
              <a:off x="8101013" y="4365623"/>
              <a:ext cx="296863" cy="280987"/>
            </a:xfrm>
            <a:prstGeom prst="sun">
              <a:avLst>
                <a:gd name="adj" fmla="val 25000"/>
              </a:avLst>
            </a:prstGeom>
            <a:solidFill>
              <a:srgbClr val="FF5050"/>
            </a:solidFill>
            <a:ln w="9525">
              <a:solidFill>
                <a:srgbClr val="FF330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endParaRPr>
            </a:p>
          </p:txBody>
        </p:sp>
        <p:sp>
          <p:nvSpPr>
            <p:cNvPr id="47" name="Line 28"/>
            <p:cNvSpPr>
              <a:spLocks noChangeShapeType="1"/>
            </p:cNvSpPr>
            <p:nvPr/>
          </p:nvSpPr>
          <p:spPr bwMode="auto">
            <a:xfrm rot="-160982">
              <a:off x="6489712" y="3607953"/>
              <a:ext cx="1512714" cy="856306"/>
            </a:xfrm>
            <a:prstGeom prst="line">
              <a:avLst/>
            </a:prstGeom>
            <a:noFill/>
            <a:ln w="57150">
              <a:solidFill>
                <a:srgbClr val="FF0000"/>
              </a:solidFill>
              <a:round/>
              <a:headEnd type="triangle" w="med" len="me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48" name="Text Box 21"/>
            <p:cNvSpPr txBox="1">
              <a:spLocks noChangeArrowheads="1"/>
            </p:cNvSpPr>
            <p:nvPr/>
          </p:nvSpPr>
          <p:spPr bwMode="auto">
            <a:xfrm>
              <a:off x="7236296" y="3501008"/>
              <a:ext cx="92772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a:solidFill>
                    <a:srgbClr val="FF3300"/>
                  </a:solidFill>
                  <a:latin typeface="Comic Sans MS" pitchFamily="66" charset="0"/>
                  <a:cs typeface="Times New Roman" pitchFamily="18" charset="0"/>
                </a:rPr>
                <a:t>3 km</a:t>
              </a:r>
            </a:p>
          </p:txBody>
        </p:sp>
      </p:grpSp>
      <p:sp>
        <p:nvSpPr>
          <p:cNvPr id="49" name="Espace réservé du contenu 2"/>
          <p:cNvSpPr txBox="1">
            <a:spLocks/>
          </p:cNvSpPr>
          <p:nvPr/>
        </p:nvSpPr>
        <p:spPr bwMode="auto">
          <a:xfrm>
            <a:off x="0" y="5210387"/>
            <a:ext cx="5795963" cy="1314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72000" rIns="72000" bIns="7200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eaLnBrk="1" hangingPunct="1">
              <a:buFont typeface="Wingdings" panose="05000000000000000000" pitchFamily="2" charset="2"/>
              <a:buChar char="§"/>
            </a:pPr>
            <a:r>
              <a:rPr lang="en-US" altLang="en-US" sz="2000" dirty="0">
                <a:solidFill>
                  <a:srgbClr val="000000"/>
                </a:solidFill>
                <a:ea typeface="Calibri" pitchFamily="34" charset="0"/>
                <a:cs typeface="Calibri" pitchFamily="34" charset="0"/>
              </a:rPr>
              <a:t>Metaleurop Nord (1894-2003), the biggest lead smelter in Europe</a:t>
            </a:r>
          </a:p>
          <a:p>
            <a:pPr marL="342900" indent="-342900" eaLnBrk="1" hangingPunct="1">
              <a:buFont typeface="Wingdings" panose="05000000000000000000" pitchFamily="2" charset="2"/>
              <a:buChar char="§"/>
            </a:pPr>
            <a:endParaRPr lang="en-US" altLang="en-US" sz="1000" dirty="0">
              <a:solidFill>
                <a:srgbClr val="000000"/>
              </a:solidFill>
              <a:ea typeface="Calibri" pitchFamily="34" charset="0"/>
              <a:cs typeface="Calibri" pitchFamily="34" charset="0"/>
            </a:endParaRPr>
          </a:p>
          <a:p>
            <a:pPr marL="342900" indent="-342900" eaLnBrk="1" hangingPunct="1">
              <a:buFont typeface="Wingdings" panose="05000000000000000000" pitchFamily="2" charset="2"/>
              <a:buChar char="§"/>
            </a:pPr>
            <a:r>
              <a:rPr lang="en-US" altLang="en-US" sz="2000" dirty="0">
                <a:solidFill>
                  <a:srgbClr val="000000"/>
                </a:solidFill>
                <a:ea typeface="Calibri" pitchFamily="34" charset="0"/>
                <a:cs typeface="Calibri" pitchFamily="34" charset="0"/>
              </a:rPr>
              <a:t> Nyrstar, a zinc smelter in activity since 1869</a:t>
            </a:r>
          </a:p>
        </p:txBody>
      </p:sp>
      <p:sp>
        <p:nvSpPr>
          <p:cNvPr id="2" name="Espace réservé du numéro de diapositive 1"/>
          <p:cNvSpPr>
            <a:spLocks noGrp="1"/>
          </p:cNvSpPr>
          <p:nvPr>
            <p:ph type="sldNum" sz="quarter" idx="12"/>
          </p:nvPr>
        </p:nvSpPr>
        <p:spPr/>
        <p:txBody>
          <a:bodyPr/>
          <a:lstStyle/>
          <a:p>
            <a:fld id="{3FECEF47-7412-4BB5-876B-472ED1E30DFF}" type="slidenum">
              <a:rPr lang="en-US" smtClean="0"/>
              <a:t>54</a:t>
            </a:fld>
            <a:endParaRPr lang="en-US" dirty="0"/>
          </a:p>
        </p:txBody>
      </p:sp>
      <p:grpSp>
        <p:nvGrpSpPr>
          <p:cNvPr id="4" name="Groupe 3"/>
          <p:cNvGrpSpPr/>
          <p:nvPr/>
        </p:nvGrpSpPr>
        <p:grpSpPr>
          <a:xfrm>
            <a:off x="5786471" y="4558335"/>
            <a:ext cx="3122612" cy="2172257"/>
            <a:chOff x="5786471" y="4558335"/>
            <a:chExt cx="3122612" cy="2172257"/>
          </a:xfrm>
        </p:grpSpPr>
        <p:pic>
          <p:nvPicPr>
            <p:cNvPr id="50" name="Picture 652"/>
            <p:cNvPicPr>
              <a:picLocks noChangeAspect="1" noChangeArrowheads="1"/>
            </p:cNvPicPr>
            <p:nvPr/>
          </p:nvPicPr>
          <p:blipFill>
            <a:blip r:embed="rId7" cstate="print">
              <a:extLst>
                <a:ext uri="{28A0092B-C50C-407E-A947-70E740481C1C}">
                  <a14:useLocalDpi xmlns:a14="http://schemas.microsoft.com/office/drawing/2010/main" val="0"/>
                </a:ext>
              </a:extLst>
            </a:blip>
            <a:srcRect l="8617" t="18213" r="13330" b="20872"/>
            <a:stretch>
              <a:fillRect/>
            </a:stretch>
          </p:blipFill>
          <p:spPr bwMode="auto">
            <a:xfrm>
              <a:off x="5786471" y="4558335"/>
              <a:ext cx="31226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6531752" y="6392038"/>
              <a:ext cx="1632050" cy="338554"/>
            </a:xfrm>
            <a:prstGeom prst="rect">
              <a:avLst/>
            </a:prstGeom>
            <a:noFill/>
          </p:spPr>
          <p:txBody>
            <a:bodyPr wrap="none" rtlCol="0">
              <a:spAutoFit/>
            </a:bodyPr>
            <a:lstStyle/>
            <a:p>
              <a:r>
                <a:rPr lang="fr-FR" sz="1600" dirty="0" err="1"/>
                <a:t>Metaleurop</a:t>
              </a:r>
              <a:r>
                <a:rPr lang="fr-FR" sz="1600" dirty="0"/>
                <a:t> Nord</a:t>
              </a:r>
            </a:p>
          </p:txBody>
        </p:sp>
      </p:grpSp>
      <p:sp>
        <p:nvSpPr>
          <p:cNvPr id="22" name="Rectangle 21"/>
          <p:cNvSpPr/>
          <p:nvPr/>
        </p:nvSpPr>
        <p:spPr>
          <a:xfrm>
            <a:off x="2620963" y="2873375"/>
            <a:ext cx="431800" cy="287338"/>
          </a:xfrm>
          <a:prstGeom prst="rect">
            <a:avLst/>
          </a:prstGeom>
          <a:solidFill>
            <a:schemeClr val="bg1">
              <a:alpha val="5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264141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0"/>
                            </p:stCondLst>
                            <p:childTnLst>
                              <p:par>
                                <p:cTn id="11" presetID="22" presetClass="entr" presetSubtype="4"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down)">
                                      <p:cBhvr>
                                        <p:cTn id="13" dur="500"/>
                                        <p:tgtEl>
                                          <p:spTgt spid="39"/>
                                        </p:tgtEl>
                                      </p:cBhvr>
                                    </p:animEffect>
                                  </p:childTnLst>
                                </p:cTn>
                              </p:par>
                              <p:par>
                                <p:cTn id="14" presetID="2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par>
                                <p:cTn id="17" presetID="22" presetClass="entr" presetSubtype="1"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up)">
                                      <p:cBhvr>
                                        <p:cTn id="19" dur="500"/>
                                        <p:tgtEl>
                                          <p:spTgt spid="40"/>
                                        </p:tgtEl>
                                      </p:cBhvr>
                                    </p:animEffect>
                                  </p:childTnLst>
                                </p:cTn>
                              </p:par>
                              <p:par>
                                <p:cTn id="20" presetID="22" presetClass="entr" presetSubtype="1"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up)">
                                      <p:cBhvr>
                                        <p:cTn id="22" dur="500"/>
                                        <p:tgtEl>
                                          <p:spTgt spid="38"/>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1000"/>
                                        <p:tgtEl>
                                          <p:spTgt spid="41"/>
                                        </p:tgtEl>
                                      </p:cBhvr>
                                    </p:animEffect>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2" y="0"/>
            <a:ext cx="9161989" cy="523220"/>
          </a:xfrm>
          <a:prstGeom prst="rect">
            <a:avLst/>
          </a:prstGeom>
          <a:solidFill>
            <a:schemeClr val="accent1">
              <a:lumMod val="40000"/>
              <a:lumOff val="60000"/>
            </a:schemeClr>
          </a:solidFill>
        </p:spPr>
        <p:txBody>
          <a:bodyPr wrap="square" rtlCol="0">
            <a:spAutoFit/>
          </a:bodyPr>
          <a:lstStyle/>
          <a:p>
            <a:pPr algn="ctr"/>
            <a:r>
              <a:rPr lang="en-US" sz="2800" b="1" dirty="0">
                <a:latin typeface="+mj-lt"/>
                <a:cs typeface="Times New Roman" panose="02020603050405020304" pitchFamily="18" charset="0"/>
              </a:rPr>
              <a:t>Metaleurop site</a:t>
            </a:r>
          </a:p>
        </p:txBody>
      </p:sp>
      <p:sp>
        <p:nvSpPr>
          <p:cNvPr id="8" name="ZoneTexte 7"/>
          <p:cNvSpPr txBox="1"/>
          <p:nvPr/>
        </p:nvSpPr>
        <p:spPr>
          <a:xfrm>
            <a:off x="0" y="4941168"/>
            <a:ext cx="9144000" cy="1631216"/>
          </a:xfrm>
          <a:prstGeom prst="rect">
            <a:avLst/>
          </a:prstGeom>
          <a:noFill/>
        </p:spPr>
        <p:txBody>
          <a:bodyPr wrap="square" rtlCol="0">
            <a:spAutoFit/>
          </a:bodyPr>
          <a:lstStyle/>
          <a:p>
            <a:pPr marL="285750" indent="-285750" algn="just">
              <a:buFont typeface="Wingdings" panose="05000000000000000000" pitchFamily="2" charset="2"/>
              <a:buChar char="§"/>
            </a:pPr>
            <a:r>
              <a:rPr lang="en-GB" sz="2000" dirty="0"/>
              <a:t>Highest atmospheric emissions during the seventies, mainly </a:t>
            </a:r>
            <a:r>
              <a:rPr lang="en-US" sz="2000" dirty="0">
                <a:solidFill>
                  <a:prstClr val="black"/>
                </a:solidFill>
              </a:rPr>
              <a:t>Cd, Pb and Zn</a:t>
            </a:r>
          </a:p>
          <a:p>
            <a:pPr algn="just"/>
            <a:endParaRPr lang="en-US" sz="1000" dirty="0">
              <a:solidFill>
                <a:prstClr val="black"/>
              </a:solidFill>
            </a:endParaRPr>
          </a:p>
          <a:p>
            <a:pPr marL="285750" lvl="1" indent="-285750" algn="just">
              <a:buFont typeface="Wingdings" panose="05000000000000000000" pitchFamily="2" charset="2"/>
              <a:buChar char="§"/>
            </a:pPr>
            <a:r>
              <a:rPr lang="en-US" sz="2000" dirty="0">
                <a:solidFill>
                  <a:prstClr val="black"/>
                </a:solidFill>
              </a:rPr>
              <a:t>Level of Cd, Pb and Zn topsoil contamination : x 20 - 50 than regional agricultural background</a:t>
            </a:r>
          </a:p>
          <a:p>
            <a:pPr marL="285750" lvl="1" indent="-285750" algn="just">
              <a:buFont typeface="Wingdings" panose="05000000000000000000" pitchFamily="2" charset="2"/>
              <a:buChar char="§"/>
            </a:pPr>
            <a:endParaRPr lang="en-US" sz="1000" dirty="0">
              <a:solidFill>
                <a:prstClr val="black"/>
              </a:solidFill>
            </a:endParaRPr>
          </a:p>
          <a:p>
            <a:pPr marL="285750" lvl="1" indent="-285750" algn="just">
              <a:buFont typeface="Wingdings" panose="05000000000000000000" pitchFamily="2" charset="2"/>
              <a:buChar char="§"/>
            </a:pPr>
            <a:r>
              <a:rPr lang="en-US" sz="2000" dirty="0">
                <a:solidFill>
                  <a:prstClr val="black"/>
                </a:solidFill>
              </a:rPr>
              <a:t>Other pollutants: As, Hg, Sb, Ag, Cu…</a:t>
            </a:r>
          </a:p>
        </p:txBody>
      </p:sp>
      <p:sp>
        <p:nvSpPr>
          <p:cNvPr id="2" name="ZoneTexte 1"/>
          <p:cNvSpPr txBox="1"/>
          <p:nvPr/>
        </p:nvSpPr>
        <p:spPr>
          <a:xfrm>
            <a:off x="3131840" y="4221088"/>
            <a:ext cx="1584176" cy="369332"/>
          </a:xfrm>
          <a:prstGeom prst="rect">
            <a:avLst/>
          </a:prstGeom>
          <a:noFill/>
        </p:spPr>
        <p:txBody>
          <a:bodyPr wrap="square" rtlCol="0">
            <a:spAutoFit/>
          </a:bodyPr>
          <a:lstStyle/>
          <a:p>
            <a:endParaRPr lang="en-US" dirty="0"/>
          </a:p>
        </p:txBody>
      </p:sp>
      <p:grpSp>
        <p:nvGrpSpPr>
          <p:cNvPr id="4" name="Groupe 3"/>
          <p:cNvGrpSpPr/>
          <p:nvPr/>
        </p:nvGrpSpPr>
        <p:grpSpPr>
          <a:xfrm>
            <a:off x="120219" y="1124744"/>
            <a:ext cx="4284000" cy="3168000"/>
            <a:chOff x="2689334" y="1862089"/>
            <a:chExt cx="4035908" cy="3315072"/>
          </a:xfrm>
        </p:grpSpPr>
        <p:grpSp>
          <p:nvGrpSpPr>
            <p:cNvPr id="3" name="Groupe 2"/>
            <p:cNvGrpSpPr/>
            <p:nvPr/>
          </p:nvGrpSpPr>
          <p:grpSpPr>
            <a:xfrm>
              <a:off x="2689334" y="1862089"/>
              <a:ext cx="4035908" cy="3315072"/>
              <a:chOff x="2689334" y="1862089"/>
              <a:chExt cx="4035908" cy="3315072"/>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334" y="1862089"/>
                <a:ext cx="4035908" cy="3315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ZoneTexte 16"/>
              <p:cNvSpPr txBox="1"/>
              <p:nvPr/>
            </p:nvSpPr>
            <p:spPr>
              <a:xfrm rot="16200000" flipH="1">
                <a:off x="6038976" y="3285198"/>
                <a:ext cx="1116000" cy="162000"/>
              </a:xfrm>
              <a:prstGeom prst="rect">
                <a:avLst/>
              </a:prstGeom>
              <a:solidFill>
                <a:schemeClr val="bg1"/>
              </a:solidFill>
            </p:spPr>
            <p:txBody>
              <a:bodyPr wrap="square" rtlCol="0">
                <a:spAutoFit/>
              </a:bodyPr>
              <a:lstStyle/>
              <a:p>
                <a:endParaRPr lang="en-US" b="1" dirty="0"/>
              </a:p>
            </p:txBody>
          </p:sp>
          <p:sp>
            <p:nvSpPr>
              <p:cNvPr id="18" name="ZoneTexte 17"/>
              <p:cNvSpPr txBox="1"/>
              <p:nvPr/>
            </p:nvSpPr>
            <p:spPr>
              <a:xfrm rot="16200000" flipH="1">
                <a:off x="2321800" y="3374945"/>
                <a:ext cx="1080000" cy="180000"/>
              </a:xfrm>
              <a:prstGeom prst="rect">
                <a:avLst/>
              </a:prstGeom>
              <a:solidFill>
                <a:schemeClr val="bg1"/>
              </a:solidFill>
            </p:spPr>
            <p:txBody>
              <a:bodyPr wrap="square" rtlCol="0">
                <a:spAutoFit/>
              </a:bodyPr>
              <a:lstStyle/>
              <a:p>
                <a:endParaRPr lang="en-US" b="1" dirty="0"/>
              </a:p>
            </p:txBody>
          </p:sp>
        </p:grpSp>
        <p:sp>
          <p:nvSpPr>
            <p:cNvPr id="19" name="ZoneTexte 18"/>
            <p:cNvSpPr txBox="1"/>
            <p:nvPr/>
          </p:nvSpPr>
          <p:spPr>
            <a:xfrm rot="16200000">
              <a:off x="2118292" y="3002548"/>
              <a:ext cx="1440000" cy="276999"/>
            </a:xfrm>
            <a:prstGeom prst="rect">
              <a:avLst/>
            </a:prstGeom>
            <a:noFill/>
          </p:spPr>
          <p:txBody>
            <a:bodyPr wrap="square" rtlCol="0">
              <a:spAutoFit/>
            </a:bodyPr>
            <a:lstStyle/>
            <a:p>
              <a:r>
                <a:rPr lang="en-US" sz="1200" b="1" dirty="0"/>
                <a:t>Pb, Zn (t yr</a:t>
              </a:r>
              <a:r>
                <a:rPr lang="en-US" sz="1200" b="1" baseline="30000" dirty="0"/>
                <a:t>-1</a:t>
              </a:r>
              <a:r>
                <a:rPr lang="en-US" sz="1200" b="1" dirty="0"/>
                <a:t>)</a:t>
              </a:r>
            </a:p>
          </p:txBody>
        </p:sp>
        <p:sp>
          <p:nvSpPr>
            <p:cNvPr id="20" name="ZoneTexte 19"/>
            <p:cNvSpPr txBox="1"/>
            <p:nvPr/>
          </p:nvSpPr>
          <p:spPr>
            <a:xfrm rot="16200000">
              <a:off x="5849968" y="2816129"/>
              <a:ext cx="1440000" cy="252000"/>
            </a:xfrm>
            <a:prstGeom prst="rect">
              <a:avLst/>
            </a:prstGeom>
            <a:noFill/>
          </p:spPr>
          <p:txBody>
            <a:bodyPr wrap="square" rtlCol="0">
              <a:spAutoFit/>
            </a:bodyPr>
            <a:lstStyle/>
            <a:p>
              <a:r>
                <a:rPr lang="en-US" sz="1200" b="1" dirty="0"/>
                <a:t>Cd (t yr</a:t>
              </a:r>
              <a:r>
                <a:rPr lang="en-US" sz="1200" b="1" baseline="30000" dirty="0"/>
                <a:t>-1</a:t>
              </a:r>
              <a:r>
                <a:rPr lang="en-US" sz="1200" b="1" dirty="0"/>
                <a:t>)</a:t>
              </a:r>
            </a:p>
          </p:txBody>
        </p:sp>
      </p:grpSp>
      <p:graphicFrame>
        <p:nvGraphicFramePr>
          <p:cNvPr id="21" name="Tableau 20"/>
          <p:cNvGraphicFramePr>
            <a:graphicFrameLocks noGrp="1"/>
          </p:cNvGraphicFramePr>
          <p:nvPr>
            <p:extLst/>
          </p:nvPr>
        </p:nvGraphicFramePr>
        <p:xfrm>
          <a:off x="4860032" y="1523524"/>
          <a:ext cx="4284000" cy="2769217"/>
        </p:xfrm>
        <a:graphic>
          <a:graphicData uri="http://schemas.openxmlformats.org/drawingml/2006/table">
            <a:tbl>
              <a:tblPr firstRow="1" bandRow="1">
                <a:tableStyleId>{7DF18680-E054-41AD-8BC1-D1AEF772440D}</a:tableStyleId>
              </a:tblPr>
              <a:tblGrid>
                <a:gridCol w="1212455">
                  <a:extLst>
                    <a:ext uri="{9D8B030D-6E8A-4147-A177-3AD203B41FA5}">
                      <a16:colId xmlns:a16="http://schemas.microsoft.com/office/drawing/2014/main" val="20000"/>
                    </a:ext>
                  </a:extLst>
                </a:gridCol>
                <a:gridCol w="1454940">
                  <a:extLst>
                    <a:ext uri="{9D8B030D-6E8A-4147-A177-3AD203B41FA5}">
                      <a16:colId xmlns:a16="http://schemas.microsoft.com/office/drawing/2014/main" val="20001"/>
                    </a:ext>
                  </a:extLst>
                </a:gridCol>
                <a:gridCol w="1616605">
                  <a:extLst>
                    <a:ext uri="{9D8B030D-6E8A-4147-A177-3AD203B41FA5}">
                      <a16:colId xmlns:a16="http://schemas.microsoft.com/office/drawing/2014/main" val="20002"/>
                    </a:ext>
                  </a:extLst>
                </a:gridCol>
              </a:tblGrid>
              <a:tr h="964693">
                <a:tc>
                  <a:txBody>
                    <a:bodyPr/>
                    <a:lstStyle/>
                    <a:p>
                      <a:pPr algn="ctr"/>
                      <a:r>
                        <a:rPr lang="en-US" sz="1800" b="0" noProof="0" dirty="0">
                          <a:latin typeface="+mn-lt"/>
                          <a:cs typeface="Times New Roman" pitchFamily="18" charset="0"/>
                        </a:rPr>
                        <a:t>[metal]</a:t>
                      </a:r>
                    </a:p>
                    <a:p>
                      <a:pPr algn="ctr"/>
                      <a:r>
                        <a:rPr lang="en-US" sz="1800" b="0" noProof="0" dirty="0">
                          <a:latin typeface="+mn-lt"/>
                          <a:cs typeface="Times New Roman" pitchFamily="18" charset="0"/>
                        </a:rPr>
                        <a:t>mg</a:t>
                      </a:r>
                      <a:r>
                        <a:rPr lang="en-US" sz="1800" b="0" baseline="0" noProof="0" dirty="0">
                          <a:latin typeface="+mn-lt"/>
                          <a:cs typeface="Times New Roman" pitchFamily="18" charset="0"/>
                        </a:rPr>
                        <a:t> </a:t>
                      </a:r>
                      <a:r>
                        <a:rPr lang="en-US" sz="1800" b="0" noProof="0" dirty="0">
                          <a:latin typeface="+mn-lt"/>
                          <a:cs typeface="Times New Roman" pitchFamily="18" charset="0"/>
                        </a:rPr>
                        <a:t>kg</a:t>
                      </a:r>
                      <a:r>
                        <a:rPr lang="en-US" sz="1800" b="0" baseline="30000" noProof="0" dirty="0">
                          <a:latin typeface="+mn-lt"/>
                          <a:cs typeface="Times New Roman" pitchFamily="18" charset="0"/>
                        </a:rPr>
                        <a:t>-1</a:t>
                      </a:r>
                      <a:endParaRPr lang="en-US" sz="1800" b="0" noProof="0" dirty="0">
                        <a:latin typeface="+mn-lt"/>
                        <a:cs typeface="Times New Roman" pitchFamily="18" charset="0"/>
                      </a:endParaRPr>
                    </a:p>
                  </a:txBody>
                  <a:tcPr anchor="ctr"/>
                </a:tc>
                <a:tc>
                  <a:txBody>
                    <a:bodyPr/>
                    <a:lstStyle/>
                    <a:p>
                      <a:pPr algn="ctr"/>
                      <a:r>
                        <a:rPr lang="en-US" sz="1800" b="0" noProof="0" dirty="0">
                          <a:latin typeface="+mn-lt"/>
                          <a:cs typeface="Times New Roman" pitchFamily="18" charset="0"/>
                        </a:rPr>
                        <a:t>Studied soils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noProof="0" dirty="0">
                          <a:latin typeface="+mn-lt"/>
                          <a:cs typeface="Times New Roman" pitchFamily="18" charset="0"/>
                        </a:rPr>
                        <a:t>Regional</a:t>
                      </a:r>
                      <a:r>
                        <a:rPr lang="en-US" sz="1800" b="0" baseline="0" noProof="0" dirty="0">
                          <a:latin typeface="+mn-lt"/>
                          <a:cs typeface="Times New Roman" pitchFamily="18" charset="0"/>
                        </a:rPr>
                        <a:t> </a:t>
                      </a:r>
                      <a:r>
                        <a:rPr lang="en-US" sz="1800" b="0" noProof="0" dirty="0">
                          <a:solidFill>
                            <a:schemeClr val="bg1"/>
                          </a:solidFill>
                          <a:latin typeface="+mn-lt"/>
                          <a:cs typeface="Times New Roman" pitchFamily="18" charset="0"/>
                        </a:rPr>
                        <a:t>background</a:t>
                      </a:r>
                    </a:p>
                  </a:txBody>
                  <a:tcPr anchor="ctr"/>
                </a:tc>
                <a:extLst>
                  <a:ext uri="{0D108BD9-81ED-4DB2-BD59-A6C34878D82A}">
                    <a16:rowId xmlns:a16="http://schemas.microsoft.com/office/drawing/2014/main" val="10000"/>
                  </a:ext>
                </a:extLst>
              </a:tr>
              <a:tr h="451131">
                <a:tc>
                  <a:txBody>
                    <a:bodyPr/>
                    <a:lstStyle/>
                    <a:p>
                      <a:pPr algn="ctr"/>
                      <a:endParaRPr lang="en-US" sz="1800" b="0" noProof="0" dirty="0">
                        <a:latin typeface="+mn-lt"/>
                        <a:cs typeface="Times New Roman" pitchFamily="18" charset="0"/>
                      </a:endParaRPr>
                    </a:p>
                  </a:txBody>
                  <a:tcPr/>
                </a:tc>
                <a:tc>
                  <a:txBody>
                    <a:bodyPr/>
                    <a:lstStyle/>
                    <a:p>
                      <a:pPr algn="ctr"/>
                      <a:r>
                        <a:rPr lang="en-US" sz="1800" b="0" noProof="0" dirty="0">
                          <a:latin typeface="+mn-lt"/>
                          <a:cs typeface="Times New Roman" pitchFamily="18" charset="0"/>
                        </a:rPr>
                        <a:t>Min - Max</a:t>
                      </a:r>
                    </a:p>
                  </a:txBody>
                  <a:tcPr/>
                </a:tc>
                <a:tc>
                  <a:txBody>
                    <a:bodyPr/>
                    <a:lstStyle/>
                    <a:p>
                      <a:pPr algn="ctr"/>
                      <a:r>
                        <a:rPr lang="en-US" sz="1800" b="0" noProof="0" dirty="0">
                          <a:latin typeface="+mn-lt"/>
                          <a:cs typeface="Times New Roman" pitchFamily="18" charset="0"/>
                        </a:rPr>
                        <a:t>Median</a:t>
                      </a:r>
                    </a:p>
                  </a:txBody>
                  <a:tcPr/>
                </a:tc>
                <a:extLst>
                  <a:ext uri="{0D108BD9-81ED-4DB2-BD59-A6C34878D82A}">
                    <a16:rowId xmlns:a16="http://schemas.microsoft.com/office/drawing/2014/main" val="10001"/>
                  </a:ext>
                </a:extLst>
              </a:tr>
              <a:tr h="451131">
                <a:tc>
                  <a:txBody>
                    <a:bodyPr/>
                    <a:lstStyle/>
                    <a:p>
                      <a:pPr algn="ctr"/>
                      <a:r>
                        <a:rPr lang="en-US" sz="1800" b="0" noProof="0" dirty="0">
                          <a:latin typeface="+mn-lt"/>
                          <a:cs typeface="Times New Roman" pitchFamily="18" charset="0"/>
                        </a:rPr>
                        <a:t>Cd</a:t>
                      </a:r>
                    </a:p>
                  </a:txBody>
                  <a:tcPr/>
                </a:tc>
                <a:tc>
                  <a:txBody>
                    <a:bodyPr/>
                    <a:lstStyle/>
                    <a:p>
                      <a:pPr algn="ctr"/>
                      <a:r>
                        <a:rPr lang="en-US" sz="1800" b="0" noProof="0" dirty="0">
                          <a:latin typeface="+mn-lt"/>
                          <a:cs typeface="Times New Roman" pitchFamily="18" charset="0"/>
                        </a:rPr>
                        <a:t>1.5 </a:t>
                      </a:r>
                      <a:r>
                        <a:rPr lang="en-US" sz="1800" b="0" baseline="0" noProof="0" dirty="0">
                          <a:latin typeface="+mn-lt"/>
                          <a:cs typeface="Times New Roman" pitchFamily="18" charset="0"/>
                        </a:rPr>
                        <a:t>-</a:t>
                      </a:r>
                      <a:r>
                        <a:rPr lang="en-US" sz="1800" b="0" noProof="0" dirty="0">
                          <a:latin typeface="+mn-lt"/>
                          <a:cs typeface="Times New Roman" pitchFamily="18" charset="0"/>
                        </a:rPr>
                        <a:t>15.7</a:t>
                      </a:r>
                    </a:p>
                  </a:txBody>
                  <a:tcPr/>
                </a:tc>
                <a:tc>
                  <a:txBody>
                    <a:bodyPr/>
                    <a:lstStyle/>
                    <a:p>
                      <a:pPr algn="ctr"/>
                      <a:r>
                        <a:rPr lang="en-US" sz="1800" b="0" noProof="0" dirty="0">
                          <a:latin typeface="+mn-lt"/>
                          <a:cs typeface="Times New Roman" pitchFamily="18" charset="0"/>
                        </a:rPr>
                        <a:t>0.4</a:t>
                      </a:r>
                    </a:p>
                  </a:txBody>
                  <a:tcPr/>
                </a:tc>
                <a:extLst>
                  <a:ext uri="{0D108BD9-81ED-4DB2-BD59-A6C34878D82A}">
                    <a16:rowId xmlns:a16="http://schemas.microsoft.com/office/drawing/2014/main" val="10002"/>
                  </a:ext>
                </a:extLst>
              </a:tr>
              <a:tr h="451131">
                <a:tc>
                  <a:txBody>
                    <a:bodyPr/>
                    <a:lstStyle/>
                    <a:p>
                      <a:pPr algn="ctr"/>
                      <a:r>
                        <a:rPr lang="en-US" sz="1800" b="0" noProof="0" dirty="0">
                          <a:latin typeface="+mn-lt"/>
                          <a:cs typeface="Times New Roman" pitchFamily="18" charset="0"/>
                        </a:rPr>
                        <a:t>Pb</a:t>
                      </a:r>
                    </a:p>
                  </a:txBody>
                  <a:tcPr/>
                </a:tc>
                <a:tc>
                  <a:txBody>
                    <a:bodyPr/>
                    <a:lstStyle/>
                    <a:p>
                      <a:pPr algn="ctr"/>
                      <a:r>
                        <a:rPr lang="en-US" sz="1800" b="0" baseline="0" noProof="0" dirty="0">
                          <a:latin typeface="+mn-lt"/>
                          <a:cs typeface="Times New Roman" pitchFamily="18" charset="0"/>
                        </a:rPr>
                        <a:t>102 - 804</a:t>
                      </a:r>
                      <a:endParaRPr lang="en-US" sz="1800" b="0" noProof="0" dirty="0">
                        <a:latin typeface="+mn-lt"/>
                        <a:cs typeface="Times New Roman" pitchFamily="18" charset="0"/>
                      </a:endParaRPr>
                    </a:p>
                  </a:txBody>
                  <a:tcPr/>
                </a:tc>
                <a:tc>
                  <a:txBody>
                    <a:bodyPr/>
                    <a:lstStyle/>
                    <a:p>
                      <a:pPr algn="ctr"/>
                      <a:r>
                        <a:rPr lang="en-US" sz="1800" b="0" baseline="0" noProof="0" dirty="0">
                          <a:latin typeface="+mn-lt"/>
                          <a:cs typeface="Times New Roman" pitchFamily="18" charset="0"/>
                        </a:rPr>
                        <a:t>29</a:t>
                      </a:r>
                      <a:endParaRPr lang="en-US" sz="1800" b="0" noProof="0" dirty="0">
                        <a:latin typeface="+mn-lt"/>
                        <a:cs typeface="Times New Roman" pitchFamily="18" charset="0"/>
                      </a:endParaRPr>
                    </a:p>
                  </a:txBody>
                  <a:tcPr/>
                </a:tc>
                <a:extLst>
                  <a:ext uri="{0D108BD9-81ED-4DB2-BD59-A6C34878D82A}">
                    <a16:rowId xmlns:a16="http://schemas.microsoft.com/office/drawing/2014/main" val="10003"/>
                  </a:ext>
                </a:extLst>
              </a:tr>
              <a:tr h="451131">
                <a:tc>
                  <a:txBody>
                    <a:bodyPr/>
                    <a:lstStyle/>
                    <a:p>
                      <a:pPr algn="ctr"/>
                      <a:r>
                        <a:rPr lang="en-US" sz="1800" b="0" noProof="0" dirty="0">
                          <a:latin typeface="+mn-lt"/>
                          <a:cs typeface="Times New Roman" pitchFamily="18" charset="0"/>
                        </a:rPr>
                        <a:t>Zn</a:t>
                      </a:r>
                    </a:p>
                  </a:txBody>
                  <a:tcPr/>
                </a:tc>
                <a:tc>
                  <a:txBody>
                    <a:bodyPr/>
                    <a:lstStyle/>
                    <a:p>
                      <a:pPr algn="ctr"/>
                      <a:r>
                        <a:rPr lang="en-US" sz="1800" b="0" noProof="0" dirty="0">
                          <a:solidFill>
                            <a:schemeClr val="tx1"/>
                          </a:solidFill>
                          <a:latin typeface="+mn-lt"/>
                          <a:cs typeface="Times New Roman" pitchFamily="18" charset="0"/>
                        </a:rPr>
                        <a:t>154 -</a:t>
                      </a:r>
                      <a:r>
                        <a:rPr lang="en-US" sz="1800" b="0" baseline="0" noProof="0" dirty="0">
                          <a:solidFill>
                            <a:schemeClr val="tx1"/>
                          </a:solidFill>
                          <a:latin typeface="+mn-lt"/>
                          <a:cs typeface="Times New Roman" pitchFamily="18" charset="0"/>
                        </a:rPr>
                        <a:t> 1 083</a:t>
                      </a:r>
                      <a:endParaRPr lang="en-US" sz="1800" b="0" noProof="0" dirty="0">
                        <a:solidFill>
                          <a:schemeClr val="tx1"/>
                        </a:solidFill>
                        <a:latin typeface="+mn-lt"/>
                        <a:cs typeface="Times New Roman" pitchFamily="18" charset="0"/>
                      </a:endParaRPr>
                    </a:p>
                  </a:txBody>
                  <a:tcPr/>
                </a:tc>
                <a:tc>
                  <a:txBody>
                    <a:bodyPr/>
                    <a:lstStyle/>
                    <a:p>
                      <a:pPr algn="ctr"/>
                      <a:r>
                        <a:rPr lang="en-US" sz="1800" b="0" noProof="0" dirty="0">
                          <a:latin typeface="+mn-lt"/>
                          <a:cs typeface="Times New Roman" pitchFamily="18" charset="0"/>
                        </a:rPr>
                        <a:t>67</a:t>
                      </a:r>
                    </a:p>
                  </a:txBody>
                  <a:tcPr/>
                </a:tc>
                <a:extLst>
                  <a:ext uri="{0D108BD9-81ED-4DB2-BD59-A6C34878D82A}">
                    <a16:rowId xmlns:a16="http://schemas.microsoft.com/office/drawing/2014/main" val="10004"/>
                  </a:ext>
                </a:extLst>
              </a:tr>
            </a:tbl>
          </a:graphicData>
        </a:graphic>
      </p:graphicFrame>
      <p:sp>
        <p:nvSpPr>
          <p:cNvPr id="23" name="ZoneTexte 22"/>
          <p:cNvSpPr txBox="1"/>
          <p:nvPr/>
        </p:nvSpPr>
        <p:spPr>
          <a:xfrm>
            <a:off x="4860032" y="1154190"/>
            <a:ext cx="4284000" cy="369332"/>
          </a:xfrm>
          <a:prstGeom prst="rect">
            <a:avLst/>
          </a:prstGeom>
          <a:solidFill>
            <a:schemeClr val="accent5">
              <a:lumMod val="40000"/>
              <a:lumOff val="60000"/>
            </a:schemeClr>
          </a:solidFill>
        </p:spPr>
        <p:txBody>
          <a:bodyPr wrap="square" rtlCol="0">
            <a:spAutoFit/>
          </a:bodyPr>
          <a:lstStyle/>
          <a:p>
            <a:pPr algn="ctr"/>
            <a:r>
              <a:rPr lang="en-US" dirty="0">
                <a:solidFill>
                  <a:prstClr val="black"/>
                </a:solidFill>
                <a:cs typeface="Times New Roman" pitchFamily="18" charset="0"/>
              </a:rPr>
              <a:t>Agricultural soils (0 - 25 cm)</a:t>
            </a:r>
          </a:p>
        </p:txBody>
      </p:sp>
      <p:sp>
        <p:nvSpPr>
          <p:cNvPr id="16" name="Espace réservé du contenu 2"/>
          <p:cNvSpPr txBox="1">
            <a:spLocks/>
          </p:cNvSpPr>
          <p:nvPr/>
        </p:nvSpPr>
        <p:spPr bwMode="auto">
          <a:xfrm>
            <a:off x="35496" y="4273277"/>
            <a:ext cx="4679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dirty="0">
                <a:solidFill>
                  <a:srgbClr val="000000"/>
                </a:solidFill>
              </a:rPr>
              <a:t>Metaleurop Cd, Pb and Zn atmospheric emissions (tons /year) </a:t>
            </a:r>
          </a:p>
        </p:txBody>
      </p:sp>
      <p:sp>
        <p:nvSpPr>
          <p:cNvPr id="22" name="Rectangle 21"/>
          <p:cNvSpPr/>
          <p:nvPr/>
        </p:nvSpPr>
        <p:spPr>
          <a:xfrm>
            <a:off x="4860032" y="4273351"/>
            <a:ext cx="4392488" cy="307777"/>
          </a:xfrm>
          <a:prstGeom prst="rect">
            <a:avLst/>
          </a:prstGeom>
        </p:spPr>
        <p:txBody>
          <a:bodyPr wrap="square">
            <a:spAutoFit/>
          </a:bodyPr>
          <a:lstStyle/>
          <a:p>
            <a:pPr>
              <a:defRPr/>
            </a:pPr>
            <a:r>
              <a:rPr lang="en-US" sz="1400" dirty="0">
                <a:latin typeface="Calibri" pitchFamily="34" charset="0"/>
                <a:cs typeface="Calibri" pitchFamily="34" charset="0"/>
              </a:rPr>
              <a:t>* Douay </a:t>
            </a:r>
            <a:r>
              <a:rPr lang="en-US" sz="1400" i="1" dirty="0">
                <a:latin typeface="Calibri" pitchFamily="34" charset="0"/>
                <a:cs typeface="Calibri" pitchFamily="34" charset="0"/>
              </a:rPr>
              <a:t>et al</a:t>
            </a:r>
            <a:r>
              <a:rPr lang="en-US" sz="1400" dirty="0">
                <a:latin typeface="Calibri" pitchFamily="34" charset="0"/>
                <a:cs typeface="Calibri" pitchFamily="34" charset="0"/>
              </a:rPr>
              <a:t>, 2010, 2011 ** </a:t>
            </a:r>
            <a:r>
              <a:rPr lang="en-US" sz="1400" dirty="0" err="1">
                <a:latin typeface="Calibri" pitchFamily="34" charset="0"/>
                <a:cs typeface="Calibri" pitchFamily="34" charset="0"/>
              </a:rPr>
              <a:t>Sterckeman</a:t>
            </a:r>
            <a:r>
              <a:rPr lang="en-US" sz="1400" dirty="0">
                <a:latin typeface="Calibri" pitchFamily="34" charset="0"/>
                <a:cs typeface="Calibri" pitchFamily="34" charset="0"/>
              </a:rPr>
              <a:t> </a:t>
            </a:r>
            <a:r>
              <a:rPr lang="en-US" sz="1400" i="1" dirty="0">
                <a:latin typeface="Calibri" pitchFamily="34" charset="0"/>
                <a:cs typeface="Calibri" pitchFamily="34" charset="0"/>
              </a:rPr>
              <a:t>et al</a:t>
            </a:r>
            <a:r>
              <a:rPr lang="en-US" sz="1400" dirty="0">
                <a:latin typeface="Calibri" pitchFamily="34" charset="0"/>
                <a:cs typeface="Calibri" pitchFamily="34" charset="0"/>
              </a:rPr>
              <a:t>, 2002 </a:t>
            </a:r>
          </a:p>
        </p:txBody>
      </p:sp>
      <p:sp>
        <p:nvSpPr>
          <p:cNvPr id="5" name="Espace réservé du numéro de diapositive 4"/>
          <p:cNvSpPr>
            <a:spLocks noGrp="1"/>
          </p:cNvSpPr>
          <p:nvPr>
            <p:ph type="sldNum" sz="quarter" idx="12"/>
          </p:nvPr>
        </p:nvSpPr>
        <p:spPr/>
        <p:txBody>
          <a:bodyPr/>
          <a:lstStyle/>
          <a:p>
            <a:fld id="{3FECEF47-7412-4BB5-876B-472ED1E30DFF}" type="slidenum">
              <a:rPr lang="en-US" smtClean="0"/>
              <a:t>55</a:t>
            </a:fld>
            <a:endParaRPr lang="en-US" dirty="0"/>
          </a:p>
        </p:txBody>
      </p:sp>
    </p:spTree>
    <p:extLst>
      <p:ext uri="{BB962C8B-B14F-4D97-AF65-F5344CB8AC3E}">
        <p14:creationId xmlns:p14="http://schemas.microsoft.com/office/powerpoint/2010/main" val="1352495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500"/>
                                        <p:tgtEl>
                                          <p:spTgt spid="8">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fade">
                                      <p:cBhvr>
                                        <p:cTn id="24" dur="500"/>
                                        <p:tgtEl>
                                          <p:spTgt spid="8">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2" y="0"/>
            <a:ext cx="9161989" cy="523220"/>
          </a:xfrm>
          <a:prstGeom prst="rect">
            <a:avLst/>
          </a:prstGeom>
          <a:solidFill>
            <a:schemeClr val="accent1">
              <a:lumMod val="40000"/>
              <a:lumOff val="60000"/>
            </a:schemeClr>
          </a:solidFill>
        </p:spPr>
        <p:txBody>
          <a:bodyPr wrap="square" rtlCol="0">
            <a:spAutoFit/>
          </a:bodyPr>
          <a:lstStyle/>
          <a:p>
            <a:pPr algn="ctr"/>
            <a:r>
              <a:rPr lang="en-US" sz="2800" b="1" dirty="0">
                <a:latin typeface="+mj-lt"/>
                <a:cs typeface="Times New Roman" panose="02020603050405020304" pitchFamily="18" charset="0"/>
              </a:rPr>
              <a:t>Metaleurop site</a:t>
            </a:r>
          </a:p>
        </p:txBody>
      </p:sp>
      <p:sp>
        <p:nvSpPr>
          <p:cNvPr id="2" name="ZoneTexte 1"/>
          <p:cNvSpPr txBox="1"/>
          <p:nvPr/>
        </p:nvSpPr>
        <p:spPr>
          <a:xfrm>
            <a:off x="0" y="4293096"/>
            <a:ext cx="9144000" cy="2092881"/>
          </a:xfrm>
          <a:prstGeom prst="rect">
            <a:avLst/>
          </a:prstGeom>
          <a:noFill/>
        </p:spPr>
        <p:txBody>
          <a:bodyPr wrap="square" rtlCol="0">
            <a:spAutoFit/>
          </a:bodyPr>
          <a:lstStyle/>
          <a:p>
            <a:pPr marL="285750" indent="-285750">
              <a:buFont typeface="Wingdings" panose="05000000000000000000" pitchFamily="2" charset="2"/>
              <a:buChar char="§"/>
            </a:pPr>
            <a:r>
              <a:rPr lang="en-US" sz="2000" dirty="0"/>
              <a:t>Various land uses (residential, agricultural, leisure, artisanal and tertiary sectors)</a:t>
            </a:r>
          </a:p>
          <a:p>
            <a:pPr marL="285750" indent="-285750">
              <a:buFont typeface="Wingdings" panose="05000000000000000000" pitchFamily="2" charset="2"/>
              <a:buChar char="§"/>
            </a:pPr>
            <a:endParaRPr lang="en-US" sz="1000" dirty="0"/>
          </a:p>
          <a:p>
            <a:pPr marL="285750" indent="-285750">
              <a:buFont typeface="Wingdings" panose="05000000000000000000" pitchFamily="2" charset="2"/>
              <a:buChar char="§"/>
            </a:pPr>
            <a:r>
              <a:rPr lang="en-US" sz="2000" dirty="0"/>
              <a:t>Numerous stakeholders and local authorities (</a:t>
            </a:r>
            <a:r>
              <a:rPr lang="en-US" sz="2000" dirty="0" err="1"/>
              <a:t>Région</a:t>
            </a:r>
            <a:r>
              <a:rPr lang="en-US" sz="2000" dirty="0"/>
              <a:t>, 2 </a:t>
            </a:r>
            <a:r>
              <a:rPr lang="en-US" sz="2000" dirty="0" err="1"/>
              <a:t>Départements</a:t>
            </a:r>
            <a:r>
              <a:rPr lang="en-US" sz="2000" dirty="0"/>
              <a:t>, 10 cities,</a:t>
            </a:r>
          </a:p>
          <a:p>
            <a:r>
              <a:rPr lang="en-US" sz="2000" dirty="0"/>
              <a:t>     55 000 inhabitants, farmers…)</a:t>
            </a:r>
          </a:p>
          <a:p>
            <a:endParaRPr lang="en-US" sz="1000" dirty="0"/>
          </a:p>
          <a:p>
            <a:pPr marL="285750" indent="-285750">
              <a:buFont typeface="Wingdings" panose="05000000000000000000" pitchFamily="2" charset="2"/>
              <a:buChar char="§"/>
            </a:pPr>
            <a:r>
              <a:rPr lang="en-US" sz="2000" dirty="0"/>
              <a:t>Strong urbanization, numerous axes of communication, few natural spaces</a:t>
            </a:r>
            <a:r>
              <a:rPr lang="en-US" sz="2000" dirty="0">
                <a:solidFill>
                  <a:srgbClr val="FF0000"/>
                </a:solidFill>
              </a:rPr>
              <a:t> </a:t>
            </a:r>
          </a:p>
          <a:p>
            <a:endParaRPr lang="en-US" sz="1000" dirty="0"/>
          </a:p>
          <a:p>
            <a:pPr marL="285750" indent="-285750">
              <a:buFont typeface="Wingdings" panose="05000000000000000000" pitchFamily="2" charset="2"/>
              <a:buChar char="§"/>
            </a:pPr>
            <a:r>
              <a:rPr lang="en-US" sz="2000" dirty="0"/>
              <a:t>Large environmental degradation (landscape, habitat fragmentation…)</a:t>
            </a:r>
          </a:p>
        </p:txBody>
      </p:sp>
      <p:pic>
        <p:nvPicPr>
          <p:cNvPr id="4"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000" y="1268760"/>
            <a:ext cx="4586400" cy="27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67200"/>
            <a:ext cx="4590000" cy="27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ZoneTexte 12"/>
          <p:cNvSpPr txBox="1">
            <a:spLocks noChangeArrowheads="1"/>
          </p:cNvSpPr>
          <p:nvPr/>
        </p:nvSpPr>
        <p:spPr bwMode="auto">
          <a:xfrm>
            <a:off x="3261567" y="1290246"/>
            <a:ext cx="662361" cy="338554"/>
          </a:xfrm>
          <a:prstGeom prst="rect">
            <a:avLst/>
          </a:prstGeom>
          <a:noFill/>
          <a:ln>
            <a:noFill/>
          </a:ln>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fr-FR" altLang="en-US" sz="1600" b="1" dirty="0">
                <a:solidFill>
                  <a:schemeClr val="bg1"/>
                </a:solidFill>
                <a:latin typeface="Arial" pitchFamily="34" charset="0"/>
              </a:rPr>
              <a:t>Nord</a:t>
            </a:r>
          </a:p>
        </p:txBody>
      </p:sp>
      <p:sp>
        <p:nvSpPr>
          <p:cNvPr id="17" name="ZoneTexte 12"/>
          <p:cNvSpPr txBox="1">
            <a:spLocks noChangeArrowheads="1"/>
          </p:cNvSpPr>
          <p:nvPr/>
        </p:nvSpPr>
        <p:spPr bwMode="auto">
          <a:xfrm>
            <a:off x="58358" y="3420289"/>
            <a:ext cx="2305051" cy="338554"/>
          </a:xfrm>
          <a:prstGeom prst="rect">
            <a:avLst/>
          </a:prstGeom>
          <a:noFill/>
          <a:ln>
            <a:no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fr-FR" altLang="en-US" sz="1600" b="1" dirty="0">
                <a:solidFill>
                  <a:schemeClr val="bg1"/>
                </a:solidFill>
                <a:latin typeface="Arial" pitchFamily="34" charset="0"/>
              </a:rPr>
              <a:t>Pas de Calais</a:t>
            </a:r>
          </a:p>
        </p:txBody>
      </p:sp>
      <p:sp>
        <p:nvSpPr>
          <p:cNvPr id="3" name="Espace réservé du numéro de diapositive 2"/>
          <p:cNvSpPr>
            <a:spLocks noGrp="1"/>
          </p:cNvSpPr>
          <p:nvPr>
            <p:ph type="sldNum" sz="quarter" idx="12"/>
          </p:nvPr>
        </p:nvSpPr>
        <p:spPr/>
        <p:txBody>
          <a:bodyPr/>
          <a:lstStyle/>
          <a:p>
            <a:fld id="{3FECEF47-7412-4BB5-876B-472ED1E30DFF}" type="slidenum">
              <a:rPr lang="en-US" smtClean="0"/>
              <a:t>56</a:t>
            </a:fld>
            <a:endParaRPr lang="en-US" dirty="0"/>
          </a:p>
        </p:txBody>
      </p:sp>
      <p:sp>
        <p:nvSpPr>
          <p:cNvPr id="10" name="ZoneTexte 9"/>
          <p:cNvSpPr txBox="1"/>
          <p:nvPr/>
        </p:nvSpPr>
        <p:spPr>
          <a:xfrm>
            <a:off x="-18257" y="404664"/>
            <a:ext cx="9180243" cy="533672"/>
          </a:xfrm>
          <a:prstGeom prst="rect">
            <a:avLst/>
          </a:prstGeom>
          <a:noFill/>
        </p:spPr>
        <p:txBody>
          <a:bodyPr wrap="square" rtlCol="0">
            <a:spAutoFit/>
          </a:bodyPr>
          <a:lstStyle/>
          <a:p>
            <a:pPr algn="ctr">
              <a:lnSpc>
                <a:spcPct val="130000"/>
              </a:lnSpc>
              <a:defRPr/>
            </a:pPr>
            <a:r>
              <a:rPr lang="en-US" sz="2400" b="1" dirty="0">
                <a:solidFill>
                  <a:prstClr val="black"/>
                </a:solidFill>
                <a:cs typeface="Calibri" pitchFamily="34" charset="0"/>
              </a:rPr>
              <a:t>Site complexity</a:t>
            </a:r>
            <a:endParaRPr lang="en-US" sz="2400" b="1" dirty="0"/>
          </a:p>
        </p:txBody>
      </p:sp>
    </p:spTree>
    <p:extLst>
      <p:ext uri="{BB962C8B-B14F-4D97-AF65-F5344CB8AC3E}">
        <p14:creationId xmlns:p14="http://schemas.microsoft.com/office/powerpoint/2010/main" val="3068329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7" end="7"/>
                                            </p:txEl>
                                          </p:spTgt>
                                        </p:tgtEl>
                                        <p:attrNameLst>
                                          <p:attrName>style.visibility</p:attrName>
                                        </p:attrNameLst>
                                      </p:cBhvr>
                                      <p:to>
                                        <p:strVal val="visible"/>
                                      </p:to>
                                    </p:set>
                                    <p:animEffect transition="in" filter="fade">
                                      <p:cBhvr>
                                        <p:cTn id="2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p:cNvSpPr txBox="1"/>
          <p:nvPr/>
        </p:nvSpPr>
        <p:spPr>
          <a:xfrm>
            <a:off x="-2" y="0"/>
            <a:ext cx="9161989" cy="523220"/>
          </a:xfrm>
          <a:prstGeom prst="rect">
            <a:avLst/>
          </a:prstGeom>
          <a:solidFill>
            <a:schemeClr val="accent1">
              <a:lumMod val="40000"/>
              <a:lumOff val="60000"/>
            </a:schemeClr>
          </a:solidFill>
        </p:spPr>
        <p:txBody>
          <a:bodyPr wrap="square" rtlCol="0">
            <a:spAutoFit/>
          </a:bodyPr>
          <a:lstStyle/>
          <a:p>
            <a:pPr algn="ctr"/>
            <a:r>
              <a:rPr lang="en-US" sz="2800" b="1" dirty="0">
                <a:cs typeface="Times New Roman" panose="02020603050405020304" pitchFamily="18" charset="0"/>
              </a:rPr>
              <a:t>Management of </a:t>
            </a:r>
            <a:r>
              <a:rPr lang="en-US" sz="2800" b="1" dirty="0">
                <a:latin typeface="+mj-lt"/>
                <a:cs typeface="Times New Roman" panose="02020603050405020304" pitchFamily="18" charset="0"/>
              </a:rPr>
              <a:t>Metaleurop site</a:t>
            </a:r>
          </a:p>
        </p:txBody>
      </p:sp>
      <p:sp>
        <p:nvSpPr>
          <p:cNvPr id="22" name="Flèche vers le bas 21"/>
          <p:cNvSpPr/>
          <p:nvPr/>
        </p:nvSpPr>
        <p:spPr>
          <a:xfrm>
            <a:off x="4427984" y="1210400"/>
            <a:ext cx="288032" cy="50405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63706" y="494088"/>
            <a:ext cx="8622472" cy="707886"/>
          </a:xfrm>
          <a:prstGeom prst="rect">
            <a:avLst/>
          </a:prstGeom>
          <a:ln w="22225">
            <a:noFill/>
          </a:ln>
        </p:spPr>
        <p:txBody>
          <a:bodyPr wrap="square">
            <a:spAutoFit/>
          </a:bodyPr>
          <a:lstStyle/>
          <a:p>
            <a:pPr algn="ctr"/>
            <a:r>
              <a:rPr lang="en-US" sz="2000" b="1" dirty="0"/>
              <a:t>The contaminated area is too large to be remediated in an economically relevant way by the currently applied remediation techniques</a:t>
            </a:r>
          </a:p>
        </p:txBody>
      </p:sp>
      <p:sp>
        <p:nvSpPr>
          <p:cNvPr id="3" name="Espace réservé du numéro de diapositive 2"/>
          <p:cNvSpPr>
            <a:spLocks noGrp="1"/>
          </p:cNvSpPr>
          <p:nvPr>
            <p:ph type="sldNum" sz="quarter" idx="12"/>
          </p:nvPr>
        </p:nvSpPr>
        <p:spPr/>
        <p:txBody>
          <a:bodyPr/>
          <a:lstStyle/>
          <a:p>
            <a:fld id="{3FECEF47-7412-4BB5-876B-472ED1E30DFF}" type="slidenum">
              <a:rPr lang="en-US" smtClean="0"/>
              <a:t>57</a:t>
            </a:fld>
            <a:endParaRPr lang="en-US" dirty="0"/>
          </a:p>
        </p:txBody>
      </p:sp>
      <p:sp>
        <p:nvSpPr>
          <p:cNvPr id="30" name="Rectangle 29"/>
          <p:cNvSpPr/>
          <p:nvPr/>
        </p:nvSpPr>
        <p:spPr>
          <a:xfrm>
            <a:off x="0" y="1782851"/>
            <a:ext cx="9144000" cy="430887"/>
          </a:xfrm>
          <a:prstGeom prst="rect">
            <a:avLst/>
          </a:prstGeom>
          <a:solidFill>
            <a:schemeClr val="accent3">
              <a:lumMod val="40000"/>
              <a:lumOff val="60000"/>
            </a:schemeClr>
          </a:solidFill>
        </p:spPr>
        <p:txBody>
          <a:bodyPr wrap="square" lIns="72000" rIns="72000">
            <a:spAutoFit/>
          </a:bodyPr>
          <a:lstStyle/>
          <a:p>
            <a:pPr algn="ctr"/>
            <a:r>
              <a:rPr lang="en-US" sz="2200" b="1" dirty="0"/>
              <a:t>Interest of phytotechnologies?</a:t>
            </a:r>
          </a:p>
        </p:txBody>
      </p:sp>
      <p:sp>
        <p:nvSpPr>
          <p:cNvPr id="287" name="Rectangle 286"/>
          <p:cNvSpPr/>
          <p:nvPr/>
        </p:nvSpPr>
        <p:spPr>
          <a:xfrm>
            <a:off x="0" y="5639183"/>
            <a:ext cx="9144000" cy="769441"/>
          </a:xfrm>
          <a:prstGeom prst="rect">
            <a:avLst/>
          </a:prstGeom>
          <a:solidFill>
            <a:schemeClr val="accent3">
              <a:lumMod val="40000"/>
              <a:lumOff val="60000"/>
            </a:schemeClr>
          </a:solidFill>
        </p:spPr>
        <p:txBody>
          <a:bodyPr wrap="square" lIns="72000" rIns="72000">
            <a:spAutoFit/>
          </a:bodyPr>
          <a:lstStyle/>
          <a:p>
            <a:pPr algn="ctr"/>
            <a:r>
              <a:rPr lang="en-US" sz="2200" b="1" dirty="0"/>
              <a:t>PHYTOPOP and PHYTENER projects aimed at studying the phytomanagement of these soils: Phytostabilization in combination with biomass valorization</a:t>
            </a:r>
          </a:p>
        </p:txBody>
      </p:sp>
      <p:sp>
        <p:nvSpPr>
          <p:cNvPr id="288" name="Flèche vers le bas 287"/>
          <p:cNvSpPr/>
          <p:nvPr/>
        </p:nvSpPr>
        <p:spPr>
          <a:xfrm rot="2118239">
            <a:off x="2953695" y="2430619"/>
            <a:ext cx="267477" cy="5891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Flèche vers le bas 288"/>
          <p:cNvSpPr/>
          <p:nvPr/>
        </p:nvSpPr>
        <p:spPr>
          <a:xfrm rot="19409058">
            <a:off x="5426096" y="2430619"/>
            <a:ext cx="266400" cy="5891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p:cNvSpPr/>
          <p:nvPr/>
        </p:nvSpPr>
        <p:spPr>
          <a:xfrm>
            <a:off x="5252515" y="4909810"/>
            <a:ext cx="2441630" cy="369332"/>
          </a:xfrm>
          <a:prstGeom prst="rect">
            <a:avLst/>
          </a:prstGeom>
          <a:solidFill>
            <a:srgbClr val="92D050"/>
          </a:solidFill>
        </p:spPr>
        <p:txBody>
          <a:bodyPr wrap="none">
            <a:spAutoFit/>
          </a:bodyPr>
          <a:lstStyle/>
          <a:p>
            <a:r>
              <a:rPr lang="en-US" b="1" i="1"/>
              <a:t>Miscanthus x giganteus</a:t>
            </a:r>
            <a:endParaRPr lang="en-US" b="1"/>
          </a:p>
        </p:txBody>
      </p:sp>
      <p:sp>
        <p:nvSpPr>
          <p:cNvPr id="291" name="Rectangle 290"/>
          <p:cNvSpPr/>
          <p:nvPr/>
        </p:nvSpPr>
        <p:spPr>
          <a:xfrm>
            <a:off x="1750847" y="4909810"/>
            <a:ext cx="755913" cy="369332"/>
          </a:xfrm>
          <a:prstGeom prst="rect">
            <a:avLst/>
          </a:prstGeom>
          <a:solidFill>
            <a:schemeClr val="accent6">
              <a:lumMod val="50000"/>
            </a:schemeClr>
          </a:solidFill>
        </p:spPr>
        <p:txBody>
          <a:bodyPr wrap="none">
            <a:spAutoFit/>
          </a:bodyPr>
          <a:lstStyle/>
          <a:p>
            <a:r>
              <a:rPr lang="en-US" b="1">
                <a:solidFill>
                  <a:schemeClr val="bg1"/>
                </a:solidFill>
              </a:rPr>
              <a:t>Wood</a:t>
            </a:r>
          </a:p>
        </p:txBody>
      </p:sp>
      <p:pic>
        <p:nvPicPr>
          <p:cNvPr id="292" name="Picture 55" descr="IMG_8270 [640x480]"/>
          <p:cNvPicPr>
            <a:picLocks noChangeAspect="1" noChangeArrowheads="1"/>
          </p:cNvPicPr>
          <p:nvPr/>
        </p:nvPicPr>
        <p:blipFill>
          <a:blip r:embed="rId3" cstate="print"/>
          <a:srcRect/>
          <a:stretch>
            <a:fillRect/>
          </a:stretch>
        </p:blipFill>
        <p:spPr bwMode="auto">
          <a:xfrm>
            <a:off x="1164128" y="3148344"/>
            <a:ext cx="2202695" cy="1576916"/>
          </a:xfrm>
          <a:prstGeom prst="rect">
            <a:avLst/>
          </a:prstGeom>
          <a:noFill/>
          <a:ln w="9525">
            <a:noFill/>
            <a:miter lim="800000"/>
            <a:headEnd/>
            <a:tailEnd/>
          </a:ln>
        </p:spPr>
      </p:pic>
      <p:pic>
        <p:nvPicPr>
          <p:cNvPr id="293" name="Picture 4" descr="J:\DCIM\101MSDCF\DSC00643.JPG"/>
          <p:cNvPicPr>
            <a:picLocks noChangeAspect="1" noChangeArrowheads="1"/>
          </p:cNvPicPr>
          <p:nvPr/>
        </p:nvPicPr>
        <p:blipFill>
          <a:blip r:embed="rId4" cstate="print"/>
          <a:srcRect l="8198" t="9159"/>
          <a:stretch>
            <a:fillRect/>
          </a:stretch>
        </p:blipFill>
        <p:spPr bwMode="auto">
          <a:xfrm>
            <a:off x="5559296" y="3148344"/>
            <a:ext cx="1939469" cy="1576800"/>
          </a:xfrm>
          <a:prstGeom prst="rect">
            <a:avLst/>
          </a:prstGeom>
          <a:noFill/>
          <a:ln w="9525">
            <a:noFill/>
            <a:miter lim="800000"/>
            <a:headEnd/>
            <a:tailEnd/>
          </a:ln>
        </p:spPr>
      </p:pic>
      <p:sp>
        <p:nvSpPr>
          <p:cNvPr id="294" name="Rectangle 293"/>
          <p:cNvSpPr/>
          <p:nvPr/>
        </p:nvSpPr>
        <p:spPr>
          <a:xfrm>
            <a:off x="4572000" y="3049353"/>
            <a:ext cx="3672408" cy="23912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637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wipe(up)">
                                      <p:cBhvr>
                                        <p:cTn id="7" dur="500"/>
                                        <p:tgtEl>
                                          <p:spTgt spid="28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89"/>
                                        </p:tgtEl>
                                        <p:attrNameLst>
                                          <p:attrName>style.visibility</p:attrName>
                                        </p:attrNameLst>
                                      </p:cBhvr>
                                      <p:to>
                                        <p:strVal val="visible"/>
                                      </p:to>
                                    </p:set>
                                    <p:animEffect transition="in" filter="wipe(up)">
                                      <p:cBhvr>
                                        <p:cTn id="10" dur="500"/>
                                        <p:tgtEl>
                                          <p:spTgt spid="289"/>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9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9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9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92"/>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200"/>
                                  </p:stCondLst>
                                  <p:childTnLst>
                                    <p:set>
                                      <p:cBhvr>
                                        <p:cTn id="22" dur="1" fill="hold">
                                          <p:stCondLst>
                                            <p:cond delay="0"/>
                                          </p:stCondLst>
                                        </p:cTn>
                                        <p:tgtEl>
                                          <p:spTgt spid="2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4"/>
                                        </p:tgtEl>
                                        <p:attrNameLst>
                                          <p:attrName>style.visibility</p:attrName>
                                        </p:attrNameLst>
                                      </p:cBhvr>
                                      <p:to>
                                        <p:strVal val="visible"/>
                                      </p:to>
                                    </p:set>
                                    <p:animEffect transition="in" filter="fade">
                                      <p:cBhvr>
                                        <p:cTn id="27" dur="5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animBg="1"/>
      <p:bldP spid="288" grpId="0" animBg="1"/>
      <p:bldP spid="289" grpId="0" animBg="1"/>
      <p:bldP spid="290" grpId="0" animBg="1"/>
      <p:bldP spid="291" grpId="0" animBg="1"/>
      <p:bldP spid="29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9921" y="2600788"/>
            <a:ext cx="3465376" cy="1917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05636" y="572430"/>
            <a:ext cx="3386244" cy="4216539"/>
          </a:xfrm>
          <a:prstGeom prst="rect">
            <a:avLst/>
          </a:prstGeom>
        </p:spPr>
        <p:txBody>
          <a:bodyPr wrap="square">
            <a:spAutoFit/>
          </a:bodyPr>
          <a:lstStyle/>
          <a:p>
            <a:pPr marL="342900" indent="-342900">
              <a:spcBef>
                <a:spcPts val="600"/>
              </a:spcBef>
              <a:buFont typeface="Wingdings" panose="05000000000000000000" pitchFamily="2" charset="2"/>
              <a:buChar char="§"/>
            </a:pPr>
            <a:r>
              <a:rPr lang="en-US" dirty="0"/>
              <a:t>High yield: 15 - 30 t MS ha</a:t>
            </a:r>
            <a:r>
              <a:rPr lang="en-US" baseline="30000" dirty="0"/>
              <a:t>-1</a:t>
            </a:r>
          </a:p>
          <a:p>
            <a:pPr marL="342900" lvl="0" indent="-342900">
              <a:spcBef>
                <a:spcPts val="600"/>
              </a:spcBef>
              <a:buFont typeface="Wingdings" panose="05000000000000000000" pitchFamily="2" charset="2"/>
              <a:buChar char="§"/>
            </a:pPr>
            <a:r>
              <a:rPr lang="en-US" dirty="0">
                <a:solidFill>
                  <a:prstClr val="black"/>
                </a:solidFill>
              </a:rPr>
              <a:t>Few agricultural inputs</a:t>
            </a:r>
          </a:p>
          <a:p>
            <a:pPr marL="342900" indent="-342900">
              <a:spcBef>
                <a:spcPts val="600"/>
              </a:spcBef>
              <a:buFont typeface="Wingdings" panose="05000000000000000000" pitchFamily="2" charset="2"/>
              <a:buChar char="§"/>
            </a:pPr>
            <a:r>
              <a:rPr lang="en-US" dirty="0"/>
              <a:t>Perennial grass </a:t>
            </a:r>
          </a:p>
          <a:p>
            <a:pPr marL="342900" indent="-342900">
              <a:spcBef>
                <a:spcPts val="600"/>
              </a:spcBef>
              <a:buFont typeface="Wingdings" panose="05000000000000000000" pitchFamily="2" charset="2"/>
              <a:buChar char="§"/>
            </a:pPr>
            <a:endParaRPr lang="en-US" sz="1000" dirty="0"/>
          </a:p>
          <a:p>
            <a:pPr marL="342900" indent="-342900">
              <a:spcBef>
                <a:spcPts val="600"/>
              </a:spcBef>
              <a:buFont typeface="Wingdings" panose="05000000000000000000" pitchFamily="2" charset="2"/>
              <a:buChar char="§"/>
            </a:pPr>
            <a:r>
              <a:rPr lang="en-US" dirty="0"/>
              <a:t>Grow from tropical to temperate zones</a:t>
            </a:r>
          </a:p>
          <a:p>
            <a:pPr marL="342900" indent="-342900">
              <a:spcBef>
                <a:spcPts val="600"/>
              </a:spcBef>
              <a:buFont typeface="Wingdings" panose="05000000000000000000" pitchFamily="2" charset="2"/>
              <a:buChar char="§"/>
            </a:pPr>
            <a:r>
              <a:rPr lang="en-US" dirty="0"/>
              <a:t>Sterile, non invasive</a:t>
            </a:r>
          </a:p>
          <a:p>
            <a:pPr marL="342900" indent="-342900">
              <a:spcBef>
                <a:spcPts val="600"/>
              </a:spcBef>
              <a:buFont typeface="Wingdings" panose="05000000000000000000" pitchFamily="2" charset="2"/>
              <a:buChar char="§"/>
            </a:pPr>
            <a:endParaRPr lang="en-US" sz="1000" dirty="0"/>
          </a:p>
          <a:p>
            <a:pPr marL="342900" lvl="0" indent="-342900">
              <a:spcBef>
                <a:spcPts val="600"/>
              </a:spcBef>
              <a:buFont typeface="Wingdings" panose="05000000000000000000" pitchFamily="2" charset="2"/>
              <a:buChar char="§"/>
            </a:pPr>
            <a:r>
              <a:rPr lang="en-US" dirty="0">
                <a:solidFill>
                  <a:prstClr val="black"/>
                </a:solidFill>
              </a:rPr>
              <a:t>Soil  physical stabilisation</a:t>
            </a:r>
          </a:p>
          <a:p>
            <a:pPr marL="342900" lvl="0" indent="-342900">
              <a:spcBef>
                <a:spcPts val="600"/>
              </a:spcBef>
              <a:buFont typeface="Wingdings" panose="05000000000000000000" pitchFamily="2" charset="2"/>
              <a:buChar char="§"/>
            </a:pPr>
            <a:r>
              <a:rPr lang="en-GB" dirty="0">
                <a:solidFill>
                  <a:prstClr val="black"/>
                </a:solidFill>
              </a:rPr>
              <a:t>No tillage: no dispersion of contaminated dusts</a:t>
            </a:r>
          </a:p>
          <a:p>
            <a:pPr marL="342900" lvl="0" indent="-342900">
              <a:spcBef>
                <a:spcPts val="600"/>
              </a:spcBef>
              <a:buFont typeface="Wingdings" panose="05000000000000000000" pitchFamily="2" charset="2"/>
              <a:buChar char="§"/>
            </a:pPr>
            <a:endParaRPr lang="en-GB" sz="1000" dirty="0">
              <a:solidFill>
                <a:prstClr val="black"/>
              </a:solidFill>
            </a:endParaRPr>
          </a:p>
          <a:p>
            <a:pPr marL="342900" indent="-342900">
              <a:spcBef>
                <a:spcPts val="600"/>
              </a:spcBef>
              <a:buFont typeface="Wingdings" panose="05000000000000000000" pitchFamily="2" charset="2"/>
              <a:buChar char="§"/>
            </a:pPr>
            <a:r>
              <a:rPr lang="en-US" dirty="0">
                <a:solidFill>
                  <a:prstClr val="black"/>
                </a:solidFill>
              </a:rPr>
              <a:t>Sequestration of CO</a:t>
            </a:r>
            <a:r>
              <a:rPr lang="en-US" baseline="-25000" dirty="0">
                <a:solidFill>
                  <a:prstClr val="black"/>
                </a:solidFill>
              </a:rPr>
              <a:t>2</a:t>
            </a:r>
          </a:p>
        </p:txBody>
      </p:sp>
      <p:pic>
        <p:nvPicPr>
          <p:cNvPr id="26" name="Picture 13" descr="http://www.gardenworldimages.com/ImageThumbs/CNL100469/3/CNL100469_MISCANTHUS_SINENSIS_ROTFUCHS.jpg"/>
          <p:cNvPicPr>
            <a:picLocks noChangeAspect="1" noChangeArrowheads="1"/>
          </p:cNvPicPr>
          <p:nvPr/>
        </p:nvPicPr>
        <p:blipFill rotWithShape="1">
          <a:blip r:embed="rId2">
            <a:extLst>
              <a:ext uri="{28A0092B-C50C-407E-A947-70E740481C1C}">
                <a14:useLocalDpi xmlns:a14="http://schemas.microsoft.com/office/drawing/2010/main" val="0"/>
              </a:ext>
            </a:extLst>
          </a:blip>
          <a:srcRect r="56964" b="22121"/>
          <a:stretch/>
        </p:blipFill>
        <p:spPr bwMode="auto">
          <a:xfrm>
            <a:off x="4139952" y="1080042"/>
            <a:ext cx="1090660" cy="1856674"/>
          </a:xfrm>
          <a:prstGeom prst="rect">
            <a:avLst/>
          </a:prstGeom>
          <a:noFill/>
          <a:extLst>
            <a:ext uri="{909E8E84-426E-40DD-AFC4-6F175D3DCCD1}">
              <a14:hiddenFill xmlns:a14="http://schemas.microsoft.com/office/drawing/2010/main">
                <a:solidFill>
                  <a:srgbClr val="FFFFFF"/>
                </a:solidFill>
              </a14:hiddenFill>
            </a:ext>
          </a:extLst>
        </p:spPr>
      </p:pic>
      <p:sp>
        <p:nvSpPr>
          <p:cNvPr id="27" name="Multiplier 26"/>
          <p:cNvSpPr/>
          <p:nvPr/>
        </p:nvSpPr>
        <p:spPr>
          <a:xfrm>
            <a:off x="5394862" y="1783354"/>
            <a:ext cx="278501" cy="450050"/>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Picture 11" descr="https://encrypted-tbn3.gstatic.com/images?q=tbn:ANd9GcR7C7euUnNLHM6R07gCB6pDvoJoFiWbcohg21pdwH5WSBUGOAzq3g"/>
          <p:cNvPicPr>
            <a:picLocks noChangeAspect="1" noChangeArrowheads="1"/>
          </p:cNvPicPr>
          <p:nvPr/>
        </p:nvPicPr>
        <p:blipFill rotWithShape="1">
          <a:blip r:embed="rId3">
            <a:extLst>
              <a:ext uri="{28A0092B-C50C-407E-A947-70E740481C1C}">
                <a14:useLocalDpi xmlns:a14="http://schemas.microsoft.com/office/drawing/2010/main" val="0"/>
              </a:ext>
            </a:extLst>
          </a:blip>
          <a:srcRect t="42" r="30453" b="-1"/>
          <a:stretch/>
        </p:blipFill>
        <p:spPr bwMode="auto">
          <a:xfrm>
            <a:off x="5862878" y="1080042"/>
            <a:ext cx="959272" cy="18576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pleinchamp.com/var/ca_pleinchamp/storage/images/media/images/haut-de-3-a-4-metres-le-miscanthus-ne-verse-pas.-il-plie-mais-ne-casse-pas.-il-est-facile-a-detruire-avec-du-glyphosate-utilise-au-bon-moment.-dr/26324863-1-fre-FR/haut-de-3-a-4-metres-le-miscanthus-ne-verse-pas.-il-plie-mais-ne-casse-pas.-il-est-facile-a-detruire-avec-du-glyphosate-utilise-au-bon-moment.-dr.jpg"/>
          <p:cNvPicPr>
            <a:picLocks noChangeAspect="1" noChangeArrowheads="1"/>
          </p:cNvPicPr>
          <p:nvPr/>
        </p:nvPicPr>
        <p:blipFill rotWithShape="1">
          <a:blip r:embed="rId4">
            <a:extLst>
              <a:ext uri="{28A0092B-C50C-407E-A947-70E740481C1C}">
                <a14:useLocalDpi xmlns:a14="http://schemas.microsoft.com/office/drawing/2010/main" val="0"/>
              </a:ext>
            </a:extLst>
          </a:blip>
          <a:srcRect r="46087"/>
          <a:stretch/>
        </p:blipFill>
        <p:spPr bwMode="auto">
          <a:xfrm>
            <a:off x="7498179" y="1080042"/>
            <a:ext cx="1322293" cy="1856674"/>
          </a:xfrm>
          <a:prstGeom prst="rect">
            <a:avLst/>
          </a:prstGeom>
          <a:noFill/>
          <a:extLst>
            <a:ext uri="{909E8E84-426E-40DD-AFC4-6F175D3DCCD1}">
              <a14:hiddenFill xmlns:a14="http://schemas.microsoft.com/office/drawing/2010/main">
                <a:solidFill>
                  <a:srgbClr val="FFFFFF"/>
                </a:solidFill>
              </a14:hiddenFill>
            </a:ext>
          </a:extLst>
        </p:spPr>
      </p:pic>
      <p:sp>
        <p:nvSpPr>
          <p:cNvPr id="30" name="Égal 29"/>
          <p:cNvSpPr/>
          <p:nvPr/>
        </p:nvSpPr>
        <p:spPr>
          <a:xfrm>
            <a:off x="7027885" y="1783354"/>
            <a:ext cx="278501" cy="450050"/>
          </a:xfrm>
          <a:prstGeom prst="mathEqua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1" name="ZoneTexte 30"/>
          <p:cNvSpPr txBox="1"/>
          <p:nvPr/>
        </p:nvSpPr>
        <p:spPr>
          <a:xfrm>
            <a:off x="4067944" y="2998693"/>
            <a:ext cx="1215397" cy="646331"/>
          </a:xfrm>
          <a:prstGeom prst="rect">
            <a:avLst/>
          </a:prstGeom>
          <a:noFill/>
        </p:spPr>
        <p:txBody>
          <a:bodyPr wrap="none" rtlCol="0">
            <a:spAutoFit/>
          </a:bodyPr>
          <a:lstStyle/>
          <a:p>
            <a:pPr algn="ctr"/>
            <a:r>
              <a:rPr lang="fr-FR" i="1" dirty="0"/>
              <a:t>M. sinensis</a:t>
            </a:r>
          </a:p>
          <a:p>
            <a:pPr algn="ctr"/>
            <a:r>
              <a:rPr lang="fr-FR" dirty="0"/>
              <a:t>2n = 38</a:t>
            </a:r>
          </a:p>
        </p:txBody>
      </p:sp>
      <p:sp>
        <p:nvSpPr>
          <p:cNvPr id="32" name="ZoneTexte 31"/>
          <p:cNvSpPr txBox="1"/>
          <p:nvPr/>
        </p:nvSpPr>
        <p:spPr>
          <a:xfrm>
            <a:off x="5436096" y="2998693"/>
            <a:ext cx="1788823" cy="646331"/>
          </a:xfrm>
          <a:prstGeom prst="rect">
            <a:avLst/>
          </a:prstGeom>
          <a:noFill/>
        </p:spPr>
        <p:txBody>
          <a:bodyPr wrap="none" rtlCol="0">
            <a:spAutoFit/>
          </a:bodyPr>
          <a:lstStyle/>
          <a:p>
            <a:pPr algn="ctr"/>
            <a:r>
              <a:rPr lang="fr-FR" i="1" dirty="0"/>
              <a:t>M. sacchariflorus</a:t>
            </a:r>
          </a:p>
          <a:p>
            <a:pPr algn="ctr"/>
            <a:r>
              <a:rPr lang="fr-FR" dirty="0"/>
              <a:t>2n = 76</a:t>
            </a:r>
          </a:p>
        </p:txBody>
      </p:sp>
      <p:sp>
        <p:nvSpPr>
          <p:cNvPr id="33" name="ZoneTexte 32"/>
          <p:cNvSpPr txBox="1"/>
          <p:nvPr/>
        </p:nvSpPr>
        <p:spPr>
          <a:xfrm>
            <a:off x="7404977" y="2998693"/>
            <a:ext cx="1579343" cy="646331"/>
          </a:xfrm>
          <a:prstGeom prst="rect">
            <a:avLst/>
          </a:prstGeom>
          <a:noFill/>
        </p:spPr>
        <p:txBody>
          <a:bodyPr wrap="none" rtlCol="0">
            <a:spAutoFit/>
          </a:bodyPr>
          <a:lstStyle/>
          <a:p>
            <a:pPr algn="ctr"/>
            <a:r>
              <a:rPr lang="fr-FR" i="1" dirty="0"/>
              <a:t>M. × giganteus</a:t>
            </a:r>
          </a:p>
          <a:p>
            <a:pPr algn="ctr"/>
            <a:r>
              <a:rPr lang="fr-FR" dirty="0"/>
              <a:t>2n = 57</a:t>
            </a:r>
          </a:p>
        </p:txBody>
      </p:sp>
      <p:sp>
        <p:nvSpPr>
          <p:cNvPr id="49" name="ZoneTexte 48"/>
          <p:cNvSpPr txBox="1"/>
          <p:nvPr/>
        </p:nvSpPr>
        <p:spPr>
          <a:xfrm>
            <a:off x="69584" y="4817633"/>
            <a:ext cx="2095445" cy="369332"/>
          </a:xfrm>
          <a:prstGeom prst="rect">
            <a:avLst/>
          </a:prstGeom>
          <a:ln/>
        </p:spPr>
        <p:style>
          <a:lnRef idx="2">
            <a:schemeClr val="dk1"/>
          </a:lnRef>
          <a:fillRef idx="1">
            <a:schemeClr val="lt1"/>
          </a:fillRef>
          <a:effectRef idx="0">
            <a:schemeClr val="dk1"/>
          </a:effectRef>
          <a:fontRef idx="minor">
            <a:schemeClr val="dk1"/>
          </a:fontRef>
        </p:style>
        <p:txBody>
          <a:bodyPr wrap="none" rtlCol="0">
            <a:spAutoFit/>
          </a:bodyPr>
          <a:lstStyle>
            <a:defPPr>
              <a:defRPr lang="en-US"/>
            </a:defPPr>
            <a:lvl1pPr>
              <a:defRPr b="1"/>
            </a:lvl1pPr>
          </a:lstStyle>
          <a:p>
            <a:r>
              <a:rPr lang="en-US" dirty="0"/>
              <a:t>Uses of the biomass</a:t>
            </a:r>
          </a:p>
        </p:txBody>
      </p:sp>
      <p:sp>
        <p:nvSpPr>
          <p:cNvPr id="52" name="ZoneTexte 51"/>
          <p:cNvSpPr txBox="1"/>
          <p:nvPr/>
        </p:nvSpPr>
        <p:spPr>
          <a:xfrm>
            <a:off x="107504" y="5263303"/>
            <a:ext cx="2473562" cy="1431161"/>
          </a:xfrm>
          <a:prstGeom prst="rect">
            <a:avLst/>
          </a:prstGeom>
        </p:spPr>
        <p:txBody>
          <a:bodyPr wrap="square">
            <a:spAutoFit/>
          </a:bodyPr>
          <a:lstStyle>
            <a:defPPr>
              <a:defRPr lang="en-US"/>
            </a:defPPr>
            <a:lvl1pPr marL="342900" indent="-342900">
              <a:spcBef>
                <a:spcPts val="600"/>
              </a:spcBef>
              <a:buFont typeface="Wingdings" panose="05000000000000000000" pitchFamily="2" charset="2"/>
              <a:buChar char="§"/>
            </a:lvl1pPr>
          </a:lstStyle>
          <a:p>
            <a:r>
              <a:rPr lang="en-US" dirty="0"/>
              <a:t>Energy production</a:t>
            </a:r>
          </a:p>
          <a:p>
            <a:r>
              <a:rPr lang="en-US" dirty="0"/>
              <a:t>Biofuels</a:t>
            </a:r>
          </a:p>
          <a:p>
            <a:r>
              <a:rPr lang="en-US" dirty="0"/>
              <a:t>Agricultural usage</a:t>
            </a:r>
          </a:p>
          <a:p>
            <a:r>
              <a:rPr lang="en-US" dirty="0"/>
              <a:t>Litter for animals…</a:t>
            </a:r>
          </a:p>
        </p:txBody>
      </p:sp>
      <p:sp>
        <p:nvSpPr>
          <p:cNvPr id="25" name="ZoneTexte 24"/>
          <p:cNvSpPr txBox="1"/>
          <p:nvPr/>
        </p:nvSpPr>
        <p:spPr>
          <a:xfrm>
            <a:off x="-2" y="0"/>
            <a:ext cx="9161989" cy="523220"/>
          </a:xfrm>
          <a:prstGeom prst="rect">
            <a:avLst/>
          </a:prstGeom>
          <a:solidFill>
            <a:schemeClr val="accent1">
              <a:lumMod val="40000"/>
              <a:lumOff val="60000"/>
            </a:schemeClr>
          </a:solidFill>
        </p:spPr>
        <p:txBody>
          <a:bodyPr wrap="square" rtlCol="0">
            <a:spAutoFit/>
          </a:bodyPr>
          <a:lstStyle/>
          <a:p>
            <a:pPr algn="ctr"/>
            <a:r>
              <a:rPr lang="en-US" sz="2800" b="1" i="1" dirty="0">
                <a:cs typeface="Times New Roman" panose="02020603050405020304" pitchFamily="18" charset="0"/>
              </a:rPr>
              <a:t>Miscanthus x giganteus</a:t>
            </a:r>
            <a:endParaRPr lang="en-US" sz="2800" b="1" i="1" dirty="0">
              <a:latin typeface="+mj-lt"/>
              <a:cs typeface="Times New Roman" panose="02020603050405020304" pitchFamily="18" charset="0"/>
            </a:endParaRPr>
          </a:p>
        </p:txBody>
      </p:sp>
      <p:grpSp>
        <p:nvGrpSpPr>
          <p:cNvPr id="3" name="Groupe 2"/>
          <p:cNvGrpSpPr/>
          <p:nvPr/>
        </p:nvGrpSpPr>
        <p:grpSpPr>
          <a:xfrm>
            <a:off x="3237421" y="5186965"/>
            <a:ext cx="5380017" cy="1522964"/>
            <a:chOff x="3237421" y="4941168"/>
            <a:chExt cx="5380017" cy="1522964"/>
          </a:xfrm>
        </p:grpSpPr>
        <p:grpSp>
          <p:nvGrpSpPr>
            <p:cNvPr id="56" name="Groupe 55"/>
            <p:cNvGrpSpPr/>
            <p:nvPr/>
          </p:nvGrpSpPr>
          <p:grpSpPr>
            <a:xfrm>
              <a:off x="3237421" y="4941168"/>
              <a:ext cx="3566827" cy="1522964"/>
              <a:chOff x="3597461" y="4844033"/>
              <a:chExt cx="3566827" cy="1522964"/>
            </a:xfrm>
          </p:grpSpPr>
          <p:grpSp>
            <p:nvGrpSpPr>
              <p:cNvPr id="58" name="Groupe 57"/>
              <p:cNvGrpSpPr/>
              <p:nvPr/>
            </p:nvGrpSpPr>
            <p:grpSpPr>
              <a:xfrm>
                <a:off x="5432688" y="4844033"/>
                <a:ext cx="1731600" cy="1522964"/>
                <a:chOff x="4846611" y="3970689"/>
                <a:chExt cx="2031307" cy="2197563"/>
              </a:xfrm>
            </p:grpSpPr>
            <p:pic>
              <p:nvPicPr>
                <p:cNvPr id="60" name="Picture 11" descr="miscanthus_mulch"/>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6611" y="3970689"/>
                  <a:ext cx="2031307" cy="1838897"/>
                </a:xfrm>
                <a:prstGeom prst="rect">
                  <a:avLst/>
                </a:prstGeom>
                <a:noFill/>
                <a:extLst>
                  <a:ext uri="{909E8E84-426E-40DD-AFC4-6F175D3DCCD1}">
                    <a14:hiddenFill xmlns:a14="http://schemas.microsoft.com/office/drawing/2010/main">
                      <a:solidFill>
                        <a:srgbClr val="FFFFFF"/>
                      </a:solidFill>
                    </a14:hiddenFill>
                  </a:ext>
                </a:extLst>
              </p:spPr>
            </p:pic>
            <p:sp>
              <p:nvSpPr>
                <p:cNvPr id="61" name="ZoneTexte 60"/>
                <p:cNvSpPr txBox="1"/>
                <p:nvPr/>
              </p:nvSpPr>
              <p:spPr>
                <a:xfrm>
                  <a:off x="5472620" y="5635324"/>
                  <a:ext cx="921799" cy="532928"/>
                </a:xfrm>
                <a:prstGeom prst="rect">
                  <a:avLst/>
                </a:prstGeom>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cs typeface="Arial" panose="020B0604020202020204" pitchFamily="34" charset="0"/>
                    </a:rPr>
                    <a:t>Mulch</a:t>
                  </a:r>
                </a:p>
              </p:txBody>
            </p:sp>
          </p:grpSp>
          <p:pic>
            <p:nvPicPr>
              <p:cNvPr id="59" name="Picture 2" descr="Miscantus-Pellet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7461" y="4844033"/>
                <a:ext cx="1731001" cy="1275475"/>
              </a:xfrm>
              <a:prstGeom prst="rect">
                <a:avLst/>
              </a:prstGeom>
              <a:noFill/>
              <a:extLst>
                <a:ext uri="{909E8E84-426E-40DD-AFC4-6F175D3DCCD1}">
                  <a14:hiddenFill xmlns:a14="http://schemas.microsoft.com/office/drawing/2010/main">
                    <a:solidFill>
                      <a:srgbClr val="FFFFFF"/>
                    </a:solidFill>
                  </a14:hiddenFill>
                </a:ext>
              </a:extLst>
            </p:spPr>
          </p:pic>
        </p:grpSp>
        <p:pic>
          <p:nvPicPr>
            <p:cNvPr id="57" name="Picture 8" descr="http://www.colehay.co.uk/images/miscanthusbedding.jpg"/>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5838" y="4942800"/>
              <a:ext cx="1731600" cy="1274400"/>
            </a:xfrm>
            <a:prstGeom prst="rect">
              <a:avLst/>
            </a:prstGeom>
            <a:noFill/>
            <a:extLst>
              <a:ext uri="{909E8E84-426E-40DD-AFC4-6F175D3DCCD1}">
                <a14:hiddenFill xmlns:a14="http://schemas.microsoft.com/office/drawing/2010/main">
                  <a:solidFill>
                    <a:srgbClr val="FFFFFF"/>
                  </a:solidFill>
                </a14:hiddenFill>
              </a:ext>
            </a:extLst>
          </p:spPr>
        </p:pic>
        <p:sp>
          <p:nvSpPr>
            <p:cNvPr id="34" name="ZoneTexte 33"/>
            <p:cNvSpPr txBox="1"/>
            <p:nvPr/>
          </p:nvSpPr>
          <p:spPr>
            <a:xfrm>
              <a:off x="6968219" y="6094800"/>
              <a:ext cx="1566839" cy="369332"/>
            </a:xfrm>
            <a:prstGeom prst="rect">
              <a:avLst/>
            </a:prstGeom>
            <a:ln/>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cs typeface="Arial" panose="020B0604020202020204" pitchFamily="34" charset="0"/>
                </a:rPr>
                <a:t>Horse bedding</a:t>
              </a:r>
            </a:p>
          </p:txBody>
        </p:sp>
      </p:grpSp>
      <p:sp>
        <p:nvSpPr>
          <p:cNvPr id="2" name="Espace réservé du numéro de diapositive 1"/>
          <p:cNvSpPr>
            <a:spLocks noGrp="1"/>
          </p:cNvSpPr>
          <p:nvPr>
            <p:ph type="sldNum" sz="quarter" idx="12"/>
          </p:nvPr>
        </p:nvSpPr>
        <p:spPr>
          <a:xfrm>
            <a:off x="6553200" y="6520259"/>
            <a:ext cx="2133600" cy="365125"/>
          </a:xfrm>
        </p:spPr>
        <p:txBody>
          <a:bodyPr/>
          <a:lstStyle/>
          <a:p>
            <a:fld id="{3FECEF47-7412-4BB5-876B-472ED1E30DFF}" type="slidenum">
              <a:rPr lang="en-US" smtClean="0"/>
              <a:t>58</a:t>
            </a:fld>
            <a:endParaRPr lang="en-US" dirty="0"/>
          </a:p>
        </p:txBody>
      </p:sp>
      <p:sp>
        <p:nvSpPr>
          <p:cNvPr id="35" name="ZoneTexte 34"/>
          <p:cNvSpPr txBox="1"/>
          <p:nvPr/>
        </p:nvSpPr>
        <p:spPr>
          <a:xfrm>
            <a:off x="3309429" y="6339093"/>
            <a:ext cx="1550603" cy="369332"/>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t>Pellets</a:t>
            </a:r>
          </a:p>
        </p:txBody>
      </p:sp>
    </p:spTree>
    <p:extLst>
      <p:ext uri="{BB962C8B-B14F-4D97-AF65-F5344CB8AC3E}">
        <p14:creationId xmlns:p14="http://schemas.microsoft.com/office/powerpoint/2010/main" val="2058224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2" grpId="0"/>
      <p:bldP spid="3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96BD485-4178-4F75-8807-93469CED40E7}" type="slidenum">
              <a:rPr lang="en-US" smtClean="0"/>
              <a:t>59</a:t>
            </a:fld>
            <a:endParaRPr lang="en-US" dirty="0"/>
          </a:p>
        </p:txBody>
      </p:sp>
      <p:sp>
        <p:nvSpPr>
          <p:cNvPr id="6" name="Rectangle 5"/>
          <p:cNvSpPr/>
          <p:nvPr/>
        </p:nvSpPr>
        <p:spPr>
          <a:xfrm>
            <a:off x="1259632" y="4953942"/>
            <a:ext cx="7030906" cy="923330"/>
          </a:xfrm>
          <a:prstGeom prst="rect">
            <a:avLst/>
          </a:prstGeom>
        </p:spPr>
        <p:txBody>
          <a:bodyPr wrap="square">
            <a:spAutoFit/>
          </a:bodyPr>
          <a:lstStyle/>
          <a:p>
            <a:pPr marL="342900" indent="-257175">
              <a:spcBef>
                <a:spcPts val="1200"/>
              </a:spcBef>
              <a:buFont typeface="Wingdings" panose="05000000000000000000" pitchFamily="2" charset="2"/>
              <a:buChar char="§"/>
            </a:pPr>
            <a:r>
              <a:rPr lang="en-US" sz="2200" dirty="0">
                <a:solidFill>
                  <a:prstClr val="black"/>
                </a:solidFill>
                <a:latin typeface="+mj-lt"/>
                <a:ea typeface="Times New Roman"/>
                <a:cs typeface="Arial" panose="020B0604020202020204" pitchFamily="34" charset="0"/>
              </a:rPr>
              <a:t>Ability to grow on contaminated soils</a:t>
            </a:r>
          </a:p>
          <a:p>
            <a:pPr marL="342900" indent="-257175">
              <a:spcBef>
                <a:spcPts val="1200"/>
              </a:spcBef>
              <a:buFont typeface="Wingdings" panose="05000000000000000000" pitchFamily="2" charset="2"/>
              <a:buChar char="§"/>
            </a:pPr>
            <a:r>
              <a:rPr lang="en-US" sz="2200" dirty="0">
                <a:solidFill>
                  <a:prstClr val="black"/>
                </a:solidFill>
                <a:latin typeface="+mj-lt"/>
                <a:ea typeface="Times New Roman"/>
                <a:cs typeface="Arial" panose="020B0604020202020204" pitchFamily="34" charset="0"/>
              </a:rPr>
              <a:t>Metal accumulation in the plant organs</a:t>
            </a:r>
          </a:p>
        </p:txBody>
      </p:sp>
      <p:grpSp>
        <p:nvGrpSpPr>
          <p:cNvPr id="2" name="Groupe 1"/>
          <p:cNvGrpSpPr/>
          <p:nvPr/>
        </p:nvGrpSpPr>
        <p:grpSpPr>
          <a:xfrm>
            <a:off x="1465468" y="548804"/>
            <a:ext cx="6213063" cy="2592164"/>
            <a:chOff x="1547664" y="116632"/>
            <a:chExt cx="6213063" cy="2592164"/>
          </a:xfrm>
        </p:grpSpPr>
        <p:pic>
          <p:nvPicPr>
            <p:cNvPr id="8" name="Picture 2" descr="http://www.miscanthus.com.ro/uploads/pages/images/despre_miscanthus.jpg"/>
            <p:cNvPicPr>
              <a:picLocks noChangeAspect="1" noChangeArrowheads="1"/>
            </p:cNvPicPr>
            <p:nvPr/>
          </p:nvPicPr>
          <p:blipFill rotWithShape="1">
            <a:blip r:embed="rId2">
              <a:extLst>
                <a:ext uri="{28A0092B-C50C-407E-A947-70E740481C1C}">
                  <a14:useLocalDpi xmlns:a14="http://schemas.microsoft.com/office/drawing/2010/main" val="0"/>
                </a:ext>
              </a:extLst>
            </a:blip>
            <a:srcRect r="55301" b="7572"/>
            <a:stretch/>
          </p:blipFill>
          <p:spPr bwMode="auto">
            <a:xfrm>
              <a:off x="5166098" y="116632"/>
              <a:ext cx="2594629" cy="25921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florien.nsanganwiman\Documents\Données_Thèse_2011_2014\MISCANTHUS pic on 211013\photos MM (M 1000)\2010-04bp M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31" t="10325" r="12680" b="4539"/>
            <a:stretch/>
          </p:blipFill>
          <p:spPr bwMode="auto">
            <a:xfrm>
              <a:off x="1547664" y="116632"/>
              <a:ext cx="3117177" cy="25920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p:cNvSpPr/>
          <p:nvPr/>
        </p:nvSpPr>
        <p:spPr>
          <a:xfrm>
            <a:off x="-36512" y="3356992"/>
            <a:ext cx="9144000" cy="1052596"/>
          </a:xfrm>
          <a:prstGeom prst="rect">
            <a:avLst/>
          </a:prstGeom>
        </p:spPr>
        <p:txBody>
          <a:bodyPr wrap="square">
            <a:spAutoFit/>
          </a:bodyPr>
          <a:lstStyle/>
          <a:p>
            <a:pPr algn="ctr">
              <a:lnSpc>
                <a:spcPct val="130000"/>
              </a:lnSpc>
            </a:pPr>
            <a:r>
              <a:rPr lang="en-US" sz="2400" b="1" dirty="0">
                <a:solidFill>
                  <a:prstClr val="black"/>
                </a:solidFill>
              </a:rPr>
              <a:t>II. </a:t>
            </a:r>
            <a:r>
              <a:rPr lang="en-US" sz="2400" b="1" i="1" dirty="0">
                <a:solidFill>
                  <a:prstClr val="black"/>
                </a:solidFill>
              </a:rPr>
              <a:t>Miscanthus x giganteus potential for</a:t>
            </a:r>
            <a:r>
              <a:rPr lang="en-US" sz="2400" b="1" dirty="0">
                <a:solidFill>
                  <a:prstClr val="black"/>
                </a:solidFill>
              </a:rPr>
              <a:t> phytostabilization: in situ</a:t>
            </a:r>
            <a:r>
              <a:rPr lang="en-US" sz="2400" b="1" i="1" dirty="0">
                <a:solidFill>
                  <a:prstClr val="black"/>
                </a:solidFill>
              </a:rPr>
              <a:t> experiments</a:t>
            </a:r>
            <a:endParaRPr lang="en-US" sz="1600" i="1" dirty="0"/>
          </a:p>
        </p:txBody>
      </p:sp>
    </p:spTree>
    <p:extLst>
      <p:ext uri="{BB962C8B-B14F-4D97-AF65-F5344CB8AC3E}">
        <p14:creationId xmlns:p14="http://schemas.microsoft.com/office/powerpoint/2010/main" val="49602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158" y="1142984"/>
            <a:ext cx="8429684" cy="5078313"/>
          </a:xfrm>
          <a:prstGeom prst="rect">
            <a:avLst/>
          </a:prstGeom>
        </p:spPr>
        <p:txBody>
          <a:bodyPr wrap="square">
            <a:spAutoFit/>
          </a:bodyPr>
          <a:lstStyle/>
          <a:p>
            <a:pPr algn="just"/>
            <a:r>
              <a:rPr lang="en-US" dirty="0">
                <a:latin typeface="Cambria" pitchFamily="18" charset="0"/>
                <a:ea typeface="Cambria" pitchFamily="18" charset="0"/>
              </a:rPr>
              <a:t>The contaminants of concerns on used sites depend on the previous activities (industrial, commercial or domestic) that took place at the site. The contaminants released to a site that was used as a gas station will be different from those released into a site where mining activities or ore processing took place. </a:t>
            </a:r>
          </a:p>
          <a:p>
            <a:pPr algn="just"/>
            <a:endParaRPr lang="en-US" dirty="0">
              <a:latin typeface="Cambria" pitchFamily="18" charset="0"/>
              <a:ea typeface="Cambria" pitchFamily="18" charset="0"/>
            </a:endParaRPr>
          </a:p>
          <a:p>
            <a:pPr algn="just"/>
            <a:r>
              <a:rPr lang="en-US" dirty="0">
                <a:latin typeface="Cambria" pitchFamily="18" charset="0"/>
                <a:ea typeface="Cambria" pitchFamily="18" charset="0"/>
              </a:rPr>
              <a:t>The broad category of contaminants that could be found on most contaminated sites include:</a:t>
            </a:r>
          </a:p>
          <a:p>
            <a:pPr algn="just"/>
            <a:endParaRPr lang="en-US" dirty="0">
              <a:latin typeface="Cambria" pitchFamily="18" charset="0"/>
              <a:ea typeface="Cambria" pitchFamily="18" charset="0"/>
            </a:endParaRPr>
          </a:p>
          <a:p>
            <a:pPr marL="285750" indent="-285750" algn="just">
              <a:buFont typeface="Wingdings" pitchFamily="2" charset="2"/>
              <a:buChar char="v"/>
            </a:pPr>
            <a:r>
              <a:rPr lang="en-US" dirty="0">
                <a:latin typeface="Cambria" pitchFamily="18" charset="0"/>
                <a:ea typeface="Cambria" pitchFamily="18" charset="0"/>
              </a:rPr>
              <a:t>Dilapidating Infrastructure - buildings, equipments, and other structures</a:t>
            </a:r>
          </a:p>
          <a:p>
            <a:pPr marL="285750" indent="-285750" algn="just">
              <a:buFont typeface="Wingdings" pitchFamily="2" charset="2"/>
              <a:buChar char="v"/>
            </a:pPr>
            <a:endParaRPr lang="en-US" dirty="0">
              <a:latin typeface="Cambria" pitchFamily="18" charset="0"/>
              <a:ea typeface="Cambria" pitchFamily="18" charset="0"/>
            </a:endParaRPr>
          </a:p>
          <a:p>
            <a:pPr marL="285750" indent="-285750" algn="just">
              <a:buFont typeface="Wingdings" pitchFamily="2" charset="2"/>
              <a:buChar char="v"/>
            </a:pPr>
            <a:r>
              <a:rPr lang="en-US" dirty="0">
                <a:latin typeface="Cambria" pitchFamily="18" charset="0"/>
                <a:ea typeface="Cambria" pitchFamily="18" charset="0"/>
              </a:rPr>
              <a:t>Hazardous chemicals/wastes</a:t>
            </a:r>
          </a:p>
          <a:p>
            <a:pPr marL="285750" indent="-285750" algn="just">
              <a:buFont typeface="Wingdings" pitchFamily="2" charset="2"/>
              <a:buChar char="v"/>
            </a:pPr>
            <a:endParaRPr lang="en-US" dirty="0">
              <a:latin typeface="Cambria" pitchFamily="18" charset="0"/>
              <a:ea typeface="Cambria" pitchFamily="18" charset="0"/>
            </a:endParaRPr>
          </a:p>
          <a:p>
            <a:pPr marL="285750" indent="-285750" algn="just">
              <a:buFont typeface="Wingdings" pitchFamily="2" charset="2"/>
              <a:buChar char="v"/>
            </a:pPr>
            <a:r>
              <a:rPr lang="en-US" dirty="0">
                <a:latin typeface="Cambria" pitchFamily="18" charset="0"/>
                <a:ea typeface="Cambria" pitchFamily="18" charset="0"/>
              </a:rPr>
              <a:t>Surface Debris / non-hazardous wastes</a:t>
            </a:r>
          </a:p>
          <a:p>
            <a:pPr marL="285750" indent="-285750" algn="just">
              <a:buFont typeface="Wingdings" pitchFamily="2" charset="2"/>
              <a:buChar char="v"/>
            </a:pPr>
            <a:endParaRPr lang="en-US" dirty="0">
              <a:latin typeface="Cambria" pitchFamily="18" charset="0"/>
              <a:ea typeface="Cambria" pitchFamily="18" charset="0"/>
            </a:endParaRPr>
          </a:p>
          <a:p>
            <a:pPr marL="285750" indent="-285750" algn="just">
              <a:buFont typeface="Wingdings" pitchFamily="2" charset="2"/>
              <a:buChar char="v"/>
            </a:pPr>
            <a:r>
              <a:rPr lang="en-US" dirty="0">
                <a:latin typeface="Cambria" pitchFamily="18" charset="0"/>
                <a:ea typeface="Cambria" pitchFamily="18" charset="0"/>
              </a:rPr>
              <a:t>Contaminated Soils - metals impacted soils; petroleum hydrocarbon (PHC) impacted soils or polychlorinated biphenyl (PCB) impacted soils</a:t>
            </a:r>
          </a:p>
          <a:p>
            <a:pPr marL="285750" indent="-285750" algn="just">
              <a:buFont typeface="Wingdings" pitchFamily="2" charset="2"/>
              <a:buChar char="v"/>
            </a:pPr>
            <a:endParaRPr lang="en-US" dirty="0">
              <a:latin typeface="Cambria" pitchFamily="18" charset="0"/>
              <a:ea typeface="Cambria" pitchFamily="18" charset="0"/>
            </a:endParaRPr>
          </a:p>
          <a:p>
            <a:pPr marL="285750" indent="-285750" algn="just">
              <a:buFont typeface="Wingdings" pitchFamily="2" charset="2"/>
              <a:buChar char="v"/>
            </a:pPr>
            <a:r>
              <a:rPr lang="en-US" dirty="0">
                <a:latin typeface="Cambria" pitchFamily="18" charset="0"/>
                <a:ea typeface="Cambria" pitchFamily="18" charset="0"/>
              </a:rPr>
              <a:t>Mine openings - </a:t>
            </a:r>
            <a:r>
              <a:rPr lang="en-US" dirty="0" err="1">
                <a:latin typeface="Cambria" pitchFamily="18" charset="0"/>
                <a:ea typeface="Cambria" pitchFamily="18" charset="0"/>
              </a:rPr>
              <a:t>adits</a:t>
            </a:r>
            <a:r>
              <a:rPr lang="en-US" dirty="0">
                <a:latin typeface="Cambria" pitchFamily="18" charset="0"/>
                <a:ea typeface="Cambria" pitchFamily="18" charset="0"/>
              </a:rPr>
              <a:t>, vent raises, shafts, exploration ditches/trenches</a:t>
            </a:r>
          </a:p>
        </p:txBody>
      </p:sp>
      <p:sp>
        <p:nvSpPr>
          <p:cNvPr id="5" name="Rectangle 4"/>
          <p:cNvSpPr/>
          <p:nvPr/>
        </p:nvSpPr>
        <p:spPr>
          <a:xfrm>
            <a:off x="571472" y="571480"/>
            <a:ext cx="4512710" cy="461665"/>
          </a:xfrm>
          <a:prstGeom prst="rect">
            <a:avLst/>
          </a:prstGeom>
        </p:spPr>
        <p:txBody>
          <a:bodyPr wrap="none">
            <a:spAutoFit/>
          </a:bodyPr>
          <a:lstStyle/>
          <a:p>
            <a:pPr algn="just"/>
            <a:r>
              <a:rPr lang="en-US" sz="2400" b="1" dirty="0">
                <a:latin typeface="Cambria" pitchFamily="18" charset="0"/>
                <a:ea typeface="Cambria" pitchFamily="18" charset="0"/>
              </a:rPr>
              <a:t>CONTAMINANTS OF CONCERNS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 y="0"/>
            <a:ext cx="9161989" cy="523220"/>
          </a:xfrm>
          <a:prstGeom prst="rect">
            <a:avLst/>
          </a:prstGeom>
          <a:solidFill>
            <a:schemeClr val="accent1">
              <a:lumMod val="40000"/>
              <a:lumOff val="60000"/>
            </a:schemeClr>
          </a:solidFill>
        </p:spPr>
        <p:txBody>
          <a:bodyPr wrap="square" rtlCol="0">
            <a:spAutoFit/>
          </a:bodyPr>
          <a:lstStyle/>
          <a:p>
            <a:pPr algn="ctr"/>
            <a:r>
              <a:rPr lang="en-US" sz="2800" b="1" dirty="0">
                <a:cs typeface="Times New Roman" panose="02020603050405020304" pitchFamily="18" charset="0"/>
              </a:rPr>
              <a:t>Soil and plant sampling</a:t>
            </a:r>
            <a:endParaRPr lang="en-US" sz="2800" b="1" dirty="0">
              <a:latin typeface="+mj-lt"/>
              <a:cs typeface="Times New Roman" panose="02020603050405020304" pitchFamily="18" charset="0"/>
            </a:endParaRPr>
          </a:p>
        </p:txBody>
      </p:sp>
      <p:grpSp>
        <p:nvGrpSpPr>
          <p:cNvPr id="6" name="Groupe 5"/>
          <p:cNvGrpSpPr/>
          <p:nvPr/>
        </p:nvGrpSpPr>
        <p:grpSpPr>
          <a:xfrm>
            <a:off x="251520" y="1340768"/>
            <a:ext cx="3348000" cy="3692909"/>
            <a:chOff x="251520" y="1412776"/>
            <a:chExt cx="3348000" cy="3692909"/>
          </a:xfrm>
        </p:grpSpPr>
        <p:sp>
          <p:nvSpPr>
            <p:cNvPr id="5" name="Rectangle 4"/>
            <p:cNvSpPr/>
            <p:nvPr/>
          </p:nvSpPr>
          <p:spPr>
            <a:xfrm>
              <a:off x="252000" y="3933056"/>
              <a:ext cx="3312368" cy="1172629"/>
            </a:xfrm>
            <a:prstGeom prst="rect">
              <a:avLst/>
            </a:prstGeom>
            <a:ln>
              <a:solidFill>
                <a:schemeClr val="tx1"/>
              </a:solidFill>
            </a:ln>
          </p:spPr>
          <p:txBody>
            <a:bodyPr wrap="square">
              <a:spAutoFit/>
            </a:bodyPr>
            <a:lstStyle/>
            <a:p>
              <a:pPr lvl="0" algn="just">
                <a:lnSpc>
                  <a:spcPct val="130000"/>
                </a:lnSpc>
              </a:pPr>
              <a:r>
                <a:rPr lang="en-US" dirty="0">
                  <a:ea typeface="Times New Roman"/>
                  <a:cs typeface="Arial" panose="020B0604020202020204" pitchFamily="34" charset="0"/>
                </a:rPr>
                <a:t>MC: uncontaminated agricultural plot taken as reference (75 km distant from the smelter)</a:t>
              </a:r>
            </a:p>
          </p:txBody>
        </p:sp>
        <p:sp>
          <p:nvSpPr>
            <p:cNvPr id="7" name="Espace réservé du texte 7"/>
            <p:cNvSpPr txBox="1">
              <a:spLocks/>
            </p:cNvSpPr>
            <p:nvPr/>
          </p:nvSpPr>
          <p:spPr>
            <a:xfrm>
              <a:off x="251520" y="1412776"/>
              <a:ext cx="3348000" cy="2520280"/>
            </a:xfrm>
            <a:prstGeom prst="rect">
              <a:avLst/>
            </a:prstGeom>
          </p:spPr>
          <p:txBody>
            <a:bodyPr>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None/>
              </a:pPr>
              <a:r>
                <a:rPr lang="en-US" sz="7200" dirty="0"/>
                <a:t>MC: 3</a:t>
              </a:r>
              <a:r>
                <a:rPr lang="en-US" sz="7200" dirty="0">
                  <a:cs typeface="Times New Roman" panose="02020603050405020304" pitchFamily="18" charset="0"/>
                </a:rPr>
                <a:t>7 mg de Pb kg</a:t>
              </a:r>
              <a:r>
                <a:rPr lang="en-US" sz="7200" baseline="30000" dirty="0">
                  <a:cs typeface="Times New Roman" panose="02020603050405020304" pitchFamily="18" charset="0"/>
                </a:rPr>
                <a:t>-1</a:t>
              </a:r>
              <a:endParaRPr lang="en-US" sz="7200" dirty="0">
                <a:cs typeface="Times New Roman" panose="02020603050405020304" pitchFamily="18" charset="0"/>
              </a:endParaRPr>
            </a:p>
            <a:p>
              <a:pPr marL="0" indent="0" algn="ctr">
                <a:spcBef>
                  <a:spcPts val="1800"/>
                </a:spcBef>
                <a:buNone/>
              </a:pPr>
              <a:r>
                <a:rPr lang="en-US" sz="7200" dirty="0">
                  <a:cs typeface="Times New Roman" panose="02020603050405020304" pitchFamily="18" charset="0"/>
                </a:rPr>
                <a:t>M200: 200 mg Pb kg</a:t>
              </a:r>
              <a:r>
                <a:rPr lang="en-US" sz="7200" baseline="30000" dirty="0">
                  <a:cs typeface="Times New Roman" panose="02020603050405020304" pitchFamily="18" charset="0"/>
                </a:rPr>
                <a:t>-1</a:t>
              </a:r>
            </a:p>
            <a:p>
              <a:pPr marL="0" indent="0" algn="ctr">
                <a:spcBef>
                  <a:spcPts val="1800"/>
                </a:spcBef>
                <a:buNone/>
              </a:pPr>
              <a:r>
                <a:rPr lang="en-US" sz="7200" dirty="0">
                  <a:cs typeface="Times New Roman" panose="02020603050405020304" pitchFamily="18" charset="0"/>
                </a:rPr>
                <a:t>M500: 500 mg Pb kg</a:t>
              </a:r>
              <a:r>
                <a:rPr lang="en-US" sz="7200" baseline="30000" dirty="0">
                  <a:cs typeface="Times New Roman" panose="02020603050405020304" pitchFamily="18" charset="0"/>
                </a:rPr>
                <a:t>-1</a:t>
              </a:r>
              <a:endParaRPr lang="en-US" sz="7200" dirty="0">
                <a:cs typeface="Times New Roman" panose="02020603050405020304" pitchFamily="18" charset="0"/>
              </a:endParaRPr>
            </a:p>
            <a:p>
              <a:pPr marL="0" indent="0" algn="ctr">
                <a:spcBef>
                  <a:spcPts val="1800"/>
                </a:spcBef>
                <a:buNone/>
              </a:pPr>
              <a:r>
                <a:rPr lang="en-US" sz="7200" dirty="0">
                  <a:cs typeface="Times New Roman" panose="02020603050405020304" pitchFamily="18" charset="0"/>
                </a:rPr>
                <a:t>M750: 750 mg Pb kg</a:t>
              </a:r>
              <a:r>
                <a:rPr lang="en-US" sz="7200" baseline="30000" dirty="0">
                  <a:cs typeface="Times New Roman" panose="02020603050405020304" pitchFamily="18" charset="0"/>
                </a:rPr>
                <a:t>-1</a:t>
              </a:r>
              <a:endParaRPr lang="en-US" sz="7200" dirty="0">
                <a:cs typeface="Times New Roman" panose="02020603050405020304" pitchFamily="18" charset="0"/>
              </a:endParaRPr>
            </a:p>
            <a:p>
              <a:pPr marL="0" indent="0" algn="ctr">
                <a:spcBef>
                  <a:spcPts val="1800"/>
                </a:spcBef>
                <a:buNone/>
              </a:pPr>
              <a:r>
                <a:rPr lang="en-US" sz="7200" dirty="0">
                  <a:cs typeface="Times New Roman" panose="02020603050405020304" pitchFamily="18" charset="0"/>
                </a:rPr>
                <a:t>M900: 900 mg Pb kg</a:t>
              </a:r>
              <a:r>
                <a:rPr lang="en-US" sz="7200" baseline="30000" dirty="0">
                  <a:cs typeface="Times New Roman" panose="02020603050405020304" pitchFamily="18" charset="0"/>
                </a:rPr>
                <a:t>-1</a:t>
              </a:r>
              <a:endParaRPr lang="en-US" sz="7200" dirty="0">
                <a:cs typeface="Times New Roman" panose="02020603050405020304" pitchFamily="18" charset="0"/>
              </a:endParaRPr>
            </a:p>
            <a:p>
              <a:pPr algn="ctr">
                <a:spcBef>
                  <a:spcPts val="1800"/>
                </a:spcBef>
              </a:pPr>
              <a:endParaRPr lang="en-US" sz="1800" dirty="0">
                <a:cs typeface="Times New Roman" panose="02020603050405020304" pitchFamily="18" charset="0"/>
              </a:endParaRPr>
            </a:p>
          </p:txBody>
        </p:sp>
      </p:grpSp>
      <p:sp>
        <p:nvSpPr>
          <p:cNvPr id="2" name="Espace réservé du numéro de diapositive 1"/>
          <p:cNvSpPr>
            <a:spLocks noGrp="1"/>
          </p:cNvSpPr>
          <p:nvPr>
            <p:ph type="sldNum" sz="quarter" idx="12"/>
          </p:nvPr>
        </p:nvSpPr>
        <p:spPr/>
        <p:txBody>
          <a:bodyPr/>
          <a:lstStyle/>
          <a:p>
            <a:fld id="{3FECEF47-7412-4BB5-876B-472ED1E30DFF}" type="slidenum">
              <a:rPr lang="en-US" smtClean="0"/>
              <a:t>60</a:t>
            </a:fld>
            <a:endParaRPr lang="en-US" dirty="0"/>
          </a:p>
        </p:txBody>
      </p:sp>
      <p:pic>
        <p:nvPicPr>
          <p:cNvPr id="6147" name="Picture 3"/>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6000" y="1227600"/>
            <a:ext cx="4572000" cy="378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1BAEF60A-2CF7-48CE-981B-2ED7B06260E0}"/>
              </a:ext>
            </a:extLst>
          </p:cNvPr>
          <p:cNvSpPr/>
          <p:nvPr/>
        </p:nvSpPr>
        <p:spPr>
          <a:xfrm>
            <a:off x="4788024" y="4996914"/>
            <a:ext cx="3567989" cy="1600438"/>
          </a:xfrm>
          <a:prstGeom prst="rect">
            <a:avLst/>
          </a:prstGeom>
          <a:ln>
            <a:solidFill>
              <a:srgbClr val="00B050"/>
            </a:solidFill>
          </a:ln>
        </p:spPr>
        <p:txBody>
          <a:bodyPr wrap="square">
            <a:spAutoFit/>
          </a:bodyPr>
          <a:lstStyle/>
          <a:p>
            <a:pPr algn="just" defTabSz="457200" fontAlgn="base">
              <a:spcBef>
                <a:spcPct val="0"/>
              </a:spcBef>
              <a:spcAft>
                <a:spcPct val="0"/>
              </a:spcAft>
            </a:pPr>
            <a:r>
              <a:rPr lang="en-US" sz="2000" dirty="0">
                <a:solidFill>
                  <a:prstClr val="black"/>
                </a:solidFill>
                <a:latin typeface="+mj-lt"/>
                <a:cs typeface="Arial" pitchFamily="34" charset="0"/>
              </a:rPr>
              <a:t>Couple soil/plant:</a:t>
            </a:r>
          </a:p>
          <a:p>
            <a:pPr marL="342900" indent="-165100" algn="just" defTabSz="457200" fontAlgn="base">
              <a:lnSpc>
                <a:spcPct val="130000"/>
              </a:lnSpc>
              <a:spcBef>
                <a:spcPct val="0"/>
              </a:spcBef>
              <a:spcAft>
                <a:spcPct val="0"/>
              </a:spcAft>
              <a:buFontTx/>
              <a:buChar char="-"/>
            </a:pPr>
            <a:r>
              <a:rPr lang="en-US" sz="2000" dirty="0">
                <a:solidFill>
                  <a:prstClr val="black"/>
                </a:solidFill>
                <a:latin typeface="+mj-lt"/>
                <a:cs typeface="Arial" pitchFamily="34" charset="0"/>
              </a:rPr>
              <a:t>Soil: 0 - 25 cm</a:t>
            </a:r>
          </a:p>
          <a:p>
            <a:pPr marL="342900" indent="-165100" defTabSz="457200" fontAlgn="base">
              <a:lnSpc>
                <a:spcPct val="130000"/>
              </a:lnSpc>
              <a:spcBef>
                <a:spcPct val="0"/>
              </a:spcBef>
              <a:spcAft>
                <a:spcPct val="0"/>
              </a:spcAft>
              <a:buFontTx/>
              <a:buChar char="-"/>
            </a:pPr>
            <a:r>
              <a:rPr lang="en-US" sz="2000" dirty="0">
                <a:solidFill>
                  <a:prstClr val="black"/>
                </a:solidFill>
                <a:latin typeface="+mj-lt"/>
                <a:cs typeface="Arial" pitchFamily="34" charset="0"/>
              </a:rPr>
              <a:t>Miscanthus: roots, rhizomes, stems and leaves</a:t>
            </a:r>
          </a:p>
        </p:txBody>
      </p:sp>
    </p:spTree>
    <p:extLst>
      <p:ext uri="{BB962C8B-B14F-4D97-AF65-F5344CB8AC3E}">
        <p14:creationId xmlns:p14="http://schemas.microsoft.com/office/powerpoint/2010/main" val="359467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1396641" y="2915652"/>
            <a:ext cx="3115212" cy="369332"/>
          </a:xfrm>
          <a:prstGeom prst="rect">
            <a:avLst/>
          </a:prstGeom>
          <a:noFill/>
        </p:spPr>
        <p:txBody>
          <a:bodyPr wrap="none" rtlCol="0">
            <a:spAutoFit/>
          </a:bodyPr>
          <a:lstStyle/>
          <a:p>
            <a:pPr marL="266700" indent="-180975">
              <a:buFont typeface="Wingdings" panose="05000000000000000000" pitchFamily="2" charset="2"/>
              <a:buChar char="§"/>
            </a:pPr>
            <a:r>
              <a:rPr lang="en-US" dirty="0"/>
              <a:t>No visible toxicity symptoms</a:t>
            </a:r>
          </a:p>
        </p:txBody>
      </p:sp>
      <p:sp>
        <p:nvSpPr>
          <p:cNvPr id="11" name="ZoneTexte 10"/>
          <p:cNvSpPr txBox="1"/>
          <p:nvPr/>
        </p:nvSpPr>
        <p:spPr>
          <a:xfrm>
            <a:off x="1396641" y="3280338"/>
            <a:ext cx="4331827" cy="369332"/>
          </a:xfrm>
          <a:prstGeom prst="rect">
            <a:avLst/>
          </a:prstGeom>
          <a:noFill/>
        </p:spPr>
        <p:txBody>
          <a:bodyPr wrap="none" rtlCol="0">
            <a:spAutoFit/>
          </a:bodyPr>
          <a:lstStyle/>
          <a:p>
            <a:pPr marL="266700" indent="-180975">
              <a:buFont typeface="Wingdings" panose="05000000000000000000" pitchFamily="2" charset="2"/>
              <a:buChar char="§"/>
            </a:pPr>
            <a:r>
              <a:rPr lang="en-US" dirty="0"/>
              <a:t>Competition with weeds (</a:t>
            </a:r>
            <a:r>
              <a:rPr lang="en-US" baseline="30000" dirty="0"/>
              <a:t>1st</a:t>
            </a:r>
            <a:r>
              <a:rPr lang="en-US" dirty="0"/>
              <a:t> and 2</a:t>
            </a:r>
            <a:r>
              <a:rPr lang="en-US" baseline="30000" dirty="0"/>
              <a:t>nd</a:t>
            </a:r>
            <a:r>
              <a:rPr lang="en-US" dirty="0"/>
              <a:t> year)</a:t>
            </a:r>
          </a:p>
        </p:txBody>
      </p:sp>
      <p:sp>
        <p:nvSpPr>
          <p:cNvPr id="12" name="ZoneTexte 11"/>
          <p:cNvSpPr txBox="1"/>
          <p:nvPr/>
        </p:nvSpPr>
        <p:spPr>
          <a:xfrm>
            <a:off x="5131342" y="4766256"/>
            <a:ext cx="3683346" cy="369332"/>
          </a:xfrm>
          <a:prstGeom prst="rect">
            <a:avLst/>
          </a:prstGeom>
          <a:noFill/>
        </p:spPr>
        <p:txBody>
          <a:bodyPr wrap="square" rtlCol="0">
            <a:spAutoFit/>
          </a:bodyPr>
          <a:lstStyle/>
          <a:p>
            <a:pPr algn="ctr"/>
            <a:r>
              <a:rPr lang="en-US" dirty="0"/>
              <a:t>After 6 years (Winter 2014)</a:t>
            </a:r>
          </a:p>
        </p:txBody>
      </p:sp>
      <p:graphicFrame>
        <p:nvGraphicFramePr>
          <p:cNvPr id="15" name="Graphique 14"/>
          <p:cNvGraphicFramePr>
            <a:graphicFrameLocks/>
          </p:cNvGraphicFramePr>
          <p:nvPr>
            <p:extLst/>
          </p:nvPr>
        </p:nvGraphicFramePr>
        <p:xfrm>
          <a:off x="203372" y="3933376"/>
          <a:ext cx="4680000" cy="2880000"/>
        </p:xfrm>
        <a:graphic>
          <a:graphicData uri="http://schemas.openxmlformats.org/drawingml/2006/chart">
            <c:chart xmlns:c="http://schemas.openxmlformats.org/drawingml/2006/chart" xmlns:r="http://schemas.openxmlformats.org/officeDocument/2006/relationships" r:id="rId3"/>
          </a:graphicData>
        </a:graphic>
      </p:graphicFrame>
      <p:grpSp>
        <p:nvGrpSpPr>
          <p:cNvPr id="20" name="Groupe 19"/>
          <p:cNvGrpSpPr/>
          <p:nvPr/>
        </p:nvGrpSpPr>
        <p:grpSpPr>
          <a:xfrm>
            <a:off x="1259632" y="836712"/>
            <a:ext cx="6462612" cy="1934282"/>
            <a:chOff x="1259632" y="1052736"/>
            <a:chExt cx="6462612" cy="1934282"/>
          </a:xfrm>
        </p:grpSpPr>
        <p:grpSp>
          <p:nvGrpSpPr>
            <p:cNvPr id="14" name="Groupe 13"/>
            <p:cNvGrpSpPr/>
            <p:nvPr/>
          </p:nvGrpSpPr>
          <p:grpSpPr>
            <a:xfrm>
              <a:off x="1259632" y="1052736"/>
              <a:ext cx="6462612" cy="1934282"/>
              <a:chOff x="1403653" y="1052736"/>
              <a:chExt cx="6462612" cy="1934282"/>
            </a:xfrm>
          </p:grpSpPr>
          <p:pic>
            <p:nvPicPr>
              <p:cNvPr id="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53" y="1052736"/>
                <a:ext cx="2839208"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F:\Documents\RECHERCHE\Autres recherches\Ademe PHYTENER\Photos miscanthus\MV 5 sept 11\DSC008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7" y="1052736"/>
                <a:ext cx="2646188" cy="162000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2139050" y="2617686"/>
                <a:ext cx="1399486" cy="369332"/>
              </a:xfrm>
              <a:prstGeom prst="rect">
                <a:avLst/>
              </a:prstGeom>
              <a:noFill/>
            </p:spPr>
            <p:txBody>
              <a:bodyPr wrap="none" rtlCol="0">
                <a:spAutoFit/>
              </a:bodyPr>
              <a:lstStyle/>
              <a:p>
                <a:pPr algn="ctr"/>
                <a:r>
                  <a:rPr lang="en-US" b="1" dirty="0"/>
                  <a:t>2</a:t>
                </a:r>
                <a:r>
                  <a:rPr lang="en-US" b="1" baseline="30000" dirty="0"/>
                  <a:t>nd</a:t>
                </a:r>
                <a:r>
                  <a:rPr lang="en-US" b="1" dirty="0"/>
                  <a:t> year, July</a:t>
                </a:r>
              </a:p>
            </p:txBody>
          </p:sp>
          <p:sp>
            <p:nvSpPr>
              <p:cNvPr id="8" name="ZoneTexte 7"/>
              <p:cNvSpPr txBox="1"/>
              <p:nvPr/>
            </p:nvSpPr>
            <p:spPr>
              <a:xfrm>
                <a:off x="5508109" y="2617686"/>
                <a:ext cx="2184866" cy="369332"/>
              </a:xfrm>
              <a:prstGeom prst="rect">
                <a:avLst/>
              </a:prstGeom>
              <a:noFill/>
            </p:spPr>
            <p:txBody>
              <a:bodyPr wrap="square" rtlCol="0">
                <a:spAutoFit/>
              </a:bodyPr>
              <a:lstStyle/>
              <a:p>
                <a:pPr algn="ctr"/>
                <a:r>
                  <a:rPr lang="en-US" b="1" dirty="0"/>
                  <a:t>3</a:t>
                </a:r>
                <a:r>
                  <a:rPr lang="en-US" b="1" baseline="30000" dirty="0"/>
                  <a:t>rd</a:t>
                </a:r>
                <a:r>
                  <a:rPr lang="en-US" b="1" dirty="0"/>
                  <a:t> year, July</a:t>
                </a:r>
              </a:p>
            </p:txBody>
          </p:sp>
        </p:grpSp>
        <p:sp>
          <p:nvSpPr>
            <p:cNvPr id="17" name="ZoneTexte 16"/>
            <p:cNvSpPr txBox="1"/>
            <p:nvPr/>
          </p:nvSpPr>
          <p:spPr>
            <a:xfrm>
              <a:off x="1300575" y="2376175"/>
              <a:ext cx="1902700" cy="276999"/>
            </a:xfrm>
            <a:prstGeom prst="rect">
              <a:avLst/>
            </a:prstGeom>
            <a:noFill/>
          </p:spPr>
          <p:txBody>
            <a:bodyPr wrap="none" rtlCol="0">
              <a:spAutoFit/>
            </a:bodyPr>
            <a:lstStyle/>
            <a:p>
              <a:r>
                <a:rPr lang="en-US" sz="1200" b="1" dirty="0">
                  <a:solidFill>
                    <a:schemeClr val="bg1"/>
                  </a:solidFill>
                </a:rPr>
                <a:t>15 months after plantation</a:t>
              </a:r>
            </a:p>
          </p:txBody>
        </p:sp>
        <p:sp>
          <p:nvSpPr>
            <p:cNvPr id="18" name="ZoneTexte 17"/>
            <p:cNvSpPr txBox="1"/>
            <p:nvPr/>
          </p:nvSpPr>
          <p:spPr>
            <a:xfrm>
              <a:off x="5148064" y="2376176"/>
              <a:ext cx="1902700" cy="276999"/>
            </a:xfrm>
            <a:prstGeom prst="rect">
              <a:avLst/>
            </a:prstGeom>
            <a:noFill/>
          </p:spPr>
          <p:txBody>
            <a:bodyPr wrap="none" rtlCol="0">
              <a:spAutoFit/>
            </a:bodyPr>
            <a:lstStyle/>
            <a:p>
              <a:r>
                <a:rPr lang="en-US" sz="1200" b="1" dirty="0">
                  <a:solidFill>
                    <a:schemeClr val="bg1"/>
                  </a:solidFill>
                </a:rPr>
                <a:t>27 months after plantation</a:t>
              </a:r>
            </a:p>
          </p:txBody>
        </p:sp>
      </p:grpSp>
      <p:sp>
        <p:nvSpPr>
          <p:cNvPr id="19" name="ZoneTexte 18"/>
          <p:cNvSpPr txBox="1"/>
          <p:nvPr/>
        </p:nvSpPr>
        <p:spPr>
          <a:xfrm>
            <a:off x="1396640" y="3645024"/>
            <a:ext cx="6263649" cy="369332"/>
          </a:xfrm>
          <a:prstGeom prst="rect">
            <a:avLst/>
          </a:prstGeom>
          <a:noFill/>
        </p:spPr>
        <p:txBody>
          <a:bodyPr wrap="square" rtlCol="0">
            <a:spAutoFit/>
          </a:bodyPr>
          <a:lstStyle/>
          <a:p>
            <a:pPr marL="266700" indent="-180975">
              <a:buFont typeface="Wingdings" panose="05000000000000000000" pitchFamily="2" charset="2"/>
              <a:buChar char="§"/>
            </a:pPr>
            <a:r>
              <a:rPr lang="en-US" dirty="0"/>
              <a:t>Yield : 14 t DW ha</a:t>
            </a:r>
            <a:r>
              <a:rPr lang="en-US" baseline="30000" dirty="0"/>
              <a:t>-1</a:t>
            </a:r>
            <a:r>
              <a:rPr lang="en-US" dirty="0"/>
              <a:t> after 3 years (Winter 2011)</a:t>
            </a:r>
          </a:p>
        </p:txBody>
      </p:sp>
      <p:sp>
        <p:nvSpPr>
          <p:cNvPr id="22" name="Rectangle 21"/>
          <p:cNvSpPr/>
          <p:nvPr/>
        </p:nvSpPr>
        <p:spPr>
          <a:xfrm>
            <a:off x="4860032" y="5558342"/>
            <a:ext cx="4283968" cy="769441"/>
          </a:xfrm>
          <a:prstGeom prst="rect">
            <a:avLst/>
          </a:prstGeom>
        </p:spPr>
        <p:txBody>
          <a:bodyPr wrap="square">
            <a:spAutoFit/>
          </a:bodyPr>
          <a:lstStyle/>
          <a:p>
            <a:pPr algn="just"/>
            <a:r>
              <a:rPr lang="en-US" sz="2200" dirty="0">
                <a:solidFill>
                  <a:srgbClr val="C00000"/>
                </a:solidFill>
                <a:latin typeface="+mj-lt"/>
              </a:rPr>
              <a:t>Higher yield on contaminated </a:t>
            </a:r>
            <a:r>
              <a:rPr lang="en-US" sz="2000" dirty="0">
                <a:solidFill>
                  <a:srgbClr val="C00000"/>
                </a:solidFill>
              </a:rPr>
              <a:t>sites</a:t>
            </a:r>
          </a:p>
          <a:p>
            <a:pPr algn="just"/>
            <a:r>
              <a:rPr lang="en-US" sz="2200" dirty="0">
                <a:solidFill>
                  <a:srgbClr val="C00000"/>
                </a:solidFill>
                <a:latin typeface="+mj-lt"/>
              </a:rPr>
              <a:t>→ better agricultural potential? </a:t>
            </a:r>
          </a:p>
        </p:txBody>
      </p:sp>
      <p:sp>
        <p:nvSpPr>
          <p:cNvPr id="6" name="Espace réservé du numéro de diapositive 5"/>
          <p:cNvSpPr>
            <a:spLocks noGrp="1"/>
          </p:cNvSpPr>
          <p:nvPr>
            <p:ph type="sldNum" sz="quarter" idx="12"/>
          </p:nvPr>
        </p:nvSpPr>
        <p:spPr/>
        <p:txBody>
          <a:bodyPr/>
          <a:lstStyle/>
          <a:p>
            <a:fld id="{896BD485-4178-4F75-8807-93469CED40E7}" type="slidenum">
              <a:rPr lang="en-US" smtClean="0"/>
              <a:t>61</a:t>
            </a:fld>
            <a:endParaRPr lang="en-US" dirty="0"/>
          </a:p>
        </p:txBody>
      </p:sp>
      <p:sp>
        <p:nvSpPr>
          <p:cNvPr id="23" name="ZoneTexte 11"/>
          <p:cNvSpPr txBox="1"/>
          <p:nvPr/>
        </p:nvSpPr>
        <p:spPr>
          <a:xfrm>
            <a:off x="-2" y="0"/>
            <a:ext cx="9161989" cy="523220"/>
          </a:xfrm>
          <a:prstGeom prst="rect">
            <a:avLst/>
          </a:prstGeom>
          <a:solidFill>
            <a:schemeClr val="accent1">
              <a:lumMod val="40000"/>
              <a:lumOff val="60000"/>
            </a:schemeClr>
          </a:solidFill>
        </p:spPr>
        <p:txBody>
          <a:bodyPr wrap="square" rtlCol="0">
            <a:spAutoFit/>
          </a:bodyPr>
          <a:lstStyle/>
          <a:p>
            <a:pPr algn="ctr"/>
            <a:r>
              <a:rPr lang="en-US" sz="2800" b="1" i="1" dirty="0">
                <a:latin typeface="+mj-lt"/>
                <a:cs typeface="Times New Roman" panose="02020603050405020304" pitchFamily="18" charset="0"/>
              </a:rPr>
              <a:t>In situ</a:t>
            </a:r>
            <a:r>
              <a:rPr lang="en-US" sz="2800" b="1" dirty="0">
                <a:latin typeface="+mj-lt"/>
                <a:cs typeface="Times New Roman" panose="02020603050405020304" pitchFamily="18" charset="0"/>
              </a:rPr>
              <a:t> experiments: plant growth</a:t>
            </a:r>
            <a:endParaRPr lang="en-US" sz="2800" b="1" i="1" dirty="0">
              <a:latin typeface="+mj-lt"/>
              <a:cs typeface="Times New Roman" panose="02020603050405020304" pitchFamily="18" charset="0"/>
            </a:endParaRPr>
          </a:p>
        </p:txBody>
      </p:sp>
    </p:spTree>
    <p:extLst>
      <p:ext uri="{BB962C8B-B14F-4D97-AF65-F5344CB8AC3E}">
        <p14:creationId xmlns:p14="http://schemas.microsoft.com/office/powerpoint/2010/main" val="209530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Graphic spid="15" grpId="0">
        <p:bldAsOne/>
      </p:bldGraphic>
      <p:bldP spid="2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2" y="0"/>
            <a:ext cx="9161989" cy="523220"/>
          </a:xfrm>
          <a:prstGeom prst="rect">
            <a:avLst/>
          </a:prstGeom>
          <a:solidFill>
            <a:schemeClr val="accent1">
              <a:lumMod val="40000"/>
              <a:lumOff val="60000"/>
            </a:schemeClr>
          </a:solidFill>
        </p:spPr>
        <p:txBody>
          <a:bodyPr wrap="square" rtlCol="0">
            <a:spAutoFit/>
          </a:bodyPr>
          <a:lstStyle/>
          <a:p>
            <a:pPr algn="ctr"/>
            <a:r>
              <a:rPr lang="en-US" sz="2800" b="1" dirty="0">
                <a:cs typeface="Times New Roman" panose="02020603050405020304" pitchFamily="18" charset="0"/>
              </a:rPr>
              <a:t>Soil functionality</a:t>
            </a:r>
          </a:p>
        </p:txBody>
      </p:sp>
      <p:sp>
        <p:nvSpPr>
          <p:cNvPr id="16" name="ZoneTexte 15"/>
          <p:cNvSpPr txBox="1"/>
          <p:nvPr/>
        </p:nvSpPr>
        <p:spPr>
          <a:xfrm>
            <a:off x="-18257" y="404664"/>
            <a:ext cx="9180243" cy="572464"/>
          </a:xfrm>
          <a:prstGeom prst="rect">
            <a:avLst/>
          </a:prstGeom>
          <a:noFill/>
        </p:spPr>
        <p:txBody>
          <a:bodyPr wrap="square" rtlCol="0">
            <a:spAutoFit/>
          </a:bodyPr>
          <a:lstStyle/>
          <a:p>
            <a:pPr algn="ctr">
              <a:lnSpc>
                <a:spcPct val="130000"/>
              </a:lnSpc>
              <a:defRPr/>
            </a:pPr>
            <a:r>
              <a:rPr lang="en-US" sz="2400" b="1" dirty="0">
                <a:solidFill>
                  <a:prstClr val="black"/>
                </a:solidFill>
                <a:cs typeface="Calibri" pitchFamily="34" charset="0"/>
              </a:rPr>
              <a:t>How to evaluate soil functionality?</a:t>
            </a:r>
            <a:endParaRPr lang="en-US" sz="2400" b="1" dirty="0"/>
          </a:p>
        </p:txBody>
      </p:sp>
      <p:sp>
        <p:nvSpPr>
          <p:cNvPr id="18" name="Rectangle 17"/>
          <p:cNvSpPr/>
          <p:nvPr/>
        </p:nvSpPr>
        <p:spPr>
          <a:xfrm>
            <a:off x="6444208" y="4919032"/>
            <a:ext cx="1520552" cy="547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e 1"/>
          <p:cNvGrpSpPr/>
          <p:nvPr/>
        </p:nvGrpSpPr>
        <p:grpSpPr>
          <a:xfrm>
            <a:off x="592879" y="1434203"/>
            <a:ext cx="7723537" cy="4857982"/>
            <a:chOff x="2255143" y="1553241"/>
            <a:chExt cx="7723537" cy="4857982"/>
          </a:xfrm>
        </p:grpSpPr>
        <p:pic>
          <p:nvPicPr>
            <p:cNvPr id="7170" name="Picture 2" descr="D:\karim.alsouki\Desktop\soil-health-on-the-ground-arriaga-3-638.jpg"/>
            <p:cNvPicPr>
              <a:picLocks noChangeAspect="1" noChangeArrowheads="1"/>
            </p:cNvPicPr>
            <p:nvPr/>
          </p:nvPicPr>
          <p:blipFill rotWithShape="1">
            <a:blip r:embed="rId3">
              <a:extLst>
                <a:ext uri="{28A0092B-C50C-407E-A947-70E740481C1C}">
                  <a14:useLocalDpi xmlns:a14="http://schemas.microsoft.com/office/drawing/2010/main" val="0"/>
                </a:ext>
              </a:extLst>
            </a:blip>
            <a:srcRect t="15825" b="1317"/>
            <a:stretch/>
          </p:blipFill>
          <p:spPr bwMode="auto">
            <a:xfrm>
              <a:off x="2339752" y="1553241"/>
              <a:ext cx="7564904" cy="47060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09928" y="5932145"/>
              <a:ext cx="6768752" cy="479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55143" y="5826845"/>
              <a:ext cx="1071736" cy="547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Espace réservé du numéro de diapositive 7"/>
          <p:cNvSpPr>
            <a:spLocks noGrp="1"/>
          </p:cNvSpPr>
          <p:nvPr>
            <p:ph type="sldNum" sz="quarter" idx="12"/>
          </p:nvPr>
        </p:nvSpPr>
        <p:spPr/>
        <p:txBody>
          <a:bodyPr/>
          <a:lstStyle/>
          <a:p>
            <a:fld id="{3FECEF47-7412-4BB5-876B-472ED1E30DFF}" type="slidenum">
              <a:rPr lang="en-US" smtClean="0"/>
              <a:t>62</a:t>
            </a:fld>
            <a:endParaRPr lang="en-US" dirty="0"/>
          </a:p>
        </p:txBody>
      </p:sp>
      <p:sp>
        <p:nvSpPr>
          <p:cNvPr id="3" name="ZoneTexte 2"/>
          <p:cNvSpPr txBox="1"/>
          <p:nvPr/>
        </p:nvSpPr>
        <p:spPr>
          <a:xfrm>
            <a:off x="4040780" y="5867980"/>
            <a:ext cx="1103444" cy="369332"/>
          </a:xfrm>
          <a:prstGeom prst="rect">
            <a:avLst/>
          </a:prstGeom>
          <a:noFill/>
        </p:spPr>
        <p:txBody>
          <a:bodyPr wrap="none" rtlCol="0">
            <a:spAutoFit/>
          </a:bodyPr>
          <a:lstStyle/>
          <a:p>
            <a:r>
              <a:rPr lang="fr-FR" b="1" dirty="0" err="1"/>
              <a:t>Biological</a:t>
            </a:r>
            <a:endParaRPr lang="fr-FR" b="1" dirty="0"/>
          </a:p>
        </p:txBody>
      </p:sp>
      <p:sp>
        <p:nvSpPr>
          <p:cNvPr id="11" name="ZoneTexte 10"/>
          <p:cNvSpPr txBox="1"/>
          <p:nvPr/>
        </p:nvSpPr>
        <p:spPr>
          <a:xfrm>
            <a:off x="4958410" y="1388154"/>
            <a:ext cx="1053750" cy="369332"/>
          </a:xfrm>
          <a:prstGeom prst="rect">
            <a:avLst/>
          </a:prstGeom>
          <a:solidFill>
            <a:schemeClr val="bg1"/>
          </a:solidFill>
        </p:spPr>
        <p:txBody>
          <a:bodyPr wrap="none" rtlCol="0">
            <a:spAutoFit/>
          </a:bodyPr>
          <a:lstStyle/>
          <a:p>
            <a:r>
              <a:rPr lang="fr-FR" b="1" dirty="0"/>
              <a:t>Chemical</a:t>
            </a:r>
          </a:p>
        </p:txBody>
      </p:sp>
      <p:sp>
        <p:nvSpPr>
          <p:cNvPr id="12" name="ZoneTexte 11"/>
          <p:cNvSpPr txBox="1"/>
          <p:nvPr/>
        </p:nvSpPr>
        <p:spPr>
          <a:xfrm>
            <a:off x="3059832" y="1388154"/>
            <a:ext cx="1000017" cy="369332"/>
          </a:xfrm>
          <a:prstGeom prst="rect">
            <a:avLst/>
          </a:prstGeom>
          <a:solidFill>
            <a:schemeClr val="bg1"/>
          </a:solidFill>
        </p:spPr>
        <p:txBody>
          <a:bodyPr wrap="none" rtlCol="0">
            <a:spAutoFit/>
          </a:bodyPr>
          <a:lstStyle/>
          <a:p>
            <a:r>
              <a:rPr lang="fr-FR" b="1" dirty="0"/>
              <a:t>Physical </a:t>
            </a:r>
          </a:p>
        </p:txBody>
      </p:sp>
      <p:sp>
        <p:nvSpPr>
          <p:cNvPr id="4" name="ZoneTexte 3"/>
          <p:cNvSpPr txBox="1"/>
          <p:nvPr/>
        </p:nvSpPr>
        <p:spPr>
          <a:xfrm>
            <a:off x="1259632" y="4734451"/>
            <a:ext cx="1422184" cy="430887"/>
          </a:xfrm>
          <a:prstGeom prst="rect">
            <a:avLst/>
          </a:prstGeom>
          <a:solidFill>
            <a:schemeClr val="bg1"/>
          </a:solidFill>
        </p:spPr>
        <p:txBody>
          <a:bodyPr wrap="none" rtlCol="0">
            <a:spAutoFit/>
          </a:bodyPr>
          <a:lstStyle/>
          <a:p>
            <a:r>
              <a:rPr lang="fr-FR" sz="2200" b="1" dirty="0" err="1">
                <a:solidFill>
                  <a:srgbClr val="C00000"/>
                </a:solidFill>
              </a:rPr>
              <a:t>Soil</a:t>
            </a:r>
            <a:r>
              <a:rPr lang="fr-FR" sz="2200" b="1" dirty="0">
                <a:solidFill>
                  <a:srgbClr val="C00000"/>
                </a:solidFill>
              </a:rPr>
              <a:t> </a:t>
            </a:r>
            <a:r>
              <a:rPr lang="fr-FR" sz="2200" b="1" dirty="0" err="1">
                <a:solidFill>
                  <a:srgbClr val="C00000"/>
                </a:solidFill>
              </a:rPr>
              <a:t>health</a:t>
            </a:r>
            <a:endParaRPr lang="fr-FR" sz="2200" b="1" dirty="0">
              <a:solidFill>
                <a:srgbClr val="C00000"/>
              </a:solidFill>
            </a:endParaRPr>
          </a:p>
        </p:txBody>
      </p:sp>
      <p:sp>
        <p:nvSpPr>
          <p:cNvPr id="14" name="ZoneTexte 13"/>
          <p:cNvSpPr txBox="1"/>
          <p:nvPr/>
        </p:nvSpPr>
        <p:spPr>
          <a:xfrm>
            <a:off x="7052880" y="3516350"/>
            <a:ext cx="1839600" cy="1384995"/>
          </a:xfrm>
          <a:prstGeom prst="rect">
            <a:avLst/>
          </a:prstGeom>
          <a:solidFill>
            <a:schemeClr val="accent4">
              <a:lumMod val="60000"/>
              <a:lumOff val="40000"/>
            </a:schemeClr>
          </a:solidFill>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marL="361950" indent="-180975">
              <a:buFont typeface="Arial" panose="020B0604020202020204" pitchFamily="34" charset="0"/>
              <a:buChar char="•"/>
              <a:tabLst>
                <a:tab pos="361950" algn="l"/>
                <a:tab pos="450850" algn="l"/>
              </a:tabLst>
            </a:pPr>
            <a:r>
              <a:rPr lang="en-US" dirty="0">
                <a:solidFill>
                  <a:schemeClr val="tx1"/>
                </a:solidFill>
              </a:rPr>
              <a:t>Pseudototal</a:t>
            </a:r>
          </a:p>
          <a:p>
            <a:pPr marL="361950" indent="-180975">
              <a:buFont typeface="Arial" panose="020B0604020202020204" pitchFamily="34" charset="0"/>
              <a:buChar char="•"/>
              <a:tabLst>
                <a:tab pos="361950" algn="l"/>
                <a:tab pos="450850" algn="l"/>
              </a:tabLst>
            </a:pPr>
            <a:r>
              <a:rPr lang="en-US" dirty="0">
                <a:solidFill>
                  <a:schemeClr val="tx1"/>
                </a:solidFill>
              </a:rPr>
              <a:t>Extractable</a:t>
            </a:r>
          </a:p>
          <a:p>
            <a:pPr marL="361950" indent="-180975">
              <a:buFont typeface="Arial" panose="020B0604020202020204" pitchFamily="34" charset="0"/>
              <a:buChar char="•"/>
              <a:tabLst>
                <a:tab pos="361950" algn="l"/>
                <a:tab pos="450850" algn="l"/>
              </a:tabLst>
            </a:pPr>
            <a:r>
              <a:rPr lang="en-US" dirty="0">
                <a:solidFill>
                  <a:schemeClr val="tx1"/>
                </a:solidFill>
              </a:rPr>
              <a:t>Bioavailable</a:t>
            </a:r>
          </a:p>
          <a:p>
            <a:pPr marL="361950" indent="-180975">
              <a:buFont typeface="Arial" panose="020B0604020202020204" pitchFamily="34" charset="0"/>
              <a:buChar char="•"/>
              <a:tabLst>
                <a:tab pos="361950" algn="l"/>
                <a:tab pos="450850" algn="l"/>
              </a:tabLst>
            </a:pPr>
            <a:r>
              <a:rPr lang="en-US" dirty="0">
                <a:solidFill>
                  <a:schemeClr val="tx1"/>
                </a:solidFill>
              </a:rPr>
              <a:t>Phytoavailable</a:t>
            </a:r>
          </a:p>
          <a:p>
            <a:pPr marL="361950" indent="-180975">
              <a:buFont typeface="Arial" panose="020B0604020202020204" pitchFamily="34" charset="0"/>
              <a:buChar char="•"/>
              <a:tabLst>
                <a:tab pos="361950" algn="l"/>
                <a:tab pos="450850" algn="l"/>
              </a:tabLst>
            </a:pPr>
            <a:r>
              <a:rPr lang="en-US" dirty="0">
                <a:solidFill>
                  <a:schemeClr val="tx1"/>
                </a:solidFill>
              </a:rPr>
              <a:t>Speciation</a:t>
            </a:r>
          </a:p>
        </p:txBody>
      </p:sp>
      <p:sp>
        <p:nvSpPr>
          <p:cNvPr id="15" name="ZoneTexte 14"/>
          <p:cNvSpPr txBox="1"/>
          <p:nvPr/>
        </p:nvSpPr>
        <p:spPr>
          <a:xfrm>
            <a:off x="7020272" y="2924944"/>
            <a:ext cx="1872208" cy="646331"/>
          </a:xfrm>
          <a:prstGeom prst="rect">
            <a:avLst/>
          </a:prstGeom>
          <a:noFill/>
        </p:spPr>
        <p:txBody>
          <a:bodyPr wrap="square" rtlCol="0">
            <a:spAutoFit/>
          </a:bodyPr>
          <a:lstStyle/>
          <a:p>
            <a:pPr lvl="0" algn="ctr"/>
            <a:r>
              <a:rPr lang="en-US" b="1" dirty="0"/>
              <a:t>Metal concentrations</a:t>
            </a:r>
          </a:p>
        </p:txBody>
      </p:sp>
    </p:spTree>
    <p:extLst>
      <p:ext uri="{BB962C8B-B14F-4D97-AF65-F5344CB8AC3E}">
        <p14:creationId xmlns:p14="http://schemas.microsoft.com/office/powerpoint/2010/main" val="277337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432126" y="2069019"/>
            <a:ext cx="1420793" cy="1383232"/>
          </a:xfrm>
          <a:prstGeom prst="ellipse">
            <a:avLst/>
          </a:prstGeom>
          <a:solidFill>
            <a:schemeClr val="accent3">
              <a:lumMod val="50000"/>
              <a:alpha val="5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3" name="Grouper 28"/>
          <p:cNvGrpSpPr/>
          <p:nvPr/>
        </p:nvGrpSpPr>
        <p:grpSpPr>
          <a:xfrm>
            <a:off x="2635885" y="2069019"/>
            <a:ext cx="1567734" cy="1383232"/>
            <a:chOff x="2921843" y="2238320"/>
            <a:chExt cx="1567734" cy="1383232"/>
          </a:xfrm>
          <a:solidFill>
            <a:schemeClr val="accent1">
              <a:alpha val="48000"/>
            </a:schemeClr>
          </a:solidFill>
        </p:grpSpPr>
        <p:sp>
          <p:nvSpPr>
            <p:cNvPr id="4" name="Ellipse 3"/>
            <p:cNvSpPr/>
            <p:nvPr/>
          </p:nvSpPr>
          <p:spPr>
            <a:xfrm>
              <a:off x="2992463" y="2238320"/>
              <a:ext cx="1420793" cy="1383232"/>
            </a:xfrm>
            <a:prstGeom prst="ellipse">
              <a:avLst/>
            </a:prstGeom>
            <a:grpFill/>
            <a:ln>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dirty="0"/>
            </a:p>
          </p:txBody>
        </p:sp>
        <p:sp>
          <p:nvSpPr>
            <p:cNvPr id="5" name="ZoneTexte 4"/>
            <p:cNvSpPr txBox="1"/>
            <p:nvPr/>
          </p:nvSpPr>
          <p:spPr>
            <a:xfrm>
              <a:off x="2921843" y="2760659"/>
              <a:ext cx="1567734" cy="338554"/>
            </a:xfrm>
            <a:prstGeom prst="rect">
              <a:avLst/>
            </a:prstGeom>
            <a:noFill/>
            <a:ln>
              <a:noFill/>
            </a:ln>
          </p:spPr>
          <p:txBody>
            <a:bodyPr wrap="square" rtlCol="0">
              <a:spAutoFit/>
            </a:bodyPr>
            <a:lstStyle/>
            <a:p>
              <a:pPr algn="ctr"/>
              <a:r>
                <a:rPr lang="en-US" sz="1600" dirty="0">
                  <a:solidFill>
                    <a:schemeClr val="bg1"/>
                  </a:solidFill>
                </a:rPr>
                <a:t>Biodiversity</a:t>
              </a:r>
            </a:p>
          </p:txBody>
        </p:sp>
      </p:grpSp>
      <p:sp>
        <p:nvSpPr>
          <p:cNvPr id="12" name="ZoneTexte 11"/>
          <p:cNvSpPr txBox="1"/>
          <p:nvPr/>
        </p:nvSpPr>
        <p:spPr>
          <a:xfrm>
            <a:off x="62792" y="3515524"/>
            <a:ext cx="2160000" cy="1292662"/>
          </a:xfrm>
          <a:prstGeom prst="rect">
            <a:avLst/>
          </a:prstGeom>
          <a:noFill/>
          <a:ln>
            <a:solidFill>
              <a:srgbClr val="FF6700"/>
            </a:solidFill>
          </a:ln>
        </p:spPr>
        <p:txBody>
          <a:bodyPr wrap="square" lIns="0" tIns="0" rIns="0" bIns="0" rtlCol="0">
            <a:spAutoFit/>
          </a:bodyPr>
          <a:lstStyle/>
          <a:p>
            <a:pPr marL="95250" indent="-95250">
              <a:buClr>
                <a:schemeClr val="accent3"/>
              </a:buClr>
              <a:buFont typeface="Arial" panose="020B0604020202020204" pitchFamily="34" charset="0"/>
              <a:buChar char="•"/>
            </a:pPr>
            <a:r>
              <a:rPr lang="en-US" sz="1600" dirty="0"/>
              <a:t>Microbial biomass C, N and P</a:t>
            </a:r>
          </a:p>
          <a:p>
            <a:pPr marL="95250" indent="-95250">
              <a:buClr>
                <a:schemeClr val="accent3"/>
              </a:buClr>
              <a:buFont typeface="Arial" panose="020B0604020202020204" pitchFamily="34" charset="0"/>
              <a:buChar char="•"/>
            </a:pPr>
            <a:r>
              <a:rPr lang="en-US" sz="1600" dirty="0"/>
              <a:t>Soil respiration</a:t>
            </a:r>
          </a:p>
          <a:p>
            <a:pPr>
              <a:buClr>
                <a:schemeClr val="accent3"/>
              </a:buClr>
            </a:pPr>
            <a:endParaRPr lang="en-US" sz="400" dirty="0"/>
          </a:p>
          <a:p>
            <a:pPr marL="95250" indent="-95250">
              <a:buClr>
                <a:schemeClr val="accent3"/>
              </a:buClr>
              <a:buFont typeface="Arial" panose="020B0604020202020204" pitchFamily="34" charset="0"/>
              <a:buChar char="•"/>
              <a:tabLst>
                <a:tab pos="95250" algn="l"/>
              </a:tabLst>
            </a:pPr>
            <a:r>
              <a:rPr lang="en-US" sz="1600" dirty="0"/>
              <a:t>Soil nitrification rate </a:t>
            </a:r>
          </a:p>
          <a:p>
            <a:pPr marL="95250" indent="-95250">
              <a:buClr>
                <a:schemeClr val="accent3"/>
              </a:buClr>
              <a:buFont typeface="Arial" panose="020B0604020202020204" pitchFamily="34" charset="0"/>
              <a:buChar char="•"/>
              <a:tabLst>
                <a:tab pos="95250" algn="l"/>
              </a:tabLst>
            </a:pPr>
            <a:r>
              <a:rPr lang="en-US" sz="1600" dirty="0"/>
              <a:t>Soil enzymatic activities</a:t>
            </a:r>
          </a:p>
        </p:txBody>
      </p:sp>
      <p:sp>
        <p:nvSpPr>
          <p:cNvPr id="13" name="ZoneTexte 12"/>
          <p:cNvSpPr txBox="1"/>
          <p:nvPr/>
        </p:nvSpPr>
        <p:spPr>
          <a:xfrm>
            <a:off x="2339752" y="3515524"/>
            <a:ext cx="2160000" cy="1077218"/>
          </a:xfrm>
          <a:prstGeom prst="rect">
            <a:avLst/>
          </a:prstGeom>
          <a:noFill/>
          <a:ln>
            <a:solidFill>
              <a:schemeClr val="accent1"/>
            </a:solidFill>
          </a:ln>
        </p:spPr>
        <p:txBody>
          <a:bodyPr wrap="square" rIns="36000" rtlCol="0">
            <a:spAutoFit/>
          </a:bodyPr>
          <a:lstStyle/>
          <a:p>
            <a:pPr marL="177800" indent="-177800">
              <a:buClr>
                <a:schemeClr val="accent1"/>
              </a:buClr>
              <a:buFont typeface="Arial"/>
              <a:buChar char="•"/>
            </a:pPr>
            <a:r>
              <a:rPr lang="en-US" sz="1600" dirty="0"/>
              <a:t>Microorganisms</a:t>
            </a:r>
          </a:p>
          <a:p>
            <a:pPr marL="177800" indent="-177800">
              <a:buClr>
                <a:schemeClr val="accent1"/>
              </a:buClr>
              <a:buFont typeface="Arial"/>
              <a:buChar char="•"/>
            </a:pPr>
            <a:r>
              <a:rPr lang="en-US" sz="1600" dirty="0"/>
              <a:t>Invertebrates</a:t>
            </a:r>
          </a:p>
          <a:p>
            <a:pPr marL="177800" indent="-177800">
              <a:buClr>
                <a:schemeClr val="accent1"/>
              </a:buClr>
              <a:buFont typeface="Arial"/>
              <a:buChar char="•"/>
            </a:pPr>
            <a:r>
              <a:rPr lang="en-US" sz="1600" dirty="0"/>
              <a:t>Species richness and variation</a:t>
            </a:r>
          </a:p>
        </p:txBody>
      </p:sp>
      <p:sp>
        <p:nvSpPr>
          <p:cNvPr id="16" name="ZoneTexte 15"/>
          <p:cNvSpPr txBox="1"/>
          <p:nvPr/>
        </p:nvSpPr>
        <p:spPr>
          <a:xfrm>
            <a:off x="-2" y="0"/>
            <a:ext cx="9161989" cy="523220"/>
          </a:xfrm>
          <a:prstGeom prst="rect">
            <a:avLst/>
          </a:prstGeom>
          <a:solidFill>
            <a:schemeClr val="accent1">
              <a:lumMod val="40000"/>
              <a:lumOff val="60000"/>
            </a:schemeClr>
          </a:solidFill>
        </p:spPr>
        <p:txBody>
          <a:bodyPr wrap="square" rtlCol="0">
            <a:spAutoFit/>
          </a:bodyPr>
          <a:lstStyle/>
          <a:p>
            <a:pPr algn="ctr"/>
            <a:r>
              <a:rPr lang="en-US" sz="2800" b="1" dirty="0">
                <a:cs typeface="Times New Roman" panose="02020603050405020304" pitchFamily="18" charset="0"/>
              </a:rPr>
              <a:t>Soil functionality</a:t>
            </a:r>
          </a:p>
        </p:txBody>
      </p:sp>
      <p:grpSp>
        <p:nvGrpSpPr>
          <p:cNvPr id="18" name="Grouper 28"/>
          <p:cNvGrpSpPr/>
          <p:nvPr/>
        </p:nvGrpSpPr>
        <p:grpSpPr>
          <a:xfrm>
            <a:off x="7186037" y="2069019"/>
            <a:ext cx="1567734" cy="1383232"/>
            <a:chOff x="2921843" y="2238320"/>
            <a:chExt cx="1567734" cy="1383232"/>
          </a:xfrm>
          <a:solidFill>
            <a:schemeClr val="accent1">
              <a:alpha val="48000"/>
            </a:schemeClr>
          </a:solidFill>
        </p:grpSpPr>
        <p:sp>
          <p:nvSpPr>
            <p:cNvPr id="19" name="Ellipse 18"/>
            <p:cNvSpPr/>
            <p:nvPr/>
          </p:nvSpPr>
          <p:spPr>
            <a:xfrm>
              <a:off x="2992463" y="2238320"/>
              <a:ext cx="1420793" cy="1383232"/>
            </a:xfrm>
            <a:prstGeom prst="ellipse">
              <a:avLst/>
            </a:prstGeom>
            <a:solidFill>
              <a:schemeClr val="bg2">
                <a:lumMod val="50000"/>
              </a:schemeClr>
            </a:solidFill>
            <a:ln>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dirty="0">
                <a:solidFill>
                  <a:schemeClr val="bg1"/>
                </a:solidFill>
              </a:endParaRPr>
            </a:p>
          </p:txBody>
        </p:sp>
        <p:sp>
          <p:nvSpPr>
            <p:cNvPr id="20" name="ZoneTexte 19"/>
            <p:cNvSpPr txBox="1"/>
            <p:nvPr/>
          </p:nvSpPr>
          <p:spPr>
            <a:xfrm>
              <a:off x="2921843" y="2637549"/>
              <a:ext cx="1567734" cy="584775"/>
            </a:xfrm>
            <a:prstGeom prst="rect">
              <a:avLst/>
            </a:prstGeom>
            <a:noFill/>
            <a:ln>
              <a:noFill/>
            </a:ln>
          </p:spPr>
          <p:txBody>
            <a:bodyPr wrap="square" rtlCol="0">
              <a:spAutoFit/>
            </a:bodyPr>
            <a:lstStyle/>
            <a:p>
              <a:pPr algn="ctr"/>
              <a:r>
                <a:rPr lang="en-US" sz="1600" dirty="0">
                  <a:solidFill>
                    <a:schemeClr val="bg1"/>
                  </a:solidFill>
                </a:rPr>
                <a:t>Soil ecosystem services</a:t>
              </a:r>
            </a:p>
          </p:txBody>
        </p:sp>
      </p:grpSp>
      <p:sp>
        <p:nvSpPr>
          <p:cNvPr id="24" name="ZoneTexte 23"/>
          <p:cNvSpPr txBox="1"/>
          <p:nvPr/>
        </p:nvSpPr>
        <p:spPr>
          <a:xfrm>
            <a:off x="4599296" y="3515524"/>
            <a:ext cx="2160000" cy="1323439"/>
          </a:xfrm>
          <a:prstGeom prst="rect">
            <a:avLst/>
          </a:prstGeom>
          <a:noFill/>
          <a:ln>
            <a:solidFill>
              <a:srgbClr val="FF6700"/>
            </a:solidFill>
          </a:ln>
        </p:spPr>
        <p:txBody>
          <a:bodyPr wrap="square" lIns="36000" rIns="0" rtlCol="0">
            <a:spAutoFit/>
          </a:bodyPr>
          <a:lstStyle/>
          <a:p>
            <a:pPr marL="177800" indent="-177800">
              <a:buClr>
                <a:schemeClr val="accent3"/>
              </a:buClr>
              <a:buFont typeface="Arial"/>
              <a:buChar char="•"/>
            </a:pPr>
            <a:r>
              <a:rPr lang="en-US" sz="1600" dirty="0"/>
              <a:t>Microbial decomposers </a:t>
            </a:r>
          </a:p>
          <a:p>
            <a:pPr marL="177800" indent="-177800">
              <a:buClr>
                <a:schemeClr val="accent3"/>
              </a:buClr>
              <a:buFont typeface="Arial"/>
              <a:buChar char="•"/>
            </a:pPr>
            <a:r>
              <a:rPr lang="en-US" sz="1600" dirty="0"/>
              <a:t>Biological regulators (</a:t>
            </a:r>
            <a:r>
              <a:rPr lang="en-US" sz="1600" dirty="0" err="1"/>
              <a:t>protists</a:t>
            </a:r>
            <a:r>
              <a:rPr lang="en-US" sz="1600" dirty="0"/>
              <a:t>, nematodes)</a:t>
            </a:r>
          </a:p>
          <a:p>
            <a:pPr marL="177800" indent="-177800">
              <a:buClr>
                <a:schemeClr val="accent3"/>
              </a:buClr>
              <a:buFont typeface="Arial" panose="020B0604020202020204" pitchFamily="34" charset="0"/>
              <a:buChar char="•"/>
            </a:pPr>
            <a:r>
              <a:rPr lang="en-US" sz="1600" dirty="0"/>
              <a:t>Ecosystem engineers (earthworms, isopods)</a:t>
            </a:r>
          </a:p>
        </p:txBody>
      </p:sp>
      <p:sp>
        <p:nvSpPr>
          <p:cNvPr id="25" name="ZoneTexte 24"/>
          <p:cNvSpPr txBox="1"/>
          <p:nvPr/>
        </p:nvSpPr>
        <p:spPr>
          <a:xfrm>
            <a:off x="6889904" y="3515524"/>
            <a:ext cx="2160000" cy="1323439"/>
          </a:xfrm>
          <a:prstGeom prst="rect">
            <a:avLst/>
          </a:prstGeom>
          <a:noFill/>
          <a:ln>
            <a:solidFill>
              <a:schemeClr val="accent1"/>
            </a:solidFill>
          </a:ln>
        </p:spPr>
        <p:txBody>
          <a:bodyPr wrap="square" rtlCol="0">
            <a:spAutoFit/>
          </a:bodyPr>
          <a:lstStyle/>
          <a:p>
            <a:pPr marL="177800" indent="-177800">
              <a:buClr>
                <a:schemeClr val="accent1"/>
              </a:buClr>
              <a:buFont typeface="Arial"/>
              <a:buChar char="•"/>
            </a:pPr>
            <a:r>
              <a:rPr lang="en-US" sz="1600" dirty="0"/>
              <a:t>Nutrient cycling</a:t>
            </a:r>
          </a:p>
          <a:p>
            <a:pPr marL="177800" indent="-177800">
              <a:buClr>
                <a:schemeClr val="accent1"/>
              </a:buClr>
              <a:buFont typeface="Arial"/>
              <a:buChar char="•"/>
            </a:pPr>
            <a:r>
              <a:rPr lang="en-US" sz="1600" dirty="0"/>
              <a:t>Soil fertility</a:t>
            </a:r>
          </a:p>
          <a:p>
            <a:pPr marL="177800" indent="-177800">
              <a:buClr>
                <a:schemeClr val="accent1"/>
              </a:buClr>
              <a:buFont typeface="Arial"/>
              <a:buChar char="•"/>
            </a:pPr>
            <a:r>
              <a:rPr lang="en-US" sz="1600" dirty="0"/>
              <a:t>Soil structure</a:t>
            </a:r>
          </a:p>
          <a:p>
            <a:pPr marL="177800" indent="-177800">
              <a:buClr>
                <a:schemeClr val="accent1"/>
              </a:buClr>
              <a:buFont typeface="Arial"/>
              <a:buChar char="•"/>
            </a:pPr>
            <a:r>
              <a:rPr lang="en-US" sz="1600" dirty="0"/>
              <a:t>Organic matter decomposition</a:t>
            </a:r>
          </a:p>
        </p:txBody>
      </p:sp>
      <p:grpSp>
        <p:nvGrpSpPr>
          <p:cNvPr id="29" name="Groupe 28"/>
          <p:cNvGrpSpPr/>
          <p:nvPr/>
        </p:nvGrpSpPr>
        <p:grpSpPr>
          <a:xfrm>
            <a:off x="4893890" y="2069019"/>
            <a:ext cx="1567734" cy="1383232"/>
            <a:chOff x="4893890" y="573390"/>
            <a:chExt cx="1567734" cy="1383232"/>
          </a:xfrm>
        </p:grpSpPr>
        <p:sp>
          <p:nvSpPr>
            <p:cNvPr id="17" name="Ellipse 16"/>
            <p:cNvSpPr/>
            <p:nvPr/>
          </p:nvSpPr>
          <p:spPr>
            <a:xfrm>
              <a:off x="4968900" y="573390"/>
              <a:ext cx="1420793" cy="1383232"/>
            </a:xfrm>
            <a:prstGeom prst="ellipse">
              <a:avLst/>
            </a:prstGeom>
            <a:solidFill>
              <a:schemeClr val="accent2">
                <a:alpha val="5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p:txBody>
        </p:sp>
        <p:sp>
          <p:nvSpPr>
            <p:cNvPr id="27" name="ZoneTexte 26"/>
            <p:cNvSpPr txBox="1"/>
            <p:nvPr/>
          </p:nvSpPr>
          <p:spPr>
            <a:xfrm>
              <a:off x="4893890" y="972619"/>
              <a:ext cx="1567734" cy="584775"/>
            </a:xfrm>
            <a:prstGeom prst="rect">
              <a:avLst/>
            </a:prstGeom>
            <a:noFill/>
            <a:ln>
              <a:noFill/>
            </a:ln>
          </p:spPr>
          <p:txBody>
            <a:bodyPr wrap="square" rtlCol="0">
              <a:spAutoFit/>
            </a:bodyPr>
            <a:lstStyle/>
            <a:p>
              <a:pPr algn="ctr"/>
              <a:r>
                <a:rPr lang="en-US" sz="1600" dirty="0">
                  <a:solidFill>
                    <a:schemeClr val="bg1"/>
                  </a:solidFill>
                </a:rPr>
                <a:t>Functional groups</a:t>
              </a:r>
            </a:p>
          </p:txBody>
        </p:sp>
      </p:grpSp>
      <p:sp>
        <p:nvSpPr>
          <p:cNvPr id="28" name="Espace réservé du numéro de diapositive 27"/>
          <p:cNvSpPr>
            <a:spLocks noGrp="1"/>
          </p:cNvSpPr>
          <p:nvPr>
            <p:ph type="sldNum" sz="quarter" idx="12"/>
          </p:nvPr>
        </p:nvSpPr>
        <p:spPr/>
        <p:txBody>
          <a:bodyPr/>
          <a:lstStyle/>
          <a:p>
            <a:fld id="{3FECEF47-7412-4BB5-876B-472ED1E30DFF}" type="slidenum">
              <a:rPr lang="en-US" smtClean="0"/>
              <a:t>63</a:t>
            </a:fld>
            <a:endParaRPr lang="en-US" dirty="0"/>
          </a:p>
        </p:txBody>
      </p:sp>
      <p:sp>
        <p:nvSpPr>
          <p:cNvPr id="30" name="ZoneTexte 29"/>
          <p:cNvSpPr txBox="1"/>
          <p:nvPr/>
        </p:nvSpPr>
        <p:spPr>
          <a:xfrm>
            <a:off x="358655" y="2468248"/>
            <a:ext cx="1567734" cy="584775"/>
          </a:xfrm>
          <a:prstGeom prst="rect">
            <a:avLst/>
          </a:prstGeom>
          <a:noFill/>
          <a:ln>
            <a:noFill/>
          </a:ln>
        </p:spPr>
        <p:txBody>
          <a:bodyPr wrap="square" rtlCol="0">
            <a:spAutoFit/>
          </a:bodyPr>
          <a:lstStyle/>
          <a:p>
            <a:pPr algn="ctr"/>
            <a:r>
              <a:rPr lang="en-US" sz="1600" dirty="0">
                <a:solidFill>
                  <a:schemeClr val="bg1"/>
                </a:solidFill>
              </a:rPr>
              <a:t>Biomass and activity</a:t>
            </a:r>
          </a:p>
        </p:txBody>
      </p:sp>
      <p:sp>
        <p:nvSpPr>
          <p:cNvPr id="41" name="ZoneTexte 40"/>
          <p:cNvSpPr txBox="1"/>
          <p:nvPr/>
        </p:nvSpPr>
        <p:spPr>
          <a:xfrm>
            <a:off x="-18257" y="404664"/>
            <a:ext cx="9180243" cy="572464"/>
          </a:xfrm>
          <a:prstGeom prst="rect">
            <a:avLst/>
          </a:prstGeom>
          <a:noFill/>
        </p:spPr>
        <p:txBody>
          <a:bodyPr wrap="square" rtlCol="0">
            <a:spAutoFit/>
          </a:bodyPr>
          <a:lstStyle/>
          <a:p>
            <a:pPr algn="ctr">
              <a:lnSpc>
                <a:spcPct val="130000"/>
              </a:lnSpc>
              <a:defRPr/>
            </a:pPr>
            <a:r>
              <a:rPr lang="en-US" sz="2400" b="1" dirty="0">
                <a:solidFill>
                  <a:prstClr val="black"/>
                </a:solidFill>
                <a:cs typeface="Calibri" pitchFamily="34" charset="0"/>
              </a:rPr>
              <a:t>How to asses the soil biological parameters?</a:t>
            </a:r>
            <a:endParaRPr lang="en-US" sz="2400" b="1" dirty="0"/>
          </a:p>
        </p:txBody>
      </p:sp>
    </p:spTree>
    <p:extLst>
      <p:ext uri="{BB962C8B-B14F-4D97-AF65-F5344CB8AC3E}">
        <p14:creationId xmlns:p14="http://schemas.microsoft.com/office/powerpoint/2010/main" val="35636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P spid="2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ZoneTexte 51"/>
          <p:cNvSpPr txBox="1"/>
          <p:nvPr/>
        </p:nvSpPr>
        <p:spPr>
          <a:xfrm>
            <a:off x="6254315" y="3717101"/>
            <a:ext cx="2206117" cy="369332"/>
          </a:xfrm>
          <a:prstGeom prst="rect">
            <a:avLst/>
          </a:prstGeom>
          <a:solidFill>
            <a:schemeClr val="accent3"/>
          </a:solidFill>
          <a:ln w="25400">
            <a:solidFill>
              <a:srgbClr val="C00000"/>
            </a:solidFill>
          </a:ln>
        </p:spPr>
        <p:txBody>
          <a:bodyPr wrap="none" rtlCol="0">
            <a:spAutoFit/>
          </a:bodyPr>
          <a:lstStyle/>
          <a:p>
            <a:r>
              <a:rPr lang="en-US" dirty="0"/>
              <a:t>Biological parameters</a:t>
            </a:r>
          </a:p>
        </p:txBody>
      </p:sp>
      <p:sp>
        <p:nvSpPr>
          <p:cNvPr id="8" name="ZoneTexte 7"/>
          <p:cNvSpPr txBox="1"/>
          <p:nvPr/>
        </p:nvSpPr>
        <p:spPr>
          <a:xfrm>
            <a:off x="501428" y="3718342"/>
            <a:ext cx="1838324" cy="646331"/>
          </a:xfrm>
          <a:prstGeom prst="rect">
            <a:avLst/>
          </a:prstGeom>
          <a:solidFill>
            <a:schemeClr val="accent2">
              <a:lumMod val="20000"/>
              <a:lumOff val="80000"/>
            </a:schemeClr>
          </a:solidFill>
          <a:ln w="25400">
            <a:solidFill>
              <a:srgbClr val="C00000"/>
            </a:solidFill>
          </a:ln>
        </p:spPr>
        <p:txBody>
          <a:bodyPr wrap="none" rtlCol="0">
            <a:spAutoFit/>
          </a:bodyPr>
          <a:lstStyle/>
          <a:p>
            <a:pPr algn="ctr"/>
            <a:r>
              <a:rPr lang="en-US" dirty="0"/>
              <a:t>Physico-chemical </a:t>
            </a:r>
          </a:p>
          <a:p>
            <a:pPr algn="ctr"/>
            <a:r>
              <a:rPr lang="en-US" dirty="0"/>
              <a:t>parameters</a:t>
            </a:r>
          </a:p>
        </p:txBody>
      </p:sp>
      <p:sp>
        <p:nvSpPr>
          <p:cNvPr id="12" name="ZoneTexte 11"/>
          <p:cNvSpPr txBox="1"/>
          <p:nvPr/>
        </p:nvSpPr>
        <p:spPr>
          <a:xfrm>
            <a:off x="7032147" y="4651439"/>
            <a:ext cx="2076357" cy="830997"/>
          </a:xfrm>
          <a:prstGeom prst="rect">
            <a:avLst/>
          </a:prstGeom>
          <a:solidFill>
            <a:schemeClr val="accent3">
              <a:lumMod val="60000"/>
              <a:lumOff val="40000"/>
            </a:schemeClr>
          </a:solidFill>
          <a:ln>
            <a:solidFill>
              <a:srgbClr val="C00000"/>
            </a:solid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marL="271463" indent="-180975" algn="just">
              <a:buFont typeface="Arial" panose="020B0604020202020204" pitchFamily="34" charset="0"/>
              <a:buChar char="•"/>
              <a:tabLst>
                <a:tab pos="361950" algn="l"/>
                <a:tab pos="450850" algn="l"/>
              </a:tabLst>
            </a:pPr>
            <a:r>
              <a:rPr lang="en-US" dirty="0"/>
              <a:t>Laccase</a:t>
            </a:r>
          </a:p>
          <a:p>
            <a:pPr marL="271463" indent="-180975" algn="just">
              <a:buFont typeface="Arial" panose="020B0604020202020204" pitchFamily="34" charset="0"/>
              <a:buChar char="•"/>
              <a:tabLst>
                <a:tab pos="361950" algn="l"/>
                <a:tab pos="450850" algn="l"/>
              </a:tabLst>
            </a:pPr>
            <a:r>
              <a:rPr lang="en-US" dirty="0"/>
              <a:t>Acid phosphatase</a:t>
            </a:r>
          </a:p>
          <a:p>
            <a:pPr marL="271463" indent="-180975" algn="just">
              <a:buFont typeface="Arial" panose="020B0604020202020204" pitchFamily="34" charset="0"/>
              <a:buChar char="•"/>
              <a:tabLst>
                <a:tab pos="361950" algn="l"/>
                <a:tab pos="450850" algn="l"/>
              </a:tabLst>
            </a:pPr>
            <a:r>
              <a:rPr lang="en-US" dirty="0"/>
              <a:t>Urease</a:t>
            </a:r>
          </a:p>
        </p:txBody>
      </p:sp>
      <p:cxnSp>
        <p:nvCxnSpPr>
          <p:cNvPr id="6" name="Connecteur droit 5"/>
          <p:cNvCxnSpPr/>
          <p:nvPr/>
        </p:nvCxnSpPr>
        <p:spPr>
          <a:xfrm flipH="1">
            <a:off x="1403400" y="2920880"/>
            <a:ext cx="5976912" cy="406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7380312" y="2933058"/>
            <a:ext cx="0" cy="792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3" name="Connecteur droit 32"/>
          <p:cNvCxnSpPr>
            <a:stCxn id="52" idx="2"/>
          </p:cNvCxnSpPr>
          <p:nvPr/>
        </p:nvCxnSpPr>
        <p:spPr>
          <a:xfrm>
            <a:off x="7357374" y="4086433"/>
            <a:ext cx="585438" cy="52823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6" name="Connecteur droit 35"/>
          <p:cNvCxnSpPr>
            <a:stCxn id="52" idx="2"/>
          </p:cNvCxnSpPr>
          <p:nvPr/>
        </p:nvCxnSpPr>
        <p:spPr>
          <a:xfrm flipH="1">
            <a:off x="6780101" y="4086433"/>
            <a:ext cx="577273" cy="52823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9" name="ZoneTexte 38"/>
          <p:cNvSpPr txBox="1"/>
          <p:nvPr/>
        </p:nvSpPr>
        <p:spPr>
          <a:xfrm>
            <a:off x="4283968" y="4641275"/>
            <a:ext cx="2592288" cy="1754326"/>
          </a:xfrm>
          <a:prstGeom prst="rect">
            <a:avLst/>
          </a:prstGeom>
          <a:solidFill>
            <a:schemeClr val="accent3">
              <a:lumMod val="75000"/>
            </a:schemeClr>
          </a:solidFill>
          <a:ln w="25400">
            <a:solidFill>
              <a:srgbClr val="C00000"/>
            </a:solidFill>
          </a:ln>
        </p:spPr>
        <p:txBody>
          <a:bodyPr wrap="square" rtlCol="0">
            <a:spAutoFit/>
          </a:bodyPr>
          <a:lstStyle/>
          <a:p>
            <a:pPr marL="271463" indent="-180975">
              <a:buFont typeface="Arial" panose="020B0604020202020204" pitchFamily="34" charset="0"/>
              <a:buChar char="•"/>
              <a:tabLst>
                <a:tab pos="271463" algn="l"/>
                <a:tab pos="450850" algn="l"/>
              </a:tabLst>
            </a:pPr>
            <a:r>
              <a:rPr lang="en-US" dirty="0"/>
              <a:t>Microbial biomass carbon (MBC)</a:t>
            </a:r>
          </a:p>
          <a:p>
            <a:pPr marL="271463" indent="-180975">
              <a:buFont typeface="Arial" panose="020B0604020202020204" pitchFamily="34" charset="0"/>
              <a:buChar char="•"/>
              <a:tabLst>
                <a:tab pos="271463" algn="l"/>
                <a:tab pos="450850" algn="l"/>
              </a:tabLst>
            </a:pPr>
            <a:r>
              <a:rPr lang="en-US" dirty="0"/>
              <a:t>Basal respiration (BR)</a:t>
            </a:r>
          </a:p>
          <a:p>
            <a:pPr marL="271463" indent="-180975">
              <a:buFont typeface="Arial" panose="020B0604020202020204" pitchFamily="34" charset="0"/>
              <a:buChar char="•"/>
              <a:tabLst>
                <a:tab pos="271463" algn="l"/>
                <a:tab pos="450850" algn="l"/>
              </a:tabLst>
            </a:pPr>
            <a:r>
              <a:rPr lang="en-US" dirty="0"/>
              <a:t>Fluorescein diacetate hydrolytic activity (FDHA)</a:t>
            </a:r>
          </a:p>
        </p:txBody>
      </p:sp>
      <p:sp>
        <p:nvSpPr>
          <p:cNvPr id="32" name="ZoneTexte 31"/>
          <p:cNvSpPr txBox="1"/>
          <p:nvPr/>
        </p:nvSpPr>
        <p:spPr>
          <a:xfrm>
            <a:off x="500400" y="4641442"/>
            <a:ext cx="1839600" cy="1384995"/>
          </a:xfrm>
          <a:prstGeom prst="rect">
            <a:avLst/>
          </a:prstGeom>
          <a:solidFill>
            <a:schemeClr val="accent2">
              <a:lumMod val="60000"/>
              <a:lumOff val="40000"/>
            </a:schemeClr>
          </a:solidFill>
          <a:ln>
            <a:solidFill>
              <a:srgbClr val="C00000"/>
            </a:solid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marL="361950" indent="-180975">
              <a:buFont typeface="Arial" panose="020B0604020202020204" pitchFamily="34" charset="0"/>
              <a:buChar char="•"/>
              <a:tabLst>
                <a:tab pos="361950" algn="l"/>
                <a:tab pos="450850" algn="l"/>
              </a:tabLst>
            </a:pPr>
            <a:r>
              <a:rPr lang="en-US" dirty="0"/>
              <a:t>pH</a:t>
            </a:r>
          </a:p>
          <a:p>
            <a:pPr marL="361950" indent="-180975">
              <a:buFont typeface="Arial" panose="020B0604020202020204" pitchFamily="34" charset="0"/>
              <a:buChar char="•"/>
              <a:tabLst>
                <a:tab pos="361950" algn="l"/>
                <a:tab pos="450850" algn="l"/>
              </a:tabLst>
            </a:pPr>
            <a:r>
              <a:rPr lang="en-US" dirty="0"/>
              <a:t>CEC</a:t>
            </a:r>
          </a:p>
          <a:p>
            <a:pPr marL="361950" indent="-180975">
              <a:buFont typeface="Arial" panose="020B0604020202020204" pitchFamily="34" charset="0"/>
              <a:buChar char="•"/>
              <a:tabLst>
                <a:tab pos="361950" algn="l"/>
                <a:tab pos="450850" algn="l"/>
              </a:tabLst>
            </a:pPr>
            <a:r>
              <a:rPr lang="en-US" dirty="0"/>
              <a:t>Available P</a:t>
            </a:r>
            <a:r>
              <a:rPr lang="en-US" baseline="-25000" dirty="0"/>
              <a:t>2</a:t>
            </a:r>
            <a:r>
              <a:rPr lang="en-US" dirty="0"/>
              <a:t>O</a:t>
            </a:r>
            <a:r>
              <a:rPr lang="en-US" baseline="-25000" dirty="0"/>
              <a:t>5</a:t>
            </a:r>
          </a:p>
          <a:p>
            <a:pPr marL="361950" indent="-180975">
              <a:buFont typeface="Arial" panose="020B0604020202020204" pitchFamily="34" charset="0"/>
              <a:buChar char="•"/>
              <a:tabLst>
                <a:tab pos="361950" algn="l"/>
                <a:tab pos="450850" algn="l"/>
              </a:tabLst>
            </a:pPr>
            <a:r>
              <a:rPr lang="en-US" dirty="0">
                <a:solidFill>
                  <a:schemeClr val="tx1"/>
                </a:solidFill>
              </a:rPr>
              <a:t>OC</a:t>
            </a:r>
          </a:p>
          <a:p>
            <a:pPr marL="361950" indent="-180975">
              <a:buFont typeface="Arial" panose="020B0604020202020204" pitchFamily="34" charset="0"/>
              <a:buChar char="•"/>
              <a:tabLst>
                <a:tab pos="361950" algn="l"/>
                <a:tab pos="450850" algn="l"/>
              </a:tabLst>
            </a:pPr>
            <a:r>
              <a:rPr lang="en-US" dirty="0"/>
              <a:t>TN</a:t>
            </a:r>
          </a:p>
        </p:txBody>
      </p:sp>
      <p:pic>
        <p:nvPicPr>
          <p:cNvPr id="10242" name="Picture 2" descr="D:\karim.alsouki\Desktop\photos site lille 1\20140919_1626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438000" y="1115621"/>
            <a:ext cx="2268000" cy="15120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Connecteur droit 20"/>
          <p:cNvCxnSpPr/>
          <p:nvPr/>
        </p:nvCxnSpPr>
        <p:spPr>
          <a:xfrm>
            <a:off x="1403400" y="2925016"/>
            <a:ext cx="0" cy="7920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2" y="0"/>
            <a:ext cx="9161989" cy="523220"/>
          </a:xfrm>
          <a:prstGeom prst="rect">
            <a:avLst/>
          </a:prstGeom>
          <a:solidFill>
            <a:schemeClr val="accent1">
              <a:lumMod val="40000"/>
              <a:lumOff val="60000"/>
            </a:schemeClr>
          </a:solidFill>
        </p:spPr>
        <p:txBody>
          <a:bodyPr wrap="square" rtlCol="0">
            <a:spAutoFit/>
          </a:bodyPr>
          <a:lstStyle/>
          <a:p>
            <a:pPr algn="ctr"/>
            <a:r>
              <a:rPr lang="en-US" sz="2800" b="1" dirty="0"/>
              <a:t>Choice of soil functionality indicators</a:t>
            </a:r>
          </a:p>
        </p:txBody>
      </p:sp>
      <p:cxnSp>
        <p:nvCxnSpPr>
          <p:cNvPr id="31" name="Connecteur droit 30"/>
          <p:cNvCxnSpPr/>
          <p:nvPr/>
        </p:nvCxnSpPr>
        <p:spPr>
          <a:xfrm>
            <a:off x="1408815" y="4384997"/>
            <a:ext cx="0" cy="26491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Espace réservé du numéro de diapositive 1"/>
          <p:cNvSpPr>
            <a:spLocks noGrp="1"/>
          </p:cNvSpPr>
          <p:nvPr>
            <p:ph type="sldNum" sz="quarter" idx="12"/>
          </p:nvPr>
        </p:nvSpPr>
        <p:spPr/>
        <p:txBody>
          <a:bodyPr/>
          <a:lstStyle/>
          <a:p>
            <a:fld id="{3FECEF47-7412-4BB5-876B-472ED1E30DFF}" type="slidenum">
              <a:rPr lang="en-US" smtClean="0"/>
              <a:t>64</a:t>
            </a:fld>
            <a:endParaRPr lang="en-US" dirty="0"/>
          </a:p>
        </p:txBody>
      </p:sp>
      <p:sp>
        <p:nvSpPr>
          <p:cNvPr id="20" name="ZoneTexte 19"/>
          <p:cNvSpPr txBox="1"/>
          <p:nvPr/>
        </p:nvSpPr>
        <p:spPr>
          <a:xfrm>
            <a:off x="3752993" y="4147314"/>
            <a:ext cx="1655997" cy="276999"/>
          </a:xfrm>
          <a:prstGeom prst="rect">
            <a:avLst/>
          </a:prstGeom>
          <a:solidFill>
            <a:schemeClr val="accent2">
              <a:lumMod val="40000"/>
              <a:lumOff val="60000"/>
            </a:schemeClr>
          </a:solidFill>
          <a:ln w="25400">
            <a:solidFill>
              <a:srgbClr val="C00000"/>
            </a:solidFill>
          </a:ln>
        </p:spPr>
        <p:txBody>
          <a:bodyPr wrap="square" lIns="0" tIns="0" rIns="0" bIns="0" rtlCol="0">
            <a:spAutoFit/>
          </a:bodyPr>
          <a:lstStyle/>
          <a:p>
            <a:pPr marL="273050" algn="just">
              <a:tabLst>
                <a:tab pos="261938" algn="l"/>
                <a:tab pos="450850" algn="l"/>
              </a:tabLst>
            </a:pPr>
            <a:r>
              <a:rPr lang="en-US" dirty="0"/>
              <a:t>CaCl</a:t>
            </a:r>
            <a:r>
              <a:rPr lang="en-US" baseline="-25000" dirty="0"/>
              <a:t>2</a:t>
            </a:r>
            <a:r>
              <a:rPr lang="en-US" dirty="0"/>
              <a:t> 0.01 M</a:t>
            </a:r>
          </a:p>
        </p:txBody>
      </p:sp>
      <p:cxnSp>
        <p:nvCxnSpPr>
          <p:cNvPr id="22" name="Connecteur droit 21"/>
          <p:cNvCxnSpPr/>
          <p:nvPr/>
        </p:nvCxnSpPr>
        <p:spPr>
          <a:xfrm>
            <a:off x="4572000" y="2600976"/>
            <a:ext cx="0" cy="6120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3492067" y="3212976"/>
            <a:ext cx="2160053" cy="646331"/>
          </a:xfrm>
          <a:prstGeom prst="rect">
            <a:avLst/>
          </a:prstGeom>
          <a:solidFill>
            <a:schemeClr val="accent2">
              <a:lumMod val="20000"/>
              <a:lumOff val="80000"/>
            </a:schemeClr>
          </a:solidFill>
          <a:ln w="25400">
            <a:solidFill>
              <a:srgbClr val="C00000"/>
            </a:solidFill>
          </a:ln>
        </p:spPr>
        <p:txBody>
          <a:bodyPr wrap="square" rtlCol="0">
            <a:spAutoFit/>
          </a:bodyPr>
          <a:lstStyle/>
          <a:p>
            <a:pPr algn="ctr"/>
            <a:r>
              <a:rPr lang="en-US" dirty="0"/>
              <a:t>Cd, Pb and Zn</a:t>
            </a:r>
          </a:p>
          <a:p>
            <a:pPr algn="ctr"/>
            <a:r>
              <a:rPr lang="en-US" dirty="0"/>
              <a:t>extractability</a:t>
            </a:r>
          </a:p>
        </p:txBody>
      </p:sp>
      <p:cxnSp>
        <p:nvCxnSpPr>
          <p:cNvPr id="26" name="Connecteur droit 25"/>
          <p:cNvCxnSpPr/>
          <p:nvPr/>
        </p:nvCxnSpPr>
        <p:spPr>
          <a:xfrm>
            <a:off x="4580991" y="3888672"/>
            <a:ext cx="0" cy="26491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8030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2" y="0"/>
            <a:ext cx="9161989" cy="523220"/>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pPr algn="ctr"/>
            <a:r>
              <a:rPr lang="en-US" sz="2800" b="1" dirty="0"/>
              <a:t>Evolution of soil physico-chemical parameters</a:t>
            </a:r>
          </a:p>
        </p:txBody>
      </p:sp>
      <p:sp>
        <p:nvSpPr>
          <p:cNvPr id="21" name="ZoneTexte 20"/>
          <p:cNvSpPr txBox="1"/>
          <p:nvPr/>
        </p:nvSpPr>
        <p:spPr>
          <a:xfrm>
            <a:off x="0" y="618749"/>
            <a:ext cx="9144000" cy="400110"/>
          </a:xfrm>
          <a:prstGeom prst="rect">
            <a:avLst/>
          </a:prstGeom>
          <a:noFill/>
        </p:spPr>
        <p:txBody>
          <a:bodyPr wrap="square" rtlCol="0">
            <a:spAutoFit/>
          </a:bodyPr>
          <a:lstStyle/>
          <a:p>
            <a:pPr algn="ctr"/>
            <a:r>
              <a:rPr lang="en-US" sz="2000" b="1" dirty="0"/>
              <a:t>CEC and Organic Carbon: Ratio (T+1/T0)</a:t>
            </a:r>
          </a:p>
        </p:txBody>
      </p:sp>
      <p:sp>
        <p:nvSpPr>
          <p:cNvPr id="2" name="Espace réservé du numéro de diapositive 1"/>
          <p:cNvSpPr>
            <a:spLocks noGrp="1"/>
          </p:cNvSpPr>
          <p:nvPr>
            <p:ph type="sldNum" sz="quarter" idx="12"/>
          </p:nvPr>
        </p:nvSpPr>
        <p:spPr/>
        <p:txBody>
          <a:bodyPr/>
          <a:lstStyle/>
          <a:p>
            <a:fld id="{3FECEF47-7412-4BB5-876B-472ED1E30DFF}" type="slidenum">
              <a:rPr lang="en-US" smtClean="0"/>
              <a:t>65</a:t>
            </a:fld>
            <a:endParaRPr lang="en-US" dirty="0"/>
          </a:p>
        </p:txBody>
      </p:sp>
      <p:pic>
        <p:nvPicPr>
          <p:cNvPr id="10242" name="Picture 2"/>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4000"/>
            <a:ext cx="4584700" cy="27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000" y="1404000"/>
            <a:ext cx="4584700" cy="27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e 24"/>
          <p:cNvGrpSpPr/>
          <p:nvPr/>
        </p:nvGrpSpPr>
        <p:grpSpPr>
          <a:xfrm>
            <a:off x="2387256" y="4327665"/>
            <a:ext cx="4705024" cy="253463"/>
            <a:chOff x="2024362" y="4449123"/>
            <a:chExt cx="5067918" cy="220892"/>
          </a:xfrm>
        </p:grpSpPr>
        <p:grpSp>
          <p:nvGrpSpPr>
            <p:cNvPr id="26" name="Groupe 25"/>
            <p:cNvGrpSpPr/>
            <p:nvPr/>
          </p:nvGrpSpPr>
          <p:grpSpPr>
            <a:xfrm>
              <a:off x="4427984" y="4449600"/>
              <a:ext cx="2664296" cy="215444"/>
              <a:chOff x="3347864" y="5108484"/>
              <a:chExt cx="2664296" cy="215444"/>
            </a:xfrm>
          </p:grpSpPr>
          <p:sp>
            <p:nvSpPr>
              <p:cNvPr id="30" name="ZoneTexte 29"/>
              <p:cNvSpPr txBox="1"/>
              <p:nvPr/>
            </p:nvSpPr>
            <p:spPr>
              <a:xfrm>
                <a:off x="3347864" y="5108484"/>
                <a:ext cx="360000" cy="215444"/>
              </a:xfrm>
              <a:prstGeom prst="rect">
                <a:avLst/>
              </a:prstGeom>
              <a:solidFill>
                <a:srgbClr val="92D050"/>
              </a:solidFill>
              <a:ln w="25400">
                <a:noFill/>
              </a:ln>
            </p:spPr>
            <p:txBody>
              <a:bodyPr wrap="square" lIns="0" tIns="0" rIns="0" bIns="0" rtlCol="0">
                <a:spAutoFit/>
              </a:bodyPr>
              <a:lstStyle/>
              <a:p>
                <a:pPr marL="273050" algn="just">
                  <a:tabLst>
                    <a:tab pos="450850" algn="l"/>
                    <a:tab pos="531813" algn="l"/>
                  </a:tabLst>
                </a:pPr>
                <a:endParaRPr lang="en-US" sz="1400" dirty="0">
                  <a:solidFill>
                    <a:srgbClr val="92D050"/>
                  </a:solidFill>
                </a:endParaRPr>
              </a:p>
            </p:txBody>
          </p:sp>
          <p:sp>
            <p:nvSpPr>
              <p:cNvPr id="31" name="ZoneTexte 30"/>
              <p:cNvSpPr txBox="1"/>
              <p:nvPr/>
            </p:nvSpPr>
            <p:spPr>
              <a:xfrm>
                <a:off x="3491880" y="5108484"/>
                <a:ext cx="2520280" cy="215444"/>
              </a:xfrm>
              <a:prstGeom prst="rect">
                <a:avLst/>
              </a:prstGeom>
              <a:noFill/>
              <a:ln w="25400">
                <a:noFill/>
              </a:ln>
            </p:spPr>
            <p:txBody>
              <a:bodyPr wrap="square" lIns="0" tIns="0" rIns="0" bIns="0" rtlCol="0">
                <a:spAutoFit/>
              </a:bodyPr>
              <a:lstStyle/>
              <a:p>
                <a:pPr marL="273050" algn="just">
                  <a:tabLst>
                    <a:tab pos="450850" algn="l"/>
                    <a:tab pos="531813" algn="l"/>
                  </a:tabLst>
                </a:pPr>
                <a:r>
                  <a:rPr lang="en-US" sz="1400" dirty="0"/>
                  <a:t>Soil with miscanthus</a:t>
                </a:r>
              </a:p>
            </p:txBody>
          </p:sp>
        </p:grpSp>
        <p:grpSp>
          <p:nvGrpSpPr>
            <p:cNvPr id="27" name="Groupe 26"/>
            <p:cNvGrpSpPr/>
            <p:nvPr/>
          </p:nvGrpSpPr>
          <p:grpSpPr>
            <a:xfrm>
              <a:off x="2024362" y="4449123"/>
              <a:ext cx="2664296" cy="220892"/>
              <a:chOff x="3347864" y="5793260"/>
              <a:chExt cx="2664296" cy="220892"/>
            </a:xfrm>
          </p:grpSpPr>
          <p:sp>
            <p:nvSpPr>
              <p:cNvPr id="28" name="ZoneTexte 27"/>
              <p:cNvSpPr txBox="1"/>
              <p:nvPr/>
            </p:nvSpPr>
            <p:spPr>
              <a:xfrm>
                <a:off x="3347864" y="5798708"/>
                <a:ext cx="360000" cy="215444"/>
              </a:xfrm>
              <a:prstGeom prst="rect">
                <a:avLst/>
              </a:prstGeom>
              <a:solidFill>
                <a:schemeClr val="accent1"/>
              </a:solidFill>
              <a:ln w="25400">
                <a:noFill/>
              </a:ln>
            </p:spPr>
            <p:txBody>
              <a:bodyPr wrap="square" lIns="0" tIns="0" rIns="0" bIns="0" rtlCol="0">
                <a:spAutoFit/>
              </a:bodyPr>
              <a:lstStyle/>
              <a:p>
                <a:pPr marL="273050" algn="just">
                  <a:tabLst>
                    <a:tab pos="450850" algn="l"/>
                    <a:tab pos="531813" algn="l"/>
                  </a:tabLst>
                </a:pPr>
                <a:endParaRPr lang="en-US" sz="1400" dirty="0">
                  <a:solidFill>
                    <a:srgbClr val="92D050"/>
                  </a:solidFill>
                </a:endParaRPr>
              </a:p>
            </p:txBody>
          </p:sp>
          <p:sp>
            <p:nvSpPr>
              <p:cNvPr id="29" name="ZoneTexte 28"/>
              <p:cNvSpPr txBox="1"/>
              <p:nvPr/>
            </p:nvSpPr>
            <p:spPr>
              <a:xfrm>
                <a:off x="3491880" y="5793260"/>
                <a:ext cx="2520280" cy="215444"/>
              </a:xfrm>
              <a:prstGeom prst="rect">
                <a:avLst/>
              </a:prstGeom>
              <a:noFill/>
              <a:ln w="25400">
                <a:noFill/>
              </a:ln>
            </p:spPr>
            <p:txBody>
              <a:bodyPr wrap="square" lIns="0" tIns="0" rIns="0" bIns="0" rtlCol="0">
                <a:spAutoFit/>
              </a:bodyPr>
              <a:lstStyle/>
              <a:p>
                <a:pPr marL="273050" algn="just">
                  <a:tabLst>
                    <a:tab pos="450850" algn="l"/>
                    <a:tab pos="531813" algn="l"/>
                  </a:tabLst>
                </a:pPr>
                <a:r>
                  <a:rPr lang="en-US" sz="1400" dirty="0"/>
                  <a:t>Soil without miscanthus</a:t>
                </a:r>
              </a:p>
            </p:txBody>
          </p:sp>
        </p:grpSp>
      </p:grpSp>
      <p:cxnSp>
        <p:nvCxnSpPr>
          <p:cNvPr id="35" name="Connecteur droit avec flèche 34"/>
          <p:cNvCxnSpPr/>
          <p:nvPr/>
        </p:nvCxnSpPr>
        <p:spPr>
          <a:xfrm flipV="1">
            <a:off x="4980399" y="2199225"/>
            <a:ext cx="432048" cy="36000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flipV="1">
            <a:off x="5749644" y="2199225"/>
            <a:ext cx="432048" cy="36004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0" y="4727466"/>
            <a:ext cx="9144000" cy="1169551"/>
          </a:xfrm>
          <a:prstGeom prst="rect">
            <a:avLst/>
          </a:prstGeom>
        </p:spPr>
        <p:txBody>
          <a:bodyPr wrap="square">
            <a:spAutoFit/>
          </a:bodyPr>
          <a:lstStyle/>
          <a:p>
            <a:pPr marL="358775"/>
            <a:r>
              <a:rPr lang="en-US" sz="2000" dirty="0"/>
              <a:t>In the miscanthus cultivated soils:</a:t>
            </a:r>
          </a:p>
          <a:p>
            <a:pPr marL="1068388" indent="-342900">
              <a:spcBef>
                <a:spcPts val="600"/>
              </a:spcBef>
              <a:buFont typeface="Wingdings" panose="05000000000000000000" pitchFamily="2" charset="2"/>
              <a:buChar char="§"/>
            </a:pPr>
            <a:r>
              <a:rPr lang="en-US" sz="2000" dirty="0"/>
              <a:t> No pH variations detected</a:t>
            </a:r>
            <a:endParaRPr lang="en-US" sz="2000" dirty="0">
              <a:solidFill>
                <a:srgbClr val="FF0000"/>
              </a:solidFill>
            </a:endParaRPr>
          </a:p>
          <a:p>
            <a:pPr marL="1068388" indent="-342900">
              <a:spcBef>
                <a:spcPts val="600"/>
              </a:spcBef>
              <a:buFont typeface="Wingdings" panose="05000000000000000000" pitchFamily="2" charset="2"/>
              <a:buChar char="§"/>
            </a:pPr>
            <a:r>
              <a:rPr lang="en-US" sz="2000" dirty="0"/>
              <a:t> CEC and OC concentrations increased</a:t>
            </a:r>
          </a:p>
        </p:txBody>
      </p:sp>
      <p:cxnSp>
        <p:nvCxnSpPr>
          <p:cNvPr id="18" name="Connecteur droit avec flèche 17"/>
          <p:cNvCxnSpPr/>
          <p:nvPr/>
        </p:nvCxnSpPr>
        <p:spPr>
          <a:xfrm flipV="1">
            <a:off x="323528" y="1937728"/>
            <a:ext cx="432048" cy="36000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V="1">
            <a:off x="1115616" y="1937728"/>
            <a:ext cx="432048" cy="36000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V="1">
            <a:off x="2004864" y="1937728"/>
            <a:ext cx="432048" cy="36000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flipV="1">
            <a:off x="2721478" y="1937728"/>
            <a:ext cx="432048" cy="36000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V="1">
            <a:off x="3554959" y="1937728"/>
            <a:ext cx="432048" cy="36000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V="1">
            <a:off x="8172400" y="2199225"/>
            <a:ext cx="432048" cy="36000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flipV="1">
            <a:off x="7380312" y="2199225"/>
            <a:ext cx="432048" cy="36000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flipV="1">
            <a:off x="6450302" y="2199225"/>
            <a:ext cx="432048" cy="36000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4018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4726800"/>
            <a:ext cx="9161986" cy="1323439"/>
          </a:xfrm>
          <a:prstGeom prst="rect">
            <a:avLst/>
          </a:prstGeom>
          <a:noFill/>
        </p:spPr>
        <p:txBody>
          <a:bodyPr wrap="square" rtlCol="0">
            <a:spAutoFit/>
          </a:bodyPr>
          <a:lstStyle/>
          <a:p>
            <a:pPr marL="342900" indent="-342900">
              <a:buFont typeface="Wingdings" panose="05000000000000000000" pitchFamily="2" charset="2"/>
              <a:buChar char="§"/>
            </a:pPr>
            <a:r>
              <a:rPr lang="en-US" sz="2000" dirty="0">
                <a:cs typeface="Times New Roman" panose="02020603050405020304" pitchFamily="18" charset="0"/>
              </a:rPr>
              <a:t>CaCl</a:t>
            </a:r>
            <a:r>
              <a:rPr lang="en-US" sz="2000" baseline="-25000" dirty="0">
                <a:cs typeface="Times New Roman" panose="02020603050405020304" pitchFamily="18" charset="0"/>
              </a:rPr>
              <a:t>2</a:t>
            </a:r>
            <a:r>
              <a:rPr lang="en-US" sz="2000" dirty="0">
                <a:cs typeface="Times New Roman" panose="02020603050405020304" pitchFamily="18" charset="0"/>
              </a:rPr>
              <a:t> extractable portion of metals decreased in all treatments</a:t>
            </a:r>
          </a:p>
          <a:p>
            <a:endParaRPr lang="en-US" sz="1000" dirty="0">
              <a:cs typeface="Times New Roman" panose="02020603050405020304" pitchFamily="18" charset="0"/>
            </a:endParaRPr>
          </a:p>
          <a:p>
            <a:pPr marL="342900" indent="-342900">
              <a:buFont typeface="Wingdings" panose="05000000000000000000" pitchFamily="2" charset="2"/>
              <a:buChar char="§"/>
            </a:pPr>
            <a:r>
              <a:rPr lang="en-US" sz="2000" dirty="0">
                <a:cs typeface="Times New Roman" panose="02020603050405020304" pitchFamily="18" charset="0"/>
              </a:rPr>
              <a:t>Higher decrease in miscanthus cultivated soils</a:t>
            </a:r>
          </a:p>
          <a:p>
            <a:endParaRPr lang="en-US" sz="1000" dirty="0">
              <a:cs typeface="Times New Roman" panose="02020603050405020304" pitchFamily="18" charset="0"/>
            </a:endParaRPr>
          </a:p>
          <a:p>
            <a:pPr marL="342900" indent="-342900">
              <a:buFont typeface="Wingdings" panose="05000000000000000000" pitchFamily="2" charset="2"/>
              <a:buChar char="§"/>
            </a:pPr>
            <a:r>
              <a:rPr lang="en-US" sz="2000" dirty="0">
                <a:cs typeface="Times New Roman" panose="02020603050405020304" pitchFamily="18" charset="0"/>
              </a:rPr>
              <a:t>Pb concentrations always below the limit of detection</a:t>
            </a:r>
          </a:p>
        </p:txBody>
      </p:sp>
      <p:sp>
        <p:nvSpPr>
          <p:cNvPr id="11" name="ZoneTexte 10"/>
          <p:cNvSpPr txBox="1"/>
          <p:nvPr/>
        </p:nvSpPr>
        <p:spPr>
          <a:xfrm>
            <a:off x="-2" y="0"/>
            <a:ext cx="9161989" cy="523220"/>
          </a:xfrm>
          <a:prstGeom prst="rect">
            <a:avLst/>
          </a:prstGeom>
          <a:solidFill>
            <a:schemeClr val="accent1">
              <a:lumMod val="40000"/>
              <a:lumOff val="60000"/>
            </a:schemeClr>
          </a:solidFill>
        </p:spPr>
        <p:txBody>
          <a:bodyPr wrap="square" rtlCol="0">
            <a:spAutoFit/>
          </a:bodyPr>
          <a:lstStyle/>
          <a:p>
            <a:pPr algn="ctr"/>
            <a:r>
              <a:rPr lang="en-US" sz="2800" b="1" dirty="0"/>
              <a:t>Evolution of extractable metal concentrations</a:t>
            </a:r>
          </a:p>
        </p:txBody>
      </p:sp>
      <p:sp>
        <p:nvSpPr>
          <p:cNvPr id="15" name="ZoneTexte 14"/>
          <p:cNvSpPr txBox="1"/>
          <p:nvPr/>
        </p:nvSpPr>
        <p:spPr>
          <a:xfrm>
            <a:off x="0" y="618749"/>
            <a:ext cx="9144000" cy="400110"/>
          </a:xfrm>
          <a:prstGeom prst="rect">
            <a:avLst/>
          </a:prstGeom>
          <a:noFill/>
        </p:spPr>
        <p:txBody>
          <a:bodyPr wrap="square" rtlCol="0">
            <a:spAutoFit/>
          </a:bodyPr>
          <a:lstStyle/>
          <a:p>
            <a:pPr algn="ctr"/>
            <a:r>
              <a:rPr lang="en-US" sz="2000" b="1" dirty="0"/>
              <a:t>0.01 M CaCl</a:t>
            </a:r>
            <a:r>
              <a:rPr lang="en-US" sz="2000" b="1" baseline="-25000" dirty="0"/>
              <a:t>2</a:t>
            </a:r>
            <a:r>
              <a:rPr lang="en-US" sz="2000" b="1" dirty="0"/>
              <a:t> extractable metal concentrations: Ratio (T+1/T0)</a:t>
            </a:r>
          </a:p>
        </p:txBody>
      </p:sp>
      <p:sp>
        <p:nvSpPr>
          <p:cNvPr id="3" name="Espace réservé du numéro de diapositive 2"/>
          <p:cNvSpPr>
            <a:spLocks noGrp="1"/>
          </p:cNvSpPr>
          <p:nvPr>
            <p:ph type="sldNum" sz="quarter" idx="12"/>
          </p:nvPr>
        </p:nvSpPr>
        <p:spPr/>
        <p:txBody>
          <a:bodyPr/>
          <a:lstStyle/>
          <a:p>
            <a:fld id="{3FECEF47-7412-4BB5-876B-472ED1E30DFF}" type="slidenum">
              <a:rPr lang="en-US" smtClean="0"/>
              <a:t>66</a:t>
            </a:fld>
            <a:endParaRPr lang="en-US" dirty="0"/>
          </a:p>
        </p:txBody>
      </p:sp>
      <p:pic>
        <p:nvPicPr>
          <p:cNvPr id="8194" name="Picture 2"/>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4000"/>
            <a:ext cx="45864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000" y="1404000"/>
            <a:ext cx="45864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e 30"/>
          <p:cNvGrpSpPr/>
          <p:nvPr/>
        </p:nvGrpSpPr>
        <p:grpSpPr>
          <a:xfrm>
            <a:off x="2387256" y="4327665"/>
            <a:ext cx="4705024" cy="253463"/>
            <a:chOff x="2024362" y="4449123"/>
            <a:chExt cx="5067918" cy="220892"/>
          </a:xfrm>
        </p:grpSpPr>
        <p:grpSp>
          <p:nvGrpSpPr>
            <p:cNvPr id="32" name="Groupe 31"/>
            <p:cNvGrpSpPr/>
            <p:nvPr/>
          </p:nvGrpSpPr>
          <p:grpSpPr>
            <a:xfrm>
              <a:off x="4427984" y="4449600"/>
              <a:ext cx="2664296" cy="215444"/>
              <a:chOff x="3347864" y="5108484"/>
              <a:chExt cx="2664296" cy="215444"/>
            </a:xfrm>
          </p:grpSpPr>
          <p:sp>
            <p:nvSpPr>
              <p:cNvPr id="36" name="ZoneTexte 35"/>
              <p:cNvSpPr txBox="1"/>
              <p:nvPr/>
            </p:nvSpPr>
            <p:spPr>
              <a:xfrm>
                <a:off x="3347864" y="5108484"/>
                <a:ext cx="360000" cy="215444"/>
              </a:xfrm>
              <a:prstGeom prst="rect">
                <a:avLst/>
              </a:prstGeom>
              <a:solidFill>
                <a:srgbClr val="92D050"/>
              </a:solidFill>
              <a:ln w="25400">
                <a:noFill/>
              </a:ln>
            </p:spPr>
            <p:txBody>
              <a:bodyPr wrap="square" lIns="0" tIns="0" rIns="0" bIns="0" rtlCol="0">
                <a:spAutoFit/>
              </a:bodyPr>
              <a:lstStyle/>
              <a:p>
                <a:pPr marL="273050" algn="just">
                  <a:tabLst>
                    <a:tab pos="450850" algn="l"/>
                    <a:tab pos="531813" algn="l"/>
                  </a:tabLst>
                </a:pPr>
                <a:endParaRPr lang="en-US" sz="1400" dirty="0">
                  <a:solidFill>
                    <a:srgbClr val="92D050"/>
                  </a:solidFill>
                </a:endParaRPr>
              </a:p>
            </p:txBody>
          </p:sp>
          <p:sp>
            <p:nvSpPr>
              <p:cNvPr id="37" name="ZoneTexte 36"/>
              <p:cNvSpPr txBox="1"/>
              <p:nvPr/>
            </p:nvSpPr>
            <p:spPr>
              <a:xfrm>
                <a:off x="3491880" y="5108484"/>
                <a:ext cx="2520280" cy="215444"/>
              </a:xfrm>
              <a:prstGeom prst="rect">
                <a:avLst/>
              </a:prstGeom>
              <a:noFill/>
              <a:ln w="25400">
                <a:noFill/>
              </a:ln>
            </p:spPr>
            <p:txBody>
              <a:bodyPr wrap="square" lIns="0" tIns="0" rIns="0" bIns="0" rtlCol="0">
                <a:spAutoFit/>
              </a:bodyPr>
              <a:lstStyle/>
              <a:p>
                <a:pPr marL="273050" algn="just">
                  <a:tabLst>
                    <a:tab pos="450850" algn="l"/>
                    <a:tab pos="531813" algn="l"/>
                  </a:tabLst>
                </a:pPr>
                <a:r>
                  <a:rPr lang="en-US" sz="1400" dirty="0"/>
                  <a:t>Soil with miscanthus</a:t>
                </a:r>
              </a:p>
            </p:txBody>
          </p:sp>
        </p:grpSp>
        <p:grpSp>
          <p:nvGrpSpPr>
            <p:cNvPr id="33" name="Groupe 32"/>
            <p:cNvGrpSpPr/>
            <p:nvPr/>
          </p:nvGrpSpPr>
          <p:grpSpPr>
            <a:xfrm>
              <a:off x="2024362" y="4449123"/>
              <a:ext cx="2664296" cy="220892"/>
              <a:chOff x="3347864" y="5793260"/>
              <a:chExt cx="2664296" cy="220892"/>
            </a:xfrm>
          </p:grpSpPr>
          <p:sp>
            <p:nvSpPr>
              <p:cNvPr id="34" name="ZoneTexte 33"/>
              <p:cNvSpPr txBox="1"/>
              <p:nvPr/>
            </p:nvSpPr>
            <p:spPr>
              <a:xfrm>
                <a:off x="3347864" y="5798708"/>
                <a:ext cx="360000" cy="215444"/>
              </a:xfrm>
              <a:prstGeom prst="rect">
                <a:avLst/>
              </a:prstGeom>
              <a:solidFill>
                <a:schemeClr val="accent1"/>
              </a:solidFill>
              <a:ln w="25400">
                <a:noFill/>
              </a:ln>
            </p:spPr>
            <p:txBody>
              <a:bodyPr wrap="square" lIns="0" tIns="0" rIns="0" bIns="0" rtlCol="0">
                <a:spAutoFit/>
              </a:bodyPr>
              <a:lstStyle/>
              <a:p>
                <a:pPr marL="273050" algn="just">
                  <a:tabLst>
                    <a:tab pos="450850" algn="l"/>
                    <a:tab pos="531813" algn="l"/>
                  </a:tabLst>
                </a:pPr>
                <a:endParaRPr lang="en-US" sz="1400" dirty="0">
                  <a:solidFill>
                    <a:srgbClr val="92D050"/>
                  </a:solidFill>
                </a:endParaRPr>
              </a:p>
            </p:txBody>
          </p:sp>
          <p:sp>
            <p:nvSpPr>
              <p:cNvPr id="35" name="ZoneTexte 34"/>
              <p:cNvSpPr txBox="1"/>
              <p:nvPr/>
            </p:nvSpPr>
            <p:spPr>
              <a:xfrm>
                <a:off x="3491880" y="5793260"/>
                <a:ext cx="2520280" cy="215444"/>
              </a:xfrm>
              <a:prstGeom prst="rect">
                <a:avLst/>
              </a:prstGeom>
              <a:noFill/>
              <a:ln w="25400">
                <a:noFill/>
              </a:ln>
            </p:spPr>
            <p:txBody>
              <a:bodyPr wrap="square" lIns="0" tIns="0" rIns="0" bIns="0" rtlCol="0">
                <a:spAutoFit/>
              </a:bodyPr>
              <a:lstStyle/>
              <a:p>
                <a:pPr marL="273050" algn="just">
                  <a:tabLst>
                    <a:tab pos="450850" algn="l"/>
                    <a:tab pos="531813" algn="l"/>
                  </a:tabLst>
                </a:pPr>
                <a:r>
                  <a:rPr lang="en-US" sz="1400" dirty="0"/>
                  <a:t>Soil without miscanthus</a:t>
                </a:r>
              </a:p>
            </p:txBody>
          </p:sp>
        </p:grpSp>
      </p:grpSp>
      <p:cxnSp>
        <p:nvCxnSpPr>
          <p:cNvPr id="5" name="Connecteur droit 4"/>
          <p:cNvCxnSpPr/>
          <p:nvPr/>
        </p:nvCxnSpPr>
        <p:spPr>
          <a:xfrm>
            <a:off x="371786" y="1556792"/>
            <a:ext cx="4075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a:off x="4952986" y="1556792"/>
            <a:ext cx="41265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a:off x="1619672" y="1878057"/>
            <a:ext cx="432048" cy="36004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a:off x="6359366" y="1878057"/>
            <a:ext cx="432048" cy="36004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a:off x="827584" y="1878057"/>
            <a:ext cx="432048" cy="36004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2427481" y="1878057"/>
            <a:ext cx="432048" cy="36004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3131840" y="1878057"/>
            <a:ext cx="432048" cy="36004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a:off x="3996375" y="1878057"/>
            <a:ext cx="432048" cy="36004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a:off x="6883200" y="1878057"/>
            <a:ext cx="432048" cy="36004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a:off x="5405961" y="1878057"/>
            <a:ext cx="432048" cy="36004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a:off x="7829735" y="1878057"/>
            <a:ext cx="432048" cy="36004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8721233" y="1878057"/>
            <a:ext cx="432048" cy="36004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070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Effect transition="in" filter="fade">
                                      <p:cBhvr>
                                        <p:cTn id="4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726800"/>
            <a:ext cx="9144000" cy="861774"/>
          </a:xfrm>
          <a:prstGeom prst="rect">
            <a:avLst/>
          </a:prstGeom>
        </p:spPr>
        <p:txBody>
          <a:bodyPr wrap="square">
            <a:spAutoFit/>
          </a:bodyPr>
          <a:lstStyle/>
          <a:p>
            <a:pPr marL="342900" indent="-342900">
              <a:buFont typeface="Wingdings" panose="05000000000000000000" pitchFamily="2" charset="2"/>
              <a:buChar char="§"/>
            </a:pPr>
            <a:r>
              <a:rPr lang="en-US" sz="2000" dirty="0"/>
              <a:t>Very little MBC evolution in the unplanted soils</a:t>
            </a:r>
          </a:p>
          <a:p>
            <a:pPr marL="342900" indent="-342900">
              <a:buFont typeface="Wingdings" panose="05000000000000000000" pitchFamily="2" charset="2"/>
              <a:buChar char="§"/>
            </a:pPr>
            <a:endParaRPr lang="en-US" sz="1000" dirty="0"/>
          </a:p>
          <a:p>
            <a:pPr marL="342900" indent="-342900">
              <a:buFont typeface="Wingdings" panose="05000000000000000000" pitchFamily="2" charset="2"/>
              <a:buChar char="§"/>
            </a:pPr>
            <a:r>
              <a:rPr lang="en-US" sz="2000" dirty="0"/>
              <a:t>MBC significantly increased in miscanthus cultivated soils </a:t>
            </a:r>
          </a:p>
        </p:txBody>
      </p:sp>
      <p:sp>
        <p:nvSpPr>
          <p:cNvPr id="14" name="ZoneTexte 13"/>
          <p:cNvSpPr txBox="1"/>
          <p:nvPr/>
        </p:nvSpPr>
        <p:spPr>
          <a:xfrm>
            <a:off x="-2" y="0"/>
            <a:ext cx="9161989" cy="523220"/>
          </a:xfrm>
          <a:prstGeom prst="rect">
            <a:avLst/>
          </a:prstGeom>
          <a:solidFill>
            <a:schemeClr val="accent1">
              <a:lumMod val="40000"/>
              <a:lumOff val="60000"/>
            </a:schemeClr>
          </a:solidFill>
        </p:spPr>
        <p:txBody>
          <a:bodyPr wrap="square" rtlCol="0">
            <a:spAutoFit/>
          </a:bodyPr>
          <a:lstStyle/>
          <a:p>
            <a:pPr algn="ctr"/>
            <a:r>
              <a:rPr lang="en-US" sz="2800" b="1" dirty="0">
                <a:cs typeface="Times New Roman" panose="02020603050405020304" pitchFamily="18" charset="0"/>
              </a:rPr>
              <a:t>Evolution of soil biological parameters</a:t>
            </a:r>
          </a:p>
        </p:txBody>
      </p:sp>
      <p:sp>
        <p:nvSpPr>
          <p:cNvPr id="11" name="Rectangle 10"/>
          <p:cNvSpPr/>
          <p:nvPr/>
        </p:nvSpPr>
        <p:spPr>
          <a:xfrm>
            <a:off x="8799536" y="2060848"/>
            <a:ext cx="236960" cy="93610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Rectangle 2"/>
          <p:cNvSpPr/>
          <p:nvPr/>
        </p:nvSpPr>
        <p:spPr>
          <a:xfrm>
            <a:off x="17481" y="620688"/>
            <a:ext cx="9144506" cy="400110"/>
          </a:xfrm>
          <a:prstGeom prst="rect">
            <a:avLst/>
          </a:prstGeom>
        </p:spPr>
        <p:txBody>
          <a:bodyPr wrap="square">
            <a:spAutoFit/>
          </a:bodyPr>
          <a:lstStyle/>
          <a:p>
            <a:pPr marL="273050" algn="ctr">
              <a:tabLst>
                <a:tab pos="450850" algn="l"/>
                <a:tab pos="531813" algn="l"/>
              </a:tabLst>
            </a:pPr>
            <a:r>
              <a:rPr lang="en-US" sz="2000" b="1" dirty="0"/>
              <a:t>Quantification of Microbial Biomass Carbon: Ratio (T+1/T0)</a:t>
            </a:r>
          </a:p>
        </p:txBody>
      </p:sp>
      <p:sp>
        <p:nvSpPr>
          <p:cNvPr id="2" name="Espace réservé du numéro de diapositive 1"/>
          <p:cNvSpPr>
            <a:spLocks noGrp="1"/>
          </p:cNvSpPr>
          <p:nvPr>
            <p:ph type="sldNum" sz="quarter" idx="12"/>
          </p:nvPr>
        </p:nvSpPr>
        <p:spPr/>
        <p:txBody>
          <a:bodyPr/>
          <a:lstStyle/>
          <a:p>
            <a:fld id="{3FECEF47-7412-4BB5-876B-472ED1E30DFF}" type="slidenum">
              <a:rPr lang="en-US" smtClean="0"/>
              <a:t>67</a:t>
            </a:fld>
            <a:endParaRPr lang="en-US" dirty="0"/>
          </a:p>
        </p:txBody>
      </p:sp>
      <p:pic>
        <p:nvPicPr>
          <p:cNvPr id="13315" name="Picture 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800" y="1404000"/>
            <a:ext cx="4586400" cy="27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7" name="Groupe 36"/>
          <p:cNvGrpSpPr/>
          <p:nvPr/>
        </p:nvGrpSpPr>
        <p:grpSpPr>
          <a:xfrm>
            <a:off x="2387256" y="4327665"/>
            <a:ext cx="4705024" cy="253463"/>
            <a:chOff x="2024362" y="4449123"/>
            <a:chExt cx="5067918" cy="220892"/>
          </a:xfrm>
        </p:grpSpPr>
        <p:grpSp>
          <p:nvGrpSpPr>
            <p:cNvPr id="38" name="Groupe 37"/>
            <p:cNvGrpSpPr/>
            <p:nvPr/>
          </p:nvGrpSpPr>
          <p:grpSpPr>
            <a:xfrm>
              <a:off x="4427984" y="4449600"/>
              <a:ext cx="2664296" cy="215444"/>
              <a:chOff x="3347864" y="5108484"/>
              <a:chExt cx="2664296" cy="215444"/>
            </a:xfrm>
          </p:grpSpPr>
          <p:sp>
            <p:nvSpPr>
              <p:cNvPr id="44" name="ZoneTexte 43"/>
              <p:cNvSpPr txBox="1"/>
              <p:nvPr/>
            </p:nvSpPr>
            <p:spPr>
              <a:xfrm>
                <a:off x="3347864" y="5108484"/>
                <a:ext cx="360000" cy="215444"/>
              </a:xfrm>
              <a:prstGeom prst="rect">
                <a:avLst/>
              </a:prstGeom>
              <a:solidFill>
                <a:srgbClr val="92D050"/>
              </a:solidFill>
              <a:ln w="25400">
                <a:noFill/>
              </a:ln>
            </p:spPr>
            <p:txBody>
              <a:bodyPr wrap="square" lIns="0" tIns="0" rIns="0" bIns="0" rtlCol="0">
                <a:spAutoFit/>
              </a:bodyPr>
              <a:lstStyle/>
              <a:p>
                <a:pPr marL="273050" algn="just">
                  <a:tabLst>
                    <a:tab pos="450850" algn="l"/>
                    <a:tab pos="531813" algn="l"/>
                  </a:tabLst>
                </a:pPr>
                <a:endParaRPr lang="en-US" sz="1400" dirty="0">
                  <a:solidFill>
                    <a:srgbClr val="92D050"/>
                  </a:solidFill>
                </a:endParaRPr>
              </a:p>
            </p:txBody>
          </p:sp>
          <p:sp>
            <p:nvSpPr>
              <p:cNvPr id="45" name="ZoneTexte 44"/>
              <p:cNvSpPr txBox="1"/>
              <p:nvPr/>
            </p:nvSpPr>
            <p:spPr>
              <a:xfrm>
                <a:off x="3491880" y="5108484"/>
                <a:ext cx="2520280" cy="215444"/>
              </a:xfrm>
              <a:prstGeom prst="rect">
                <a:avLst/>
              </a:prstGeom>
              <a:noFill/>
              <a:ln w="25400">
                <a:noFill/>
              </a:ln>
            </p:spPr>
            <p:txBody>
              <a:bodyPr wrap="square" lIns="0" tIns="0" rIns="0" bIns="0" rtlCol="0">
                <a:spAutoFit/>
              </a:bodyPr>
              <a:lstStyle/>
              <a:p>
                <a:pPr marL="273050" algn="just">
                  <a:tabLst>
                    <a:tab pos="450850" algn="l"/>
                    <a:tab pos="531813" algn="l"/>
                  </a:tabLst>
                </a:pPr>
                <a:r>
                  <a:rPr lang="en-US" sz="1400" dirty="0"/>
                  <a:t>Soil with miscanthus</a:t>
                </a:r>
              </a:p>
            </p:txBody>
          </p:sp>
        </p:grpSp>
        <p:grpSp>
          <p:nvGrpSpPr>
            <p:cNvPr id="39" name="Groupe 38"/>
            <p:cNvGrpSpPr/>
            <p:nvPr/>
          </p:nvGrpSpPr>
          <p:grpSpPr>
            <a:xfrm>
              <a:off x="2024362" y="4449123"/>
              <a:ext cx="2664296" cy="220892"/>
              <a:chOff x="3347864" y="5793260"/>
              <a:chExt cx="2664296" cy="220892"/>
            </a:xfrm>
          </p:grpSpPr>
          <p:sp>
            <p:nvSpPr>
              <p:cNvPr id="40" name="ZoneTexte 39"/>
              <p:cNvSpPr txBox="1"/>
              <p:nvPr/>
            </p:nvSpPr>
            <p:spPr>
              <a:xfrm>
                <a:off x="3347864" y="5798708"/>
                <a:ext cx="360000" cy="215444"/>
              </a:xfrm>
              <a:prstGeom prst="rect">
                <a:avLst/>
              </a:prstGeom>
              <a:solidFill>
                <a:schemeClr val="accent1"/>
              </a:solidFill>
              <a:ln w="25400">
                <a:noFill/>
              </a:ln>
            </p:spPr>
            <p:txBody>
              <a:bodyPr wrap="square" lIns="0" tIns="0" rIns="0" bIns="0" rtlCol="0">
                <a:spAutoFit/>
              </a:bodyPr>
              <a:lstStyle/>
              <a:p>
                <a:pPr marL="273050" algn="just">
                  <a:tabLst>
                    <a:tab pos="450850" algn="l"/>
                    <a:tab pos="531813" algn="l"/>
                  </a:tabLst>
                </a:pPr>
                <a:endParaRPr lang="en-US" sz="1400" dirty="0">
                  <a:solidFill>
                    <a:srgbClr val="92D050"/>
                  </a:solidFill>
                </a:endParaRPr>
              </a:p>
            </p:txBody>
          </p:sp>
          <p:sp>
            <p:nvSpPr>
              <p:cNvPr id="41" name="ZoneTexte 40"/>
              <p:cNvSpPr txBox="1"/>
              <p:nvPr/>
            </p:nvSpPr>
            <p:spPr>
              <a:xfrm>
                <a:off x="3491880" y="5793260"/>
                <a:ext cx="2520280" cy="215444"/>
              </a:xfrm>
              <a:prstGeom prst="rect">
                <a:avLst/>
              </a:prstGeom>
              <a:noFill/>
              <a:ln w="25400">
                <a:noFill/>
              </a:ln>
            </p:spPr>
            <p:txBody>
              <a:bodyPr wrap="square" lIns="0" tIns="0" rIns="0" bIns="0" rtlCol="0">
                <a:spAutoFit/>
              </a:bodyPr>
              <a:lstStyle/>
              <a:p>
                <a:pPr marL="273050" algn="just">
                  <a:tabLst>
                    <a:tab pos="450850" algn="l"/>
                    <a:tab pos="531813" algn="l"/>
                  </a:tabLst>
                </a:pPr>
                <a:r>
                  <a:rPr lang="en-US" sz="1400" dirty="0"/>
                  <a:t>Soil without miscanthus</a:t>
                </a:r>
              </a:p>
            </p:txBody>
          </p:sp>
        </p:grpSp>
      </p:grpSp>
      <p:cxnSp>
        <p:nvCxnSpPr>
          <p:cNvPr id="46" name="Connecteur droit 45"/>
          <p:cNvCxnSpPr/>
          <p:nvPr/>
        </p:nvCxnSpPr>
        <p:spPr>
          <a:xfrm>
            <a:off x="2704503" y="2598812"/>
            <a:ext cx="37270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Ellipse 47"/>
          <p:cNvSpPr/>
          <p:nvPr/>
        </p:nvSpPr>
        <p:spPr>
          <a:xfrm>
            <a:off x="2771800" y="2433600"/>
            <a:ext cx="3717120" cy="439255"/>
          </a:xfrm>
          <a:prstGeom prst="ellipse">
            <a:avLst/>
          </a:prstGeom>
          <a:noFill/>
          <a:ln w="444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Connecteur droit avec flèche 52"/>
          <p:cNvCxnSpPr/>
          <p:nvPr/>
        </p:nvCxnSpPr>
        <p:spPr>
          <a:xfrm flipV="1">
            <a:off x="2771800" y="2080800"/>
            <a:ext cx="288032" cy="575468"/>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54" name="Connecteur droit avec flèche 53"/>
          <p:cNvCxnSpPr/>
          <p:nvPr/>
        </p:nvCxnSpPr>
        <p:spPr>
          <a:xfrm flipV="1">
            <a:off x="5724128" y="2080800"/>
            <a:ext cx="288032" cy="575468"/>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55" name="Connecteur droit avec flèche 54"/>
          <p:cNvCxnSpPr/>
          <p:nvPr/>
        </p:nvCxnSpPr>
        <p:spPr>
          <a:xfrm flipV="1">
            <a:off x="4952986" y="2080800"/>
            <a:ext cx="288032" cy="575468"/>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flipV="1">
            <a:off x="4247997" y="2080800"/>
            <a:ext cx="288032" cy="575468"/>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flipV="1">
            <a:off x="3491880" y="2080800"/>
            <a:ext cx="288032" cy="575468"/>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22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subTnLst>
                                    <p:set>
                                      <p:cBhvr override="childStyle">
                                        <p:cTn dur="1" fill="hold" display="0" masterRel="nextClick" afterEffect="1"/>
                                        <p:tgtEl>
                                          <p:spTgt spid="4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par>
                                <p:cTn id="19" presetID="10" presetClass="entr" presetSubtype="0" fill="hold"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500"/>
                                        <p:tgtEl>
                                          <p:spTgt spid="57"/>
                                        </p:tgtEl>
                                      </p:cBhvr>
                                    </p:animEffect>
                                  </p:childTnLst>
                                </p:cTn>
                              </p:par>
                              <p:par>
                                <p:cTn id="22" presetID="10" presetClass="entr" presetSubtype="0" fill="hold"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par>
                                <p:cTn id="28" presetID="10" presetClass="entr" presetSubtype="0"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4726800"/>
            <a:ext cx="9144000" cy="861774"/>
          </a:xfrm>
          <a:prstGeom prst="rect">
            <a:avLst/>
          </a:prstGeom>
        </p:spPr>
        <p:txBody>
          <a:bodyPr wrap="square">
            <a:spAutoFit/>
          </a:bodyPr>
          <a:lstStyle/>
          <a:p>
            <a:pPr marL="285750" indent="-285750">
              <a:buFont typeface="Wingdings" panose="05000000000000000000" pitchFamily="2" charset="2"/>
              <a:buChar char="§"/>
            </a:pPr>
            <a:r>
              <a:rPr lang="en-US" sz="2000" dirty="0"/>
              <a:t>Slight increase without significant variations detected in the unplanted soils</a:t>
            </a:r>
          </a:p>
          <a:p>
            <a:endParaRPr lang="en-US" sz="1000" dirty="0"/>
          </a:p>
          <a:p>
            <a:pPr marL="285750" indent="-285750">
              <a:buFont typeface="Wingdings" panose="05000000000000000000" pitchFamily="2" charset="2"/>
              <a:buChar char="§"/>
            </a:pPr>
            <a:r>
              <a:rPr lang="en-US" sz="2000" dirty="0"/>
              <a:t>Activity increased more in the miscanthus cultivated soils</a:t>
            </a:r>
          </a:p>
        </p:txBody>
      </p:sp>
      <p:sp>
        <p:nvSpPr>
          <p:cNvPr id="6" name="Rectangle 5"/>
          <p:cNvSpPr/>
          <p:nvPr/>
        </p:nvSpPr>
        <p:spPr>
          <a:xfrm>
            <a:off x="8892480" y="2060848"/>
            <a:ext cx="236960" cy="93610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Rectangle 14"/>
          <p:cNvSpPr/>
          <p:nvPr/>
        </p:nvSpPr>
        <p:spPr>
          <a:xfrm>
            <a:off x="4453520" y="5494517"/>
            <a:ext cx="236960" cy="1800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bg1"/>
              </a:solidFill>
            </a:endParaRPr>
          </a:p>
        </p:txBody>
      </p:sp>
      <p:sp>
        <p:nvSpPr>
          <p:cNvPr id="18" name="Rectangle 17"/>
          <p:cNvSpPr/>
          <p:nvPr/>
        </p:nvSpPr>
        <p:spPr>
          <a:xfrm>
            <a:off x="0" y="620688"/>
            <a:ext cx="9144506" cy="400110"/>
          </a:xfrm>
          <a:prstGeom prst="rect">
            <a:avLst/>
          </a:prstGeom>
        </p:spPr>
        <p:txBody>
          <a:bodyPr wrap="square">
            <a:spAutoFit/>
          </a:bodyPr>
          <a:lstStyle/>
          <a:p>
            <a:pPr marL="273050" algn="ctr">
              <a:tabLst>
                <a:tab pos="450850" algn="l"/>
                <a:tab pos="531813" algn="l"/>
              </a:tabLst>
            </a:pPr>
            <a:r>
              <a:rPr lang="en-US" sz="2000" b="1" dirty="0"/>
              <a:t>Quantification of CO</a:t>
            </a:r>
            <a:r>
              <a:rPr lang="en-US" sz="2000" b="1" baseline="-25000" dirty="0"/>
              <a:t>2</a:t>
            </a:r>
            <a:r>
              <a:rPr lang="en-US" sz="2000" b="1" dirty="0"/>
              <a:t> released (Basal Respiration): Ratio (T+1/T0)</a:t>
            </a:r>
            <a:endParaRPr lang="en-GB" sz="2000" b="1" dirty="0"/>
          </a:p>
        </p:txBody>
      </p:sp>
      <p:sp>
        <p:nvSpPr>
          <p:cNvPr id="2" name="Espace réservé du numéro de diapositive 1"/>
          <p:cNvSpPr>
            <a:spLocks noGrp="1"/>
          </p:cNvSpPr>
          <p:nvPr>
            <p:ph type="sldNum" sz="quarter" idx="12"/>
          </p:nvPr>
        </p:nvSpPr>
        <p:spPr/>
        <p:txBody>
          <a:bodyPr/>
          <a:lstStyle/>
          <a:p>
            <a:fld id="{3FECEF47-7412-4BB5-876B-472ED1E30DFF}" type="slidenum">
              <a:rPr lang="en-US" smtClean="0"/>
              <a:t>68</a:t>
            </a:fld>
            <a:endParaRPr lang="en-US" dirty="0"/>
          </a:p>
        </p:txBody>
      </p:sp>
      <p:pic>
        <p:nvPicPr>
          <p:cNvPr id="14338" name="Picture 2"/>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800" y="1404000"/>
            <a:ext cx="4586400" cy="27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ZoneTexte 31"/>
          <p:cNvSpPr txBox="1"/>
          <p:nvPr/>
        </p:nvSpPr>
        <p:spPr>
          <a:xfrm>
            <a:off x="-2" y="0"/>
            <a:ext cx="9161989" cy="523220"/>
          </a:xfrm>
          <a:prstGeom prst="rect">
            <a:avLst/>
          </a:prstGeom>
          <a:solidFill>
            <a:schemeClr val="accent1">
              <a:lumMod val="40000"/>
              <a:lumOff val="60000"/>
            </a:schemeClr>
          </a:solidFill>
        </p:spPr>
        <p:txBody>
          <a:bodyPr wrap="square" rtlCol="0">
            <a:spAutoFit/>
          </a:bodyPr>
          <a:lstStyle/>
          <a:p>
            <a:pPr algn="ctr"/>
            <a:r>
              <a:rPr lang="en-US" sz="2800" b="1" dirty="0">
                <a:cs typeface="Times New Roman" panose="02020603050405020304" pitchFamily="18" charset="0"/>
              </a:rPr>
              <a:t>Evolution of soil biological parameters</a:t>
            </a:r>
          </a:p>
        </p:txBody>
      </p:sp>
      <p:grpSp>
        <p:nvGrpSpPr>
          <p:cNvPr id="33" name="Groupe 32"/>
          <p:cNvGrpSpPr/>
          <p:nvPr/>
        </p:nvGrpSpPr>
        <p:grpSpPr>
          <a:xfrm>
            <a:off x="2387256" y="4327665"/>
            <a:ext cx="4705024" cy="253463"/>
            <a:chOff x="2024362" y="4449123"/>
            <a:chExt cx="5067918" cy="220892"/>
          </a:xfrm>
        </p:grpSpPr>
        <p:grpSp>
          <p:nvGrpSpPr>
            <p:cNvPr id="34" name="Groupe 33"/>
            <p:cNvGrpSpPr/>
            <p:nvPr/>
          </p:nvGrpSpPr>
          <p:grpSpPr>
            <a:xfrm>
              <a:off x="4427984" y="4449600"/>
              <a:ext cx="2664296" cy="215444"/>
              <a:chOff x="3347864" y="5108484"/>
              <a:chExt cx="2664296" cy="215444"/>
            </a:xfrm>
          </p:grpSpPr>
          <p:sp>
            <p:nvSpPr>
              <p:cNvPr id="38" name="ZoneTexte 37"/>
              <p:cNvSpPr txBox="1"/>
              <p:nvPr/>
            </p:nvSpPr>
            <p:spPr>
              <a:xfrm>
                <a:off x="3347864" y="5108484"/>
                <a:ext cx="360000" cy="215444"/>
              </a:xfrm>
              <a:prstGeom prst="rect">
                <a:avLst/>
              </a:prstGeom>
              <a:solidFill>
                <a:srgbClr val="92D050"/>
              </a:solidFill>
              <a:ln w="25400">
                <a:noFill/>
              </a:ln>
            </p:spPr>
            <p:txBody>
              <a:bodyPr wrap="square" lIns="0" tIns="0" rIns="0" bIns="0" rtlCol="0">
                <a:spAutoFit/>
              </a:bodyPr>
              <a:lstStyle/>
              <a:p>
                <a:pPr marL="273050" algn="just">
                  <a:tabLst>
                    <a:tab pos="450850" algn="l"/>
                    <a:tab pos="531813" algn="l"/>
                  </a:tabLst>
                </a:pPr>
                <a:endParaRPr lang="en-US" sz="1400" dirty="0">
                  <a:solidFill>
                    <a:srgbClr val="92D050"/>
                  </a:solidFill>
                </a:endParaRPr>
              </a:p>
            </p:txBody>
          </p:sp>
          <p:sp>
            <p:nvSpPr>
              <p:cNvPr id="39" name="ZoneTexte 38"/>
              <p:cNvSpPr txBox="1"/>
              <p:nvPr/>
            </p:nvSpPr>
            <p:spPr>
              <a:xfrm>
                <a:off x="3491880" y="5108484"/>
                <a:ext cx="2520280" cy="215444"/>
              </a:xfrm>
              <a:prstGeom prst="rect">
                <a:avLst/>
              </a:prstGeom>
              <a:noFill/>
              <a:ln w="25400">
                <a:noFill/>
              </a:ln>
            </p:spPr>
            <p:txBody>
              <a:bodyPr wrap="square" lIns="0" tIns="0" rIns="0" bIns="0" rtlCol="0">
                <a:spAutoFit/>
              </a:bodyPr>
              <a:lstStyle/>
              <a:p>
                <a:pPr marL="273050" algn="just">
                  <a:tabLst>
                    <a:tab pos="450850" algn="l"/>
                    <a:tab pos="531813" algn="l"/>
                  </a:tabLst>
                </a:pPr>
                <a:r>
                  <a:rPr lang="en-US" sz="1400" dirty="0"/>
                  <a:t>Soil with miscanthus</a:t>
                </a:r>
              </a:p>
            </p:txBody>
          </p:sp>
        </p:grpSp>
        <p:grpSp>
          <p:nvGrpSpPr>
            <p:cNvPr id="35" name="Groupe 34"/>
            <p:cNvGrpSpPr/>
            <p:nvPr/>
          </p:nvGrpSpPr>
          <p:grpSpPr>
            <a:xfrm>
              <a:off x="2024362" y="4449123"/>
              <a:ext cx="2664296" cy="220892"/>
              <a:chOff x="3347864" y="5793260"/>
              <a:chExt cx="2664296" cy="220892"/>
            </a:xfrm>
          </p:grpSpPr>
          <p:sp>
            <p:nvSpPr>
              <p:cNvPr id="36" name="ZoneTexte 35"/>
              <p:cNvSpPr txBox="1"/>
              <p:nvPr/>
            </p:nvSpPr>
            <p:spPr>
              <a:xfrm>
                <a:off x="3347864" y="5798708"/>
                <a:ext cx="360000" cy="215444"/>
              </a:xfrm>
              <a:prstGeom prst="rect">
                <a:avLst/>
              </a:prstGeom>
              <a:solidFill>
                <a:schemeClr val="accent1"/>
              </a:solidFill>
              <a:ln w="25400">
                <a:noFill/>
              </a:ln>
            </p:spPr>
            <p:txBody>
              <a:bodyPr wrap="square" lIns="0" tIns="0" rIns="0" bIns="0" rtlCol="0">
                <a:spAutoFit/>
              </a:bodyPr>
              <a:lstStyle/>
              <a:p>
                <a:pPr marL="273050" algn="just">
                  <a:tabLst>
                    <a:tab pos="450850" algn="l"/>
                    <a:tab pos="531813" algn="l"/>
                  </a:tabLst>
                </a:pPr>
                <a:endParaRPr lang="en-US" sz="1400" dirty="0">
                  <a:solidFill>
                    <a:srgbClr val="92D050"/>
                  </a:solidFill>
                </a:endParaRPr>
              </a:p>
            </p:txBody>
          </p:sp>
          <p:sp>
            <p:nvSpPr>
              <p:cNvPr id="37" name="ZoneTexte 36"/>
              <p:cNvSpPr txBox="1"/>
              <p:nvPr/>
            </p:nvSpPr>
            <p:spPr>
              <a:xfrm>
                <a:off x="3491880" y="5793260"/>
                <a:ext cx="2520280" cy="215444"/>
              </a:xfrm>
              <a:prstGeom prst="rect">
                <a:avLst/>
              </a:prstGeom>
              <a:noFill/>
              <a:ln w="25400">
                <a:noFill/>
              </a:ln>
            </p:spPr>
            <p:txBody>
              <a:bodyPr wrap="square" lIns="0" tIns="0" rIns="0" bIns="0" rtlCol="0">
                <a:spAutoFit/>
              </a:bodyPr>
              <a:lstStyle/>
              <a:p>
                <a:pPr marL="273050" algn="just">
                  <a:tabLst>
                    <a:tab pos="450850" algn="l"/>
                    <a:tab pos="531813" algn="l"/>
                  </a:tabLst>
                </a:pPr>
                <a:r>
                  <a:rPr lang="en-US" sz="1400" dirty="0"/>
                  <a:t>Soil without miscanthus</a:t>
                </a:r>
              </a:p>
            </p:txBody>
          </p:sp>
        </p:grpSp>
      </p:grpSp>
      <p:cxnSp>
        <p:nvCxnSpPr>
          <p:cNvPr id="40" name="Connecteur droit 39"/>
          <p:cNvCxnSpPr/>
          <p:nvPr/>
        </p:nvCxnSpPr>
        <p:spPr>
          <a:xfrm>
            <a:off x="2721478" y="3140968"/>
            <a:ext cx="38611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flipV="1">
            <a:off x="3475112" y="2206800"/>
            <a:ext cx="304800" cy="637642"/>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flipV="1">
            <a:off x="5796136" y="2206800"/>
            <a:ext cx="304800" cy="637642"/>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flipV="1">
            <a:off x="5004048" y="2206800"/>
            <a:ext cx="304800" cy="637642"/>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flipV="1">
            <a:off x="4195192" y="2206800"/>
            <a:ext cx="304800" cy="637642"/>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47" name="Connecteur droit avec flèche 46"/>
          <p:cNvCxnSpPr/>
          <p:nvPr/>
        </p:nvCxnSpPr>
        <p:spPr>
          <a:xfrm flipV="1">
            <a:off x="2915816" y="2678131"/>
            <a:ext cx="152400" cy="318821"/>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48" name="Ellipse 47"/>
          <p:cNvSpPr/>
          <p:nvPr/>
        </p:nvSpPr>
        <p:spPr>
          <a:xfrm>
            <a:off x="2771800" y="2525621"/>
            <a:ext cx="3711494" cy="831371"/>
          </a:xfrm>
          <a:prstGeom prst="ellipse">
            <a:avLst/>
          </a:prstGeom>
          <a:noFill/>
          <a:ln w="444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735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subTnLst>
                                    <p:set>
                                      <p:cBhvr override="childStyle">
                                        <p:cTn dur="1" fill="hold" display="0" masterRel="nextClick" afterEffect="1"/>
                                        <p:tgtEl>
                                          <p:spTgt spid="4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fade">
                                      <p:cBhvr>
                                        <p:cTn id="15" dur="500"/>
                                        <p:tgtEl>
                                          <p:spTgt spid="1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10"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10" presetClass="entr" presetSubtype="0"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3FECEF47-7412-4BB5-876B-472ED1E30DFF}" type="slidenum">
              <a:rPr lang="en-US" smtClean="0"/>
              <a:t>69</a:t>
            </a:fld>
            <a:endParaRPr lang="en-US" dirty="0"/>
          </a:p>
        </p:txBody>
      </p:sp>
      <p:pic>
        <p:nvPicPr>
          <p:cNvPr id="18434" name="Picture 2"/>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800" y="1404000"/>
            <a:ext cx="4586400" cy="27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2" y="0"/>
            <a:ext cx="9161989" cy="523220"/>
          </a:xfrm>
          <a:prstGeom prst="rect">
            <a:avLst/>
          </a:prstGeom>
          <a:solidFill>
            <a:schemeClr val="accent1">
              <a:lumMod val="40000"/>
              <a:lumOff val="60000"/>
            </a:schemeClr>
          </a:solidFill>
        </p:spPr>
        <p:txBody>
          <a:bodyPr wrap="square" rtlCol="0">
            <a:spAutoFit/>
          </a:bodyPr>
          <a:lstStyle/>
          <a:p>
            <a:pPr algn="ctr"/>
            <a:r>
              <a:rPr lang="en-US" sz="2800" b="1" dirty="0">
                <a:cs typeface="Times New Roman" panose="02020603050405020304" pitchFamily="18" charset="0"/>
              </a:rPr>
              <a:t>Evolution of soil biological parameters</a:t>
            </a:r>
          </a:p>
        </p:txBody>
      </p:sp>
      <p:sp>
        <p:nvSpPr>
          <p:cNvPr id="6" name="Rectangle 5"/>
          <p:cNvSpPr/>
          <p:nvPr/>
        </p:nvSpPr>
        <p:spPr>
          <a:xfrm>
            <a:off x="0" y="620688"/>
            <a:ext cx="9144506" cy="400110"/>
          </a:xfrm>
          <a:prstGeom prst="rect">
            <a:avLst/>
          </a:prstGeom>
        </p:spPr>
        <p:txBody>
          <a:bodyPr wrap="square">
            <a:spAutoFit/>
          </a:bodyPr>
          <a:lstStyle/>
          <a:p>
            <a:pPr marL="273050">
              <a:tabLst>
                <a:tab pos="450850" algn="l"/>
                <a:tab pos="531813" algn="l"/>
              </a:tabLst>
            </a:pPr>
            <a:r>
              <a:rPr lang="en-US" sz="2000" b="1" dirty="0"/>
              <a:t>Quantification of fluorescein liberated upon FDA addition (FDHA): Ratio (T+1/T0)</a:t>
            </a:r>
            <a:endParaRPr lang="en-GB" sz="2000" b="1" dirty="0"/>
          </a:p>
        </p:txBody>
      </p:sp>
      <p:grpSp>
        <p:nvGrpSpPr>
          <p:cNvPr id="7" name="Groupe 6"/>
          <p:cNvGrpSpPr/>
          <p:nvPr/>
        </p:nvGrpSpPr>
        <p:grpSpPr>
          <a:xfrm>
            <a:off x="2387256" y="4327665"/>
            <a:ext cx="4705024" cy="253463"/>
            <a:chOff x="2024362" y="4449123"/>
            <a:chExt cx="5067918" cy="220892"/>
          </a:xfrm>
        </p:grpSpPr>
        <p:grpSp>
          <p:nvGrpSpPr>
            <p:cNvPr id="8" name="Groupe 7"/>
            <p:cNvGrpSpPr/>
            <p:nvPr/>
          </p:nvGrpSpPr>
          <p:grpSpPr>
            <a:xfrm>
              <a:off x="4427984" y="4449600"/>
              <a:ext cx="2664296" cy="215444"/>
              <a:chOff x="3347864" y="5108484"/>
              <a:chExt cx="2664296" cy="215444"/>
            </a:xfrm>
          </p:grpSpPr>
          <p:sp>
            <p:nvSpPr>
              <p:cNvPr id="12" name="ZoneTexte 11"/>
              <p:cNvSpPr txBox="1"/>
              <p:nvPr/>
            </p:nvSpPr>
            <p:spPr>
              <a:xfrm>
                <a:off x="3347864" y="5108484"/>
                <a:ext cx="360000" cy="215444"/>
              </a:xfrm>
              <a:prstGeom prst="rect">
                <a:avLst/>
              </a:prstGeom>
              <a:solidFill>
                <a:srgbClr val="92D050"/>
              </a:solidFill>
              <a:ln w="25400">
                <a:noFill/>
              </a:ln>
            </p:spPr>
            <p:txBody>
              <a:bodyPr wrap="square" lIns="0" tIns="0" rIns="0" bIns="0" rtlCol="0">
                <a:spAutoFit/>
              </a:bodyPr>
              <a:lstStyle/>
              <a:p>
                <a:pPr marL="273050" algn="just">
                  <a:tabLst>
                    <a:tab pos="450850" algn="l"/>
                    <a:tab pos="531813" algn="l"/>
                  </a:tabLst>
                </a:pPr>
                <a:endParaRPr lang="en-US" sz="1400" dirty="0">
                  <a:solidFill>
                    <a:srgbClr val="92D050"/>
                  </a:solidFill>
                </a:endParaRPr>
              </a:p>
            </p:txBody>
          </p:sp>
          <p:sp>
            <p:nvSpPr>
              <p:cNvPr id="13" name="ZoneTexte 12"/>
              <p:cNvSpPr txBox="1"/>
              <p:nvPr/>
            </p:nvSpPr>
            <p:spPr>
              <a:xfrm>
                <a:off x="3491880" y="5108484"/>
                <a:ext cx="2520280" cy="215444"/>
              </a:xfrm>
              <a:prstGeom prst="rect">
                <a:avLst/>
              </a:prstGeom>
              <a:noFill/>
              <a:ln w="25400">
                <a:noFill/>
              </a:ln>
            </p:spPr>
            <p:txBody>
              <a:bodyPr wrap="square" lIns="0" tIns="0" rIns="0" bIns="0" rtlCol="0">
                <a:spAutoFit/>
              </a:bodyPr>
              <a:lstStyle/>
              <a:p>
                <a:pPr marL="273050" algn="just">
                  <a:tabLst>
                    <a:tab pos="450850" algn="l"/>
                    <a:tab pos="531813" algn="l"/>
                  </a:tabLst>
                </a:pPr>
                <a:r>
                  <a:rPr lang="en-US" sz="1400" dirty="0"/>
                  <a:t>Soil with miscanthus</a:t>
                </a:r>
              </a:p>
            </p:txBody>
          </p:sp>
        </p:grpSp>
        <p:grpSp>
          <p:nvGrpSpPr>
            <p:cNvPr id="9" name="Groupe 8"/>
            <p:cNvGrpSpPr/>
            <p:nvPr/>
          </p:nvGrpSpPr>
          <p:grpSpPr>
            <a:xfrm>
              <a:off x="2024362" y="4449123"/>
              <a:ext cx="2664296" cy="220892"/>
              <a:chOff x="3347864" y="5793260"/>
              <a:chExt cx="2664296" cy="220892"/>
            </a:xfrm>
          </p:grpSpPr>
          <p:sp>
            <p:nvSpPr>
              <p:cNvPr id="10" name="ZoneTexte 9"/>
              <p:cNvSpPr txBox="1"/>
              <p:nvPr/>
            </p:nvSpPr>
            <p:spPr>
              <a:xfrm>
                <a:off x="3347864" y="5798708"/>
                <a:ext cx="360000" cy="215444"/>
              </a:xfrm>
              <a:prstGeom prst="rect">
                <a:avLst/>
              </a:prstGeom>
              <a:solidFill>
                <a:schemeClr val="accent1"/>
              </a:solidFill>
              <a:ln w="25400">
                <a:noFill/>
              </a:ln>
            </p:spPr>
            <p:txBody>
              <a:bodyPr wrap="square" lIns="0" tIns="0" rIns="0" bIns="0" rtlCol="0">
                <a:spAutoFit/>
              </a:bodyPr>
              <a:lstStyle/>
              <a:p>
                <a:pPr marL="273050" algn="just">
                  <a:tabLst>
                    <a:tab pos="450850" algn="l"/>
                    <a:tab pos="531813" algn="l"/>
                  </a:tabLst>
                </a:pPr>
                <a:endParaRPr lang="en-US" sz="1400" dirty="0">
                  <a:solidFill>
                    <a:srgbClr val="92D050"/>
                  </a:solidFill>
                </a:endParaRPr>
              </a:p>
            </p:txBody>
          </p:sp>
          <p:sp>
            <p:nvSpPr>
              <p:cNvPr id="11" name="ZoneTexte 10"/>
              <p:cNvSpPr txBox="1"/>
              <p:nvPr/>
            </p:nvSpPr>
            <p:spPr>
              <a:xfrm>
                <a:off x="3491880" y="5793260"/>
                <a:ext cx="2520280" cy="215444"/>
              </a:xfrm>
              <a:prstGeom prst="rect">
                <a:avLst/>
              </a:prstGeom>
              <a:noFill/>
              <a:ln w="25400">
                <a:noFill/>
              </a:ln>
            </p:spPr>
            <p:txBody>
              <a:bodyPr wrap="square" lIns="0" tIns="0" rIns="0" bIns="0" rtlCol="0">
                <a:spAutoFit/>
              </a:bodyPr>
              <a:lstStyle/>
              <a:p>
                <a:pPr marL="273050" algn="just">
                  <a:tabLst>
                    <a:tab pos="450850" algn="l"/>
                    <a:tab pos="531813" algn="l"/>
                  </a:tabLst>
                </a:pPr>
                <a:r>
                  <a:rPr lang="en-US" sz="1400" dirty="0"/>
                  <a:t>Soil without miscanthus</a:t>
                </a:r>
              </a:p>
            </p:txBody>
          </p:sp>
        </p:grpSp>
      </p:grpSp>
      <p:cxnSp>
        <p:nvCxnSpPr>
          <p:cNvPr id="14" name="Connecteur droit 13"/>
          <p:cNvCxnSpPr/>
          <p:nvPr/>
        </p:nvCxnSpPr>
        <p:spPr>
          <a:xfrm>
            <a:off x="2554367" y="3469476"/>
            <a:ext cx="39618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0" y="4726800"/>
            <a:ext cx="9144000" cy="1015663"/>
          </a:xfrm>
          <a:prstGeom prst="rect">
            <a:avLst/>
          </a:prstGeom>
        </p:spPr>
        <p:txBody>
          <a:bodyPr wrap="square">
            <a:spAutoFit/>
          </a:bodyPr>
          <a:lstStyle/>
          <a:p>
            <a:pPr marL="285750" indent="-285750">
              <a:buFont typeface="Wingdings" panose="05000000000000000000" pitchFamily="2" charset="2"/>
              <a:buChar char="§"/>
            </a:pPr>
            <a:r>
              <a:rPr lang="en-US" sz="2000" dirty="0"/>
              <a:t>Slight increase in the unplanted soils mainly the MC one</a:t>
            </a:r>
          </a:p>
          <a:p>
            <a:endParaRPr lang="en-US" sz="1000" dirty="0"/>
          </a:p>
          <a:p>
            <a:pPr marL="285750" indent="-285750">
              <a:buFont typeface="Wingdings" panose="05000000000000000000" pitchFamily="2" charset="2"/>
              <a:buChar char="§"/>
            </a:pPr>
            <a:r>
              <a:rPr lang="en-US" sz="2000" dirty="0"/>
              <a:t>Activity greatly increased in the miscanthus cultivated soils</a:t>
            </a:r>
          </a:p>
          <a:p>
            <a:endParaRPr lang="en-US" sz="1000" dirty="0"/>
          </a:p>
        </p:txBody>
      </p:sp>
      <p:cxnSp>
        <p:nvCxnSpPr>
          <p:cNvPr id="18" name="Connecteur droit avec flèche 17"/>
          <p:cNvCxnSpPr/>
          <p:nvPr/>
        </p:nvCxnSpPr>
        <p:spPr>
          <a:xfrm flipV="1">
            <a:off x="3403104" y="2703649"/>
            <a:ext cx="304800" cy="637642"/>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V="1">
            <a:off x="5724128" y="2703649"/>
            <a:ext cx="304800" cy="637642"/>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V="1">
            <a:off x="4932040" y="2703649"/>
            <a:ext cx="304800" cy="637642"/>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V="1">
            <a:off x="4123184" y="2703649"/>
            <a:ext cx="304800" cy="637642"/>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22" name="Ellipse 21"/>
          <p:cNvSpPr/>
          <p:nvPr/>
        </p:nvSpPr>
        <p:spPr>
          <a:xfrm>
            <a:off x="2555776" y="2852936"/>
            <a:ext cx="3711494" cy="864096"/>
          </a:xfrm>
          <a:prstGeom prst="ellipse">
            <a:avLst/>
          </a:prstGeom>
          <a:noFill/>
          <a:ln w="444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Connecteur droit avec flèche 22"/>
          <p:cNvCxnSpPr/>
          <p:nvPr/>
        </p:nvCxnSpPr>
        <p:spPr>
          <a:xfrm flipV="1">
            <a:off x="2683024" y="2708920"/>
            <a:ext cx="304800" cy="637642"/>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73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500"/>
                                        <p:tgtEl>
                                          <p:spTgt spid="1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4307466" cy="653210"/>
          </a:xfrm>
        </p:spPr>
        <p:txBody>
          <a:bodyPr>
            <a:noAutofit/>
          </a:bodyPr>
          <a:lstStyle/>
          <a:p>
            <a:r>
              <a:rPr lang="en-IN" sz="4000" b="1" dirty="0">
                <a:latin typeface="Cambria" pitchFamily="18" charset="0"/>
                <a:ea typeface="Cambria" pitchFamily="18" charset="0"/>
              </a:rPr>
              <a:t>Soil Pollution</a:t>
            </a:r>
            <a:endParaRPr lang="en-US" sz="4000" b="1" dirty="0">
              <a:latin typeface="Cambria" pitchFamily="18" charset="0"/>
              <a:ea typeface="Cambria" pitchFamily="18" charset="0"/>
            </a:endParaRPr>
          </a:p>
        </p:txBody>
      </p:sp>
      <p:sp>
        <p:nvSpPr>
          <p:cNvPr id="3" name="Rectangle 2"/>
          <p:cNvSpPr/>
          <p:nvPr/>
        </p:nvSpPr>
        <p:spPr>
          <a:xfrm>
            <a:off x="742562" y="1484784"/>
            <a:ext cx="4032448" cy="3785652"/>
          </a:xfrm>
          <a:prstGeom prst="rect">
            <a:avLst/>
          </a:prstGeom>
        </p:spPr>
        <p:txBody>
          <a:bodyPr wrap="square">
            <a:spAutoFit/>
          </a:bodyPr>
          <a:lstStyle/>
          <a:p>
            <a:pPr algn="just"/>
            <a:r>
              <a:rPr lang="en-US" sz="2000" dirty="0">
                <a:solidFill>
                  <a:srgbClr val="000000"/>
                </a:solidFill>
              </a:rPr>
              <a:t>“Soil pollution” refers to the presence in the soil of a chemical or substance out of place and/or present at a </a:t>
            </a:r>
            <a:r>
              <a:rPr lang="en-US" sz="2000" b="1" dirty="0">
                <a:solidFill>
                  <a:srgbClr val="000000"/>
                </a:solidFill>
              </a:rPr>
              <a:t>higher than normal concentration that has adverse </a:t>
            </a:r>
            <a:r>
              <a:rPr lang="en-US" sz="2000" dirty="0">
                <a:solidFill>
                  <a:srgbClr val="000000"/>
                </a:solidFill>
              </a:rPr>
              <a:t>effects on any non-targeted organism </a:t>
            </a:r>
            <a:r>
              <a:rPr lang="cs-CZ" sz="2000" dirty="0"/>
              <a:t>(FAO and ITPS, 2015)</a:t>
            </a:r>
            <a:r>
              <a:rPr lang="en-US" sz="2000" dirty="0">
                <a:solidFill>
                  <a:srgbClr val="000000"/>
                </a:solidFill>
              </a:rPr>
              <a:t>. </a:t>
            </a:r>
          </a:p>
          <a:p>
            <a:pPr algn="just"/>
            <a:endParaRPr lang="en-US" sz="2000" dirty="0">
              <a:solidFill>
                <a:srgbClr val="000000"/>
              </a:solidFill>
            </a:endParaRPr>
          </a:p>
          <a:p>
            <a:pPr algn="just"/>
            <a:r>
              <a:rPr lang="en-US" sz="2000" dirty="0">
                <a:solidFill>
                  <a:srgbClr val="000000"/>
                </a:solidFill>
              </a:rPr>
              <a:t>Soil pollution often cannot be directly assessed or visually perceived, making it a hidden danger.</a:t>
            </a:r>
            <a:endParaRPr lang="cs-CZ" sz="2000" dirty="0"/>
          </a:p>
        </p:txBody>
      </p:sp>
      <p:pic>
        <p:nvPicPr>
          <p:cNvPr id="5" name="Picture 4"/>
          <p:cNvPicPr>
            <a:picLocks noChangeAspect="1"/>
          </p:cNvPicPr>
          <p:nvPr/>
        </p:nvPicPr>
        <p:blipFill>
          <a:blip r:embed="rId2"/>
          <a:stretch>
            <a:fillRect/>
          </a:stretch>
        </p:blipFill>
        <p:spPr>
          <a:xfrm>
            <a:off x="5076056" y="1050123"/>
            <a:ext cx="3894393" cy="5523522"/>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726800"/>
            <a:ext cx="9144000" cy="1169551"/>
          </a:xfrm>
          <a:prstGeom prst="rect">
            <a:avLst/>
          </a:prstGeom>
        </p:spPr>
        <p:txBody>
          <a:bodyPr wrap="square">
            <a:spAutoFit/>
          </a:bodyPr>
          <a:lstStyle/>
          <a:p>
            <a:pPr marL="285750" indent="-285750">
              <a:buFont typeface="Wingdings" panose="05000000000000000000" pitchFamily="2" charset="2"/>
              <a:buChar char="§"/>
            </a:pPr>
            <a:r>
              <a:rPr lang="en-US" sz="2000" dirty="0"/>
              <a:t>Slight increase detected in the unplanted soils but no significant difference between soils </a:t>
            </a:r>
          </a:p>
          <a:p>
            <a:pPr marL="285750" indent="-285750">
              <a:buFont typeface="Wingdings" panose="05000000000000000000" pitchFamily="2" charset="2"/>
              <a:buChar char="§"/>
            </a:pPr>
            <a:endParaRPr lang="en-US" sz="1000" dirty="0"/>
          </a:p>
          <a:p>
            <a:pPr marL="285750" indent="-285750">
              <a:buFont typeface="Wingdings" panose="05000000000000000000" pitchFamily="2" charset="2"/>
              <a:buChar char="§"/>
            </a:pPr>
            <a:r>
              <a:rPr lang="en-US" sz="2000" dirty="0"/>
              <a:t>High increase in the miscanthus cultivated soils</a:t>
            </a:r>
          </a:p>
        </p:txBody>
      </p:sp>
      <p:sp>
        <p:nvSpPr>
          <p:cNvPr id="16" name="Rectangle 15"/>
          <p:cNvSpPr/>
          <p:nvPr/>
        </p:nvSpPr>
        <p:spPr>
          <a:xfrm>
            <a:off x="8676456" y="2060848"/>
            <a:ext cx="432048" cy="10801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Rectangle 17"/>
          <p:cNvSpPr/>
          <p:nvPr/>
        </p:nvSpPr>
        <p:spPr>
          <a:xfrm>
            <a:off x="17481" y="620688"/>
            <a:ext cx="9144506" cy="400110"/>
          </a:xfrm>
          <a:prstGeom prst="rect">
            <a:avLst/>
          </a:prstGeom>
        </p:spPr>
        <p:txBody>
          <a:bodyPr wrap="square">
            <a:spAutoFit/>
          </a:bodyPr>
          <a:lstStyle/>
          <a:p>
            <a:pPr algn="ctr"/>
            <a:r>
              <a:rPr lang="en-US" sz="2000" b="1" dirty="0"/>
              <a:t>Quantification of  the oxidation rate of ABTS to ABTS</a:t>
            </a:r>
            <a:r>
              <a:rPr lang="en-US" sz="2000" b="1" baseline="30000" dirty="0"/>
              <a:t>+</a:t>
            </a:r>
            <a:r>
              <a:rPr lang="en-US" sz="2000" b="1" dirty="0"/>
              <a:t> (laccase): Ratio (T+1/T0)</a:t>
            </a:r>
          </a:p>
        </p:txBody>
      </p:sp>
      <p:sp>
        <p:nvSpPr>
          <p:cNvPr id="2" name="Espace réservé du numéro de diapositive 1"/>
          <p:cNvSpPr>
            <a:spLocks noGrp="1"/>
          </p:cNvSpPr>
          <p:nvPr>
            <p:ph type="sldNum" sz="quarter" idx="12"/>
          </p:nvPr>
        </p:nvSpPr>
        <p:spPr/>
        <p:txBody>
          <a:bodyPr/>
          <a:lstStyle/>
          <a:p>
            <a:fld id="{3FECEF47-7412-4BB5-876B-472ED1E30DFF}" type="slidenum">
              <a:rPr lang="en-US" smtClean="0"/>
              <a:t>70</a:t>
            </a:fld>
            <a:endParaRPr lang="en-US" dirty="0"/>
          </a:p>
        </p:txBody>
      </p:sp>
      <p:pic>
        <p:nvPicPr>
          <p:cNvPr id="15364" name="Picture 4"/>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800" y="1404000"/>
            <a:ext cx="4586400" cy="27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ZoneTexte 35"/>
          <p:cNvSpPr txBox="1"/>
          <p:nvPr/>
        </p:nvSpPr>
        <p:spPr>
          <a:xfrm>
            <a:off x="-2" y="0"/>
            <a:ext cx="9161989" cy="523220"/>
          </a:xfrm>
          <a:prstGeom prst="rect">
            <a:avLst/>
          </a:prstGeom>
          <a:solidFill>
            <a:schemeClr val="accent1">
              <a:lumMod val="40000"/>
              <a:lumOff val="60000"/>
            </a:schemeClr>
          </a:solidFill>
        </p:spPr>
        <p:txBody>
          <a:bodyPr wrap="square" rtlCol="0">
            <a:spAutoFit/>
          </a:bodyPr>
          <a:lstStyle/>
          <a:p>
            <a:pPr algn="ctr"/>
            <a:r>
              <a:rPr lang="en-US" sz="2800" b="1" dirty="0">
                <a:cs typeface="Times New Roman" panose="02020603050405020304" pitchFamily="18" charset="0"/>
              </a:rPr>
              <a:t>Evolution of soil biological parameters</a:t>
            </a:r>
          </a:p>
        </p:txBody>
      </p:sp>
      <p:grpSp>
        <p:nvGrpSpPr>
          <p:cNvPr id="37" name="Groupe 36"/>
          <p:cNvGrpSpPr/>
          <p:nvPr/>
        </p:nvGrpSpPr>
        <p:grpSpPr>
          <a:xfrm>
            <a:off x="2387256" y="4327665"/>
            <a:ext cx="4705024" cy="253463"/>
            <a:chOff x="2024362" y="4449123"/>
            <a:chExt cx="5067918" cy="220892"/>
          </a:xfrm>
        </p:grpSpPr>
        <p:grpSp>
          <p:nvGrpSpPr>
            <p:cNvPr id="38" name="Groupe 37"/>
            <p:cNvGrpSpPr/>
            <p:nvPr/>
          </p:nvGrpSpPr>
          <p:grpSpPr>
            <a:xfrm>
              <a:off x="4427984" y="4449600"/>
              <a:ext cx="2664296" cy="215444"/>
              <a:chOff x="3347864" y="5108484"/>
              <a:chExt cx="2664296" cy="215444"/>
            </a:xfrm>
          </p:grpSpPr>
          <p:sp>
            <p:nvSpPr>
              <p:cNvPr id="42" name="ZoneTexte 41"/>
              <p:cNvSpPr txBox="1"/>
              <p:nvPr/>
            </p:nvSpPr>
            <p:spPr>
              <a:xfrm>
                <a:off x="3347864" y="5108484"/>
                <a:ext cx="360000" cy="215444"/>
              </a:xfrm>
              <a:prstGeom prst="rect">
                <a:avLst/>
              </a:prstGeom>
              <a:solidFill>
                <a:srgbClr val="92D050"/>
              </a:solidFill>
              <a:ln w="25400">
                <a:noFill/>
              </a:ln>
            </p:spPr>
            <p:txBody>
              <a:bodyPr wrap="square" lIns="0" tIns="0" rIns="0" bIns="0" rtlCol="0">
                <a:spAutoFit/>
              </a:bodyPr>
              <a:lstStyle/>
              <a:p>
                <a:pPr marL="273050" algn="just">
                  <a:tabLst>
                    <a:tab pos="450850" algn="l"/>
                    <a:tab pos="531813" algn="l"/>
                  </a:tabLst>
                </a:pPr>
                <a:endParaRPr lang="en-US" sz="1400" dirty="0">
                  <a:solidFill>
                    <a:srgbClr val="92D050"/>
                  </a:solidFill>
                </a:endParaRPr>
              </a:p>
            </p:txBody>
          </p:sp>
          <p:sp>
            <p:nvSpPr>
              <p:cNvPr id="43" name="ZoneTexte 42"/>
              <p:cNvSpPr txBox="1"/>
              <p:nvPr/>
            </p:nvSpPr>
            <p:spPr>
              <a:xfrm>
                <a:off x="3491880" y="5108484"/>
                <a:ext cx="2520280" cy="215444"/>
              </a:xfrm>
              <a:prstGeom prst="rect">
                <a:avLst/>
              </a:prstGeom>
              <a:noFill/>
              <a:ln w="25400">
                <a:noFill/>
              </a:ln>
            </p:spPr>
            <p:txBody>
              <a:bodyPr wrap="square" lIns="0" tIns="0" rIns="0" bIns="0" rtlCol="0">
                <a:spAutoFit/>
              </a:bodyPr>
              <a:lstStyle/>
              <a:p>
                <a:pPr marL="273050" algn="just">
                  <a:tabLst>
                    <a:tab pos="450850" algn="l"/>
                    <a:tab pos="531813" algn="l"/>
                  </a:tabLst>
                </a:pPr>
                <a:r>
                  <a:rPr lang="en-US" sz="1400" dirty="0"/>
                  <a:t>Soil with miscanthus</a:t>
                </a:r>
              </a:p>
            </p:txBody>
          </p:sp>
        </p:grpSp>
        <p:grpSp>
          <p:nvGrpSpPr>
            <p:cNvPr id="39" name="Groupe 38"/>
            <p:cNvGrpSpPr/>
            <p:nvPr/>
          </p:nvGrpSpPr>
          <p:grpSpPr>
            <a:xfrm>
              <a:off x="2024362" y="4449123"/>
              <a:ext cx="2664296" cy="220892"/>
              <a:chOff x="3347864" y="5793260"/>
              <a:chExt cx="2664296" cy="220892"/>
            </a:xfrm>
          </p:grpSpPr>
          <p:sp>
            <p:nvSpPr>
              <p:cNvPr id="40" name="ZoneTexte 39"/>
              <p:cNvSpPr txBox="1"/>
              <p:nvPr/>
            </p:nvSpPr>
            <p:spPr>
              <a:xfrm>
                <a:off x="3347864" y="5798708"/>
                <a:ext cx="360000" cy="215444"/>
              </a:xfrm>
              <a:prstGeom prst="rect">
                <a:avLst/>
              </a:prstGeom>
              <a:solidFill>
                <a:schemeClr val="accent1"/>
              </a:solidFill>
              <a:ln w="25400">
                <a:noFill/>
              </a:ln>
            </p:spPr>
            <p:txBody>
              <a:bodyPr wrap="square" lIns="0" tIns="0" rIns="0" bIns="0" rtlCol="0">
                <a:spAutoFit/>
              </a:bodyPr>
              <a:lstStyle/>
              <a:p>
                <a:pPr marL="273050" algn="just">
                  <a:tabLst>
                    <a:tab pos="450850" algn="l"/>
                    <a:tab pos="531813" algn="l"/>
                  </a:tabLst>
                </a:pPr>
                <a:endParaRPr lang="en-US" sz="1400" dirty="0">
                  <a:solidFill>
                    <a:srgbClr val="92D050"/>
                  </a:solidFill>
                </a:endParaRPr>
              </a:p>
            </p:txBody>
          </p:sp>
          <p:sp>
            <p:nvSpPr>
              <p:cNvPr id="41" name="ZoneTexte 40"/>
              <p:cNvSpPr txBox="1"/>
              <p:nvPr/>
            </p:nvSpPr>
            <p:spPr>
              <a:xfrm>
                <a:off x="3491880" y="5793260"/>
                <a:ext cx="2520280" cy="215444"/>
              </a:xfrm>
              <a:prstGeom prst="rect">
                <a:avLst/>
              </a:prstGeom>
              <a:noFill/>
              <a:ln w="25400">
                <a:noFill/>
              </a:ln>
            </p:spPr>
            <p:txBody>
              <a:bodyPr wrap="square" lIns="0" tIns="0" rIns="0" bIns="0" rtlCol="0">
                <a:spAutoFit/>
              </a:bodyPr>
              <a:lstStyle/>
              <a:p>
                <a:pPr marL="273050" algn="just">
                  <a:tabLst>
                    <a:tab pos="450850" algn="l"/>
                    <a:tab pos="531813" algn="l"/>
                  </a:tabLst>
                </a:pPr>
                <a:r>
                  <a:rPr lang="en-US" sz="1400" dirty="0"/>
                  <a:t>Soil without miscanthus</a:t>
                </a:r>
              </a:p>
            </p:txBody>
          </p:sp>
        </p:grpSp>
      </p:grpSp>
      <p:cxnSp>
        <p:nvCxnSpPr>
          <p:cNvPr id="45" name="Connecteur droit avec flèche 44"/>
          <p:cNvCxnSpPr/>
          <p:nvPr/>
        </p:nvCxnSpPr>
        <p:spPr>
          <a:xfrm flipV="1">
            <a:off x="3563888" y="2494704"/>
            <a:ext cx="216024" cy="535894"/>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flipV="1">
            <a:off x="2771800" y="2492896"/>
            <a:ext cx="216024" cy="535894"/>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47" name="Connecteur droit avec flèche 46"/>
          <p:cNvCxnSpPr/>
          <p:nvPr/>
        </p:nvCxnSpPr>
        <p:spPr>
          <a:xfrm flipV="1">
            <a:off x="5004048" y="2494704"/>
            <a:ext cx="216024" cy="535894"/>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flipV="1">
            <a:off x="5796136" y="2494704"/>
            <a:ext cx="216024" cy="535894"/>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flipV="1">
            <a:off x="4283968" y="2494704"/>
            <a:ext cx="216024" cy="535894"/>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50" name="Ellipse 49"/>
          <p:cNvSpPr/>
          <p:nvPr/>
        </p:nvSpPr>
        <p:spPr>
          <a:xfrm>
            <a:off x="2627784" y="2780928"/>
            <a:ext cx="3717120" cy="439255"/>
          </a:xfrm>
          <a:prstGeom prst="ellipse">
            <a:avLst/>
          </a:prstGeom>
          <a:noFill/>
          <a:ln w="444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Connecteur droit 50"/>
          <p:cNvCxnSpPr/>
          <p:nvPr/>
        </p:nvCxnSpPr>
        <p:spPr>
          <a:xfrm>
            <a:off x="2674180" y="3260274"/>
            <a:ext cx="38611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73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subTnLst>
                                    <p:set>
                                      <p:cBhvr override="childStyle">
                                        <p:cTn dur="1" fill="hold" display="0" masterRel="nextClick" afterEffect="1"/>
                                        <p:tgtEl>
                                          <p:spTgt spid="5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10"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par>
                                <p:cTn id="25" presetID="10"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par>
                                <p:cTn id="28" presetID="10" presetClass="entr" presetSubtype="0"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726800"/>
            <a:ext cx="9144000" cy="861774"/>
          </a:xfrm>
          <a:prstGeom prst="rect">
            <a:avLst/>
          </a:prstGeom>
        </p:spPr>
        <p:txBody>
          <a:bodyPr wrap="square">
            <a:spAutoFit/>
          </a:bodyPr>
          <a:lstStyle/>
          <a:p>
            <a:pPr marL="342900" indent="-342900">
              <a:buFont typeface="Wingdings" panose="05000000000000000000" pitchFamily="2" charset="2"/>
              <a:buChar char="§"/>
            </a:pPr>
            <a:r>
              <a:rPr lang="en-US" sz="2000" dirty="0"/>
              <a:t>No significant increase and variations detected in the unplanted soils</a:t>
            </a:r>
          </a:p>
          <a:p>
            <a:endParaRPr lang="en-US" sz="1000" dirty="0"/>
          </a:p>
          <a:p>
            <a:pPr marL="342900" indent="-342900">
              <a:buFont typeface="Wingdings" panose="05000000000000000000" pitchFamily="2" charset="2"/>
              <a:buChar char="§"/>
            </a:pPr>
            <a:r>
              <a:rPr lang="en-US" sz="2000" dirty="0"/>
              <a:t>Activity increased in the miscanthus cultivated soils </a:t>
            </a:r>
          </a:p>
        </p:txBody>
      </p:sp>
      <p:sp>
        <p:nvSpPr>
          <p:cNvPr id="12" name="Rectangle 11"/>
          <p:cNvSpPr/>
          <p:nvPr/>
        </p:nvSpPr>
        <p:spPr>
          <a:xfrm>
            <a:off x="8820472" y="2109451"/>
            <a:ext cx="236960" cy="92350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Rectangle 18"/>
          <p:cNvSpPr/>
          <p:nvPr/>
        </p:nvSpPr>
        <p:spPr>
          <a:xfrm>
            <a:off x="17481" y="620688"/>
            <a:ext cx="9144506" cy="400110"/>
          </a:xfrm>
          <a:prstGeom prst="rect">
            <a:avLst/>
          </a:prstGeom>
        </p:spPr>
        <p:txBody>
          <a:bodyPr wrap="square">
            <a:spAutoFit/>
          </a:bodyPr>
          <a:lstStyle/>
          <a:p>
            <a:pPr algn="ctr"/>
            <a:r>
              <a:rPr lang="en-GB" sz="2000" b="1" dirty="0"/>
              <a:t>Quantification</a:t>
            </a:r>
            <a:r>
              <a:rPr lang="en-US" sz="2000" b="1" dirty="0"/>
              <a:t> of p-nitrophenol released (acid phosphatase): Ratio (T+1/T0)</a:t>
            </a:r>
          </a:p>
        </p:txBody>
      </p:sp>
      <p:sp>
        <p:nvSpPr>
          <p:cNvPr id="2" name="Espace réservé du numéro de diapositive 1"/>
          <p:cNvSpPr>
            <a:spLocks noGrp="1"/>
          </p:cNvSpPr>
          <p:nvPr>
            <p:ph type="sldNum" sz="quarter" idx="12"/>
          </p:nvPr>
        </p:nvSpPr>
        <p:spPr/>
        <p:txBody>
          <a:bodyPr/>
          <a:lstStyle/>
          <a:p>
            <a:fld id="{3FECEF47-7412-4BB5-876B-472ED1E30DFF}" type="slidenum">
              <a:rPr lang="en-US" smtClean="0"/>
              <a:t>71</a:t>
            </a:fld>
            <a:endParaRPr lang="en-US" dirty="0"/>
          </a:p>
        </p:txBody>
      </p:sp>
      <p:pic>
        <p:nvPicPr>
          <p:cNvPr id="16386" name="Picture 2"/>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800" y="1404000"/>
            <a:ext cx="4586400" cy="27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ZoneTexte 35"/>
          <p:cNvSpPr txBox="1"/>
          <p:nvPr/>
        </p:nvSpPr>
        <p:spPr>
          <a:xfrm>
            <a:off x="-2" y="0"/>
            <a:ext cx="9161989" cy="523220"/>
          </a:xfrm>
          <a:prstGeom prst="rect">
            <a:avLst/>
          </a:prstGeom>
          <a:solidFill>
            <a:schemeClr val="accent1">
              <a:lumMod val="40000"/>
              <a:lumOff val="60000"/>
            </a:schemeClr>
          </a:solidFill>
        </p:spPr>
        <p:txBody>
          <a:bodyPr wrap="square" rtlCol="0">
            <a:spAutoFit/>
          </a:bodyPr>
          <a:lstStyle/>
          <a:p>
            <a:pPr algn="ctr"/>
            <a:r>
              <a:rPr lang="en-US" sz="2800" b="1" dirty="0">
                <a:cs typeface="Times New Roman" panose="02020603050405020304" pitchFamily="18" charset="0"/>
              </a:rPr>
              <a:t>Evolution of soil biological parameters</a:t>
            </a:r>
          </a:p>
        </p:txBody>
      </p:sp>
      <p:cxnSp>
        <p:nvCxnSpPr>
          <p:cNvPr id="37" name="Connecteur droit 36"/>
          <p:cNvCxnSpPr/>
          <p:nvPr/>
        </p:nvCxnSpPr>
        <p:spPr>
          <a:xfrm>
            <a:off x="2658414" y="2920244"/>
            <a:ext cx="38611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 name="Groupe 38"/>
          <p:cNvGrpSpPr/>
          <p:nvPr/>
        </p:nvGrpSpPr>
        <p:grpSpPr>
          <a:xfrm>
            <a:off x="2387256" y="4327665"/>
            <a:ext cx="4705024" cy="253463"/>
            <a:chOff x="2024362" y="4449123"/>
            <a:chExt cx="5067918" cy="220892"/>
          </a:xfrm>
        </p:grpSpPr>
        <p:grpSp>
          <p:nvGrpSpPr>
            <p:cNvPr id="40" name="Groupe 39"/>
            <p:cNvGrpSpPr/>
            <p:nvPr/>
          </p:nvGrpSpPr>
          <p:grpSpPr>
            <a:xfrm>
              <a:off x="4427984" y="4449600"/>
              <a:ext cx="2664296" cy="215444"/>
              <a:chOff x="3347864" y="5108484"/>
              <a:chExt cx="2664296" cy="215444"/>
            </a:xfrm>
          </p:grpSpPr>
          <p:sp>
            <p:nvSpPr>
              <p:cNvPr id="44" name="ZoneTexte 43"/>
              <p:cNvSpPr txBox="1"/>
              <p:nvPr/>
            </p:nvSpPr>
            <p:spPr>
              <a:xfrm>
                <a:off x="3347864" y="5108484"/>
                <a:ext cx="360000" cy="215444"/>
              </a:xfrm>
              <a:prstGeom prst="rect">
                <a:avLst/>
              </a:prstGeom>
              <a:solidFill>
                <a:srgbClr val="92D050"/>
              </a:solidFill>
              <a:ln w="25400">
                <a:noFill/>
              </a:ln>
            </p:spPr>
            <p:txBody>
              <a:bodyPr wrap="square" lIns="0" tIns="0" rIns="0" bIns="0" rtlCol="0">
                <a:spAutoFit/>
              </a:bodyPr>
              <a:lstStyle/>
              <a:p>
                <a:pPr marL="273050" algn="just">
                  <a:tabLst>
                    <a:tab pos="450850" algn="l"/>
                    <a:tab pos="531813" algn="l"/>
                  </a:tabLst>
                </a:pPr>
                <a:endParaRPr lang="en-US" sz="1400" dirty="0">
                  <a:solidFill>
                    <a:srgbClr val="92D050"/>
                  </a:solidFill>
                </a:endParaRPr>
              </a:p>
            </p:txBody>
          </p:sp>
          <p:sp>
            <p:nvSpPr>
              <p:cNvPr id="45" name="ZoneTexte 44"/>
              <p:cNvSpPr txBox="1"/>
              <p:nvPr/>
            </p:nvSpPr>
            <p:spPr>
              <a:xfrm>
                <a:off x="3491880" y="5108484"/>
                <a:ext cx="2520280" cy="215444"/>
              </a:xfrm>
              <a:prstGeom prst="rect">
                <a:avLst/>
              </a:prstGeom>
              <a:noFill/>
              <a:ln w="25400">
                <a:noFill/>
              </a:ln>
            </p:spPr>
            <p:txBody>
              <a:bodyPr wrap="square" lIns="0" tIns="0" rIns="0" bIns="0" rtlCol="0">
                <a:spAutoFit/>
              </a:bodyPr>
              <a:lstStyle/>
              <a:p>
                <a:pPr marL="273050" algn="just">
                  <a:tabLst>
                    <a:tab pos="450850" algn="l"/>
                    <a:tab pos="531813" algn="l"/>
                  </a:tabLst>
                </a:pPr>
                <a:r>
                  <a:rPr lang="en-US" sz="1400" dirty="0"/>
                  <a:t>Soil with miscanthus</a:t>
                </a:r>
              </a:p>
            </p:txBody>
          </p:sp>
        </p:grpSp>
        <p:grpSp>
          <p:nvGrpSpPr>
            <p:cNvPr id="41" name="Groupe 40"/>
            <p:cNvGrpSpPr/>
            <p:nvPr/>
          </p:nvGrpSpPr>
          <p:grpSpPr>
            <a:xfrm>
              <a:off x="2024362" y="4449123"/>
              <a:ext cx="2664296" cy="220892"/>
              <a:chOff x="3347864" y="5793260"/>
              <a:chExt cx="2664296" cy="220892"/>
            </a:xfrm>
          </p:grpSpPr>
          <p:sp>
            <p:nvSpPr>
              <p:cNvPr id="42" name="ZoneTexte 41"/>
              <p:cNvSpPr txBox="1"/>
              <p:nvPr/>
            </p:nvSpPr>
            <p:spPr>
              <a:xfrm>
                <a:off x="3347864" y="5798708"/>
                <a:ext cx="360000" cy="215444"/>
              </a:xfrm>
              <a:prstGeom prst="rect">
                <a:avLst/>
              </a:prstGeom>
              <a:solidFill>
                <a:schemeClr val="accent1"/>
              </a:solidFill>
              <a:ln w="25400">
                <a:noFill/>
              </a:ln>
            </p:spPr>
            <p:txBody>
              <a:bodyPr wrap="square" lIns="0" tIns="0" rIns="0" bIns="0" rtlCol="0">
                <a:spAutoFit/>
              </a:bodyPr>
              <a:lstStyle/>
              <a:p>
                <a:pPr marL="273050" algn="just">
                  <a:tabLst>
                    <a:tab pos="450850" algn="l"/>
                    <a:tab pos="531813" algn="l"/>
                  </a:tabLst>
                </a:pPr>
                <a:endParaRPr lang="en-US" sz="1400" dirty="0">
                  <a:solidFill>
                    <a:srgbClr val="92D050"/>
                  </a:solidFill>
                </a:endParaRPr>
              </a:p>
            </p:txBody>
          </p:sp>
          <p:sp>
            <p:nvSpPr>
              <p:cNvPr id="43" name="ZoneTexte 42"/>
              <p:cNvSpPr txBox="1"/>
              <p:nvPr/>
            </p:nvSpPr>
            <p:spPr>
              <a:xfrm>
                <a:off x="3491880" y="5793260"/>
                <a:ext cx="2520280" cy="215444"/>
              </a:xfrm>
              <a:prstGeom prst="rect">
                <a:avLst/>
              </a:prstGeom>
              <a:noFill/>
              <a:ln w="25400">
                <a:noFill/>
              </a:ln>
            </p:spPr>
            <p:txBody>
              <a:bodyPr wrap="square" lIns="0" tIns="0" rIns="0" bIns="0" rtlCol="0">
                <a:spAutoFit/>
              </a:bodyPr>
              <a:lstStyle/>
              <a:p>
                <a:pPr marL="273050" algn="just">
                  <a:tabLst>
                    <a:tab pos="450850" algn="l"/>
                    <a:tab pos="531813" algn="l"/>
                  </a:tabLst>
                </a:pPr>
                <a:r>
                  <a:rPr lang="en-US" sz="1400" dirty="0"/>
                  <a:t>Soil without miscanthus</a:t>
                </a:r>
              </a:p>
            </p:txBody>
          </p:sp>
        </p:grpSp>
      </p:grpSp>
      <p:sp>
        <p:nvSpPr>
          <p:cNvPr id="47" name="Ellipse 46"/>
          <p:cNvSpPr/>
          <p:nvPr/>
        </p:nvSpPr>
        <p:spPr>
          <a:xfrm>
            <a:off x="2627784" y="2564904"/>
            <a:ext cx="3816424" cy="432048"/>
          </a:xfrm>
          <a:prstGeom prst="ellipse">
            <a:avLst/>
          </a:prstGeom>
          <a:noFill/>
          <a:ln w="444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Connecteur droit avec flèche 47"/>
          <p:cNvCxnSpPr/>
          <p:nvPr/>
        </p:nvCxnSpPr>
        <p:spPr>
          <a:xfrm flipV="1">
            <a:off x="4139952" y="2289600"/>
            <a:ext cx="432048" cy="506153"/>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flipV="1">
            <a:off x="5652120" y="2289600"/>
            <a:ext cx="432048" cy="506153"/>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flipV="1">
            <a:off x="4860032" y="2289600"/>
            <a:ext cx="432048" cy="506153"/>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flipV="1">
            <a:off x="3419872" y="2289600"/>
            <a:ext cx="432048" cy="506153"/>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flipV="1">
            <a:off x="2627251" y="2289825"/>
            <a:ext cx="432048" cy="506153"/>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203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subTnLst>
                                    <p:set>
                                      <p:cBhvr override="childStyle">
                                        <p:cTn dur="1" fill="hold" display="0" masterRel="nextClick" afterEffect="1"/>
                                        <p:tgtEl>
                                          <p:spTgt spid="4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10"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par>
                                <p:cTn id="22" presetID="10" presetClass="entr" presetSubtype="0" fill="hold"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par>
                                <p:cTn id="25" presetID="10"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10" presetClass="entr" presetSubtype="0" fill="hold"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69" y="1600201"/>
            <a:ext cx="9144000" cy="3977700"/>
          </a:xfrm>
        </p:spPr>
        <p:txBody>
          <a:bodyPr/>
          <a:lstStyle/>
          <a:p>
            <a:pPr marL="0" indent="0" algn="ctr">
              <a:buNone/>
            </a:pPr>
            <a:r>
              <a:rPr lang="en-US" dirty="0">
                <a:latin typeface="Times New Roman" panose="02020603050405020304" pitchFamily="18" charset="0"/>
                <a:cs typeface="Times New Roman" panose="02020603050405020304" pitchFamily="18" charset="0"/>
              </a:rPr>
              <a:t> </a:t>
            </a:r>
          </a:p>
        </p:txBody>
      </p:sp>
      <p:sp>
        <p:nvSpPr>
          <p:cNvPr id="19" name="Rectangle 18"/>
          <p:cNvSpPr/>
          <p:nvPr/>
        </p:nvSpPr>
        <p:spPr>
          <a:xfrm>
            <a:off x="0" y="4726800"/>
            <a:ext cx="9144000" cy="861774"/>
          </a:xfrm>
          <a:prstGeom prst="rect">
            <a:avLst/>
          </a:prstGeom>
        </p:spPr>
        <p:txBody>
          <a:bodyPr wrap="square">
            <a:spAutoFit/>
          </a:bodyPr>
          <a:lstStyle/>
          <a:p>
            <a:pPr marL="342900" indent="-342900">
              <a:buFont typeface="Wingdings" panose="05000000000000000000" pitchFamily="2" charset="2"/>
              <a:buChar char="§"/>
            </a:pPr>
            <a:r>
              <a:rPr lang="en-US" sz="2000" dirty="0"/>
              <a:t>Slight increase without significant variations in the unplanted soils</a:t>
            </a:r>
          </a:p>
          <a:p>
            <a:endParaRPr lang="en-US" sz="1000" dirty="0"/>
          </a:p>
          <a:p>
            <a:pPr marL="342900" indent="-342900">
              <a:buFont typeface="Wingdings" panose="05000000000000000000" pitchFamily="2" charset="2"/>
              <a:buChar char="§"/>
            </a:pPr>
            <a:r>
              <a:rPr lang="en-US" sz="2000" dirty="0"/>
              <a:t>Activity increased in the miscanthus cultivated soils </a:t>
            </a:r>
          </a:p>
        </p:txBody>
      </p:sp>
      <p:sp>
        <p:nvSpPr>
          <p:cNvPr id="21" name="Rectangle 20"/>
          <p:cNvSpPr/>
          <p:nvPr/>
        </p:nvSpPr>
        <p:spPr>
          <a:xfrm>
            <a:off x="8820472" y="2198746"/>
            <a:ext cx="236960" cy="83421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Rectangle 17"/>
          <p:cNvSpPr/>
          <p:nvPr/>
        </p:nvSpPr>
        <p:spPr>
          <a:xfrm>
            <a:off x="17481" y="620688"/>
            <a:ext cx="9144506" cy="400110"/>
          </a:xfrm>
          <a:prstGeom prst="rect">
            <a:avLst/>
          </a:prstGeom>
        </p:spPr>
        <p:txBody>
          <a:bodyPr wrap="square">
            <a:spAutoFit/>
          </a:bodyPr>
          <a:lstStyle/>
          <a:p>
            <a:pPr algn="ctr"/>
            <a:r>
              <a:rPr lang="en-US" sz="2000" b="1" dirty="0"/>
              <a:t>Quantification of N released into soils (urease): Ratio (T+1/T0)</a:t>
            </a:r>
          </a:p>
        </p:txBody>
      </p:sp>
      <p:sp>
        <p:nvSpPr>
          <p:cNvPr id="2" name="Espace réservé du numéro de diapositive 1"/>
          <p:cNvSpPr>
            <a:spLocks noGrp="1"/>
          </p:cNvSpPr>
          <p:nvPr>
            <p:ph type="sldNum" sz="quarter" idx="12"/>
          </p:nvPr>
        </p:nvSpPr>
        <p:spPr/>
        <p:txBody>
          <a:bodyPr/>
          <a:lstStyle/>
          <a:p>
            <a:fld id="{3FECEF47-7412-4BB5-876B-472ED1E30DFF}" type="slidenum">
              <a:rPr lang="en-US" smtClean="0"/>
              <a:t>72</a:t>
            </a:fld>
            <a:endParaRPr lang="en-US" dirty="0"/>
          </a:p>
        </p:txBody>
      </p:sp>
      <p:pic>
        <p:nvPicPr>
          <p:cNvPr id="17410" name="Picture 2"/>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800" y="1404000"/>
            <a:ext cx="4586400" cy="27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ZoneTexte 37"/>
          <p:cNvSpPr txBox="1"/>
          <p:nvPr/>
        </p:nvSpPr>
        <p:spPr>
          <a:xfrm>
            <a:off x="-2" y="0"/>
            <a:ext cx="9161989" cy="523220"/>
          </a:xfrm>
          <a:prstGeom prst="rect">
            <a:avLst/>
          </a:prstGeom>
          <a:solidFill>
            <a:schemeClr val="accent1">
              <a:lumMod val="40000"/>
              <a:lumOff val="60000"/>
            </a:schemeClr>
          </a:solidFill>
        </p:spPr>
        <p:txBody>
          <a:bodyPr wrap="square" rtlCol="0">
            <a:spAutoFit/>
          </a:bodyPr>
          <a:lstStyle/>
          <a:p>
            <a:pPr algn="ctr"/>
            <a:r>
              <a:rPr lang="en-US" sz="2800" b="1" dirty="0">
                <a:cs typeface="Times New Roman" panose="02020603050405020304" pitchFamily="18" charset="0"/>
              </a:rPr>
              <a:t>Evolution of soil biological parameters</a:t>
            </a:r>
          </a:p>
        </p:txBody>
      </p:sp>
      <p:sp>
        <p:nvSpPr>
          <p:cNvPr id="39" name="Ellipse 38"/>
          <p:cNvSpPr/>
          <p:nvPr/>
        </p:nvSpPr>
        <p:spPr>
          <a:xfrm>
            <a:off x="2555776" y="2204864"/>
            <a:ext cx="3960440" cy="576064"/>
          </a:xfrm>
          <a:prstGeom prst="ellipse">
            <a:avLst/>
          </a:prstGeom>
          <a:noFill/>
          <a:ln w="444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Connecteur droit 39"/>
          <p:cNvCxnSpPr/>
          <p:nvPr/>
        </p:nvCxnSpPr>
        <p:spPr>
          <a:xfrm>
            <a:off x="2642648" y="2905529"/>
            <a:ext cx="38611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flipV="1">
            <a:off x="2559432" y="2133970"/>
            <a:ext cx="356384" cy="64105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flipV="1">
            <a:off x="3423528" y="2132856"/>
            <a:ext cx="356384" cy="64105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flipV="1">
            <a:off x="4935696" y="2132856"/>
            <a:ext cx="356384" cy="64105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flipV="1">
            <a:off x="5745428" y="2132856"/>
            <a:ext cx="356384" cy="64105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flipV="1">
            <a:off x="4143639" y="2133970"/>
            <a:ext cx="356384" cy="641050"/>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545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subTnLst>
                                    <p:set>
                                      <p:cBhvr override="childStyle">
                                        <p:cTn dur="1" fill="hold" display="0" masterRel="nextClick" afterEffect="1"/>
                                        <p:tgtEl>
                                          <p:spTgt spid="3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animEffect transition="in" filter="fade">
                                      <p:cBhvr>
                                        <p:cTn id="15" dur="500"/>
                                        <p:tgtEl>
                                          <p:spTgt spid="1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par>
                                <p:cTn id="22" presetID="10"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10" presetClass="entr" presetSubtype="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ZoneTexte 43"/>
          <p:cNvSpPr txBox="1"/>
          <p:nvPr/>
        </p:nvSpPr>
        <p:spPr>
          <a:xfrm>
            <a:off x="-2" y="0"/>
            <a:ext cx="9161989" cy="523220"/>
          </a:xfrm>
          <a:prstGeom prst="rect">
            <a:avLst/>
          </a:prstGeom>
          <a:solidFill>
            <a:schemeClr val="accent1">
              <a:lumMod val="40000"/>
              <a:lumOff val="60000"/>
            </a:schemeClr>
          </a:solidFill>
        </p:spPr>
        <p:txBody>
          <a:bodyPr wrap="square" rtlCol="0">
            <a:spAutoFit/>
          </a:bodyPr>
          <a:lstStyle/>
          <a:p>
            <a:pPr algn="ctr"/>
            <a:r>
              <a:rPr lang="en-US" sz="2800" b="1" dirty="0">
                <a:cs typeface="Times New Roman" panose="02020603050405020304" pitchFamily="18" charset="0"/>
              </a:rPr>
              <a:t>Impacts of miscanthus on enhancing the soil functionality </a:t>
            </a:r>
          </a:p>
        </p:txBody>
      </p:sp>
      <p:pic>
        <p:nvPicPr>
          <p:cNvPr id="1434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4638" y="1844824"/>
            <a:ext cx="974725"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Connecteur droit avec flèche 20"/>
          <p:cNvCxnSpPr/>
          <p:nvPr/>
        </p:nvCxnSpPr>
        <p:spPr>
          <a:xfrm flipH="1">
            <a:off x="3312000" y="2700136"/>
            <a:ext cx="720000" cy="5040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a:off x="5076000" y="2700136"/>
            <a:ext cx="720000" cy="5040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9" name="Tableau 18"/>
          <p:cNvGraphicFramePr>
            <a:graphicFrameLocks noGrp="1"/>
          </p:cNvGraphicFramePr>
          <p:nvPr>
            <p:extLst>
              <p:ext uri="{D42A27DB-BD31-4B8C-83A1-F6EECF244321}">
                <p14:modId xmlns:p14="http://schemas.microsoft.com/office/powerpoint/2010/main" val="3200518596"/>
              </p:ext>
            </p:extLst>
          </p:nvPr>
        </p:nvGraphicFramePr>
        <p:xfrm>
          <a:off x="467544" y="2232136"/>
          <a:ext cx="2610176" cy="1362166"/>
        </p:xfrm>
        <a:graphic>
          <a:graphicData uri="http://schemas.openxmlformats.org/drawingml/2006/table">
            <a:tbl>
              <a:tblPr>
                <a:tableStyleId>{D27102A9-8310-4765-A935-A1911B00CA55}</a:tableStyleId>
              </a:tblPr>
              <a:tblGrid>
                <a:gridCol w="1277928">
                  <a:extLst>
                    <a:ext uri="{9D8B030D-6E8A-4147-A177-3AD203B41FA5}">
                      <a16:colId xmlns:a16="http://schemas.microsoft.com/office/drawing/2014/main" val="20000"/>
                    </a:ext>
                  </a:extLst>
                </a:gridCol>
                <a:gridCol w="1332248">
                  <a:extLst>
                    <a:ext uri="{9D8B030D-6E8A-4147-A177-3AD203B41FA5}">
                      <a16:colId xmlns:a16="http://schemas.microsoft.com/office/drawing/2014/main" val="20001"/>
                    </a:ext>
                  </a:extLst>
                </a:gridCol>
              </a:tblGrid>
              <a:tr h="456683">
                <a:tc>
                  <a:txBody>
                    <a:bodyPr/>
                    <a:lstStyle/>
                    <a:p>
                      <a:pPr algn="just"/>
                      <a:r>
                        <a:rPr lang="en-US" sz="2000" b="1" dirty="0">
                          <a:effectLst>
                            <a:outerShdw blurRad="38100" dist="38100" dir="2700000" algn="tl">
                              <a:srgbClr val="000000">
                                <a:alpha val="43137"/>
                              </a:srgbClr>
                            </a:outerShdw>
                          </a:effectLst>
                        </a:rPr>
                        <a:t>P</a:t>
                      </a:r>
                      <a:r>
                        <a:rPr lang="en-US" sz="2000" b="1" baseline="-25000" dirty="0">
                          <a:effectLst>
                            <a:outerShdw blurRad="38100" dist="38100" dir="2700000" algn="tl">
                              <a:srgbClr val="000000">
                                <a:alpha val="43137"/>
                              </a:srgbClr>
                            </a:outerShdw>
                          </a:effectLst>
                        </a:rPr>
                        <a:t>2</a:t>
                      </a:r>
                      <a:r>
                        <a:rPr lang="en-US" sz="2000" b="1" baseline="0" dirty="0">
                          <a:effectLst>
                            <a:outerShdw blurRad="38100" dist="38100" dir="2700000" algn="tl">
                              <a:srgbClr val="000000">
                                <a:alpha val="43137"/>
                              </a:srgbClr>
                            </a:outerShdw>
                          </a:effectLst>
                        </a:rPr>
                        <a:t>O</a:t>
                      </a:r>
                      <a:r>
                        <a:rPr lang="en-US" sz="2000" b="1" baseline="-25000" dirty="0">
                          <a:effectLst>
                            <a:outerShdw blurRad="38100" dist="38100" dir="2700000" algn="tl">
                              <a:srgbClr val="000000">
                                <a:alpha val="43137"/>
                              </a:srgbClr>
                            </a:outerShdw>
                          </a:effectLst>
                        </a:rPr>
                        <a:t>5</a:t>
                      </a:r>
                      <a:r>
                        <a:rPr lang="en-US" sz="2000" b="1" baseline="0" dirty="0">
                          <a:effectLst>
                            <a:outerShdw blurRad="38100" dist="38100" dir="2700000" algn="tl">
                              <a:srgbClr val="000000">
                                <a:alpha val="43137"/>
                              </a:srgbClr>
                            </a:outerShdw>
                          </a:effectLst>
                        </a:rPr>
                        <a:t> </a:t>
                      </a:r>
                      <a:endParaRPr lang="en-US" sz="2000" b="1" dirty="0">
                        <a:effectLst>
                          <a:outerShdw blurRad="38100" dist="38100" dir="2700000" algn="tl">
                            <a:srgbClr val="000000">
                              <a:alpha val="43137"/>
                            </a:srgbClr>
                          </a:outerShdw>
                        </a:effectLst>
                      </a:endParaRPr>
                    </a:p>
                  </a:txBody>
                  <a:tcPr marL="90000" marR="0" marT="108000" marB="36000">
                    <a:solidFill>
                      <a:schemeClr val="accent2">
                        <a:lumMod val="20000"/>
                        <a:lumOff val="80000"/>
                      </a:schemeClr>
                    </a:solidFill>
                  </a:tcPr>
                </a:tc>
                <a:tc>
                  <a:txBody>
                    <a:bodyPr/>
                    <a:lstStyle/>
                    <a:p>
                      <a:endParaRPr lang="en-US" dirty="0"/>
                    </a:p>
                  </a:txBody>
                  <a:tcPr marR="0">
                    <a:solidFill>
                      <a:schemeClr val="accent2">
                        <a:lumMod val="20000"/>
                        <a:lumOff val="80000"/>
                      </a:schemeClr>
                    </a:solidFill>
                  </a:tcPr>
                </a:tc>
                <a:extLst>
                  <a:ext uri="{0D108BD9-81ED-4DB2-BD59-A6C34878D82A}">
                    <a16:rowId xmlns:a16="http://schemas.microsoft.com/office/drawing/2014/main" val="10002"/>
                  </a:ext>
                </a:extLst>
              </a:tr>
              <a:tr h="456683">
                <a:tc>
                  <a:txBody>
                    <a:bodyPr/>
                    <a:lstStyle/>
                    <a:p>
                      <a:pPr algn="just"/>
                      <a:r>
                        <a:rPr lang="en-US" sz="2000" b="1" dirty="0">
                          <a:effectLst>
                            <a:outerShdw blurRad="38100" dist="38100" dir="2700000" algn="tl">
                              <a:srgbClr val="000000">
                                <a:alpha val="43137"/>
                              </a:srgbClr>
                            </a:outerShdw>
                          </a:effectLst>
                        </a:rPr>
                        <a:t>OC</a:t>
                      </a:r>
                    </a:p>
                  </a:txBody>
                  <a:tcPr marL="90000" marR="0" marT="108000" marB="36000">
                    <a:solidFill>
                      <a:schemeClr val="accent2">
                        <a:lumMod val="20000"/>
                        <a:lumOff val="80000"/>
                      </a:schemeClr>
                    </a:solidFill>
                  </a:tcPr>
                </a:tc>
                <a:tc>
                  <a:txBody>
                    <a:bodyPr/>
                    <a:lstStyle/>
                    <a:p>
                      <a:endParaRPr lang="en-US" dirty="0"/>
                    </a:p>
                  </a:txBody>
                  <a:tcPr marR="0">
                    <a:solidFill>
                      <a:schemeClr val="accent2">
                        <a:lumMod val="20000"/>
                        <a:lumOff val="80000"/>
                      </a:schemeClr>
                    </a:solidFill>
                  </a:tcPr>
                </a:tc>
                <a:extLst>
                  <a:ext uri="{0D108BD9-81ED-4DB2-BD59-A6C34878D82A}">
                    <a16:rowId xmlns:a16="http://schemas.microsoft.com/office/drawing/2014/main" val="10003"/>
                  </a:ext>
                </a:extLst>
              </a:tr>
              <a:tr h="297493">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000" b="1" dirty="0">
                          <a:effectLst>
                            <a:outerShdw blurRad="38100" dist="38100" dir="2700000" algn="tl">
                              <a:srgbClr val="000000">
                                <a:alpha val="43137"/>
                              </a:srgbClr>
                            </a:outerShdw>
                          </a:effectLst>
                        </a:rPr>
                        <a:t>TN</a:t>
                      </a:r>
                    </a:p>
                  </a:txBody>
                  <a:tcPr marL="90000" marR="0" marT="108000" marB="36000">
                    <a:solidFill>
                      <a:schemeClr val="accent2">
                        <a:lumMod val="20000"/>
                        <a:lumOff val="80000"/>
                      </a:schemeClr>
                    </a:solidFill>
                  </a:tcPr>
                </a:tc>
                <a:tc>
                  <a:txBody>
                    <a:bodyPr/>
                    <a:lstStyle/>
                    <a:p>
                      <a:endParaRPr lang="en-US" dirty="0"/>
                    </a:p>
                  </a:txBody>
                  <a:tcPr marR="0">
                    <a:solidFill>
                      <a:schemeClr val="accent2">
                        <a:lumMod val="20000"/>
                        <a:lumOff val="80000"/>
                      </a:schemeClr>
                    </a:solidFill>
                  </a:tcPr>
                </a:tc>
                <a:extLst>
                  <a:ext uri="{0D108BD9-81ED-4DB2-BD59-A6C34878D82A}">
                    <a16:rowId xmlns:a16="http://schemas.microsoft.com/office/drawing/2014/main" val="10004"/>
                  </a:ext>
                </a:extLst>
              </a:tr>
            </a:tbl>
          </a:graphicData>
        </a:graphic>
      </p:graphicFrame>
      <p:cxnSp>
        <p:nvCxnSpPr>
          <p:cNvPr id="22" name="Connecteur droit avec flèche 21"/>
          <p:cNvCxnSpPr/>
          <p:nvPr/>
        </p:nvCxnSpPr>
        <p:spPr>
          <a:xfrm flipV="1">
            <a:off x="1871936" y="2797320"/>
            <a:ext cx="756000" cy="216000"/>
          </a:xfrm>
          <a:prstGeom prst="straightConnector1">
            <a:avLst/>
          </a:prstGeom>
          <a:ln w="4445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a:off x="1837876" y="3195811"/>
            <a:ext cx="756000" cy="2160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a:off x="1871936" y="2338930"/>
            <a:ext cx="756000" cy="2160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9" name="Tableau 28"/>
          <p:cNvGraphicFramePr>
            <a:graphicFrameLocks noGrp="1"/>
          </p:cNvGraphicFramePr>
          <p:nvPr>
            <p:extLst>
              <p:ext uri="{D42A27DB-BD31-4B8C-83A1-F6EECF244321}">
                <p14:modId xmlns:p14="http://schemas.microsoft.com/office/powerpoint/2010/main" val="2299395217"/>
              </p:ext>
            </p:extLst>
          </p:nvPr>
        </p:nvGraphicFramePr>
        <p:xfrm>
          <a:off x="3266912" y="4331584"/>
          <a:ext cx="2610176" cy="753600"/>
        </p:xfrm>
        <a:graphic>
          <a:graphicData uri="http://schemas.openxmlformats.org/drawingml/2006/table">
            <a:tbl>
              <a:tblPr>
                <a:tableStyleId>{D27102A9-8310-4765-A935-A1911B00CA55}</a:tableStyleId>
              </a:tblPr>
              <a:tblGrid>
                <a:gridCol w="1620040">
                  <a:extLst>
                    <a:ext uri="{9D8B030D-6E8A-4147-A177-3AD203B41FA5}">
                      <a16:colId xmlns:a16="http://schemas.microsoft.com/office/drawing/2014/main" val="20000"/>
                    </a:ext>
                  </a:extLst>
                </a:gridCol>
                <a:gridCol w="990136">
                  <a:extLst>
                    <a:ext uri="{9D8B030D-6E8A-4147-A177-3AD203B41FA5}">
                      <a16:colId xmlns:a16="http://schemas.microsoft.com/office/drawing/2014/main" val="20001"/>
                    </a:ext>
                  </a:extLst>
                </a:gridCol>
              </a:tblGrid>
              <a:tr h="456683">
                <a:tc>
                  <a:txBody>
                    <a:bodyPr/>
                    <a:lstStyle/>
                    <a:p>
                      <a:pPr algn="just"/>
                      <a:r>
                        <a:rPr lang="en-US" sz="2000" b="1" dirty="0">
                          <a:effectLst>
                            <a:outerShdw blurRad="38100" dist="38100" dir="2700000" algn="tl">
                              <a:srgbClr val="000000">
                                <a:alpha val="43137"/>
                              </a:srgbClr>
                            </a:outerShdw>
                          </a:effectLst>
                        </a:rPr>
                        <a:t>Metal extractability</a:t>
                      </a:r>
                    </a:p>
                  </a:txBody>
                  <a:tcPr marL="90000" marR="0" marT="108000" marB="36000">
                    <a:solidFill>
                      <a:schemeClr val="accent2">
                        <a:lumMod val="20000"/>
                        <a:lumOff val="80000"/>
                      </a:schemeClr>
                    </a:solidFill>
                  </a:tcPr>
                </a:tc>
                <a:tc>
                  <a:txBody>
                    <a:bodyPr/>
                    <a:lstStyle/>
                    <a:p>
                      <a:endParaRPr lang="en-US" dirty="0"/>
                    </a:p>
                  </a:txBody>
                  <a:tcPr marR="0">
                    <a:solidFill>
                      <a:schemeClr val="accent2">
                        <a:lumMod val="20000"/>
                        <a:lumOff val="80000"/>
                      </a:schemeClr>
                    </a:solidFill>
                  </a:tcPr>
                </a:tc>
                <a:extLst>
                  <a:ext uri="{0D108BD9-81ED-4DB2-BD59-A6C34878D82A}">
                    <a16:rowId xmlns:a16="http://schemas.microsoft.com/office/drawing/2014/main" val="10000"/>
                  </a:ext>
                </a:extLst>
              </a:tr>
            </a:tbl>
          </a:graphicData>
        </a:graphic>
      </p:graphicFrame>
      <p:cxnSp>
        <p:nvCxnSpPr>
          <p:cNvPr id="30" name="Connecteur droit avec flèche 29"/>
          <p:cNvCxnSpPr/>
          <p:nvPr/>
        </p:nvCxnSpPr>
        <p:spPr>
          <a:xfrm>
            <a:off x="5004048" y="4536458"/>
            <a:ext cx="756000" cy="216000"/>
          </a:xfrm>
          <a:prstGeom prst="straightConnector1">
            <a:avLst/>
          </a:prstGeom>
          <a:ln w="4445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a:off x="4572000" y="3772974"/>
            <a:ext cx="0" cy="5040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8" name="Tableau 27"/>
          <p:cNvGraphicFramePr>
            <a:graphicFrameLocks noGrp="1"/>
          </p:cNvGraphicFramePr>
          <p:nvPr>
            <p:extLst>
              <p:ext uri="{D42A27DB-BD31-4B8C-83A1-F6EECF244321}">
                <p14:modId xmlns:p14="http://schemas.microsoft.com/office/powerpoint/2010/main" val="863740964"/>
              </p:ext>
            </p:extLst>
          </p:nvPr>
        </p:nvGraphicFramePr>
        <p:xfrm>
          <a:off x="5940152" y="2232137"/>
          <a:ext cx="2997360" cy="2692800"/>
        </p:xfrm>
        <a:graphic>
          <a:graphicData uri="http://schemas.openxmlformats.org/drawingml/2006/table">
            <a:tbl>
              <a:tblPr>
                <a:tableStyleId>{D27102A9-8310-4765-A935-A1911B00CA55}</a:tableStyleId>
              </a:tblPr>
              <a:tblGrid>
                <a:gridCol w="2160240">
                  <a:extLst>
                    <a:ext uri="{9D8B030D-6E8A-4147-A177-3AD203B41FA5}">
                      <a16:colId xmlns:a16="http://schemas.microsoft.com/office/drawing/2014/main" val="20000"/>
                    </a:ext>
                  </a:extLst>
                </a:gridCol>
                <a:gridCol w="837120">
                  <a:extLst>
                    <a:ext uri="{9D8B030D-6E8A-4147-A177-3AD203B41FA5}">
                      <a16:colId xmlns:a16="http://schemas.microsoft.com/office/drawing/2014/main" val="20001"/>
                    </a:ext>
                  </a:extLst>
                </a:gridCol>
              </a:tblGrid>
              <a:tr h="385162">
                <a:tc>
                  <a:txBody>
                    <a:bodyPr/>
                    <a:lstStyle/>
                    <a:p>
                      <a:pPr algn="just"/>
                      <a:r>
                        <a:rPr lang="en-US" sz="2000" b="1" dirty="0">
                          <a:effectLst>
                            <a:outerShdw blurRad="38100" dist="38100" dir="2700000" algn="tl">
                              <a:srgbClr val="000000">
                                <a:alpha val="43137"/>
                              </a:srgbClr>
                            </a:outerShdw>
                          </a:effectLst>
                        </a:rPr>
                        <a:t>MBC</a:t>
                      </a:r>
                    </a:p>
                  </a:txBody>
                  <a:tcPr marL="90000" marR="0" marT="108000" marB="36000">
                    <a:solidFill>
                      <a:schemeClr val="accent2">
                        <a:lumMod val="20000"/>
                        <a:lumOff val="80000"/>
                      </a:schemeClr>
                    </a:solidFill>
                  </a:tcPr>
                </a:tc>
                <a:tc>
                  <a:txBody>
                    <a:bodyPr/>
                    <a:lstStyle/>
                    <a:p>
                      <a:endParaRPr lang="en-US" dirty="0"/>
                    </a:p>
                  </a:txBody>
                  <a:tcPr marR="0">
                    <a:solidFill>
                      <a:schemeClr val="accent2">
                        <a:lumMod val="20000"/>
                        <a:lumOff val="80000"/>
                      </a:schemeClr>
                    </a:solidFill>
                  </a:tcPr>
                </a:tc>
                <a:extLst>
                  <a:ext uri="{0D108BD9-81ED-4DB2-BD59-A6C34878D82A}">
                    <a16:rowId xmlns:a16="http://schemas.microsoft.com/office/drawing/2014/main" val="10000"/>
                  </a:ext>
                </a:extLst>
              </a:tr>
              <a:tr h="385162">
                <a:tc>
                  <a:txBody>
                    <a:bodyPr/>
                    <a:lstStyle/>
                    <a:p>
                      <a:pPr algn="just"/>
                      <a:r>
                        <a:rPr lang="en-US" sz="2000" b="1" dirty="0">
                          <a:effectLst>
                            <a:outerShdw blurRad="38100" dist="38100" dir="2700000" algn="tl">
                              <a:srgbClr val="000000">
                                <a:alpha val="43137"/>
                              </a:srgbClr>
                            </a:outerShdw>
                          </a:effectLst>
                        </a:rPr>
                        <a:t>BR</a:t>
                      </a:r>
                    </a:p>
                  </a:txBody>
                  <a:tcPr marL="90000" marR="0" marT="108000" marB="36000">
                    <a:solidFill>
                      <a:schemeClr val="accent2">
                        <a:lumMod val="20000"/>
                        <a:lumOff val="80000"/>
                      </a:schemeClr>
                    </a:solidFill>
                  </a:tcPr>
                </a:tc>
                <a:tc>
                  <a:txBody>
                    <a:bodyPr/>
                    <a:lstStyle/>
                    <a:p>
                      <a:endParaRPr lang="en-US" dirty="0"/>
                    </a:p>
                  </a:txBody>
                  <a:tcPr marR="0">
                    <a:solidFill>
                      <a:schemeClr val="accent2">
                        <a:lumMod val="20000"/>
                        <a:lumOff val="80000"/>
                      </a:schemeClr>
                    </a:solidFill>
                  </a:tcPr>
                </a:tc>
                <a:extLst>
                  <a:ext uri="{0D108BD9-81ED-4DB2-BD59-A6C34878D82A}">
                    <a16:rowId xmlns:a16="http://schemas.microsoft.com/office/drawing/2014/main" val="10001"/>
                  </a:ext>
                </a:extLst>
              </a:tr>
              <a:tr h="385162">
                <a:tc>
                  <a:txBody>
                    <a:bodyPr/>
                    <a:lstStyle/>
                    <a:p>
                      <a:pPr algn="just"/>
                      <a:r>
                        <a:rPr lang="en-US" sz="2000" b="1" dirty="0">
                          <a:effectLst>
                            <a:outerShdw blurRad="38100" dist="38100" dir="2700000" algn="tl">
                              <a:srgbClr val="000000">
                                <a:alpha val="43137"/>
                              </a:srgbClr>
                            </a:outerShdw>
                          </a:effectLst>
                        </a:rPr>
                        <a:t>FDHA</a:t>
                      </a:r>
                    </a:p>
                  </a:txBody>
                  <a:tcPr marL="90000" marR="0" marT="108000" marB="36000">
                    <a:solidFill>
                      <a:schemeClr val="accent2">
                        <a:lumMod val="20000"/>
                        <a:lumOff val="80000"/>
                      </a:schemeClr>
                    </a:solidFill>
                  </a:tcPr>
                </a:tc>
                <a:tc>
                  <a:txBody>
                    <a:bodyPr/>
                    <a:lstStyle/>
                    <a:p>
                      <a:endParaRPr lang="en-US" dirty="0"/>
                    </a:p>
                  </a:txBody>
                  <a:tcPr marR="0">
                    <a:solidFill>
                      <a:schemeClr val="accent2">
                        <a:lumMod val="20000"/>
                        <a:lumOff val="80000"/>
                      </a:schemeClr>
                    </a:solidFill>
                  </a:tcPr>
                </a:tc>
                <a:extLst>
                  <a:ext uri="{0D108BD9-81ED-4DB2-BD59-A6C34878D82A}">
                    <a16:rowId xmlns:a16="http://schemas.microsoft.com/office/drawing/2014/main" val="10002"/>
                  </a:ext>
                </a:extLst>
              </a:tr>
              <a:tr h="38516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000" b="1" dirty="0">
                          <a:effectLst>
                            <a:outerShdw blurRad="38100" dist="38100" dir="2700000" algn="tl">
                              <a:srgbClr val="000000">
                                <a:alpha val="43137"/>
                              </a:srgbClr>
                            </a:outerShdw>
                          </a:effectLst>
                        </a:rPr>
                        <a:t>Lignin degradation</a:t>
                      </a:r>
                    </a:p>
                  </a:txBody>
                  <a:tcPr marL="90000" marR="0" marT="108000" marB="36000">
                    <a:solidFill>
                      <a:schemeClr val="accent2">
                        <a:lumMod val="20000"/>
                        <a:lumOff val="80000"/>
                      </a:schemeClr>
                    </a:solidFill>
                  </a:tcPr>
                </a:tc>
                <a:tc>
                  <a:txBody>
                    <a:bodyPr/>
                    <a:lstStyle/>
                    <a:p>
                      <a:endParaRPr lang="en-US" dirty="0"/>
                    </a:p>
                  </a:txBody>
                  <a:tcPr marR="0">
                    <a:solidFill>
                      <a:schemeClr val="accent2">
                        <a:lumMod val="20000"/>
                        <a:lumOff val="80000"/>
                      </a:schemeClr>
                    </a:solidFill>
                  </a:tcPr>
                </a:tc>
                <a:extLst>
                  <a:ext uri="{0D108BD9-81ED-4DB2-BD59-A6C34878D82A}">
                    <a16:rowId xmlns:a16="http://schemas.microsoft.com/office/drawing/2014/main" val="10003"/>
                  </a:ext>
                </a:extLst>
              </a:tr>
              <a:tr h="38516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000" b="1" dirty="0">
                          <a:effectLst>
                            <a:outerShdw blurRad="38100" dist="38100" dir="2700000" algn="tl">
                              <a:srgbClr val="000000">
                                <a:alpha val="43137"/>
                              </a:srgbClr>
                            </a:outerShdw>
                          </a:effectLst>
                        </a:rPr>
                        <a:t>OP</a:t>
                      </a:r>
                      <a:r>
                        <a:rPr lang="en-US" sz="2000" b="1" baseline="0" dirty="0">
                          <a:effectLst>
                            <a:outerShdw blurRad="38100" dist="38100" dir="2700000" algn="tl">
                              <a:srgbClr val="000000">
                                <a:alpha val="43137"/>
                              </a:srgbClr>
                            </a:outerShdw>
                          </a:effectLst>
                        </a:rPr>
                        <a:t> mineralisation</a:t>
                      </a:r>
                      <a:endParaRPr lang="en-US" sz="2000" b="1" dirty="0">
                        <a:effectLst>
                          <a:outerShdw blurRad="38100" dist="38100" dir="2700000" algn="tl">
                            <a:srgbClr val="000000">
                              <a:alpha val="43137"/>
                            </a:srgbClr>
                          </a:outerShdw>
                        </a:effectLst>
                      </a:endParaRPr>
                    </a:p>
                  </a:txBody>
                  <a:tcPr marL="90000" marR="0" marT="108000" marB="36000">
                    <a:solidFill>
                      <a:schemeClr val="accent2">
                        <a:lumMod val="20000"/>
                        <a:lumOff val="80000"/>
                      </a:schemeClr>
                    </a:solidFill>
                  </a:tcPr>
                </a:tc>
                <a:tc>
                  <a:txBody>
                    <a:bodyPr/>
                    <a:lstStyle/>
                    <a:p>
                      <a:endParaRPr lang="en-US" dirty="0"/>
                    </a:p>
                  </a:txBody>
                  <a:tcPr marR="0">
                    <a:solidFill>
                      <a:schemeClr val="accent2">
                        <a:lumMod val="20000"/>
                        <a:lumOff val="80000"/>
                      </a:schemeClr>
                    </a:solidFill>
                  </a:tcPr>
                </a:tc>
                <a:extLst>
                  <a:ext uri="{0D108BD9-81ED-4DB2-BD59-A6C34878D82A}">
                    <a16:rowId xmlns:a16="http://schemas.microsoft.com/office/drawing/2014/main" val="10004"/>
                  </a:ext>
                </a:extLst>
              </a:tr>
              <a:tr h="378513">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000" b="1" dirty="0">
                          <a:effectLst>
                            <a:outerShdw blurRad="38100" dist="38100" dir="2700000" algn="tl">
                              <a:srgbClr val="000000">
                                <a:alpha val="43137"/>
                              </a:srgbClr>
                            </a:outerShdw>
                          </a:effectLst>
                        </a:rPr>
                        <a:t>Urea</a:t>
                      </a:r>
                      <a:r>
                        <a:rPr lang="en-US" sz="2000" b="1" baseline="0" dirty="0">
                          <a:effectLst>
                            <a:outerShdw blurRad="38100" dist="38100" dir="2700000" algn="tl">
                              <a:srgbClr val="000000">
                                <a:alpha val="43137"/>
                              </a:srgbClr>
                            </a:outerShdw>
                          </a:effectLst>
                        </a:rPr>
                        <a:t> degradation</a:t>
                      </a:r>
                      <a:endParaRPr lang="en-US" sz="2000" b="1" dirty="0">
                        <a:effectLst>
                          <a:outerShdw blurRad="38100" dist="38100" dir="2700000" algn="tl">
                            <a:srgbClr val="000000">
                              <a:alpha val="43137"/>
                            </a:srgbClr>
                          </a:outerShdw>
                        </a:effectLst>
                      </a:endParaRPr>
                    </a:p>
                  </a:txBody>
                  <a:tcPr marL="90000" marR="0" marT="108000" marB="36000">
                    <a:solidFill>
                      <a:schemeClr val="accent2">
                        <a:lumMod val="20000"/>
                        <a:lumOff val="80000"/>
                      </a:schemeClr>
                    </a:solidFill>
                  </a:tcPr>
                </a:tc>
                <a:tc>
                  <a:txBody>
                    <a:bodyPr/>
                    <a:lstStyle/>
                    <a:p>
                      <a:endParaRPr lang="en-US" dirty="0"/>
                    </a:p>
                  </a:txBody>
                  <a:tcPr marR="0">
                    <a:solidFill>
                      <a:schemeClr val="accent2">
                        <a:lumMod val="20000"/>
                        <a:lumOff val="80000"/>
                      </a:schemeClr>
                    </a:solidFill>
                  </a:tcPr>
                </a:tc>
                <a:extLst>
                  <a:ext uri="{0D108BD9-81ED-4DB2-BD59-A6C34878D82A}">
                    <a16:rowId xmlns:a16="http://schemas.microsoft.com/office/drawing/2014/main" val="10005"/>
                  </a:ext>
                </a:extLst>
              </a:tr>
            </a:tbl>
          </a:graphicData>
        </a:graphic>
      </p:graphicFrame>
      <p:cxnSp>
        <p:nvCxnSpPr>
          <p:cNvPr id="36" name="Connecteur droit avec flèche 35"/>
          <p:cNvCxnSpPr/>
          <p:nvPr/>
        </p:nvCxnSpPr>
        <p:spPr>
          <a:xfrm flipV="1">
            <a:off x="8132400" y="2348904"/>
            <a:ext cx="756000" cy="216000"/>
          </a:xfrm>
          <a:prstGeom prst="straightConnector1">
            <a:avLst/>
          </a:prstGeom>
          <a:ln w="4445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p:nvPr/>
        </p:nvCxnSpPr>
        <p:spPr>
          <a:xfrm flipV="1">
            <a:off x="8132400" y="2722331"/>
            <a:ext cx="756000" cy="216000"/>
          </a:xfrm>
          <a:prstGeom prst="straightConnector1">
            <a:avLst/>
          </a:prstGeom>
          <a:ln w="4445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nvCxnSpPr>
        <p:spPr>
          <a:xfrm flipV="1">
            <a:off x="8132400" y="3140992"/>
            <a:ext cx="756000" cy="216000"/>
          </a:xfrm>
          <a:prstGeom prst="straightConnector1">
            <a:avLst/>
          </a:prstGeom>
          <a:ln w="4445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flipV="1">
            <a:off x="8132400" y="3714886"/>
            <a:ext cx="756000" cy="216000"/>
          </a:xfrm>
          <a:prstGeom prst="straightConnector1">
            <a:avLst/>
          </a:prstGeom>
          <a:ln w="4445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flipV="1">
            <a:off x="8130478" y="4536458"/>
            <a:ext cx="756000" cy="216000"/>
          </a:xfrm>
          <a:prstGeom prst="straightConnector1">
            <a:avLst/>
          </a:prstGeom>
          <a:ln w="4445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flipV="1">
            <a:off x="8132400" y="4077072"/>
            <a:ext cx="756000" cy="216000"/>
          </a:xfrm>
          <a:prstGeom prst="straightConnector1">
            <a:avLst/>
          </a:prstGeom>
          <a:ln w="4445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2" name="Espace réservé du numéro de diapositive 1"/>
          <p:cNvSpPr>
            <a:spLocks noGrp="1"/>
          </p:cNvSpPr>
          <p:nvPr>
            <p:ph type="sldNum" sz="quarter" idx="12"/>
          </p:nvPr>
        </p:nvSpPr>
        <p:spPr/>
        <p:txBody>
          <a:bodyPr/>
          <a:lstStyle/>
          <a:p>
            <a:fld id="{3FECEF47-7412-4BB5-876B-472ED1E30DFF}" type="slidenum">
              <a:rPr lang="en-US" smtClean="0"/>
              <a:t>73</a:t>
            </a:fld>
            <a:endParaRPr lang="en-US" dirty="0"/>
          </a:p>
        </p:txBody>
      </p:sp>
    </p:spTree>
    <p:extLst>
      <p:ext uri="{BB962C8B-B14F-4D97-AF65-F5344CB8AC3E}">
        <p14:creationId xmlns:p14="http://schemas.microsoft.com/office/powerpoint/2010/main" val="299242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500"/>
                                        <p:tgtEl>
                                          <p:spTgt spid="49"/>
                                        </p:tgtEl>
                                      </p:cBhvr>
                                    </p:animEffect>
                                  </p:childTnLst>
                                </p:cTn>
                              </p:par>
                              <p:par>
                                <p:cTn id="34" presetID="10" presetClass="entr" presetSubtype="0"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10"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10"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10"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par>
                                <p:cTn id="46" presetID="10"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par>
                                <p:cTn id="52" presetID="10" presetClass="entr" presetSubtype="0" fill="hold"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30C285-FDCF-43DD-AAAA-352966B37DFE}"/>
              </a:ext>
            </a:extLst>
          </p:cNvPr>
          <p:cNvSpPr>
            <a:spLocks noGrp="1"/>
          </p:cNvSpPr>
          <p:nvPr>
            <p:ph type="sldNum" sz="quarter" idx="12"/>
          </p:nvPr>
        </p:nvSpPr>
        <p:spPr/>
        <p:txBody>
          <a:bodyPr/>
          <a:lstStyle/>
          <a:p>
            <a:fld id="{2955E3DD-04B1-4142-8BA3-27EC25A0645F}" type="slidenum">
              <a:rPr lang="fr-FR" smtClean="0"/>
              <a:t>74</a:t>
            </a:fld>
            <a:endParaRPr lang="fr-FR"/>
          </a:p>
        </p:txBody>
      </p:sp>
      <p:sp>
        <p:nvSpPr>
          <p:cNvPr id="5" name="Rectangle 4">
            <a:extLst>
              <a:ext uri="{FF2B5EF4-FFF2-40B4-BE49-F238E27FC236}">
                <a16:creationId xmlns:a16="http://schemas.microsoft.com/office/drawing/2014/main" id="{2BAC17B9-55A4-4960-8F23-8B6EDF6F628F}"/>
              </a:ext>
            </a:extLst>
          </p:cNvPr>
          <p:cNvSpPr>
            <a:spLocks noChangeArrowheads="1"/>
          </p:cNvSpPr>
          <p:nvPr/>
        </p:nvSpPr>
        <p:spPr bwMode="auto">
          <a:xfrm>
            <a:off x="3244" y="3125391"/>
            <a:ext cx="9144000" cy="607218"/>
          </a:xfrm>
          <a:prstGeom prst="rect">
            <a:avLst/>
          </a:prstGeom>
          <a:solidFill>
            <a:schemeClr val="accent5">
              <a:lumMod val="40000"/>
              <a:lumOff val="60000"/>
            </a:schemeClr>
          </a:solidFill>
          <a:ln w="9525">
            <a:noFill/>
            <a:miter lim="800000"/>
            <a:headEnd/>
            <a:tailEnd/>
          </a:ln>
          <a:effectLst/>
        </p:spPr>
        <p:txBody>
          <a:bodyPr anchor="ctr">
            <a:spAutoFit/>
          </a:bodyPr>
          <a:lstStyle/>
          <a:p>
            <a:pPr algn="ctr">
              <a:lnSpc>
                <a:spcPct val="130000"/>
              </a:lnSpc>
            </a:pPr>
            <a:r>
              <a:rPr lang="en-US" sz="2800" b="1" dirty="0"/>
              <a:t>Thank you for attention</a:t>
            </a:r>
            <a:endParaRPr lang="fr-FR" sz="2800" b="1" dirty="0"/>
          </a:p>
        </p:txBody>
      </p:sp>
    </p:spTree>
    <p:extLst>
      <p:ext uri="{BB962C8B-B14F-4D97-AF65-F5344CB8AC3E}">
        <p14:creationId xmlns:p14="http://schemas.microsoft.com/office/powerpoint/2010/main" val="976564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9552" y="764704"/>
            <a:ext cx="8064896" cy="5940088"/>
          </a:xfrm>
          <a:prstGeom prst="rect">
            <a:avLst/>
          </a:prstGeom>
        </p:spPr>
        <p:txBody>
          <a:bodyPr wrap="square">
            <a:spAutoFit/>
          </a:bodyPr>
          <a:lstStyle/>
          <a:p>
            <a:pPr marL="342900" indent="-342900" algn="just">
              <a:buFont typeface="Wingdings" panose="05000000000000000000" pitchFamily="2" charset="2"/>
              <a:buChar char="v"/>
            </a:pPr>
            <a:r>
              <a:rPr lang="en-US" sz="2000" dirty="0">
                <a:solidFill>
                  <a:srgbClr val="000000"/>
                </a:solidFill>
              </a:rPr>
              <a:t>The main sources of soil pollution are </a:t>
            </a:r>
            <a:r>
              <a:rPr lang="en-US" sz="2000" b="1" dirty="0">
                <a:solidFill>
                  <a:srgbClr val="000000"/>
                </a:solidFill>
              </a:rPr>
              <a:t>anthropogenic</a:t>
            </a:r>
            <a:r>
              <a:rPr lang="en-US" sz="2000" dirty="0">
                <a:solidFill>
                  <a:srgbClr val="000000"/>
                </a:solidFill>
              </a:rPr>
              <a:t>, resulting in the accumulation of contaminants in soils that may reach levels of concern.</a:t>
            </a:r>
          </a:p>
          <a:p>
            <a:pPr marL="342900" indent="-342900" algn="just">
              <a:buFont typeface="Wingdings" panose="05000000000000000000" pitchFamily="2" charset="2"/>
              <a:buChar char="v"/>
            </a:pPr>
            <a:endParaRPr lang="en-US" sz="2000" dirty="0">
              <a:solidFill>
                <a:srgbClr val="000000"/>
              </a:solidFill>
            </a:endParaRPr>
          </a:p>
          <a:p>
            <a:pPr marL="342900" indent="-342900" algn="just">
              <a:buFont typeface="Wingdings" panose="05000000000000000000" pitchFamily="2" charset="2"/>
              <a:buChar char="v"/>
            </a:pPr>
            <a:r>
              <a:rPr lang="en-US" sz="2000" dirty="0">
                <a:solidFill>
                  <a:srgbClr val="000000"/>
                </a:solidFill>
              </a:rPr>
              <a:t>Industrial activities including mining, smelting and manufacturing; domestic, livestock and municipal wastes; pesticides, herbicides, fertilizers used in agriculture; petroleum-derived products that are released into or break-down in the environment; fumes generated by transportation — all contribute to the problem. </a:t>
            </a:r>
          </a:p>
          <a:p>
            <a:pPr marL="342900" indent="-342900" algn="just">
              <a:buFont typeface="Wingdings" panose="05000000000000000000" pitchFamily="2" charset="2"/>
              <a:buChar char="v"/>
            </a:pPr>
            <a:endParaRPr lang="en-US" sz="2000" dirty="0">
              <a:solidFill>
                <a:srgbClr val="000000"/>
              </a:solidFill>
            </a:endParaRPr>
          </a:p>
          <a:p>
            <a:pPr marL="342900" indent="-342900" algn="just">
              <a:buFont typeface="Wingdings" panose="05000000000000000000" pitchFamily="2" charset="2"/>
              <a:buChar char="v"/>
            </a:pPr>
            <a:r>
              <a:rPr lang="en-US" sz="2000" dirty="0">
                <a:solidFill>
                  <a:srgbClr val="000000"/>
                </a:solidFill>
              </a:rPr>
              <a:t>So-called "emerging pollutants" are also a growing concern. These include pharmaceuticals, endocrine disruptors, hormones and biological pollutants; "e-waste" from old electronics; and the plastics that are nowadays used in almost every human </a:t>
            </a:r>
            <a:r>
              <a:rPr lang="en-US" sz="2000" dirty="0" err="1">
                <a:solidFill>
                  <a:srgbClr val="000000"/>
                </a:solidFill>
              </a:rPr>
              <a:t>endeavour</a:t>
            </a:r>
            <a:r>
              <a:rPr lang="en-US" sz="2000" dirty="0">
                <a:solidFill>
                  <a:srgbClr val="000000"/>
                </a:solidFill>
              </a:rPr>
              <a:t>.</a:t>
            </a:r>
          </a:p>
          <a:p>
            <a:pPr marL="342900" indent="-342900" algn="just">
              <a:buFont typeface="Wingdings" panose="05000000000000000000" pitchFamily="2" charset="2"/>
              <a:buChar char="v"/>
            </a:pPr>
            <a:endParaRPr lang="en-US" sz="2000" dirty="0">
              <a:solidFill>
                <a:srgbClr val="000000"/>
              </a:solidFill>
            </a:endParaRPr>
          </a:p>
          <a:p>
            <a:pPr marL="342900" indent="-342900" algn="just">
              <a:buFont typeface="Wingdings" panose="05000000000000000000" pitchFamily="2" charset="2"/>
              <a:buChar char="v"/>
            </a:pPr>
            <a:r>
              <a:rPr lang="en-US" sz="2000" dirty="0"/>
              <a:t>The presence of certain pollutants may also produce </a:t>
            </a:r>
            <a:r>
              <a:rPr lang="en-US" sz="2000" b="1" dirty="0"/>
              <a:t>nutrient imbalances</a:t>
            </a:r>
            <a:r>
              <a:rPr lang="en-US" sz="2000" dirty="0"/>
              <a:t> and </a:t>
            </a:r>
            <a:r>
              <a:rPr lang="en-US" sz="2000" b="1" dirty="0"/>
              <a:t>soil acidification</a:t>
            </a:r>
            <a:r>
              <a:rPr lang="en-US" sz="2000" dirty="0"/>
              <a:t>, two major issues in many parts of the world.</a:t>
            </a:r>
          </a:p>
          <a:p>
            <a:pPr marL="342900" indent="-342900" algn="just">
              <a:buFont typeface="Wingdings" panose="05000000000000000000" pitchFamily="2" charset="2"/>
              <a:buChar char="v"/>
            </a:pPr>
            <a:endParaRPr lang="en-US" sz="2000" dirty="0"/>
          </a:p>
        </p:txBody>
      </p:sp>
    </p:spTree>
    <p:extLst>
      <p:ext uri="{BB962C8B-B14F-4D97-AF65-F5344CB8AC3E}">
        <p14:creationId xmlns:p14="http://schemas.microsoft.com/office/powerpoint/2010/main" val="1025516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99592" y="1196752"/>
            <a:ext cx="7632848" cy="923330"/>
          </a:xfrm>
          <a:prstGeom prst="rect">
            <a:avLst/>
          </a:prstGeom>
        </p:spPr>
        <p:txBody>
          <a:bodyPr wrap="square">
            <a:spAutoFit/>
          </a:bodyPr>
          <a:lstStyle/>
          <a:p>
            <a:pPr algn="just"/>
            <a:r>
              <a:rPr lang="en-US" dirty="0">
                <a:solidFill>
                  <a:srgbClr val="000000"/>
                </a:solidFill>
              </a:rPr>
              <a:t>Fortunately, awareness on the importance of soil pollution is increasing around the world, leading to an increase in research conducted on the assessment and remediation of soil pollution.</a:t>
            </a:r>
            <a:endParaRPr lang="cs-CZ" dirty="0"/>
          </a:p>
        </p:txBody>
      </p:sp>
      <p:pic>
        <p:nvPicPr>
          <p:cNvPr id="6" name="Picture 5"/>
          <p:cNvPicPr>
            <a:picLocks noChangeAspect="1"/>
          </p:cNvPicPr>
          <p:nvPr/>
        </p:nvPicPr>
        <p:blipFill>
          <a:blip r:embed="rId2"/>
          <a:stretch>
            <a:fillRect/>
          </a:stretch>
        </p:blipFill>
        <p:spPr>
          <a:xfrm>
            <a:off x="1515616" y="2120082"/>
            <a:ext cx="6400800" cy="3848100"/>
          </a:xfrm>
          <a:prstGeom prst="rect">
            <a:avLst/>
          </a:prstGeom>
        </p:spPr>
      </p:pic>
      <p:sp>
        <p:nvSpPr>
          <p:cNvPr id="7" name="Rectangle 6"/>
          <p:cNvSpPr/>
          <p:nvPr/>
        </p:nvSpPr>
        <p:spPr>
          <a:xfrm>
            <a:off x="1043608" y="5968182"/>
            <a:ext cx="7776864" cy="646331"/>
          </a:xfrm>
          <a:prstGeom prst="rect">
            <a:avLst/>
          </a:prstGeom>
        </p:spPr>
        <p:txBody>
          <a:bodyPr wrap="square">
            <a:spAutoFit/>
          </a:bodyPr>
          <a:lstStyle/>
          <a:p>
            <a:pPr algn="r"/>
            <a:r>
              <a:rPr lang="en-US" dirty="0">
                <a:solidFill>
                  <a:srgbClr val="44536A"/>
                </a:solidFill>
                <a:latin typeface="Cambria" panose="02040503050406030204" pitchFamily="18" charset="0"/>
                <a:ea typeface="Cambria" panose="02040503050406030204" pitchFamily="18" charset="0"/>
              </a:rPr>
              <a:t>Number of scientific publications on soil pollution in the period of 1999-2012. Source: </a:t>
            </a:r>
            <a:r>
              <a:rPr lang="en-US" dirty="0" err="1">
                <a:solidFill>
                  <a:srgbClr val="44536A"/>
                </a:solidFill>
                <a:latin typeface="Cambria" panose="02040503050406030204" pitchFamily="18" charset="0"/>
                <a:ea typeface="Cambria" panose="02040503050406030204" pitchFamily="18" charset="0"/>
              </a:rPr>
              <a:t>Guo</a:t>
            </a:r>
            <a:r>
              <a:rPr lang="en-US" dirty="0">
                <a:solidFill>
                  <a:srgbClr val="44536A"/>
                </a:solidFill>
                <a:latin typeface="Cambria" panose="02040503050406030204" pitchFamily="18" charset="0"/>
                <a:ea typeface="Cambria" panose="02040503050406030204" pitchFamily="18" charset="0"/>
              </a:rPr>
              <a:t> et al., 2014</a:t>
            </a:r>
            <a:endParaRPr lang="cs-CZ"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0685213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3650</TotalTime>
  <Words>3733</Words>
  <Application>Microsoft Office PowerPoint</Application>
  <PresentationFormat>On-screen Show (4:3)</PresentationFormat>
  <Paragraphs>785</Paragraphs>
  <Slides>74</Slides>
  <Notes>44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83" baseType="lpstr">
      <vt:lpstr>Adobe Heiti Std R</vt:lpstr>
      <vt:lpstr>Arial</vt:lpstr>
      <vt:lpstr>Calibri</vt:lpstr>
      <vt:lpstr>Cambria</vt:lpstr>
      <vt:lpstr>Comic Sans MS</vt:lpstr>
      <vt:lpstr>Times New Roman</vt:lpstr>
      <vt:lpstr>Wingdings</vt:lpstr>
      <vt:lpstr>Thème Office</vt:lpstr>
      <vt:lpstr>Photo Editor Photo</vt:lpstr>
      <vt:lpstr>PowerPoint Presentation</vt:lpstr>
      <vt:lpstr>PowerPoint Presentation</vt:lpstr>
      <vt:lpstr>PowerPoint Presentation</vt:lpstr>
      <vt:lpstr>PowerPoint Presentation</vt:lpstr>
      <vt:lpstr>PowerPoint Presentation</vt:lpstr>
      <vt:lpstr>PowerPoint Presentation</vt:lpstr>
      <vt:lpstr>Soil Pollution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Bertrand POURRUT</dc:creator>
  <cp:lastModifiedBy>karim al souki</cp:lastModifiedBy>
  <cp:revision>139</cp:revision>
  <dcterms:created xsi:type="dcterms:W3CDTF">2014-02-03T10:41:16Z</dcterms:created>
  <dcterms:modified xsi:type="dcterms:W3CDTF">2022-05-24T10:20:25Z</dcterms:modified>
</cp:coreProperties>
</file>