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30"/>
  </p:notesMasterIdLst>
  <p:sldIdLst>
    <p:sldId id="285" r:id="rId6"/>
    <p:sldId id="311" r:id="rId7"/>
    <p:sldId id="341" r:id="rId8"/>
    <p:sldId id="256" r:id="rId9"/>
    <p:sldId id="313" r:id="rId10"/>
    <p:sldId id="312" r:id="rId11"/>
    <p:sldId id="314" r:id="rId12"/>
    <p:sldId id="366" r:id="rId13"/>
    <p:sldId id="365" r:id="rId14"/>
    <p:sldId id="367" r:id="rId15"/>
    <p:sldId id="357" r:id="rId16"/>
    <p:sldId id="315" r:id="rId17"/>
    <p:sldId id="331" r:id="rId18"/>
    <p:sldId id="336" r:id="rId19"/>
    <p:sldId id="337" r:id="rId20"/>
    <p:sldId id="371" r:id="rId21"/>
    <p:sldId id="262" r:id="rId22"/>
    <p:sldId id="295" r:id="rId23"/>
    <p:sldId id="289" r:id="rId24"/>
    <p:sldId id="281" r:id="rId25"/>
    <p:sldId id="333" r:id="rId26"/>
    <p:sldId id="334" r:id="rId27"/>
    <p:sldId id="310" r:id="rId28"/>
    <p:sldId id="33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F04F2E-3727-4DE8-904D-FF6C31BDFDAC}">
          <p14:sldIdLst>
            <p14:sldId id="285"/>
            <p14:sldId id="311"/>
            <p14:sldId id="341"/>
            <p14:sldId id="256"/>
            <p14:sldId id="313"/>
            <p14:sldId id="312"/>
            <p14:sldId id="314"/>
            <p14:sldId id="366"/>
            <p14:sldId id="365"/>
            <p14:sldId id="367"/>
            <p14:sldId id="357"/>
            <p14:sldId id="315"/>
            <p14:sldId id="331"/>
            <p14:sldId id="336"/>
            <p14:sldId id="337"/>
            <p14:sldId id="371"/>
            <p14:sldId id="262"/>
            <p14:sldId id="295"/>
            <p14:sldId id="289"/>
            <p14:sldId id="281"/>
            <p14:sldId id="333"/>
            <p14:sldId id="334"/>
            <p14:sldId id="310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ger\Documents\Publikace\P%20r%20a%20c%20o%20v%20n%20i%20%20%20v%20e%20r%20z%20e\Pracovni%20soubory%20vetsich%20clanku\2018%20Miscanthus\p&#345;ehled%20v&#253;nosy%20Michovka%202008-2020%20JBJ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ger\Documents\Publikace\P%20r%20a%20c%20o%20v%20n%20i%20%20%20v%20e%20r%20z%20e\Pracovni%20soubory%20vetsich%20clanku\2018%20Miscanthus\p&#345;ehled%20v&#253;nosy%20Michovka%202008-2020%20JBJ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JEP%20Czech%20Republic\1st%20Manuscript%20UJEP\Control%20and%20Microbes%20on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6390850786396"/>
          <c:y val="7.9377905151585909E-2"/>
          <c:w val="0.77422105181665735"/>
          <c:h val="0.82755637807655069"/>
        </c:manualLayout>
      </c:layout>
      <c:barChart>
        <c:barDir val="col"/>
        <c:grouping val="clustered"/>
        <c:varyColors val="0"/>
        <c:ser>
          <c:idx val="8"/>
          <c:order val="0"/>
          <c:tx>
            <c:strRef>
              <c:f>dataAll!$G$15</c:f>
              <c:strCache>
                <c:ptCount val="1"/>
                <c:pt idx="0">
                  <c:v>Precipitation (mm) Michovky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dataAll!$I$19:$U$19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dataAll!$I$15:$U$15</c:f>
              <c:numCache>
                <c:formatCode>General</c:formatCode>
                <c:ptCount val="13"/>
                <c:pt idx="0">
                  <c:v>517</c:v>
                </c:pt>
                <c:pt idx="1">
                  <c:v>502</c:v>
                </c:pt>
                <c:pt idx="2">
                  <c:v>599</c:v>
                </c:pt>
                <c:pt idx="3">
                  <c:v>764</c:v>
                </c:pt>
                <c:pt idx="4">
                  <c:v>563</c:v>
                </c:pt>
                <c:pt idx="5">
                  <c:v>553</c:v>
                </c:pt>
                <c:pt idx="6">
                  <c:v>667</c:v>
                </c:pt>
                <c:pt idx="7">
                  <c:v>548</c:v>
                </c:pt>
                <c:pt idx="8">
                  <c:v>427</c:v>
                </c:pt>
                <c:pt idx="9">
                  <c:v>499</c:v>
                </c:pt>
                <c:pt idx="10">
                  <c:v>533</c:v>
                </c:pt>
                <c:pt idx="11">
                  <c:v>354</c:v>
                </c:pt>
                <c:pt idx="12">
                  <c:v>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E-499A-B763-A6D73E835FDE}"/>
            </c:ext>
          </c:extLst>
        </c:ser>
        <c:ser>
          <c:idx val="1"/>
          <c:order val="2"/>
          <c:tx>
            <c:strRef>
              <c:f>dataAll!$G$26</c:f>
              <c:strCache>
                <c:ptCount val="1"/>
                <c:pt idx="0">
                  <c:v>Precipitation (mm) Lukavec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val>
            <c:numRef>
              <c:f>dataAll!$I$26:$U$26</c:f>
              <c:numCache>
                <c:formatCode>0</c:formatCode>
                <c:ptCount val="13"/>
                <c:pt idx="0" formatCode="General">
                  <c:v>777</c:v>
                </c:pt>
                <c:pt idx="1">
                  <c:v>604</c:v>
                </c:pt>
                <c:pt idx="2">
                  <c:v>788</c:v>
                </c:pt>
                <c:pt idx="3">
                  <c:v>940</c:v>
                </c:pt>
                <c:pt idx="4">
                  <c:v>670</c:v>
                </c:pt>
                <c:pt idx="5">
                  <c:v>724</c:v>
                </c:pt>
                <c:pt idx="6">
                  <c:v>876</c:v>
                </c:pt>
                <c:pt idx="7">
                  <c:v>707</c:v>
                </c:pt>
                <c:pt idx="8">
                  <c:v>576</c:v>
                </c:pt>
                <c:pt idx="9">
                  <c:v>601</c:v>
                </c:pt>
                <c:pt idx="10">
                  <c:v>777</c:v>
                </c:pt>
                <c:pt idx="11">
                  <c:v>509</c:v>
                </c:pt>
                <c:pt idx="12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E-499A-B763-A6D73E835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21728"/>
        <c:axId val="144923264"/>
      </c:barChart>
      <c:lineChart>
        <c:grouping val="standard"/>
        <c:varyColors val="0"/>
        <c:ser>
          <c:idx val="0"/>
          <c:order val="1"/>
          <c:tx>
            <c:strRef>
              <c:f>dataAll!$H$16</c:f>
              <c:strCache>
                <c:ptCount val="1"/>
                <c:pt idx="0">
                  <c:v>temperature ( C) Michovky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dataAll!$I$16:$U$16</c:f>
              <c:numCache>
                <c:formatCode>General</c:formatCode>
                <c:ptCount val="13"/>
                <c:pt idx="0">
                  <c:v>10.199999999999999</c:v>
                </c:pt>
                <c:pt idx="1">
                  <c:v>9.8000000000000007</c:v>
                </c:pt>
                <c:pt idx="2">
                  <c:v>9.4</c:v>
                </c:pt>
                <c:pt idx="3">
                  <c:v>8</c:v>
                </c:pt>
                <c:pt idx="4">
                  <c:v>9.6</c:v>
                </c:pt>
                <c:pt idx="5">
                  <c:v>9.5</c:v>
                </c:pt>
                <c:pt idx="6">
                  <c:v>9</c:v>
                </c:pt>
                <c:pt idx="7">
                  <c:v>10.6</c:v>
                </c:pt>
                <c:pt idx="8">
                  <c:v>10.7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0E-499A-B763-A6D73E835FDE}"/>
            </c:ext>
          </c:extLst>
        </c:ser>
        <c:ser>
          <c:idx val="2"/>
          <c:order val="3"/>
          <c:tx>
            <c:strRef>
              <c:f>dataAll!$G$27</c:f>
              <c:strCache>
                <c:ptCount val="1"/>
                <c:pt idx="0">
                  <c:v>temperature ( C) Lukavec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dataAll!$I$27:$U$27</c:f>
              <c:numCache>
                <c:formatCode>0.0</c:formatCode>
                <c:ptCount val="13"/>
                <c:pt idx="0" formatCode="General">
                  <c:v>8.5</c:v>
                </c:pt>
                <c:pt idx="1">
                  <c:v>8.6</c:v>
                </c:pt>
                <c:pt idx="2">
                  <c:v>8.4</c:v>
                </c:pt>
                <c:pt idx="3">
                  <c:v>7.2</c:v>
                </c:pt>
                <c:pt idx="4">
                  <c:v>8.4</c:v>
                </c:pt>
                <c:pt idx="5">
                  <c:v>8.1</c:v>
                </c:pt>
                <c:pt idx="6">
                  <c:v>7.3</c:v>
                </c:pt>
                <c:pt idx="7">
                  <c:v>8.6</c:v>
                </c:pt>
                <c:pt idx="8">
                  <c:v>8.6999999999999993</c:v>
                </c:pt>
                <c:pt idx="9">
                  <c:v>7.9</c:v>
                </c:pt>
                <c:pt idx="10">
                  <c:v>7.9</c:v>
                </c:pt>
                <c:pt idx="11">
                  <c:v>8.8000000000000007</c:v>
                </c:pt>
                <c:pt idx="12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0E-499A-B763-A6D73E835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716472"/>
        <c:axId val="807714832"/>
      </c:lineChart>
      <c:catAx>
        <c:axId val="14492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923264"/>
        <c:crosses val="autoZero"/>
        <c:auto val="1"/>
        <c:lblAlgn val="ctr"/>
        <c:lblOffset val="100"/>
        <c:noMultiLvlLbl val="0"/>
      </c:catAx>
      <c:valAx>
        <c:axId val="144923264"/>
        <c:scaling>
          <c:orientation val="minMax"/>
          <c:max val="1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Precipitation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921728"/>
        <c:crosses val="autoZero"/>
        <c:crossBetween val="between"/>
      </c:valAx>
      <c:valAx>
        <c:axId val="80771483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©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716472"/>
        <c:crosses val="max"/>
        <c:crossBetween val="between"/>
      </c:valAx>
      <c:catAx>
        <c:axId val="807716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77148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411246864285422E-2"/>
          <c:y val="3.8120778291000656E-3"/>
          <c:w val="0.74509644969622735"/>
          <c:h val="0.11036976629893461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5908165859806"/>
          <c:y val="2.5625986150104585E-2"/>
          <c:w val="0.85847715072566455"/>
          <c:h val="0.92352146575057259"/>
        </c:manualLayout>
      </c:layout>
      <c:lineChart>
        <c:grouping val="standard"/>
        <c:varyColors val="0"/>
        <c:ser>
          <c:idx val="0"/>
          <c:order val="0"/>
          <c:tx>
            <c:strRef>
              <c:f>dataAll!$H$13</c:f>
              <c:strCache>
                <c:ptCount val="1"/>
                <c:pt idx="0">
                  <c:v>M x gigantheus Michovka</c:v>
                </c:pt>
              </c:strCache>
            </c:strRef>
          </c:tx>
          <c:marker>
            <c:symbol val="none"/>
          </c:marker>
          <c:cat>
            <c:numRef>
              <c:f>dataAll!$I$19:$U$19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dataAll!$I$13:$U$13</c:f>
              <c:numCache>
                <c:formatCode>0.0</c:formatCode>
                <c:ptCount val="13"/>
                <c:pt idx="1">
                  <c:v>1.7615416553928003</c:v>
                </c:pt>
                <c:pt idx="2">
                  <c:v>11.405885343669002</c:v>
                </c:pt>
                <c:pt idx="3">
                  <c:v>18.722291546843998</c:v>
                </c:pt>
                <c:pt idx="4">
                  <c:v>19.9122290392284</c:v>
                </c:pt>
                <c:pt idx="5">
                  <c:v>16.172284618719601</c:v>
                </c:pt>
                <c:pt idx="6">
                  <c:v>16.8969478085262</c:v>
                </c:pt>
                <c:pt idx="7">
                  <c:v>16.619236004747997</c:v>
                </c:pt>
                <c:pt idx="8">
                  <c:v>15.223139444771283</c:v>
                </c:pt>
                <c:pt idx="9">
                  <c:v>19.555574874844321</c:v>
                </c:pt>
                <c:pt idx="10">
                  <c:v>16.065413091625803</c:v>
                </c:pt>
                <c:pt idx="11">
                  <c:v>15.776152676810401</c:v>
                </c:pt>
                <c:pt idx="12">
                  <c:v>15.136312055905382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0D-4C64-8F9D-C2C6D79CBD14}"/>
            </c:ext>
          </c:extLst>
        </c:ser>
        <c:ser>
          <c:idx val="3"/>
          <c:order val="1"/>
          <c:tx>
            <c:strRef>
              <c:f>dataAll!$H$14</c:f>
              <c:strCache>
                <c:ptCount val="1"/>
                <c:pt idx="0">
                  <c:v>M sinensis Michovky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dataAll!$I$19:$U$19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dataAll!$I$14:$U$14</c:f>
              <c:numCache>
                <c:formatCode>0.0</c:formatCode>
                <c:ptCount val="13"/>
                <c:pt idx="1">
                  <c:v>2.0539874868544805</c:v>
                </c:pt>
                <c:pt idx="2">
                  <c:v>9.1637169552410995</c:v>
                </c:pt>
                <c:pt idx="3">
                  <c:v>9.5173054946447984</c:v>
                </c:pt>
                <c:pt idx="4">
                  <c:v>12.300083254612799</c:v>
                </c:pt>
                <c:pt idx="5">
                  <c:v>11.0572881236778</c:v>
                </c:pt>
                <c:pt idx="6">
                  <c:v>10.3057759757097</c:v>
                </c:pt>
                <c:pt idx="7">
                  <c:v>10.000432574886121</c:v>
                </c:pt>
                <c:pt idx="8">
                  <c:v>10.388289536616856</c:v>
                </c:pt>
                <c:pt idx="9">
                  <c:v>11.401703052029102</c:v>
                </c:pt>
                <c:pt idx="10">
                  <c:v>11.897179784969163</c:v>
                </c:pt>
                <c:pt idx="11">
                  <c:v>10.01419576924248</c:v>
                </c:pt>
                <c:pt idx="12">
                  <c:v>10.856894374960321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0D-4C64-8F9D-C2C6D79CBD14}"/>
            </c:ext>
          </c:extLst>
        </c:ser>
        <c:ser>
          <c:idx val="4"/>
          <c:order val="2"/>
          <c:tx>
            <c:strRef>
              <c:f>dataAll!$H$28</c:f>
              <c:strCache>
                <c:ptCount val="1"/>
                <c:pt idx="0">
                  <c:v>M x gigantheus Lukavec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dataAll!$I$19:$U$19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dataAll!$I$28:$U$28</c:f>
              <c:numCache>
                <c:formatCode>0.0</c:formatCode>
                <c:ptCount val="13"/>
                <c:pt idx="1">
                  <c:v>1.3359490886721477</c:v>
                </c:pt>
                <c:pt idx="2">
                  <c:v>9.8533991299458012</c:v>
                </c:pt>
                <c:pt idx="3">
                  <c:v>12.689674918786082</c:v>
                </c:pt>
                <c:pt idx="4">
                  <c:v>18.79135960195752</c:v>
                </c:pt>
                <c:pt idx="5">
                  <c:v>14.016958243624799</c:v>
                </c:pt>
                <c:pt idx="6">
                  <c:v>15.5717985114516</c:v>
                </c:pt>
                <c:pt idx="7">
                  <c:v>11.303343677658603</c:v>
                </c:pt>
                <c:pt idx="8">
                  <c:v>8.5353916120401614</c:v>
                </c:pt>
                <c:pt idx="9" formatCode="General">
                  <c:v>11.780361035716801</c:v>
                </c:pt>
                <c:pt idx="10">
                  <c:v>12.425986031584802</c:v>
                </c:pt>
                <c:pt idx="11">
                  <c:v>8.7852360548856012</c:v>
                </c:pt>
                <c:pt idx="12">
                  <c:v>12.727166585212803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0D-4C64-8F9D-C2C6D79CBD14}"/>
            </c:ext>
          </c:extLst>
        </c:ser>
        <c:ser>
          <c:idx val="5"/>
          <c:order val="3"/>
          <c:tx>
            <c:strRef>
              <c:f>dataAll!$H$29</c:f>
              <c:strCache>
                <c:ptCount val="1"/>
                <c:pt idx="0">
                  <c:v>M sinensis Lukavec</c:v>
                </c:pt>
              </c:strCache>
            </c:strRef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dataAll!$I$19:$U$19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dataAll!$I$29:$U$29</c:f>
              <c:numCache>
                <c:formatCode>0.0</c:formatCode>
                <c:ptCount val="13"/>
                <c:pt idx="1">
                  <c:v>1.8867970365356102</c:v>
                </c:pt>
                <c:pt idx="2">
                  <c:v>8.9067081379602016</c:v>
                </c:pt>
                <c:pt idx="3">
                  <c:v>11.397591246499861</c:v>
                </c:pt>
                <c:pt idx="4">
                  <c:v>13.46539991382144</c:v>
                </c:pt>
                <c:pt idx="5">
                  <c:v>12.768347140504803</c:v>
                </c:pt>
                <c:pt idx="6">
                  <c:v>10.343227364358899</c:v>
                </c:pt>
                <c:pt idx="7">
                  <c:v>8.3773575852737991</c:v>
                </c:pt>
                <c:pt idx="8">
                  <c:v>7.3228858906335308</c:v>
                </c:pt>
                <c:pt idx="9">
                  <c:v>8.1192360591480011</c:v>
                </c:pt>
                <c:pt idx="10">
                  <c:v>10.234182226167901</c:v>
                </c:pt>
                <c:pt idx="11">
                  <c:v>8.839791610092</c:v>
                </c:pt>
                <c:pt idx="12">
                  <c:v>10.1663679904908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0D-4C64-8F9D-C2C6D79CB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921728"/>
        <c:axId val="144923264"/>
      </c:lineChart>
      <c:catAx>
        <c:axId val="14492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923264"/>
        <c:crosses val="autoZero"/>
        <c:auto val="1"/>
        <c:lblAlgn val="ctr"/>
        <c:lblOffset val="100"/>
        <c:noMultiLvlLbl val="0"/>
      </c:catAx>
      <c:valAx>
        <c:axId val="144923264"/>
        <c:scaling>
          <c:orientation val="minMax"/>
          <c:max val="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Yield ( t DM/ha/y)</a:t>
                </a:r>
              </a:p>
            </c:rich>
          </c:tx>
          <c:layout>
            <c:manualLayout>
              <c:xMode val="edge"/>
              <c:yMode val="edge"/>
              <c:x val="1.119805030481622E-2"/>
              <c:y val="0.2908780638130154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4492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4018654011988126E-2"/>
          <c:y val="4.6965479908390596E-2"/>
          <c:w val="0.82649238268058411"/>
          <c:h val="0.119412327201739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2270341207349"/>
          <c:y val="0.17171296296296296"/>
          <c:w val="0.77177471566054245"/>
          <c:h val="0.61345691163604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Biomass!$H$31</c:f>
              <c:strCache>
                <c:ptCount val="1"/>
                <c:pt idx="0">
                  <c:v>Uninoculated (control)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Biomass!$I$30:$K$30</c:f>
              <c:strCache>
                <c:ptCount val="3"/>
                <c:pt idx="0">
                  <c:v>Leaves </c:v>
                </c:pt>
                <c:pt idx="1">
                  <c:v>Stems </c:v>
                </c:pt>
                <c:pt idx="2">
                  <c:v>Roots </c:v>
                </c:pt>
              </c:strCache>
            </c:strRef>
          </c:cat>
          <c:val>
            <c:numRef>
              <c:f>Biomass!$I$31:$K$31</c:f>
              <c:numCache>
                <c:formatCode>0.00</c:formatCode>
                <c:ptCount val="3"/>
                <c:pt idx="0">
                  <c:v>10.995000000000001</c:v>
                </c:pt>
                <c:pt idx="1">
                  <c:v>9.2050000000000001</c:v>
                </c:pt>
                <c:pt idx="2">
                  <c:v>27.134999999999998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4-4A26-A30B-433354018311}"/>
            </c:ext>
          </c:extLst>
        </c:ser>
        <c:ser>
          <c:idx val="1"/>
          <c:order val="1"/>
          <c:tx>
            <c:strRef>
              <c:f>Biomass!$H$32</c:f>
              <c:strCache>
                <c:ptCount val="1"/>
                <c:pt idx="0">
                  <c:v>Inoculated (treatment)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Biomass!$I$30:$K$30</c:f>
              <c:strCache>
                <c:ptCount val="3"/>
                <c:pt idx="0">
                  <c:v>Leaves </c:v>
                </c:pt>
                <c:pt idx="1">
                  <c:v>Stems </c:v>
                </c:pt>
                <c:pt idx="2">
                  <c:v>Roots </c:v>
                </c:pt>
              </c:strCache>
            </c:strRef>
          </c:cat>
          <c:val>
            <c:numRef>
              <c:f>Biomass!$I$32:$K$32</c:f>
              <c:numCache>
                <c:formatCode>0.00</c:formatCode>
                <c:ptCount val="3"/>
                <c:pt idx="0">
                  <c:v>16.3675</c:v>
                </c:pt>
                <c:pt idx="1">
                  <c:v>17.105</c:v>
                </c:pt>
                <c:pt idx="2">
                  <c:v>42.21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4-4A26-A30B-433354018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382336"/>
        <c:axId val="266388224"/>
      </c:barChart>
      <c:catAx>
        <c:axId val="26638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66388224"/>
        <c:crosses val="autoZero"/>
        <c:auto val="1"/>
        <c:lblAlgn val="ctr"/>
        <c:lblOffset val="100"/>
        <c:noMultiLvlLbl val="0"/>
      </c:catAx>
      <c:valAx>
        <c:axId val="266388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/>
                  <a:t>Weight (in 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26638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A5651-B630-46B3-9BB8-97161E8EE9C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D3A17-1D4D-4E3A-B7E5-58A9D40F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0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30C2EF-ED92-4EF7-A71B-DDCFD7688C51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C51EA3-509D-4908-9BD1-4CF1A0E4C23C}" type="slidenum">
              <a:rPr lang="fr-FR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B6E9F2-0E81-4A3F-9D0A-31883C52BD21}" type="slidenum">
              <a:rPr lang="fr-FR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313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D3A17-1D4D-4E3A-B7E5-58A9D40FE0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7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B90ECF-C8C4-4B7B-A8CE-71682AF6DF71}" type="slidenum">
              <a:rPr lang="cs-CZ" altLang="cs-CZ" sz="13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300" smtClean="0">
              <a:latin typeface="Calibri" panose="020F050202020403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63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5BC2C0A-726E-4C0E-9988-94858357575E}" type="slidenum">
              <a:rPr lang="cs-CZ" altLang="cs-CZ" sz="1300">
                <a:latin typeface="Calibri" panose="020F0502020204030204" pitchFamily="34" charset="0"/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300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E415A8-A715-4164-A912-DA82CE6EEA88}" type="slidenum">
              <a:rPr lang="cs-CZ" altLang="cs-CZ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300">
              <a:latin typeface="Calibri" panose="020F0502020204030204" pitchFamily="3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407158-B2EF-41F9-A892-88BD0893E8C5}" type="slidenum">
              <a:rPr lang="cs-CZ" altLang="cs-CZ" sz="13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3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709613" y="4860925"/>
            <a:ext cx="56721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13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5F7F-5270-4DC1-B344-B3AD6BB145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823F5C-8013-4BCD-B573-14A46700C096}" type="slidenum">
              <a:rPr lang="it-IT" altLang="it-IT" smtClean="0"/>
              <a:pPr/>
              <a:t>17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8767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D3A17-1D4D-4E3A-B7E5-58A9D40FE05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1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F79812-5534-4B10-AE5E-E6BF1F7ACA97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251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4D5D-D6DF-411A-8F5B-DDF3C0F55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53236-3B75-49DF-A282-8E0A47C46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5279-C8D1-4F59-942E-5522D825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ADCB-254A-457B-9391-96743699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6DE98-1DBD-4B5E-BF65-38D9771F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E041-7E1D-446A-9A68-68FBDB83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8352-ECCF-425F-9A6D-8BAC54DB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9A9D-F259-438C-AAB6-F68C3C51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FE5A-6124-4F91-878D-C2404865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2CBA-F942-40C7-A232-641122CE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D36D-2F1E-46E2-9354-1FB88747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808D-CF07-4534-AD3E-8DB1D132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5CBA-A2D7-45D7-BB78-0CAAEA48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92F2-9167-498B-920D-D02E3371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1C28-8B4A-40D2-8EF0-6CEADF0D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D1A7-BD8D-495A-885A-6F3C713F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3323-9BFC-4008-95BD-E9878AB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9842B-A7E1-4205-BBE5-DDFD7703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B6D82-3937-4F1F-A38B-FCECD7D4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D70C8-A7E8-4D4B-B1EC-E05B4580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E6C-3A42-4345-A31E-11B48ED8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2FEB-B9A0-4019-BD8C-BED58C9A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D60A-2CAE-4D11-9AF2-B9F6B915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498E-14F2-445C-BC2F-AC62605A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F19A4-7C22-4B9C-8B1C-AE66A9944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EA48F-38EE-4921-A78C-B84A23A14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68176-ED6E-498F-83C0-0E3E8531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75054-21A5-4108-8ACA-BDBD1256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94258-F1A2-495D-816F-A814A52A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02C4-6678-4F4E-9061-80DD5FDE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45261-F9A8-4EDA-9C8E-8CFE01FF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54D6B-9C6E-4376-B611-235509D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1E576-FC34-4D7E-9843-229C008D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20DF7-EEEF-41F8-824D-1338376D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75ADF-4B75-4AE7-A580-54B468BA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88039-0C94-483A-A100-7AFFC522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D959-C29A-4071-941C-FBADDAEE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523D-D1DB-4696-A813-F784E6E1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5ECD-406E-4A7B-990D-AE9F7DCF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DBFB-4506-442F-8C85-A053FA15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6613D-31E9-45E8-AEC5-40DB97BE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66B5E-1610-4838-BB2F-627CE2B2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941-E9E4-45DB-80FC-B67E1DD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6741B-D293-4E72-928D-67A160D05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3E1E5-4ECA-460F-98B3-C0040FFB8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8BD27-D1A1-448E-A21E-0652BA11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3EE6D-A1C8-4B5F-9867-DCB5F8D8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8A2FA-458F-4DF1-83E8-D1F7C25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7783-2908-41A0-B54E-3777796C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993CB-FC72-47CE-B885-C0BBFB91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DE57-E043-4D35-9B76-FB3C6342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73E4-372E-4855-8C49-A6407997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BA56-1492-45CC-9D91-F9504121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07070-A1D8-4344-B6EC-72375E19B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C0682-E1F9-43FA-A09D-77296FA36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A884-C955-4E79-A6A9-30D1D5FD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FECAE-AE72-4E71-BC9F-2FE35F04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E60D-BB5B-4A1B-92E8-68AF3F3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4D5D-D6DF-411A-8F5B-DDF3C0F55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53236-3B75-49DF-A282-8E0A47C46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5279-C8D1-4F59-942E-5522D825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ADCB-254A-457B-9391-96743699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6DE98-1DBD-4B5E-BF65-38D9771F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E041-7E1D-446A-9A68-68FBDB83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8352-ECCF-425F-9A6D-8BAC54DB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9A9D-F259-438C-AAB6-F68C3C51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FE5A-6124-4F91-878D-C2404865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2CBA-F942-40C7-A232-641122CE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D36D-2F1E-46E2-9354-1FB88747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808D-CF07-4534-AD3E-8DB1D132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5CBA-A2D7-45D7-BB78-0CAAEA48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92F2-9167-498B-920D-D02E3371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1C28-8B4A-40D2-8EF0-6CEADF0D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D1A7-BD8D-495A-885A-6F3C713F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3323-9BFC-4008-95BD-E9878AB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9842B-A7E1-4205-BBE5-DDFD7703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B6D82-3937-4F1F-A38B-FCECD7D4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D70C8-A7E8-4D4B-B1EC-E05B4580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E6C-3A42-4345-A31E-11B48ED8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2FEB-B9A0-4019-BD8C-BED58C9A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D60A-2CAE-4D11-9AF2-B9F6B915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498E-14F2-445C-BC2F-AC62605A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F19A4-7C22-4B9C-8B1C-AE66A9944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EA48F-38EE-4921-A78C-B84A23A14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68176-ED6E-498F-83C0-0E3E8531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75054-21A5-4108-8ACA-BDBD1256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94258-F1A2-495D-816F-A814A52A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02C4-6678-4F4E-9061-80DD5FDE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45261-F9A8-4EDA-9C8E-8CFE01FF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54D6B-9C6E-4376-B611-235509D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1E576-FC34-4D7E-9843-229C008D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20DF7-EEEF-41F8-824D-1338376D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75ADF-4B75-4AE7-A580-54B468BA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88039-0C94-483A-A100-7AFFC522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D959-C29A-4071-941C-FBADDAEE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523D-D1DB-4696-A813-F784E6E1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5ECD-406E-4A7B-990D-AE9F7DCF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DBFB-4506-442F-8C85-A053FA15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6613D-31E9-45E8-AEC5-40DB97BE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66B5E-1610-4838-BB2F-627CE2B2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941-E9E4-45DB-80FC-B67E1DD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6741B-D293-4E72-928D-67A160D05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3E1E5-4ECA-460F-98B3-C0040FFB8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8BD27-D1A1-448E-A21E-0652BA11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3EE6D-A1C8-4B5F-9867-DCB5F8D8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8A2FA-458F-4DF1-83E8-D1F7C25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7783-2908-41A0-B54E-3777796C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993CB-FC72-47CE-B885-C0BBFB91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DE57-E043-4D35-9B76-FB3C6342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73E4-372E-4855-8C49-A6407997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BA56-1492-45CC-9D91-F9504121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07070-A1D8-4344-B6EC-72375E19B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C0682-E1F9-43FA-A09D-77296FA36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A884-C955-4E79-A6A9-30D1D5FD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FECAE-AE72-4E71-BC9F-2FE35F04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E60D-BB5B-4A1B-92E8-68AF3F3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4D5D-D6DF-411A-8F5B-DDF3C0F55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53236-3B75-49DF-A282-8E0A47C46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5279-C8D1-4F59-942E-5522D825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ADCB-254A-457B-9391-96743699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6DE98-1DBD-4B5E-BF65-38D9771F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E041-7E1D-446A-9A68-68FBDB83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8352-ECCF-425F-9A6D-8BAC54DB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9A9D-F259-438C-AAB6-F68C3C51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FE5A-6124-4F91-878D-C2404865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2CBA-F942-40C7-A232-641122CE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D36D-2F1E-46E2-9354-1FB88747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808D-CF07-4534-AD3E-8DB1D132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5CBA-A2D7-45D7-BB78-0CAAEA48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92F2-9167-498B-920D-D02E3371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1C28-8B4A-40D2-8EF0-6CEADF0D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D1A7-BD8D-495A-885A-6F3C713F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3323-9BFC-4008-95BD-E9878AB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9842B-A7E1-4205-BBE5-DDFD7703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B6D82-3937-4F1F-A38B-FCECD7D4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D70C8-A7E8-4D4B-B1EC-E05B4580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E6C-3A42-4345-A31E-11B48ED8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2FEB-B9A0-4019-BD8C-BED58C9A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D60A-2CAE-4D11-9AF2-B9F6B915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498E-14F2-445C-BC2F-AC62605A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F19A4-7C22-4B9C-8B1C-AE66A9944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EA48F-38EE-4921-A78C-B84A23A14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68176-ED6E-498F-83C0-0E3E8531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75054-21A5-4108-8ACA-BDBD1256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94258-F1A2-495D-816F-A814A52A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02C4-6678-4F4E-9061-80DD5FDE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45261-F9A8-4EDA-9C8E-8CFE01FF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54D6B-9C6E-4376-B611-235509D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1E576-FC34-4D7E-9843-229C008D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20DF7-EEEF-41F8-824D-1338376D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75ADF-4B75-4AE7-A580-54B468BA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88039-0C94-483A-A100-7AFFC522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D959-C29A-4071-941C-FBADDAEE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523D-D1DB-4696-A813-F784E6E1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5ECD-406E-4A7B-990D-AE9F7DCF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DBFB-4506-442F-8C85-A053FA15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6613D-31E9-45E8-AEC5-40DB97BE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66B5E-1610-4838-BB2F-627CE2B2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941-E9E4-45DB-80FC-B67E1DD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6741B-D293-4E72-928D-67A160D05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3E1E5-4ECA-460F-98B3-C0040FFB8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8BD27-D1A1-448E-A21E-0652BA11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3EE6D-A1C8-4B5F-9867-DCB5F8D8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8A2FA-458F-4DF1-83E8-D1F7C25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7783-2908-41A0-B54E-3777796C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993CB-FC72-47CE-B885-C0BBFB91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DE57-E043-4D35-9B76-FB3C6342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73E4-372E-4855-8C49-A6407997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BA56-1492-45CC-9D91-F9504121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07070-A1D8-4344-B6EC-72375E19B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C0682-E1F9-43FA-A09D-77296FA36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A884-C955-4E79-A6A9-30D1D5FD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FECAE-AE72-4E71-BC9F-2FE35F04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E60D-BB5B-4A1B-92E8-68AF3F3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4D5D-D6DF-411A-8F5B-DDF3C0F55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53236-3B75-49DF-A282-8E0A47C46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5279-C8D1-4F59-942E-5522D825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ADCB-254A-457B-9391-96743699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6DE98-1DBD-4B5E-BF65-38D9771F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E041-7E1D-446A-9A68-68FBDB83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8352-ECCF-425F-9A6D-8BAC54DB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9A9D-F259-438C-AAB6-F68C3C51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FE5A-6124-4F91-878D-C2404865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2CBA-F942-40C7-A232-641122CE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D36D-2F1E-46E2-9354-1FB88747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808D-CF07-4534-AD3E-8DB1D132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5CBA-A2D7-45D7-BB78-0CAAEA48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92F2-9167-498B-920D-D02E3371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1C28-8B4A-40D2-8EF0-6CEADF0D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D1A7-BD8D-495A-885A-6F3C713F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3323-9BFC-4008-95BD-E9878ABC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9842B-A7E1-4205-BBE5-DDFD7703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B6D82-3937-4F1F-A38B-FCECD7D4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D70C8-A7E8-4D4B-B1EC-E05B4580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E6C-3A42-4345-A31E-11B48ED8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2FEB-B9A0-4019-BD8C-BED58C9A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D60A-2CAE-4D11-9AF2-B9F6B915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498E-14F2-445C-BC2F-AC62605A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F19A4-7C22-4B9C-8B1C-AE66A9944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EA48F-38EE-4921-A78C-B84A23A14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68176-ED6E-498F-83C0-0E3E8531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75054-21A5-4108-8ACA-BDBD1256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94258-F1A2-495D-816F-A814A52A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02C4-6678-4F4E-9061-80DD5FDE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45261-F9A8-4EDA-9C8E-8CFE01FF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54D6B-9C6E-4376-B611-235509D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1E576-FC34-4D7E-9843-229C008D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20DF7-EEEF-41F8-824D-1338376D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75ADF-4B75-4AE7-A580-54B468BA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88039-0C94-483A-A100-7AFFC522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D959-C29A-4071-941C-FBADDAEE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523D-D1DB-4696-A813-F784E6E1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5ECD-406E-4A7B-990D-AE9F7DCF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DBFB-4506-442F-8C85-A053FA15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6613D-31E9-45E8-AEC5-40DB97BE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66B5E-1610-4838-BB2F-627CE2B2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941-E9E4-45DB-80FC-B67E1DD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6741B-D293-4E72-928D-67A160D05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3E1E5-4ECA-460F-98B3-C0040FFB8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8BD27-D1A1-448E-A21E-0652BA11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3EE6D-A1C8-4B5F-9867-DCB5F8D8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8A2FA-458F-4DF1-83E8-D1F7C25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7783-2908-41A0-B54E-3777796C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993CB-FC72-47CE-B885-C0BBFB91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DE57-E043-4D35-9B76-FB3C6342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73E4-372E-4855-8C49-A6407997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BA56-1492-45CC-9D91-F9504121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07070-A1D8-4344-B6EC-72375E19B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C0682-E1F9-43FA-A09D-77296FA36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A884-C955-4E79-A6A9-30D1D5FD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FECAE-AE72-4E71-BC9F-2FE35F04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E60D-BB5B-4A1B-92E8-68AF3F3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F177-E8BF-4729-8E16-5CE91C8CF507}" type="datetime1">
              <a:rPr lang="ru-RU" altLang="cs-CZ"/>
              <a:pPr>
                <a:defRPr/>
              </a:pPr>
              <a:t>07.06.2022</a:t>
            </a:fld>
            <a:endParaRPr lang="ru-RU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086F-6EA9-404C-853D-84C53179BDF6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3816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D8D1-4EF5-4A6E-A741-1E919897AC94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D27C-AE6B-4119-BC19-7E68FAE35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5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60146-016E-4AFF-B749-324275C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BCA0E-247E-426E-A493-E2630E6F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73A13-FE3B-4CA6-A6A9-7E9DF0726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807A-9ACE-4245-8DF0-B34A2D06F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BC177-C6D1-4EB9-9B6C-E5D35153E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60146-016E-4AFF-B749-324275C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BCA0E-247E-426E-A493-E2630E6F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73A13-FE3B-4CA6-A6A9-7E9DF0726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807A-9ACE-4245-8DF0-B34A2D06F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BC177-C6D1-4EB9-9B6C-E5D35153E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60146-016E-4AFF-B749-324275C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BCA0E-247E-426E-A493-E2630E6F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73A13-FE3B-4CA6-A6A9-7E9DF0726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807A-9ACE-4245-8DF0-B34A2D06F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BC177-C6D1-4EB9-9B6C-E5D35153E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60146-016E-4AFF-B749-324275C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BCA0E-247E-426E-A493-E2630E6F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73A13-FE3B-4CA6-A6A9-7E9DF0726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2824-FD6B-47DD-8869-27B65C913E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2022-06-07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807A-9ACE-4245-8DF0-B34A2D06F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BC177-C6D1-4EB9-9B6C-E5D35153E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6367-BB03-451B-A51A-0D1C180C661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6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doi.org/10.3390/biology909030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hyperlink" Target="http://www.military-site-cleaning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+mn-lt"/>
                <a:cs typeface="Arial" panose="020B0604020202020204" pitchFamily="34" charset="0"/>
              </a:rPr>
              <a:t>Energy crops’ </a:t>
            </a:r>
            <a:r>
              <a:rPr lang="en-US" sz="2700" b="1" dirty="0" err="1" smtClean="0">
                <a:latin typeface="+mn-lt"/>
                <a:cs typeface="Arial" panose="020B0604020202020204" pitchFamily="34" charset="0"/>
              </a:rPr>
              <a:t>Phytotechnology</a:t>
            </a:r>
            <a:r>
              <a:rPr lang="en-US" sz="27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2700" b="1" dirty="0">
                <a:latin typeface="+mn-lt"/>
                <a:cs typeface="Arial" panose="020B0604020202020204" pitchFamily="34" charset="0"/>
              </a:rPr>
              <a:t>with Biomass production </a:t>
            </a:r>
            <a:r>
              <a:rPr lang="en-US" sz="27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sz="2700" b="1" dirty="0" smtClean="0">
                <a:latin typeface="+mn-lt"/>
                <a:cs typeface="Arial" panose="020B0604020202020204" pitchFamily="34" charset="0"/>
              </a:rPr>
            </a:br>
            <a:r>
              <a:rPr lang="en-US" sz="2700" b="1" dirty="0" smtClean="0">
                <a:latin typeface="+mn-lt"/>
                <a:cs typeface="Arial" panose="020B0604020202020204" pitchFamily="34" charset="0"/>
              </a:rPr>
              <a:t>at the marginal </a:t>
            </a:r>
            <a:r>
              <a:rPr lang="en-US" sz="2700" b="1" dirty="0">
                <a:latin typeface="+mn-lt"/>
                <a:cs typeface="Arial" panose="020B0604020202020204" pitchFamily="34" charset="0"/>
              </a:rPr>
              <a:t>and contaminated lands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544" y="1559165"/>
            <a:ext cx="9144000" cy="344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Valentyna</a:t>
            </a:r>
            <a:r>
              <a:rPr lang="en-US" dirty="0" smtClean="0"/>
              <a:t> </a:t>
            </a:r>
            <a:r>
              <a:rPr lang="en-US" dirty="0" err="1" smtClean="0"/>
              <a:t>Pidlisniuk</a:t>
            </a:r>
            <a:r>
              <a:rPr lang="en-US" dirty="0" smtClean="0"/>
              <a:t>, UJEP, Czech Republic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2" y="2309812"/>
            <a:ext cx="4160603" cy="23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2222500"/>
            <a:ext cx="4032000" cy="226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54" y="4212632"/>
            <a:ext cx="1836000" cy="24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5010" y="3459008"/>
            <a:ext cx="2811439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"/>
            <a:ext cx="88392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cs-CZ" sz="20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b="1" dirty="0"/>
              <a:t>Biofuel crops for biotechnology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 Second generation biofuel crops  represent   not-food crops  and are less directly in conflict with food crops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 Crops for second generation biofuels  can be divided into two main categories: </a:t>
            </a:r>
          </a:p>
          <a:p>
            <a:pPr eaLnBrk="1" hangingPunct="1">
              <a:lnSpc>
                <a:spcPct val="80000"/>
              </a:lnSpc>
            </a:pPr>
            <a:endParaRPr lang="en-US" altLang="cs-CZ" sz="1800" dirty="0">
              <a:latin typeface="Impact" panose="020B0806030902050204" pitchFamily="34" charset="0"/>
            </a:endParaRPr>
          </a:p>
        </p:txBody>
      </p:sp>
      <p:pic>
        <p:nvPicPr>
          <p:cNvPr id="14339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4" y="3962401"/>
            <a:ext cx="15509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0" b="-4550"/>
          <a:stretch>
            <a:fillRect/>
          </a:stretch>
        </p:blipFill>
        <p:spPr bwMode="auto">
          <a:xfrm>
            <a:off x="1812926" y="3962400"/>
            <a:ext cx="1082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119" y="3998185"/>
            <a:ext cx="16811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19" y="3977409"/>
            <a:ext cx="16811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962401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35" y="3990375"/>
            <a:ext cx="1323714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2286000" y="2502995"/>
            <a:ext cx="2667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dirty="0"/>
              <a:t>short rotation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 dirty="0"/>
              <a:t>canopy species</a:t>
            </a:r>
            <a:endParaRPr lang="ru-RU" altLang="cs-CZ" sz="2000" dirty="0"/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3226662" y="5482497"/>
            <a:ext cx="90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Willow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( Salix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spp.)</a:t>
            </a:r>
            <a:endParaRPr lang="ru-RU" altLang="cs-CZ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1819275" y="5424489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>
                <a:latin typeface="Times New Roman" panose="02020603050405020304" pitchFamily="18" charset="0"/>
              </a:rPr>
              <a:t>Poplar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>
                <a:latin typeface="Times New Roman" panose="02020603050405020304" pitchFamily="18" charset="0"/>
              </a:rPr>
              <a:t>( Populus spp.)</a:t>
            </a:r>
            <a:endParaRPr lang="ru-RU" altLang="cs-CZ" sz="1800" b="1" i="1">
              <a:latin typeface="Times New Roman" panose="02020603050405020304" pitchFamily="18" charset="0"/>
            </a:endParaRPr>
          </a:p>
        </p:txBody>
      </p: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4532313" y="5424488"/>
            <a:ext cx="1133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Locust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( </a:t>
            </a:r>
            <a:r>
              <a:rPr lang="en-US" altLang="cs-CZ" sz="1800" b="1" i="1" dirty="0" err="1">
                <a:latin typeface="Times New Roman" panose="02020603050405020304" pitchFamily="18" charset="0"/>
              </a:rPr>
              <a:t>Robinia</a:t>
            </a:r>
            <a:r>
              <a:rPr lang="en-US" altLang="cs-CZ" sz="1800" b="1" i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spp.)</a:t>
            </a:r>
            <a:endParaRPr lang="ru-RU" altLang="cs-CZ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14349" name="Oval 16"/>
          <p:cNvSpPr>
            <a:spLocks noChangeArrowheads="1"/>
          </p:cNvSpPr>
          <p:nvPr/>
        </p:nvSpPr>
        <p:spPr bwMode="auto">
          <a:xfrm>
            <a:off x="6862192" y="2441502"/>
            <a:ext cx="2667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/>
              <a:t>perennial/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/>
              <a:t> annual grasses</a:t>
            </a:r>
            <a:endParaRPr lang="ru-RU" altLang="cs-CZ" sz="2000"/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7124700" y="5355431"/>
            <a:ext cx="17526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Reed canary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grass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b="1" i="1" dirty="0">
                <a:latin typeface="Times New Roman" panose="02020603050405020304" pitchFamily="18" charset="0"/>
              </a:rPr>
              <a:t> </a:t>
            </a:r>
            <a:r>
              <a:rPr lang="en-US" altLang="cs-CZ" sz="1800" b="1" i="1" dirty="0" err="1">
                <a:latin typeface="Times New Roman" panose="02020603050405020304" pitchFamily="18" charset="0"/>
              </a:rPr>
              <a:t>Phalaris</a:t>
            </a:r>
            <a:r>
              <a:rPr lang="en-US" altLang="cs-CZ" sz="1800" b="1" i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b="1" i="1" dirty="0" err="1">
                <a:latin typeface="Times New Roman" panose="02020603050405020304" pitchFamily="18" charset="0"/>
              </a:rPr>
              <a:t>arundinacea</a:t>
            </a:r>
            <a:r>
              <a:rPr lang="en-US" altLang="cs-CZ" sz="1800" b="1" i="1" dirty="0">
                <a:latin typeface="Times New Roman" panose="02020603050405020304" pitchFamily="18" charset="0"/>
              </a:rPr>
              <a:t> L.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cs-CZ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8966937" y="5260248"/>
            <a:ext cx="175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 i="1" dirty="0" err="1">
                <a:latin typeface="Times New Roman" panose="02020603050405020304" pitchFamily="18" charset="0"/>
              </a:rPr>
              <a:t>Miscanthus</a:t>
            </a:r>
            <a:r>
              <a:rPr lang="en-US" altLang="cs-CZ" sz="1400" b="1" i="1" dirty="0">
                <a:latin typeface="Times New Roman" panose="02020603050405020304" pitchFamily="18" charset="0"/>
              </a:rPr>
              <a:t> (</a:t>
            </a:r>
            <a:r>
              <a:rPr lang="en-US" altLang="cs-CZ" sz="1400" b="1" i="1" dirty="0" err="1">
                <a:latin typeface="Times New Roman" panose="02020603050405020304" pitchFamily="18" charset="0"/>
              </a:rPr>
              <a:t>Miscanthus</a:t>
            </a:r>
            <a:r>
              <a:rPr lang="en-US" altLang="cs-CZ" sz="1400" b="1" i="1" dirty="0">
                <a:latin typeface="Times New Roman" panose="02020603050405020304" pitchFamily="18" charset="0"/>
              </a:rPr>
              <a:t> </a:t>
            </a:r>
            <a:r>
              <a:rPr lang="en-US" altLang="cs-CZ" sz="1400" b="1" i="1" dirty="0" err="1">
                <a:latin typeface="Times New Roman" panose="02020603050405020304" pitchFamily="18" charset="0"/>
              </a:rPr>
              <a:t>sinensis</a:t>
            </a:r>
            <a:r>
              <a:rPr lang="en-US" altLang="cs-CZ" sz="1400" b="1" i="1" dirty="0">
                <a:latin typeface="Times New Roman" panose="02020603050405020304" pitchFamily="18" charset="0"/>
              </a:rPr>
              <a:t>  A.., </a:t>
            </a:r>
            <a:r>
              <a:rPr lang="en-US" altLang="cs-CZ" sz="1400" b="1" i="1" dirty="0" err="1">
                <a:latin typeface="Times New Roman" panose="02020603050405020304" pitchFamily="18" charset="0"/>
              </a:rPr>
              <a:t>Miscanthus</a:t>
            </a:r>
            <a:r>
              <a:rPr lang="en-US" altLang="cs-CZ" sz="1400" b="1" i="1" dirty="0">
                <a:latin typeface="Times New Roman" panose="02020603050405020304" pitchFamily="18" charset="0"/>
              </a:rPr>
              <a:t> </a:t>
            </a:r>
            <a:r>
              <a:rPr lang="en-US" altLang="cs-CZ" sz="1400" b="1" i="1" dirty="0" err="1">
                <a:latin typeface="Times New Roman" panose="02020603050405020304" pitchFamily="18" charset="0"/>
              </a:rPr>
              <a:t>sacchariflorus</a:t>
            </a:r>
            <a:r>
              <a:rPr lang="en-US" altLang="cs-CZ" sz="1400" b="1" i="1" dirty="0">
                <a:latin typeface="Times New Roman" panose="02020603050405020304" pitchFamily="18" charset="0"/>
              </a:rPr>
              <a:t> M., </a:t>
            </a:r>
            <a:r>
              <a:rPr lang="en-US" altLang="cs-CZ" sz="1400" b="1" i="1" dirty="0" err="1">
                <a:latin typeface="Times New Roman" panose="02020603050405020304" pitchFamily="18" charset="0"/>
              </a:rPr>
              <a:t>Misccanthus</a:t>
            </a:r>
            <a:r>
              <a:rPr lang="en-US" altLang="cs-CZ" sz="1400" b="1" i="1" dirty="0">
                <a:latin typeface="Times New Roman" panose="02020603050405020304" pitchFamily="18" charset="0"/>
              </a:rPr>
              <a:t>  x </a:t>
            </a:r>
            <a:r>
              <a:rPr lang="en-US" altLang="cs-CZ" sz="1400" b="1" i="1" dirty="0" err="1">
                <a:latin typeface="Times New Roman" panose="02020603050405020304" pitchFamily="18" charset="0"/>
              </a:rPr>
              <a:t>giganteus</a:t>
            </a:r>
            <a:r>
              <a:rPr lang="en-US" altLang="cs-CZ" sz="1400" b="1" i="1" dirty="0">
                <a:latin typeface="Times New Roman" panose="02020603050405020304" pitchFamily="18" charset="0"/>
              </a:rPr>
              <a:t>)</a:t>
            </a:r>
            <a:endParaRPr lang="ru-RU" altLang="cs-CZ" sz="1400" b="1" i="1" dirty="0">
              <a:latin typeface="Times New Roman" panose="02020603050405020304" pitchFamily="18" charset="0"/>
            </a:endParaRP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5638800" y="5562600"/>
            <a:ext cx="1447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b="1" i="1">
                <a:latin typeface="Times New Roman" panose="02020603050405020304" pitchFamily="18" charset="0"/>
              </a:rPr>
              <a:t>Switchgrass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b="1" i="1">
                <a:latin typeface="Times New Roman" panose="02020603050405020304" pitchFamily="18" charset="0"/>
              </a:rPr>
              <a:t> (Panicum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b="1" i="1">
                <a:latin typeface="Times New Roman" panose="02020603050405020304" pitchFamily="18" charset="0"/>
              </a:rPr>
              <a:t>virgatum L</a:t>
            </a:r>
            <a:r>
              <a:rPr lang="uk-UA" altLang="cs-CZ" sz="1800" b="1" i="1">
                <a:latin typeface="Times New Roman" panose="02020603050405020304" pitchFamily="18" charset="0"/>
              </a:rPr>
              <a:t>.</a:t>
            </a:r>
            <a:r>
              <a:rPr lang="en-US" altLang="cs-CZ" sz="1800" b="1" i="1">
                <a:latin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cs-CZ" sz="2000" b="1" i="1">
              <a:latin typeface="Times New Roman" panose="02020603050405020304" pitchFamily="18" charset="0"/>
            </a:endParaRPr>
          </a:p>
        </p:txBody>
      </p:sp>
      <p:cxnSp>
        <p:nvCxnSpPr>
          <p:cNvPr id="3" name="Rovná spojovacia šípka 2"/>
          <p:cNvCxnSpPr/>
          <p:nvPr/>
        </p:nvCxnSpPr>
        <p:spPr>
          <a:xfrm>
            <a:off x="6023992" y="1846191"/>
            <a:ext cx="1656184" cy="544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ovacia šípka 4"/>
          <p:cNvCxnSpPr/>
          <p:nvPr/>
        </p:nvCxnSpPr>
        <p:spPr>
          <a:xfrm flipH="1">
            <a:off x="4035609" y="1857375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6BA9-81F6-4C05-A6B6-534AF451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96413"/>
            <a:ext cx="9720072" cy="9635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100" b="1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Miscanthus × giganteus Greef et Deu </a:t>
            </a:r>
            <a:r>
              <a:rPr lang="en-US" sz="21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(giant miscanthus)</a:t>
            </a:r>
            <a:endParaRPr lang="en-US" sz="2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D7A5-08A2-47AE-99F4-B940C5513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9975"/>
            <a:ext cx="7118555" cy="4628043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Giant miscanthus 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photosynthesis with high water and nutrient-use efficiency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plant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 belongs to the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Poaceae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family and originates in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Eastern Asia (China). It is </a:t>
            </a:r>
            <a:r>
              <a:rPr lang="en-GB" sz="1800" dirty="0">
                <a:solidFill>
                  <a:srgbClr val="20212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hybrid of </a:t>
            </a:r>
            <a:r>
              <a:rPr lang="en-GB" sz="1800" i="1" dirty="0">
                <a:solidFill>
                  <a:srgbClr val="20212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Miscanthus sinensis</a:t>
            </a:r>
            <a:r>
              <a:rPr lang="en-GB" sz="1800" dirty="0">
                <a:solidFill>
                  <a:srgbClr val="20212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native to China, and </a:t>
            </a:r>
            <a:r>
              <a:rPr lang="en-GB" sz="1800" i="1" dirty="0">
                <a:solidFill>
                  <a:srgbClr val="20212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M. sacchariflorus</a:t>
            </a:r>
            <a:r>
              <a:rPr lang="en-GB" sz="1800" dirty="0">
                <a:solidFill>
                  <a:srgbClr val="20212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native to Japan.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Necessary climatic conditions: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tolerant to cold (up to -6℃);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tolerant to drought;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 least 150-300 mm annual precipitation;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Height: more than 4 m.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Preferred soil type: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 drained soils (pH 5.5-7.5)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Annual yield: 10-45 t of DM ha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-1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44682E5E-1664-4F12-8DDA-A2E12CE3EA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62" y="1559648"/>
            <a:ext cx="2720710" cy="502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298C0-19F3-4FD5-A2CE-F2165764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40" y="379642"/>
            <a:ext cx="6204984" cy="690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/>
              <a:t>Miscanthus as </a:t>
            </a:r>
            <a:r>
              <a:rPr lang="en-US" sz="4000" b="1" dirty="0" err="1"/>
              <a:t>P</a:t>
            </a:r>
            <a:r>
              <a:rPr lang="en-US" sz="4000" b="1" dirty="0" err="1" smtClean="0"/>
              <a:t>hytoagent</a:t>
            </a:r>
            <a:r>
              <a:rPr lang="en-US" sz="4000" b="1" dirty="0"/>
              <a:t>*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D3FEB-9FF1-4BF6-9618-E99162260BBA}"/>
              </a:ext>
            </a:extLst>
          </p:cNvPr>
          <p:cNvSpPr txBox="1"/>
          <p:nvPr/>
        </p:nvSpPr>
        <p:spPr>
          <a:xfrm>
            <a:off x="634711" y="1043940"/>
            <a:ext cx="7095494" cy="5045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500" i="1" dirty="0" smtClean="0"/>
              <a:t>M. x </a:t>
            </a:r>
            <a:r>
              <a:rPr lang="en-US" sz="1500" i="1" dirty="0" err="1"/>
              <a:t>G</a:t>
            </a:r>
            <a:r>
              <a:rPr lang="en-US" sz="1500" i="1" dirty="0" err="1" smtClean="0"/>
              <a:t>iganteus</a:t>
            </a:r>
            <a:r>
              <a:rPr lang="en-US" sz="1500" dirty="0" smtClean="0"/>
              <a:t> </a:t>
            </a:r>
            <a:r>
              <a:rPr lang="en-US" sz="1500" dirty="0"/>
              <a:t>is an ideal plant for phytoremediation: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Crop </a:t>
            </a:r>
            <a:r>
              <a:rPr lang="en-US" sz="1500" dirty="0"/>
              <a:t>can be produced at the same land for about 20 </a:t>
            </a:r>
            <a:r>
              <a:rPr lang="en-US" sz="1500" dirty="0" smtClean="0"/>
              <a:t>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Crop </a:t>
            </a:r>
            <a:r>
              <a:rPr lang="en-US" sz="1500" dirty="0"/>
              <a:t>constantly and annually produces biomass </a:t>
            </a:r>
            <a:endParaRPr lang="en-US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Crop  </a:t>
            </a:r>
            <a:r>
              <a:rPr lang="en-US" sz="1500" dirty="0"/>
              <a:t>is stable to different stress factors like contaminants in the soil and </a:t>
            </a:r>
            <a:r>
              <a:rPr lang="en-US" sz="1500" dirty="0" smtClean="0"/>
              <a:t>diseases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/>
              <a:t>C</a:t>
            </a:r>
            <a:r>
              <a:rPr lang="en-US" sz="1500" dirty="0" smtClean="0"/>
              <a:t>rop </a:t>
            </a:r>
            <a:r>
              <a:rPr lang="en-US" sz="1500" dirty="0"/>
              <a:t>does not require a lot of minerals during growing, indeed it enriched soil with nutrients, C and </a:t>
            </a:r>
            <a:r>
              <a:rPr lang="en-US" sz="1500" dirty="0" smtClean="0"/>
              <a:t>humus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/>
              <a:t>C</a:t>
            </a:r>
            <a:r>
              <a:rPr lang="en-US" sz="1500" dirty="0" smtClean="0"/>
              <a:t>rop </a:t>
            </a:r>
            <a:r>
              <a:rPr lang="en-US" sz="1500" dirty="0"/>
              <a:t>has a unique ability  to give sufficient </a:t>
            </a:r>
            <a:r>
              <a:rPr lang="en-US" sz="1500" dirty="0" smtClean="0"/>
              <a:t>yield </a:t>
            </a:r>
            <a:r>
              <a:rPr lang="en-US" sz="1500" dirty="0"/>
              <a:t>with low input and uptake of contaminants </a:t>
            </a:r>
            <a:endParaRPr lang="en-US" sz="1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/>
              <a:t>E</a:t>
            </a:r>
            <a:r>
              <a:rPr lang="en-US" sz="1500" dirty="0" smtClean="0"/>
              <a:t>xcellent  </a:t>
            </a:r>
            <a:r>
              <a:rPr lang="en-US" sz="1500" dirty="0"/>
              <a:t>candidate </a:t>
            </a:r>
            <a:r>
              <a:rPr lang="en-US" sz="1500" dirty="0" smtClean="0"/>
              <a:t>for </a:t>
            </a:r>
            <a:r>
              <a:rPr lang="en-US" sz="1500" dirty="0"/>
              <a:t>growing on marginal and deteriorated </a:t>
            </a:r>
            <a:r>
              <a:rPr lang="en-US" sz="1500" dirty="0" smtClean="0"/>
              <a:t>land,  </a:t>
            </a:r>
            <a:r>
              <a:rPr lang="en-US" sz="1500" dirty="0"/>
              <a:t>slightly contaminated land 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b="1" dirty="0" err="1"/>
              <a:t>Phytomanagement</a:t>
            </a:r>
            <a:r>
              <a:rPr lang="en-US" sz="1500" b="1" dirty="0"/>
              <a:t> with </a:t>
            </a:r>
            <a:r>
              <a:rPr lang="en-US" sz="1500" b="1" dirty="0" smtClean="0"/>
              <a:t>Miscanthus: </a:t>
            </a:r>
            <a:r>
              <a:rPr lang="en-US" sz="1500" dirty="0" smtClean="0"/>
              <a:t>includes </a:t>
            </a:r>
            <a:r>
              <a:rPr lang="en-US" sz="1500" dirty="0"/>
              <a:t>economic benefits </a:t>
            </a:r>
            <a:r>
              <a:rPr lang="en-US" sz="1500" dirty="0" smtClean="0"/>
              <a:t>from the biomass ( alternative energy sources, </a:t>
            </a:r>
            <a:r>
              <a:rPr lang="en-US" sz="1500" dirty="0" err="1" smtClean="0"/>
              <a:t>bioproducts</a:t>
            </a:r>
            <a:r>
              <a:rPr lang="en-US" sz="1500" dirty="0" smtClean="0"/>
              <a:t>- fibers, isolation materials, pulp and paper) </a:t>
            </a:r>
            <a:endParaRPr lang="en-US" sz="1500" dirty="0"/>
          </a:p>
          <a:p>
            <a:endParaRPr lang="en-US" sz="1500" dirty="0" smtClean="0"/>
          </a:p>
          <a:p>
            <a:endParaRPr lang="ru-RU" sz="1500" dirty="0"/>
          </a:p>
          <a:p>
            <a:r>
              <a:rPr lang="en-US" altLang="cs-CZ" sz="1500" i="1" dirty="0" smtClean="0"/>
              <a:t>* </a:t>
            </a:r>
            <a:r>
              <a:rPr lang="en-US" altLang="cs-CZ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Pidlisnyuk</a:t>
            </a:r>
            <a:r>
              <a:rPr lang="en-US" altLang="cs-C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V., </a:t>
            </a:r>
            <a:r>
              <a:rPr lang="en-US" altLang="cs-CZ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Stefanovska</a:t>
            </a:r>
            <a:r>
              <a:rPr lang="en-US" altLang="cs-C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T., Lewis E., Erickson L., Davis L., 2014. Miscanthus as a productive biofuel crop for phytoremediation.    Critical Review in Plant Science,  1: 1-19  </a:t>
            </a:r>
            <a:endParaRPr lang="ru-RU" altLang="cs-CZ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09" y="321176"/>
            <a:ext cx="4381342" cy="2679719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22" y="3360986"/>
            <a:ext cx="4378441" cy="28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94627" y="241161"/>
            <a:ext cx="9905073" cy="7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800" b="1" dirty="0" smtClean="0">
                <a:latin typeface="+mn-lt"/>
                <a:ea typeface="Arial Unicode MS" pitchFamily="34" charset="-128"/>
              </a:rPr>
              <a:t>Miscanthus yield at the research fields  in the Czech Republic* </a:t>
            </a:r>
            <a:endParaRPr lang="cs-CZ" altLang="cs-CZ" sz="2800" b="1" dirty="0">
              <a:latin typeface="+mn-lt"/>
              <a:ea typeface="Arial Unicode MS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8073" y="1428244"/>
            <a:ext cx="41309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clones of </a:t>
            </a:r>
            <a:r>
              <a:rPr lang="en-US" i="1" dirty="0"/>
              <a:t>Miscanthus </a:t>
            </a:r>
            <a:r>
              <a:rPr lang="en-US" dirty="0"/>
              <a:t>× </a:t>
            </a:r>
            <a:r>
              <a:rPr lang="en-US" i="1" dirty="0"/>
              <a:t>giganteus</a:t>
            </a:r>
            <a:r>
              <a:rPr lang="en-US" dirty="0"/>
              <a:t> reached </a:t>
            </a:r>
            <a:r>
              <a:rPr lang="cs-CZ" dirty="0" smtClean="0"/>
              <a:t>average </a:t>
            </a:r>
            <a:r>
              <a:rPr lang="en-US" dirty="0"/>
              <a:t>biomass yields </a:t>
            </a:r>
            <a:r>
              <a:rPr lang="en-US" dirty="0" smtClean="0"/>
              <a:t>in between 1</a:t>
            </a:r>
            <a:r>
              <a:rPr lang="en-US" b="1" dirty="0" smtClean="0"/>
              <a:t>0-15 </a:t>
            </a:r>
            <a:r>
              <a:rPr lang="en-US" b="1" dirty="0"/>
              <a:t>t DM </a:t>
            </a:r>
            <a:r>
              <a:rPr lang="en-US" b="1" dirty="0" smtClean="0"/>
              <a:t>ha </a:t>
            </a:r>
            <a:r>
              <a:rPr lang="en-US" b="1" baseline="30000" dirty="0" smtClean="0"/>
              <a:t> </a:t>
            </a:r>
            <a:r>
              <a:rPr lang="cs-CZ" b="1" dirty="0"/>
              <a:t>(13 </a:t>
            </a:r>
            <a:r>
              <a:rPr lang="cs-CZ" b="1" dirty="0" err="1"/>
              <a:t>years</a:t>
            </a:r>
            <a:r>
              <a:rPr lang="cs-CZ" b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despite very dry and warm periods and low-input </a:t>
            </a:r>
            <a:r>
              <a:rPr lang="en-US" dirty="0" err="1" smtClean="0"/>
              <a:t>agrotechnolog</a:t>
            </a:r>
            <a:r>
              <a:rPr lang="cs-CZ" dirty="0"/>
              <a:t>y =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lowlands</a:t>
            </a:r>
            <a:r>
              <a:rPr lang="cs-CZ" dirty="0"/>
              <a:t> (Michovky)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i="1" dirty="0" err="1" smtClean="0"/>
              <a:t>M.xgiganteus</a:t>
            </a:r>
            <a:r>
              <a:rPr lang="en-US" dirty="0" smtClean="0"/>
              <a:t> has a good </a:t>
            </a:r>
            <a:r>
              <a:rPr lang="en-US" dirty="0"/>
              <a:t>potential to become important biomass crops for future bioenergy and bio economy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87753"/>
              </p:ext>
            </p:extLst>
          </p:nvPr>
        </p:nvGraphicFramePr>
        <p:xfrm>
          <a:off x="3809195" y="4121697"/>
          <a:ext cx="493428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52004"/>
              </p:ext>
            </p:extLst>
          </p:nvPr>
        </p:nvGraphicFramePr>
        <p:xfrm>
          <a:off x="6875661" y="744636"/>
          <a:ext cx="4896545" cy="317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324600"/>
            <a:ext cx="183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Weger</a:t>
            </a:r>
            <a:r>
              <a:rPr lang="en-US" dirty="0" smtClean="0"/>
              <a:t> et al,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913092" y="-573564"/>
            <a:ext cx="797846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cs-CZ" sz="12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cs-CZ" sz="12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cs-CZ" sz="12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latin typeface="Impact" panose="020B0806030902050204" pitchFamily="34" charset="0"/>
              </a:rPr>
              <a:t>      </a:t>
            </a:r>
            <a:r>
              <a:rPr lang="en-US" altLang="cs-CZ" sz="1800" b="1"/>
              <a:t>Advantages and disadvantages of  </a:t>
            </a:r>
            <a:r>
              <a:rPr lang="en-US" altLang="cs-CZ" sz="1800" b="1" i="1"/>
              <a:t>Miscanthus  </a:t>
            </a:r>
            <a:r>
              <a:rPr lang="en-US" altLang="cs-CZ" sz="1800" b="1"/>
              <a:t> for phytotechnology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/>
              <a:t> with biomass production *</a:t>
            </a:r>
            <a:r>
              <a:rPr lang="en-US" altLang="cs-CZ" sz="1800" b="1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endParaRPr lang="ru-RU" altLang="cs-CZ" sz="1800" b="1">
              <a:solidFill>
                <a:schemeClr val="bg2"/>
              </a:solidFill>
              <a:latin typeface="Impact" panose="020B080603090205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cs-CZ" sz="1800" b="1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6779" name="Group 219"/>
          <p:cNvGraphicFramePr>
            <a:graphicFrameLocks noGrp="1"/>
          </p:cNvGraphicFramePr>
          <p:nvPr/>
        </p:nvGraphicFramePr>
        <p:xfrm>
          <a:off x="1676400" y="760413"/>
          <a:ext cx="8839200" cy="5089580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Advantages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Disadvantages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 production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Perennial, established stands last ~20 years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Takes 2-3 years to fully establish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Effectively suppresses weeds once established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Tall, dense growing perennial grass monoculture with limited wildlife friendly uses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High productivity of biomass compared to other energy crops (20 up to 35 tons.ha</a:t>
                      </a:r>
                      <a:r>
                        <a:rPr kumimoji="0" lang="en-US" altLang="cs-CZ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.yr</a:t>
                      </a:r>
                      <a:r>
                        <a:rPr kumimoji="0" lang="en-US" altLang="cs-CZ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Bioenergy processing immature technology; expensive pre-processing needed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Uses  water efficiently by C-4 photosynthesis; total usage ~ 1 m.yr</a:t>
                      </a:r>
                      <a:r>
                        <a:rPr kumimoji="0" lang="en-US" altLang="cs-CZ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</a:t>
                      </a:r>
                      <a:endParaRPr kumimoji="0" lang="en-US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Yields are influenced by water availability;  under low-rainfall conditions may be poor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Grows at lower temperatures than other warm season (C-4) grasses; hence longer season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Limited tolerance of  low  winter temperatures so not suited to severe continental climates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Does not require as much N as sorghum, maize, oil palm, or sugar beets 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Off-take of K ~3 x more than coppice willow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Mineral content of biomass relatively low compared to common biomass crops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Mineral nutrient content per unit energy high compared to coal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The winter harvested crop is relatively dry, so drying costs are low 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Field drying and mineral leaching results in significant biomass loss as leaf fall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398" name="Rectangle 188"/>
          <p:cNvSpPr>
            <a:spLocks noChangeArrowheads="1"/>
          </p:cNvSpPr>
          <p:nvPr/>
        </p:nvSpPr>
        <p:spPr bwMode="auto">
          <a:xfrm>
            <a:off x="1524001" y="6984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cs-CZ" sz="1800"/>
          </a:p>
        </p:txBody>
      </p:sp>
      <p:sp>
        <p:nvSpPr>
          <p:cNvPr id="15399" name="Text Box 218"/>
          <p:cNvSpPr txBox="1">
            <a:spLocks noChangeArrowheads="1"/>
          </p:cNvSpPr>
          <p:nvPr/>
        </p:nvSpPr>
        <p:spPr bwMode="auto">
          <a:xfrm>
            <a:off x="2135561" y="6351690"/>
            <a:ext cx="5915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i="1" dirty="0">
                <a:latin typeface="Times New Roman" panose="02020603050405020304" pitchFamily="18" charset="0"/>
              </a:rPr>
              <a:t>* </a:t>
            </a:r>
            <a:r>
              <a:rPr lang="en-US" altLang="cs-CZ" sz="1600" i="1" dirty="0" err="1">
                <a:latin typeface="Times New Roman" panose="02020603050405020304" pitchFamily="18" charset="0"/>
              </a:rPr>
              <a:t>Pidlisnyuk</a:t>
            </a:r>
            <a:r>
              <a:rPr lang="en-US" altLang="cs-CZ" sz="1600" i="1" dirty="0">
                <a:latin typeface="Times New Roman" panose="02020603050405020304" pitchFamily="18" charset="0"/>
              </a:rPr>
              <a:t> et al, Critical Review in Plant Science, 2014 ,N1, p.1-19 </a:t>
            </a:r>
            <a:endParaRPr lang="ru-RU" altLang="cs-CZ" sz="16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67" name="Group 83"/>
          <p:cNvGraphicFramePr>
            <a:graphicFrameLocks noGrp="1"/>
          </p:cNvGraphicFramePr>
          <p:nvPr>
            <p:ph/>
            <p:extLst/>
          </p:nvPr>
        </p:nvGraphicFramePr>
        <p:xfrm>
          <a:off x="1981200" y="847636"/>
          <a:ext cx="8229600" cy="5378540"/>
        </p:xfrm>
        <a:graphic>
          <a:graphicData uri="http://schemas.openxmlformats.org/drawingml/2006/table">
            <a:tbl>
              <a:tblPr/>
              <a:tblGrid>
                <a:gridCol w="433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03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 phytoremediation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Economic return can be obtained from contaminated land with employment and market  value of biomass fuels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(possibility of developing a more economical approach to remediation of soils with heavy metals such as mine land)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Dedicated energy crops can result in displacement of other crops with significant changes in land use, food crop prices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Easier to clear than trees for the site to be transformed for future use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Sterile hybrid so propagation for initial establishment is labor intensive</a:t>
                      </a: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8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 both processes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Potential for income generation through carbon credits through CO</a:t>
                      </a:r>
                      <a:r>
                        <a:rPr kumimoji="0" lang="en-US" altLang="cs-CZ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sequestration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Less C storage than forest wood crops over next 50 years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Reduction of soil erosion due to rainfall, or wind. Reduces dust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serve as reservoir for insect pests of other species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11" name="Text Box 58"/>
          <p:cNvSpPr txBox="1">
            <a:spLocks noChangeArrowheads="1"/>
          </p:cNvSpPr>
          <p:nvPr/>
        </p:nvSpPr>
        <p:spPr bwMode="auto">
          <a:xfrm>
            <a:off x="1524000" y="74614"/>
            <a:ext cx="914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 dirty="0"/>
              <a:t>Advantages and disadvantages of  </a:t>
            </a:r>
            <a:r>
              <a:rPr lang="en-US" altLang="cs-CZ" sz="1800" b="1" i="1" dirty="0" err="1"/>
              <a:t>Miscanthus</a:t>
            </a:r>
            <a:r>
              <a:rPr lang="en-US" altLang="cs-CZ" sz="1800" b="1" i="1" dirty="0"/>
              <a:t>  </a:t>
            </a:r>
            <a:r>
              <a:rPr lang="en-US" altLang="cs-CZ" sz="1800" b="1" dirty="0"/>
              <a:t> for </a:t>
            </a:r>
            <a:r>
              <a:rPr lang="en-US" altLang="cs-CZ" sz="1800" b="1" dirty="0" err="1"/>
              <a:t>phytotechnology</a:t>
            </a:r>
            <a:r>
              <a:rPr lang="en-US" altLang="cs-CZ" sz="1800" b="1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 dirty="0"/>
              <a:t>with biomass production*</a:t>
            </a:r>
            <a:endParaRPr lang="ru-RU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ru-RU" altLang="cs-CZ" sz="2800" dirty="0"/>
          </a:p>
          <a:p>
            <a:pPr>
              <a:spcBef>
                <a:spcPct val="0"/>
              </a:spcBef>
              <a:buFontTx/>
              <a:buNone/>
            </a:pPr>
            <a:endParaRPr lang="ru-RU" altLang="cs-CZ" sz="1800" dirty="0"/>
          </a:p>
        </p:txBody>
      </p:sp>
      <p:sp>
        <p:nvSpPr>
          <p:cNvPr id="16412" name="Text Box 61"/>
          <p:cNvSpPr txBox="1">
            <a:spLocks noChangeArrowheads="1"/>
          </p:cNvSpPr>
          <p:nvPr/>
        </p:nvSpPr>
        <p:spPr bwMode="auto">
          <a:xfrm>
            <a:off x="2498725" y="6584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cs-CZ" sz="1800"/>
          </a:p>
        </p:txBody>
      </p:sp>
      <p:sp>
        <p:nvSpPr>
          <p:cNvPr id="16413" name="Text Box 79"/>
          <p:cNvSpPr txBox="1">
            <a:spLocks noChangeArrowheads="1"/>
          </p:cNvSpPr>
          <p:nvPr/>
        </p:nvSpPr>
        <p:spPr bwMode="auto">
          <a:xfrm>
            <a:off x="2063553" y="6381328"/>
            <a:ext cx="56929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i="1" dirty="0">
                <a:latin typeface="Times New Roman" panose="02020603050405020304" pitchFamily="18" charset="0"/>
              </a:rPr>
              <a:t>* </a:t>
            </a:r>
            <a:r>
              <a:rPr lang="en-US" altLang="cs-CZ" sz="1600" i="1" dirty="0" err="1">
                <a:latin typeface="Times New Roman" panose="02020603050405020304" pitchFamily="18" charset="0"/>
              </a:rPr>
              <a:t>Pidlisnyuk</a:t>
            </a:r>
            <a:r>
              <a:rPr lang="en-US" altLang="cs-CZ" sz="1600" i="1" dirty="0">
                <a:latin typeface="Times New Roman" panose="02020603050405020304" pitchFamily="18" charset="0"/>
              </a:rPr>
              <a:t> et al, Critical Review in Plant Science, 2014, 1, p.1-19  </a:t>
            </a:r>
            <a:endParaRPr lang="ru-RU" altLang="cs-CZ" sz="16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46" y="975848"/>
            <a:ext cx="2286000" cy="559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434" y="209318"/>
            <a:ext cx="878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Miscanthus tolerance of TEs and salts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6481" y="19026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Slovakia, </a:t>
            </a:r>
            <a:r>
              <a:rPr lang="en-US" dirty="0" err="1" smtClean="0"/>
              <a:t>Sliac</a:t>
            </a:r>
            <a:r>
              <a:rPr lang="en-US" dirty="0" smtClean="0"/>
              <a:t> soil,2014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537" y="1165973"/>
            <a:ext cx="860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published lab studies, some with soils having aged contamination show low accumulation ratios for As, </a:t>
            </a:r>
            <a:r>
              <a:rPr lang="en-US" sz="2400" dirty="0" err="1" smtClean="0"/>
              <a:t>Pb</a:t>
            </a:r>
            <a:r>
              <a:rPr lang="en-US" sz="2400" dirty="0" smtClean="0"/>
              <a:t>, Cd, Zn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4537" y="2064764"/>
            <a:ext cx="9246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Few field studies done on heavily contaminated soils. </a:t>
            </a:r>
          </a:p>
          <a:p>
            <a:endParaRPr lang="en-US" sz="2400" dirty="0" smtClean="0"/>
          </a:p>
          <a:p>
            <a:r>
              <a:rPr lang="en-US" sz="2400" dirty="0" smtClean="0"/>
              <a:t>Aged contamination with &gt; 500 mg/kg </a:t>
            </a:r>
            <a:r>
              <a:rPr lang="en-US" sz="2400" dirty="0" err="1" smtClean="0"/>
              <a:t>Pb</a:t>
            </a:r>
            <a:r>
              <a:rPr lang="en-US" sz="2400" dirty="0" smtClean="0"/>
              <a:t> in Poland showed little uptake.</a:t>
            </a:r>
          </a:p>
          <a:p>
            <a:endParaRPr lang="en-US" sz="2400" dirty="0" smtClean="0"/>
          </a:p>
          <a:p>
            <a:r>
              <a:rPr lang="en-US" sz="2400" dirty="0" smtClean="0"/>
              <a:t>A smelter site in France showed accumulation ratio &lt;0.1 with tissue </a:t>
            </a:r>
            <a:r>
              <a:rPr lang="en-US" sz="2400" dirty="0" err="1" smtClean="0"/>
              <a:t>Pb</a:t>
            </a:r>
            <a:r>
              <a:rPr lang="en-US" sz="2400" dirty="0" smtClean="0"/>
              <a:t> ~ 15 mg/kg from soils of 200-500 mg/kg </a:t>
            </a:r>
            <a:r>
              <a:rPr lang="en-US" sz="2400" dirty="0" err="1" smtClean="0"/>
              <a:t>Pb</a:t>
            </a:r>
            <a:r>
              <a:rPr lang="en-US" sz="2400" dirty="0" smtClean="0"/>
              <a:t>. This agrees well with our work (See following slides).</a:t>
            </a:r>
          </a:p>
          <a:p>
            <a:endParaRPr lang="en-US" sz="2400" dirty="0" smtClean="0"/>
          </a:p>
          <a:p>
            <a:r>
              <a:rPr lang="en-US" sz="2400" dirty="0" smtClean="0"/>
              <a:t>In Romania a mining area site with &gt; 600 mg/kg </a:t>
            </a:r>
            <a:r>
              <a:rPr lang="en-US" sz="2400" dirty="0" err="1" smtClean="0"/>
              <a:t>Pb</a:t>
            </a:r>
            <a:r>
              <a:rPr lang="en-US" sz="2400" dirty="0" smtClean="0"/>
              <a:t> showed only 10 mg/kg in leaves. Cd levels likewise were low, about 1 mg/kg from soil with 13. However stem Cd was higher by 2x while stem </a:t>
            </a:r>
            <a:r>
              <a:rPr lang="en-US" sz="2400" dirty="0" err="1" smtClean="0"/>
              <a:t>Pb</a:t>
            </a:r>
            <a:r>
              <a:rPr lang="en-US" sz="2400" dirty="0" smtClean="0"/>
              <a:t> was lower by 2x relative to leaves. Rhizomes had high levels, about half of soil values.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0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9"/>
          <p:cNvSpPr>
            <a:spLocks noChangeArrowheads="1"/>
          </p:cNvSpPr>
          <p:nvPr/>
        </p:nvSpPr>
        <p:spPr bwMode="auto">
          <a:xfrm>
            <a:off x="593803" y="1026436"/>
            <a:ext cx="158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ru-RU" sz="1400" dirty="0">
                <a:solidFill>
                  <a:schemeClr val="tx1"/>
                </a:solidFill>
                <a:latin typeface="TimesNewRomanPSMT"/>
              </a:rPr>
              <a:t>Kamenetz, year 1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Прямоугольник 10"/>
          <p:cNvSpPr>
            <a:spLocks noChangeArrowheads="1"/>
          </p:cNvSpPr>
          <p:nvPr/>
        </p:nvSpPr>
        <p:spPr bwMode="auto">
          <a:xfrm>
            <a:off x="463823" y="3746922"/>
            <a:ext cx="116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ru-RU" sz="1400" dirty="0">
                <a:solidFill>
                  <a:schemeClr val="tx1"/>
                </a:solidFill>
                <a:latin typeface="TimesNewRomanPSMT"/>
              </a:rPr>
              <a:t>Sliač, year 1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2512621" y="3701865"/>
            <a:ext cx="1600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TimesNewRomanPSMT"/>
              </a:rPr>
              <a:t>      </a:t>
            </a:r>
            <a:r>
              <a:rPr lang="cs-CZ" altLang="ru-RU" sz="1400" dirty="0">
                <a:solidFill>
                  <a:schemeClr val="tx1"/>
                </a:solidFill>
                <a:latin typeface="TimesNewRomanPSMT"/>
              </a:rPr>
              <a:t>Sliač, year 2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Прямоугольник 12"/>
          <p:cNvSpPr>
            <a:spLocks noChangeArrowheads="1"/>
          </p:cNvSpPr>
          <p:nvPr/>
        </p:nvSpPr>
        <p:spPr bwMode="auto">
          <a:xfrm>
            <a:off x="2697758" y="1061969"/>
            <a:ext cx="158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ru-RU" sz="1400" dirty="0">
                <a:solidFill>
                  <a:schemeClr val="tx1"/>
                </a:solidFill>
                <a:latin typeface="TimesNewRomanPSMT"/>
              </a:rPr>
              <a:t>Kamenetz, year 2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72374" y="6311696"/>
            <a:ext cx="971205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*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Pidlisnyuk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V., Erickson L., 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Stefanovska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T., 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Popelka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J., 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Hettiarachchi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H., Davis L., 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Trogl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J., 2019. Potential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phytomanagement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military polluted sites and biomass production using biofuel crop 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Miscanthus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giganteus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Environmental Pollution, 249, 330-337 </a:t>
            </a:r>
            <a:endParaRPr lang="ru-RU" altLang="ru-RU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alt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10" y="1270962"/>
            <a:ext cx="2445286" cy="22176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621" y="1292632"/>
            <a:ext cx="1956186" cy="21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802" y="3424867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PCA1 (90.21%)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3366" y="3447767"/>
            <a:ext cx="137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PCA1 (89.94%)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67" y="4058424"/>
            <a:ext cx="2196469" cy="21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196" y="4009642"/>
            <a:ext cx="1783065" cy="219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620" y="6148177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PCA1 (52.71%)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4380" y="6205642"/>
            <a:ext cx="137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PCA1 (92.09%)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055941" y="2993830"/>
            <a:ext cx="4322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Good growing during two vegetation, ensuring application of </a:t>
            </a:r>
            <a:r>
              <a:rPr lang="en-US" sz="1600" i="1" dirty="0" err="1" smtClean="0"/>
              <a:t>Mx.giganteus</a:t>
            </a:r>
            <a:r>
              <a:rPr lang="en-US" sz="1600" i="1" dirty="0" smtClean="0"/>
              <a:t> to the military sites 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In </a:t>
            </a:r>
            <a:r>
              <a:rPr lang="en-US" sz="1600" i="1" dirty="0"/>
              <a:t>year </a:t>
            </a:r>
            <a:r>
              <a:rPr lang="en-US" sz="1600" i="1" dirty="0" smtClean="0"/>
              <a:t>1: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figures reflect the elements take up into all parts </a:t>
            </a:r>
            <a:r>
              <a:rPr lang="en-US" sz="1600" i="1" dirty="0"/>
              <a:t>of </a:t>
            </a:r>
            <a:r>
              <a:rPr lang="en-US" sz="1600" i="1" dirty="0" smtClean="0"/>
              <a:t>Miscanthus </a:t>
            </a:r>
            <a:r>
              <a:rPr lang="en-US" sz="1600" dirty="0"/>
              <a:t>with the highest value in </a:t>
            </a:r>
            <a:r>
              <a:rPr lang="en-US" sz="1600" dirty="0" smtClean="0"/>
              <a:t>roots ( </a:t>
            </a:r>
            <a:r>
              <a:rPr lang="en-US" sz="1600" dirty="0" err="1" smtClean="0"/>
              <a:t>phytostabilization</a:t>
            </a:r>
            <a:r>
              <a:rPr lang="en-US" sz="1600" dirty="0" smtClean="0"/>
              <a:t>) 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i="1" dirty="0" smtClean="0"/>
              <a:t>In </a:t>
            </a:r>
            <a:r>
              <a:rPr lang="en-US" sz="1600" i="1" dirty="0"/>
              <a:t>year </a:t>
            </a:r>
            <a:r>
              <a:rPr lang="en-US" sz="1600" i="1" dirty="0" smtClean="0"/>
              <a:t>2: </a:t>
            </a:r>
          </a:p>
          <a:p>
            <a:r>
              <a:rPr lang="en-US" sz="1600" dirty="0" smtClean="0"/>
              <a:t>relative </a:t>
            </a:r>
            <a:r>
              <a:rPr lang="en-US" sz="1600" dirty="0"/>
              <a:t>uptake to the </a:t>
            </a:r>
            <a:r>
              <a:rPr lang="en-US" sz="1600" dirty="0" smtClean="0"/>
              <a:t>stems and </a:t>
            </a:r>
            <a:r>
              <a:rPr lang="en-US" sz="1600" dirty="0"/>
              <a:t>leaves decreased tremendously – distributions for stems and leaves are far smaller and located in </a:t>
            </a:r>
            <a:r>
              <a:rPr lang="en-US" sz="1600" dirty="0" smtClean="0"/>
              <a:t>the almost </a:t>
            </a:r>
            <a:r>
              <a:rPr lang="en-US" sz="1600" dirty="0"/>
              <a:t>same positions in the PCA </a:t>
            </a:r>
            <a:r>
              <a:rPr lang="en-US" sz="1600" dirty="0" err="1"/>
              <a:t>biplot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Miscanthus Tolerance to TEs</a:t>
            </a:r>
            <a:endParaRPr lang="ru-RU" sz="3200" b="1" dirty="0">
              <a:latin typeface="+mj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54803" y="423298"/>
            <a:ext cx="9479359" cy="721508"/>
          </a:xfrm>
        </p:spPr>
        <p:txBody>
          <a:bodyPr>
            <a:normAutofit/>
          </a:bodyPr>
          <a:lstStyle/>
          <a:p>
            <a:r>
              <a:rPr lang="en-US" altLang="cs-CZ" sz="2000" b="1" dirty="0" smtClean="0">
                <a:latin typeface="+mn-lt"/>
              </a:rPr>
              <a:t>Case 1. Metals contaminated military soils from </a:t>
            </a:r>
            <a:r>
              <a:rPr lang="en-US" altLang="cs-CZ" sz="2000" b="1" dirty="0" err="1" smtClean="0">
                <a:latin typeface="+mn-lt"/>
              </a:rPr>
              <a:t>Sliac</a:t>
            </a:r>
            <a:r>
              <a:rPr lang="en-US" altLang="cs-CZ" sz="2000" b="1" dirty="0">
                <a:latin typeface="+mn-lt"/>
              </a:rPr>
              <a:t>, Slovakia and </a:t>
            </a:r>
            <a:r>
              <a:rPr lang="en-US" altLang="cs-CZ" sz="2000" b="1" dirty="0" err="1">
                <a:latin typeface="+mn-lt"/>
              </a:rPr>
              <a:t>Kamenetz</a:t>
            </a:r>
            <a:r>
              <a:rPr lang="en-US" altLang="cs-CZ" sz="2000" b="1" dirty="0">
                <a:latin typeface="+mn-lt"/>
              </a:rPr>
              <a:t>, Ukraine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62" y="2908105"/>
            <a:ext cx="1272002" cy="3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9" descr="physical-map-of-Slovakia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12" y="1295477"/>
            <a:ext cx="2964505" cy="1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Содержимое 31" descr="Ukrain-physical-map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0" y="1295478"/>
            <a:ext cx="2823954" cy="1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3897" y="1647984"/>
            <a:ext cx="105882" cy="432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3247" y="1619409"/>
            <a:ext cx="1058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0" y="2575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n-lt"/>
              </a:rPr>
              <a:t>Case 2. Metals contaminated post-industrial soil from  Bakar, Croatia* 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b="3391"/>
          <a:stretch/>
        </p:blipFill>
        <p:spPr bwMode="auto">
          <a:xfrm>
            <a:off x="8315325" y="914883"/>
            <a:ext cx="3876675" cy="2703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33871" y="3607308"/>
            <a:ext cx="4195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ea typeface="Calibri" panose="020F0502020204030204" pitchFamily="34" charset="0"/>
              </a:rPr>
              <a:t>Point </a:t>
            </a:r>
            <a:r>
              <a:rPr lang="en-GB" sz="1400" dirty="0">
                <a:ea typeface="Calibri" panose="020F0502020204030204" pitchFamily="34" charset="0"/>
              </a:rPr>
              <a:t>source polluters in Rijeka-Bakar area, Croatia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39447" y="4232555"/>
            <a:ext cx="3168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Miscanthus Tolerance to Trace Elements  </a:t>
            </a:r>
            <a:endParaRPr lang="ru-RU" sz="3200" b="1" dirty="0">
              <a:latin typeface="+mj-lt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311696"/>
            <a:ext cx="1199535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*</a:t>
            </a:r>
            <a:r>
              <a:rPr lang="en-US" altLang="ru-RU" sz="11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Pidlisnyuk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V.,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Shapoval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P.,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Zgorelec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Z.,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Stefanovska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T., 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Zhukov O., 2020. Multiyear phytoremediation and dynamic of foliar metal(loids concentration during application of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Miscanthusxgiganteus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Greef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polluted soil from Bakar, Croatia.  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and Pollution Research, 27: 31446-31457. </a:t>
            </a:r>
            <a:endParaRPr lang="ru-RU" altLang="ru-RU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alt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" y="1117261"/>
            <a:ext cx="3517398" cy="48585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85633" y="1378517"/>
            <a:ext cx="4005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Calibri" panose="020F0502020204030204" pitchFamily="34" charset="0"/>
              </a:rPr>
              <a:t>Results showed the proper development during three years in  the highly metals polluted  soil with sufficient biomass production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14671" y="3881117"/>
            <a:ext cx="8452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Year	Harvested day	</a:t>
            </a:r>
            <a:r>
              <a:rPr lang="en-US" dirty="0" err="1"/>
              <a:t>Seria</a:t>
            </a:r>
            <a:r>
              <a:rPr lang="en-US" dirty="0"/>
              <a:t>	</a:t>
            </a:r>
            <a:r>
              <a:rPr lang="en-US" dirty="0" smtClean="0"/>
              <a:t>                           Contamination </a:t>
            </a:r>
            <a:r>
              <a:rPr lang="en-US" dirty="0"/>
              <a:t>level</a:t>
            </a:r>
          </a:p>
          <a:p>
            <a:r>
              <a:rPr lang="en-US" dirty="0"/>
              <a:t>			</a:t>
            </a:r>
            <a:r>
              <a:rPr lang="en-US" dirty="0" smtClean="0"/>
              <a:t>                   </a:t>
            </a:r>
            <a:r>
              <a:rPr lang="en-US" sz="1200" dirty="0" smtClean="0"/>
              <a:t>clean          75%/25%            50%/50%        25%/75%    100% contaminated </a:t>
            </a:r>
            <a:endParaRPr lang="en-US" sz="1200" dirty="0"/>
          </a:p>
          <a:p>
            <a:r>
              <a:rPr lang="en-US" dirty="0"/>
              <a:t>2015	November, 21	A	132.77	80.36	55.65	48.65	50.76</a:t>
            </a:r>
          </a:p>
          <a:p>
            <a:r>
              <a:rPr lang="en-US" dirty="0"/>
              <a:t>		</a:t>
            </a:r>
            <a:r>
              <a:rPr lang="en-US" dirty="0" smtClean="0"/>
              <a:t>                 B</a:t>
            </a:r>
            <a:r>
              <a:rPr lang="en-US" dirty="0"/>
              <a:t>	147.23	76.92	52.32	45.93	42.62</a:t>
            </a:r>
          </a:p>
          <a:p>
            <a:r>
              <a:rPr lang="en-US" dirty="0"/>
              <a:t>2016	December, 22	A	129.95	78.65	47.81	54.85	45.58</a:t>
            </a:r>
          </a:p>
          <a:p>
            <a:r>
              <a:rPr lang="en-US" dirty="0"/>
              <a:t>		</a:t>
            </a:r>
            <a:r>
              <a:rPr lang="en-US" dirty="0" smtClean="0"/>
              <a:t>                  B</a:t>
            </a:r>
            <a:r>
              <a:rPr lang="en-US" dirty="0"/>
              <a:t>	148.45	69.92	50.60	44.77	42.87</a:t>
            </a:r>
          </a:p>
          <a:p>
            <a:r>
              <a:rPr lang="en-US" dirty="0"/>
              <a:t>2017	December, 16	A	125.51	74.09	40.82	57.84	41.62</a:t>
            </a:r>
          </a:p>
          <a:p>
            <a:r>
              <a:rPr lang="en-US" dirty="0"/>
              <a:t>		</a:t>
            </a:r>
            <a:r>
              <a:rPr lang="en-US" dirty="0" smtClean="0"/>
              <a:t>                  B</a:t>
            </a:r>
            <a:r>
              <a:rPr lang="en-US" dirty="0"/>
              <a:t>	145.02	67.59	46.75	41.06	39.59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8460" y="3511686"/>
            <a:ext cx="349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Miscanthus</a:t>
            </a:r>
            <a:r>
              <a:rPr lang="en-US" dirty="0" smtClean="0"/>
              <a:t> biomass (g/treatment)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037" y="2117516"/>
            <a:ext cx="1058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336" y="842303"/>
            <a:ext cx="7856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mining </a:t>
            </a:r>
            <a:r>
              <a:rPr lang="en-US" dirty="0" smtClean="0"/>
              <a:t>soil belongs </a:t>
            </a:r>
            <a:r>
              <a:rPr lang="en-US" dirty="0"/>
              <a:t>to </a:t>
            </a:r>
            <a:r>
              <a:rPr lang="en-US" dirty="0" err="1"/>
              <a:t>Tekeli</a:t>
            </a:r>
            <a:r>
              <a:rPr lang="en-US" dirty="0"/>
              <a:t> Mining and Processing Complex of "</a:t>
            </a:r>
            <a:r>
              <a:rPr lang="en-US" dirty="0" err="1" smtClean="0"/>
              <a:t>Kazzinc</a:t>
            </a:r>
            <a:r>
              <a:rPr lang="en-US" dirty="0" smtClean="0"/>
              <a:t>”.  </a:t>
            </a:r>
            <a:r>
              <a:rPr lang="en-GB" dirty="0" smtClean="0"/>
              <a:t>Soil contaminations: </a:t>
            </a:r>
            <a:r>
              <a:rPr lang="en-GB" dirty="0" err="1" smtClean="0"/>
              <a:t>Pb</a:t>
            </a:r>
            <a:r>
              <a:rPr lang="en-GB" dirty="0" smtClean="0"/>
              <a:t> exceeded limited level in </a:t>
            </a:r>
            <a:r>
              <a:rPr lang="en-GB" dirty="0"/>
              <a:t>29 times, As </a:t>
            </a:r>
            <a:r>
              <a:rPr lang="en-GB" dirty="0" smtClean="0"/>
              <a:t>–in 5 </a:t>
            </a:r>
            <a:r>
              <a:rPr lang="en-GB" dirty="0"/>
              <a:t>times, Zn </a:t>
            </a:r>
            <a:r>
              <a:rPr lang="en-GB" dirty="0" smtClean="0"/>
              <a:t>– in  </a:t>
            </a:r>
            <a:r>
              <a:rPr lang="en-GB" dirty="0"/>
              <a:t>11 times, </a:t>
            </a:r>
            <a:r>
              <a:rPr lang="en-GB" dirty="0" smtClean="0"/>
              <a:t> </a:t>
            </a:r>
            <a:r>
              <a:rPr lang="en-GB" dirty="0" err="1"/>
              <a:t>Sr</a:t>
            </a:r>
            <a:r>
              <a:rPr lang="en-GB" dirty="0"/>
              <a:t> - </a:t>
            </a:r>
            <a:r>
              <a:rPr lang="en-GB" dirty="0" smtClean="0"/>
              <a:t>in </a:t>
            </a:r>
            <a:r>
              <a:rPr lang="en-GB" dirty="0"/>
              <a:t>22 times, Cu - </a:t>
            </a:r>
            <a:r>
              <a:rPr lang="en-GB" dirty="0" smtClean="0"/>
              <a:t>in </a:t>
            </a:r>
            <a:r>
              <a:rPr lang="en-GB" dirty="0"/>
              <a:t>13 </a:t>
            </a:r>
            <a:r>
              <a:rPr lang="en-GB" dirty="0" smtClean="0"/>
              <a:t>times.</a:t>
            </a:r>
            <a:r>
              <a:rPr lang="en-US" dirty="0" smtClean="0"/>
              <a:t> Soil is</a:t>
            </a:r>
            <a:r>
              <a:rPr lang="en-GB" dirty="0" smtClean="0"/>
              <a:t> </a:t>
            </a:r>
            <a:r>
              <a:rPr lang="en-GB" dirty="0"/>
              <a:t>saline, sandy, </a:t>
            </a:r>
            <a:r>
              <a:rPr lang="en-GB" dirty="0" smtClean="0"/>
              <a:t>pH </a:t>
            </a:r>
            <a:r>
              <a:rPr lang="en-GB" dirty="0"/>
              <a:t>of aqueous extract </a:t>
            </a:r>
            <a:r>
              <a:rPr lang="en-GB" dirty="0" smtClean="0"/>
              <a:t>was </a:t>
            </a:r>
            <a:r>
              <a:rPr lang="en-GB" dirty="0"/>
              <a:t>8.27-9.89.</a:t>
            </a:r>
            <a:r>
              <a:rPr lang="en-US" dirty="0" smtClean="0"/>
              <a:t>  </a:t>
            </a:r>
          </a:p>
          <a:p>
            <a:r>
              <a:rPr lang="en-US" b="1" i="1" dirty="0" smtClean="0"/>
              <a:t>M</a:t>
            </a:r>
            <a:r>
              <a:rPr lang="en-US" b="1" i="1" dirty="0"/>
              <a:t>. × </a:t>
            </a:r>
            <a:r>
              <a:rPr lang="en-US" b="1" i="1" dirty="0" err="1"/>
              <a:t>giganteus</a:t>
            </a:r>
            <a:r>
              <a:rPr lang="en-US" b="1" i="1" dirty="0"/>
              <a:t> </a:t>
            </a:r>
            <a:r>
              <a:rPr lang="en-US" b="1" dirty="0"/>
              <a:t>was </a:t>
            </a:r>
            <a:r>
              <a:rPr lang="en-US" b="1" dirty="0" smtClean="0"/>
              <a:t> </a:t>
            </a:r>
            <a:r>
              <a:rPr lang="en-US" b="1" dirty="0"/>
              <a:t>stress-tolerant </a:t>
            </a:r>
            <a:r>
              <a:rPr lang="en-US" b="1" dirty="0" smtClean="0"/>
              <a:t> and growth well two vegetation</a:t>
            </a:r>
            <a:r>
              <a:rPr lang="en-US" dirty="0" smtClean="0"/>
              <a:t>. Monitoring </a:t>
            </a:r>
            <a:r>
              <a:rPr lang="en-US" dirty="0"/>
              <a:t>of 11 elements (As, </a:t>
            </a:r>
            <a:r>
              <a:rPr lang="en-US" dirty="0" err="1"/>
              <a:t>Pb</a:t>
            </a:r>
            <a:r>
              <a:rPr lang="en-US" dirty="0"/>
              <a:t>, Zn, Co, Ni, Cr, Cu, </a:t>
            </a:r>
            <a:r>
              <a:rPr lang="en-US" dirty="0" err="1"/>
              <a:t>Sr</a:t>
            </a:r>
            <a:r>
              <a:rPr lang="en-US" dirty="0"/>
              <a:t>, </a:t>
            </a:r>
            <a:r>
              <a:rPr lang="en-US" dirty="0" err="1"/>
              <a:t>Mn</a:t>
            </a:r>
            <a:r>
              <a:rPr lang="en-US" dirty="0"/>
              <a:t>, V, U) in the plant tissues (root, stem and leaves) and soils showed that </a:t>
            </a:r>
            <a:r>
              <a:rPr lang="en-US" dirty="0" smtClean="0"/>
              <a:t>the </a:t>
            </a:r>
            <a:r>
              <a:rPr lang="en-US" dirty="0"/>
              <a:t>greatest content </a:t>
            </a:r>
            <a:r>
              <a:rPr lang="en-US" dirty="0" smtClean="0"/>
              <a:t>of elements  was accumulated  </a:t>
            </a:r>
            <a:r>
              <a:rPr lang="en-US" dirty="0"/>
              <a:t>in the roots.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9651" y="223736"/>
            <a:ext cx="10599298" cy="98107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Case 3. TEs contaminated mining soil, </a:t>
            </a:r>
            <a:r>
              <a:rPr lang="en-US" sz="2000" b="1" dirty="0" err="1" smtClean="0">
                <a:latin typeface="+mn-lt"/>
                <a:cs typeface="Arial" panose="020B0604020202020204" pitchFamily="34" charset="0"/>
              </a:rPr>
              <a:t>Tekeli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, Kazakhstan* </a:t>
            </a:r>
            <a:endParaRPr 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742391"/>
              </p:ext>
            </p:extLst>
          </p:nvPr>
        </p:nvGraphicFramePr>
        <p:xfrm>
          <a:off x="476336" y="3141001"/>
          <a:ext cx="6050623" cy="31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Диаграмма" r:id="rId3" imgW="5362491" imgH="3533742" progId="Excel.Chart.8">
                  <p:embed/>
                </p:oleObj>
              </mc:Choice>
              <mc:Fallback>
                <p:oleObj name="Диаграмма" r:id="rId3" imgW="5362491" imgH="353374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36" y="3141001"/>
                        <a:ext cx="6050623" cy="316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54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83925" y="3436096"/>
            <a:ext cx="467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ea typeface="Times New Roman" panose="02020603050405020304" pitchFamily="18" charset="0"/>
              </a:rPr>
              <a:t>M</a:t>
            </a:r>
            <a:r>
              <a:rPr lang="en-US" i="1" dirty="0">
                <a:ea typeface="Times New Roman" panose="02020603050405020304" pitchFamily="18" charset="0"/>
              </a:rPr>
              <a:t>.×</a:t>
            </a:r>
            <a:r>
              <a:rPr lang="en-US" i="1" dirty="0" err="1">
                <a:ea typeface="Times New Roman" panose="02020603050405020304" pitchFamily="18" charset="0"/>
              </a:rPr>
              <a:t>giganteus</a:t>
            </a:r>
            <a:r>
              <a:rPr lang="en-US" dirty="0">
                <a:ea typeface="Times New Roman" panose="02020603050405020304" pitchFamily="18" charset="0"/>
              </a:rPr>
              <a:t> works as an </a:t>
            </a:r>
            <a:r>
              <a:rPr lang="en-US" b="1" dirty="0">
                <a:ea typeface="Times New Roman" panose="02020603050405020304" pitchFamily="18" charset="0"/>
              </a:rPr>
              <a:t>excluder</a:t>
            </a:r>
            <a:r>
              <a:rPr lang="en-US" dirty="0">
                <a:ea typeface="Times New Roman" panose="02020603050405020304" pitchFamily="18" charset="0"/>
              </a:rPr>
              <a:t> (B</a:t>
            </a:r>
            <a:r>
              <a:rPr lang="en-GB" dirty="0">
                <a:ea typeface="Times New Roman" panose="02020603050405020304" pitchFamily="18" charset="0"/>
              </a:rPr>
              <a:t>С</a:t>
            </a:r>
            <a:r>
              <a:rPr lang="en-US" dirty="0">
                <a:ea typeface="Times New Roman" panose="02020603050405020304" pitchFamily="18" charset="0"/>
              </a:rPr>
              <a:t>F, TF &lt;1) and accumulated monitored elements (As, </a:t>
            </a:r>
            <a:r>
              <a:rPr lang="en-US" dirty="0" err="1">
                <a:ea typeface="Times New Roman" panose="02020603050405020304" pitchFamily="18" charset="0"/>
              </a:rPr>
              <a:t>Pb</a:t>
            </a:r>
            <a:r>
              <a:rPr lang="en-US" dirty="0">
                <a:ea typeface="Times New Roman" panose="02020603050405020304" pitchFamily="18" charset="0"/>
              </a:rPr>
              <a:t>, Co, Ni, Cr, Cu, V, U) preferably in the roots. </a:t>
            </a:r>
            <a:endParaRPr lang="en-US" dirty="0" smtClean="0">
              <a:ea typeface="Times New Roman" panose="02020603050405020304" pitchFamily="18" charset="0"/>
            </a:endParaRPr>
          </a:p>
          <a:p>
            <a:endParaRPr lang="en-US" dirty="0" smtClean="0">
              <a:ea typeface="Times New Roman" panose="02020603050405020304" pitchFamily="18" charset="0"/>
            </a:endParaRPr>
          </a:p>
          <a:p>
            <a:r>
              <a:rPr lang="en-US" dirty="0" smtClean="0">
                <a:ea typeface="Times New Roman" panose="02020603050405020304" pitchFamily="18" charset="0"/>
              </a:rPr>
              <a:t>In the case </a:t>
            </a:r>
            <a:r>
              <a:rPr lang="en-US" dirty="0">
                <a:ea typeface="Times New Roman" panose="02020603050405020304" pitchFamily="18" charset="0"/>
              </a:rPr>
              <a:t>of </a:t>
            </a:r>
            <a:r>
              <a:rPr lang="en-US" dirty="0" err="1">
                <a:ea typeface="Times New Roman" panose="02020603050405020304" pitchFamily="18" charset="0"/>
              </a:rPr>
              <a:t>Mn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Sr</a:t>
            </a:r>
            <a:r>
              <a:rPr lang="en-US" dirty="0">
                <a:ea typeface="Times New Roman" panose="02020603050405020304" pitchFamily="18" charset="0"/>
              </a:rPr>
              <a:t> and </a:t>
            </a:r>
            <a:r>
              <a:rPr lang="en-US" dirty="0" smtClean="0">
                <a:ea typeface="Times New Roman" panose="02020603050405020304" pitchFamily="18" charset="0"/>
              </a:rPr>
              <a:t>Zn showed an  </a:t>
            </a:r>
            <a:r>
              <a:rPr lang="en-US" dirty="0">
                <a:ea typeface="Times New Roman" panose="02020603050405020304" pitchFamily="18" charset="0"/>
              </a:rPr>
              <a:t>ability to </a:t>
            </a:r>
            <a:r>
              <a:rPr lang="en-US" dirty="0" err="1" smtClean="0">
                <a:ea typeface="Times New Roman" panose="02020603050405020304" pitchFamily="18" charset="0"/>
              </a:rPr>
              <a:t>phytoextraction</a:t>
            </a:r>
            <a:r>
              <a:rPr lang="en-US" dirty="0" smtClean="0">
                <a:ea typeface="Times New Roman" panose="02020603050405020304" pitchFamily="18" charset="0"/>
              </a:rPr>
              <a:t>  (B</a:t>
            </a:r>
            <a:r>
              <a:rPr lang="en-GB" dirty="0">
                <a:ea typeface="Times New Roman" panose="02020603050405020304" pitchFamily="18" charset="0"/>
              </a:rPr>
              <a:t>С</a:t>
            </a:r>
            <a:r>
              <a:rPr lang="en-US" dirty="0">
                <a:ea typeface="Times New Roman" panose="02020603050405020304" pitchFamily="18" charset="0"/>
              </a:rPr>
              <a:t>F &lt;1 and TF ≥   1</a:t>
            </a:r>
            <a:r>
              <a:rPr lang="en-US" dirty="0" smtClean="0"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Miscanthus Tolerance to Trace Elements  </a:t>
            </a:r>
            <a:endParaRPr lang="ru-RU" sz="3200" b="1" dirty="0">
              <a:latin typeface="+mj-lt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72374" y="6311696"/>
            <a:ext cx="1155646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*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Nurzhanova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Pidlisnyuk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K.,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Nurzhanov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Ch.,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Kenessov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B.,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Stefanovska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T., Erickson L..,  2019. Comparative assessment of using </a:t>
            </a:r>
            <a:r>
              <a:rPr lang="en-US" altLang="ru-RU" sz="1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Miscanthusxgiganteus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remediation of soils contaminated by heavy metals: a case of military and mining sites.  </a:t>
            </a:r>
            <a:r>
              <a:rPr lang="en-US" alt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alt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and Pollution Research, 26: 13320-13333. </a:t>
            </a:r>
            <a:endParaRPr lang="ru-RU" altLang="ru-RU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alt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700957"/>
            <a:ext cx="3689386" cy="230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049" y="1713255"/>
            <a:ext cx="1058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Content of Presentation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146277" cy="4351338"/>
          </a:xfrm>
        </p:spPr>
        <p:txBody>
          <a:bodyPr/>
          <a:lstStyle/>
          <a:p>
            <a:r>
              <a:rPr lang="en-US" sz="2400" b="1" dirty="0" smtClean="0"/>
              <a:t>Fundamentals of </a:t>
            </a:r>
            <a:r>
              <a:rPr lang="en-US" sz="2400" b="1" dirty="0"/>
              <a:t>p</a:t>
            </a:r>
            <a:r>
              <a:rPr lang="en-US" sz="2400" b="1" dirty="0" smtClean="0"/>
              <a:t>hytoremediation &amp; </a:t>
            </a:r>
            <a:r>
              <a:rPr lang="en-US" sz="2400" b="1" dirty="0" err="1" smtClean="0"/>
              <a:t>phytomanagement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Energy</a:t>
            </a:r>
            <a:r>
              <a:rPr lang="ru-RU" sz="2400" b="1" dirty="0" smtClean="0"/>
              <a:t> </a:t>
            </a:r>
            <a:r>
              <a:rPr lang="en-US" sz="2400" b="1" dirty="0" smtClean="0"/>
              <a:t>Plants in Phytoremediation</a:t>
            </a:r>
          </a:p>
          <a:p>
            <a:r>
              <a:rPr lang="en-US" sz="2400" b="1" dirty="0" smtClean="0"/>
              <a:t>Phytoremediation parameters  </a:t>
            </a:r>
          </a:p>
          <a:p>
            <a:r>
              <a:rPr lang="en-US" sz="2400" b="1" dirty="0" smtClean="0"/>
              <a:t>Miscanthus as a perspective </a:t>
            </a:r>
            <a:r>
              <a:rPr lang="en-US" sz="2400" b="1" dirty="0" err="1" smtClean="0"/>
              <a:t>phytoagent</a:t>
            </a:r>
            <a:endParaRPr lang="en-US" sz="2400" b="1" dirty="0" smtClean="0"/>
          </a:p>
          <a:p>
            <a:r>
              <a:rPr lang="en-US" sz="2400" b="1" dirty="0" smtClean="0"/>
              <a:t>Miscanthus tolerance to TEs: Lab research</a:t>
            </a:r>
          </a:p>
          <a:p>
            <a:r>
              <a:rPr lang="en-US" sz="2400" b="1" dirty="0" err="1" smtClean="0"/>
              <a:t>Phytomanagement</a:t>
            </a:r>
            <a:r>
              <a:rPr lang="en-US" sz="2400" b="1" dirty="0" smtClean="0"/>
              <a:t> with Miscanthus supported by different agricultural practices:</a:t>
            </a:r>
          </a:p>
          <a:p>
            <a:pPr>
              <a:buFontTx/>
              <a:buChar char="-"/>
            </a:pPr>
            <a:r>
              <a:rPr lang="en-US" sz="2400" b="1" dirty="0" smtClean="0"/>
              <a:t>role of PGRs   </a:t>
            </a:r>
          </a:p>
          <a:p>
            <a:pPr>
              <a:buFontTx/>
              <a:buChar char="-"/>
            </a:pPr>
            <a:r>
              <a:rPr lang="en-US" sz="2400" b="1" dirty="0" smtClean="0"/>
              <a:t>role of isolates</a:t>
            </a:r>
          </a:p>
          <a:p>
            <a:pPr>
              <a:buFontTx/>
              <a:buChar char="-"/>
            </a:pPr>
            <a:r>
              <a:rPr lang="en-US" sz="2400" b="1" dirty="0" smtClean="0"/>
              <a:t>role of amendments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6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09" y="180300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+mn-lt"/>
              </a:rPr>
              <a:t>Case 5. TEs </a:t>
            </a:r>
            <a:r>
              <a:rPr lang="en-US" sz="2000" b="1" dirty="0" smtClean="0">
                <a:latin typeface="+mn-lt"/>
              </a:rPr>
              <a:t> contaminated abandoning mining soil, </a:t>
            </a:r>
            <a:r>
              <a:rPr lang="en-US" sz="2000" b="1" dirty="0" err="1" smtClean="0">
                <a:latin typeface="+mn-lt"/>
              </a:rPr>
              <a:t>Pokrov</a:t>
            </a:r>
            <a:r>
              <a:rPr lang="en-US" sz="2000" b="1" dirty="0" smtClean="0">
                <a:latin typeface="+mn-lt"/>
              </a:rPr>
              <a:t>, Ukraine</a:t>
            </a:r>
            <a:r>
              <a:rPr lang="en-US" sz="2000" dirty="0" smtClean="0">
                <a:latin typeface="+mn-lt"/>
              </a:rPr>
              <a:t>*      </a:t>
            </a: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54" y="1350899"/>
            <a:ext cx="10062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post mining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soil was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consisted of the mixture of loess-like loam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red-brown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clay passed through a long-term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melioration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stage.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6531" y="3889414"/>
            <a:ext cx="3670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of amendments </a:t>
            </a:r>
            <a:r>
              <a:rPr lang="en-US" dirty="0" smtClean="0"/>
              <a:t>(to </a:t>
            </a:r>
            <a:r>
              <a:rPr lang="en-US" dirty="0"/>
              <a:t>the post-mining land </a:t>
            </a:r>
            <a:r>
              <a:rPr lang="en-US" dirty="0" smtClean="0"/>
              <a:t>(positively </a:t>
            </a:r>
            <a:r>
              <a:rPr lang="en-US" dirty="0"/>
              <a:t>affected the growth parameters of </a:t>
            </a:r>
            <a:r>
              <a:rPr lang="en-US" i="1" dirty="0" err="1" smtClean="0"/>
              <a:t>M.xgiganteus</a:t>
            </a:r>
            <a:r>
              <a:rPr lang="en-US" i="1" dirty="0" smtClean="0"/>
              <a:t>: increasing of plant productivity from 50 to 140%.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10749" y="4848331"/>
            <a:ext cx="308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of amendments permitted to obtain the similar </a:t>
            </a:r>
            <a:r>
              <a:rPr lang="en-US" i="1" dirty="0" err="1" smtClean="0"/>
              <a:t>Miscanthus</a:t>
            </a:r>
            <a:r>
              <a:rPr lang="en-US" dirty="0" smtClean="0"/>
              <a:t> </a:t>
            </a:r>
            <a:r>
              <a:rPr lang="en-US" dirty="0"/>
              <a:t>yields as at the arable lands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48595"/>
            <a:ext cx="6595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 the impact of soil </a:t>
            </a:r>
            <a:r>
              <a:rPr lang="en-US" dirty="0"/>
              <a:t>amendments  </a:t>
            </a:r>
            <a:r>
              <a:rPr lang="en-US" dirty="0" smtClean="0"/>
              <a:t>added </a:t>
            </a:r>
            <a:r>
              <a:rPr lang="en-US" dirty="0"/>
              <a:t>to soil once before the </a:t>
            </a:r>
            <a:r>
              <a:rPr lang="en-US" dirty="0" smtClean="0"/>
              <a:t>vegetation to biomass production: </a:t>
            </a:r>
          </a:p>
          <a:p>
            <a:r>
              <a:rPr lang="en-US" dirty="0" smtClean="0"/>
              <a:t>a) mineral </a:t>
            </a:r>
            <a:r>
              <a:rPr lang="en-US" dirty="0"/>
              <a:t>fertilizer with a balance of nutrients N</a:t>
            </a:r>
            <a:r>
              <a:rPr lang="en-US" baseline="-25000" dirty="0"/>
              <a:t>60</a:t>
            </a:r>
            <a:r>
              <a:rPr lang="en-US" dirty="0"/>
              <a:t>:P</a:t>
            </a:r>
            <a:r>
              <a:rPr lang="en-US" baseline="-25000" dirty="0"/>
              <a:t>60</a:t>
            </a:r>
            <a:r>
              <a:rPr lang="en-US" dirty="0"/>
              <a:t>:K</a:t>
            </a:r>
            <a:r>
              <a:rPr lang="en-US" baseline="-25000" dirty="0"/>
              <a:t>60</a:t>
            </a:r>
            <a:r>
              <a:rPr lang="en-US" dirty="0"/>
              <a:t> kg.ha</a:t>
            </a:r>
            <a:r>
              <a:rPr lang="en-US" baseline="30000" dirty="0"/>
              <a:t>-1</a:t>
            </a:r>
            <a:r>
              <a:rPr lang="en-US" dirty="0" smtClean="0"/>
              <a:t>;</a:t>
            </a:r>
          </a:p>
          <a:p>
            <a:r>
              <a:rPr lang="en-US" dirty="0" smtClean="0"/>
              <a:t>b) mixture </a:t>
            </a:r>
            <a:r>
              <a:rPr lang="en-US" dirty="0"/>
              <a:t>of ash and sewage sludge (10 t.ha</a:t>
            </a:r>
            <a:r>
              <a:rPr lang="en-US" baseline="30000" dirty="0"/>
              <a:t>-1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smtClean="0"/>
              <a:t>c) double </a:t>
            </a:r>
            <a:r>
              <a:rPr lang="en-US" dirty="0"/>
              <a:t>dose of sludge (20 t.ha</a:t>
            </a:r>
            <a:r>
              <a:rPr lang="en-US" baseline="30000" dirty="0"/>
              <a:t>-1</a:t>
            </a:r>
            <a:r>
              <a:rPr lang="en-US" dirty="0"/>
              <a:t>). 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1217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Miscanthus Tolerance to Trace Elements  </a:t>
            </a:r>
            <a:endParaRPr lang="ru-RU" sz="3200" b="1" dirty="0">
              <a:latin typeface="+mj-lt"/>
            </a:endParaRPr>
          </a:p>
        </p:txBody>
      </p:sp>
      <p:pic>
        <p:nvPicPr>
          <p:cNvPr id="11" name="Содержимое 31" descr="Ukrain-physical-m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49" y="498690"/>
            <a:ext cx="3066751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b="16774"/>
          <a:stretch>
            <a:fillRect/>
          </a:stretch>
        </p:blipFill>
        <p:spPr bwMode="auto">
          <a:xfrm>
            <a:off x="9110749" y="2529023"/>
            <a:ext cx="308125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Диаграмма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0" t="-3230" r="-7465" b="-6702"/>
          <a:stretch>
            <a:fillRect/>
          </a:stretch>
        </p:blipFill>
        <p:spPr bwMode="auto">
          <a:xfrm>
            <a:off x="3640908" y="3725923"/>
            <a:ext cx="5171708" cy="258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72374" y="6311696"/>
            <a:ext cx="1169264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*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Kharitonov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r>
              <a:rPr lang="en-US" alt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Pidlisnyuk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,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Stefanovska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T., 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Babenko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Martynova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N,, 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Rula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I., 2019. The 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edstimation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Miscanthusxgiganteus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 adaptive potential for cultivation on the mining and post0mining lands in Ukraine . </a:t>
            </a:r>
            <a:r>
              <a:rPr lang="en-US" alt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alt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and Pollution Research, 26:2974-2986</a:t>
            </a:r>
            <a:endParaRPr lang="ru-RU" alt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alt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557" y="962485"/>
            <a:ext cx="1058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F62887F5-6691-4811-A42E-F40F7372B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4" y="3323850"/>
            <a:ext cx="4128001" cy="309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750" y="-9525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Utilization of different agricultural practices: </a:t>
            </a:r>
            <a:br>
              <a:rPr lang="en-US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>Miscanthus </a:t>
            </a:r>
            <a:r>
              <a:rPr lang="cs-CZ" sz="2800" b="1" dirty="0">
                <a:latin typeface="+mn-lt"/>
              </a:rPr>
              <a:t>promoting bacteria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89184" y="1025402"/>
            <a:ext cx="8291264" cy="5184576"/>
          </a:xfrm>
        </p:spPr>
        <p:txBody>
          <a:bodyPr>
            <a:normAutofit/>
          </a:bodyPr>
          <a:lstStyle/>
          <a:p>
            <a:r>
              <a:rPr lang="cs-CZ" dirty="0"/>
              <a:t>Všebořice dump – former open-case brown </a:t>
            </a:r>
            <a:r>
              <a:rPr lang="cs-CZ" dirty="0" smtClean="0"/>
              <a:t>mine</a:t>
            </a:r>
            <a:endParaRPr lang="en-US" dirty="0" smtClean="0"/>
          </a:p>
          <a:p>
            <a:r>
              <a:rPr lang="en-US" dirty="0" smtClean="0"/>
              <a:t>GPS: 50°42'11.9"N 13°58'32.1"E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E63-1A66-4C5F-9C13-ACC09AB1A1B6}" type="slidenum">
              <a:rPr lang="cs-CZ" smtClean="0"/>
              <a:t>21</a:t>
            </a:fld>
            <a:endParaRPr lang="cs-CZ" dirty="0"/>
          </a:p>
        </p:txBody>
      </p:sp>
      <p:pic>
        <p:nvPicPr>
          <p:cNvPr id="11266" name="Picture 2" descr="Naučné stezky">
            <a:extLst>
              <a:ext uri="{FF2B5EF4-FFF2-40B4-BE49-F238E27FC236}">
                <a16:creationId xmlns:a16="http://schemas.microsoft.com/office/drawing/2014/main" id="{318E0D90-97DD-4BCB-8438-798CE16F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4" y="2867050"/>
            <a:ext cx="42336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134" y="4356555"/>
            <a:ext cx="2755631" cy="2072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12" y="475305"/>
            <a:ext cx="2801288" cy="19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7933" y="438309"/>
            <a:ext cx="105882" cy="43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871" y="1902094"/>
            <a:ext cx="6647158" cy="20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Plant Growth Promotion Bacteria*</a:t>
            </a:r>
            <a:endParaRPr lang="cs-CZ" sz="3200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115503" y="6305125"/>
            <a:ext cx="11845490" cy="1547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*</a:t>
            </a:r>
            <a:r>
              <a:rPr lang="cs-CZ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Pranaw </a:t>
            </a:r>
            <a:r>
              <a:rPr lang="cs-CZ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K., Pidlisnyuk V., Trögl J., Malinská H.: Bioprospecting of a novel plant growth-promoting bacterium Bacillus Altitudinis KP-14 for enhancing Miscanthus × Giganteus growth in metals contaminated soil. Biology 9(9) (2020) 305. </a:t>
            </a:r>
            <a:r>
              <a:rPr lang="cs-CZ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DOI: 10.3390/biology9090305 </a:t>
            </a:r>
            <a:endParaRPr lang="cs-CZ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E63-1A66-4C5F-9C13-ACC09AB1A1B6}" type="slidenum">
              <a:rPr lang="cs-CZ" smtClean="0"/>
              <a:t>22</a:t>
            </a:fld>
            <a:endParaRPr 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31B1C29-44AE-450A-AF60-BBC7187BF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52858"/>
              </p:ext>
            </p:extLst>
          </p:nvPr>
        </p:nvGraphicFramePr>
        <p:xfrm>
          <a:off x="298225" y="1183908"/>
          <a:ext cx="6408711" cy="125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607">
                  <a:extLst>
                    <a:ext uri="{9D8B030D-6E8A-4147-A177-3AD203B41FA5}">
                      <a16:colId xmlns:a16="http://schemas.microsoft.com/office/drawing/2014/main" val="1261888602"/>
                    </a:ext>
                  </a:extLst>
                </a:gridCol>
                <a:gridCol w="939405">
                  <a:extLst>
                    <a:ext uri="{9D8B030D-6E8A-4147-A177-3AD203B41FA5}">
                      <a16:colId xmlns:a16="http://schemas.microsoft.com/office/drawing/2014/main" val="143062987"/>
                    </a:ext>
                  </a:extLst>
                </a:gridCol>
                <a:gridCol w="626692">
                  <a:extLst>
                    <a:ext uri="{9D8B030D-6E8A-4147-A177-3AD203B41FA5}">
                      <a16:colId xmlns:a16="http://schemas.microsoft.com/office/drawing/2014/main" val="1589416475"/>
                    </a:ext>
                  </a:extLst>
                </a:gridCol>
                <a:gridCol w="455775">
                  <a:extLst>
                    <a:ext uri="{9D8B030D-6E8A-4147-A177-3AD203B41FA5}">
                      <a16:colId xmlns:a16="http://schemas.microsoft.com/office/drawing/2014/main" val="3726255591"/>
                    </a:ext>
                  </a:extLst>
                </a:gridCol>
                <a:gridCol w="683663">
                  <a:extLst>
                    <a:ext uri="{9D8B030D-6E8A-4147-A177-3AD203B41FA5}">
                      <a16:colId xmlns:a16="http://schemas.microsoft.com/office/drawing/2014/main" val="181011514"/>
                    </a:ext>
                  </a:extLst>
                </a:gridCol>
                <a:gridCol w="854580">
                  <a:extLst>
                    <a:ext uri="{9D8B030D-6E8A-4147-A177-3AD203B41FA5}">
                      <a16:colId xmlns:a16="http://schemas.microsoft.com/office/drawing/2014/main" val="3198906384"/>
                    </a:ext>
                  </a:extLst>
                </a:gridCol>
                <a:gridCol w="455775">
                  <a:extLst>
                    <a:ext uri="{9D8B030D-6E8A-4147-A177-3AD203B41FA5}">
                      <a16:colId xmlns:a16="http://schemas.microsoft.com/office/drawing/2014/main" val="3419734688"/>
                    </a:ext>
                  </a:extLst>
                </a:gridCol>
                <a:gridCol w="797607">
                  <a:extLst>
                    <a:ext uri="{9D8B030D-6E8A-4147-A177-3AD203B41FA5}">
                      <a16:colId xmlns:a16="http://schemas.microsoft.com/office/drawing/2014/main" val="3966192246"/>
                    </a:ext>
                  </a:extLst>
                </a:gridCol>
                <a:gridCol w="797607">
                  <a:extLst>
                    <a:ext uri="{9D8B030D-6E8A-4147-A177-3AD203B41FA5}">
                      <a16:colId xmlns:a16="http://schemas.microsoft.com/office/drawing/2014/main" val="830848511"/>
                    </a:ext>
                  </a:extLst>
                </a:gridCol>
              </a:tblGrid>
              <a:tr h="264964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Isolate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P-</a:t>
                      </a:r>
                      <a:r>
                        <a:rPr lang="en-US" sz="1000" dirty="0" err="1">
                          <a:effectLst/>
                        </a:rPr>
                        <a:t>Solubilization</a:t>
                      </a:r>
                      <a:r>
                        <a:rPr lang="en-US" sz="1000" dirty="0">
                          <a:effectLst/>
                        </a:rPr>
                        <a:t> (in µg/mL)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IAA (in µg/mL)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 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Ammonia 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Siderophore 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HCN 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Antifungal activity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1666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Fusarium culmorum (CCF-1745)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Botrytis cinerea 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(CCF-2361)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851965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KP-14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130.0±3.2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27.8±0.8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6170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KP-18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14.5±2.9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10.5±0.2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6465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KP-19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32.8±1.2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1.1±0.7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4092612"/>
                  </a:ext>
                </a:extLst>
              </a:tr>
            </a:tbl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458364"/>
              </p:ext>
            </p:extLst>
          </p:nvPr>
        </p:nvGraphicFramePr>
        <p:xfrm>
          <a:off x="1050859" y="2576192"/>
          <a:ext cx="3969152" cy="23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17" y="4353130"/>
            <a:ext cx="2496001" cy="18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593" y="293190"/>
            <a:ext cx="5241407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50" y="5191125"/>
            <a:ext cx="743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inoculation of 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M. 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</a:rPr>
              <a:t>×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giganteus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rhizomes by the PGPB </a:t>
            </a:r>
            <a:r>
              <a:rPr lang="en-GB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GB" i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altitudinis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strain KP-14 significantly enhanced plants’ bio-parameters : biomass of leaves increased by 23%; stems- by 86% and roots by 76%.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6151" y="3998464"/>
            <a:ext cx="489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tolerance profile and PGP </a:t>
            </a:r>
            <a:r>
              <a:rPr lang="en-GB" sz="1200" dirty="0" smtClean="0"/>
              <a:t>properties</a:t>
            </a:r>
            <a:r>
              <a:rPr lang="ru-RU" sz="1200" dirty="0" smtClean="0"/>
              <a:t> </a:t>
            </a:r>
            <a:r>
              <a:rPr lang="en-GB" sz="1200" dirty="0" smtClean="0"/>
              <a:t>of </a:t>
            </a:r>
            <a:r>
              <a:rPr lang="en-GB" sz="1200" i="1" dirty="0"/>
              <a:t>Bacillus </a:t>
            </a:r>
            <a:r>
              <a:rPr lang="en-GB" sz="1200" i="1" dirty="0" err="1"/>
              <a:t>altitudinis</a:t>
            </a:r>
            <a:r>
              <a:rPr lang="en-GB" sz="1200" dirty="0"/>
              <a:t> strain KP-14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97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302200" y="0"/>
            <a:ext cx="4571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Calibri" panose="020F0502020204030204" pitchFamily="34" charset="0"/>
              </a:rPr>
              <a:t>Thanks to the members of NATO G4687 </a:t>
            </a:r>
            <a:r>
              <a:rPr lang="en-US" altLang="en-US" sz="1800" dirty="0" smtClean="0">
                <a:cs typeface="Calibri" panose="020F0502020204030204" pitchFamily="34" charset="0"/>
              </a:rPr>
              <a:t>team</a:t>
            </a:r>
            <a:endParaRPr lang="en-US" altLang="en-US" sz="1800" dirty="0">
              <a:cs typeface="Calibri" panose="020F0502020204030204" pitchFamily="34" charset="0"/>
            </a:endParaRP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196174" y="544832"/>
            <a:ext cx="4871126" cy="218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Lawrence Davis</a:t>
            </a:r>
            <a:r>
              <a:rPr lang="en-GB" altLang="en-US" sz="1600" b="1" baseline="30000" dirty="0">
                <a:solidFill>
                  <a:schemeClr val="tx1"/>
                </a:solidFill>
                <a:latin typeface="+mj-lt"/>
              </a:rPr>
              <a:t>1A</a:t>
            </a:r>
            <a:r>
              <a:rPr lang="sv-SE" altLang="en-US" sz="1600" b="1" dirty="0">
                <a:solidFill>
                  <a:schemeClr val="tx1"/>
                </a:solidFill>
                <a:latin typeface="+mj-lt"/>
              </a:rPr>
              <a:t> ,</a:t>
            </a: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 Larry E. Erickson </a:t>
            </a:r>
            <a:r>
              <a:rPr lang="en-GB" altLang="en-US" sz="1600" b="1" baseline="30000" dirty="0">
                <a:solidFill>
                  <a:schemeClr val="tx1"/>
                </a:solidFill>
                <a:latin typeface="+mj-lt"/>
              </a:rPr>
              <a:t>1B</a:t>
            </a: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, Ganga Hettiachchi</a:t>
            </a:r>
            <a:r>
              <a:rPr lang="en-GB" altLang="en-US" sz="1600" b="1" baseline="30000" dirty="0">
                <a:solidFill>
                  <a:schemeClr val="tx1"/>
                </a:solidFill>
                <a:latin typeface="+mj-lt"/>
              </a:rPr>
              <a:t>1C</a:t>
            </a: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sv-SE" altLang="en-US" sz="1600" b="1" dirty="0">
                <a:solidFill>
                  <a:schemeClr val="tx1"/>
                </a:solidFill>
                <a:latin typeface="+mj-lt"/>
              </a:rPr>
              <a:t>Tetyana Stefanovska</a:t>
            </a:r>
            <a:r>
              <a:rPr lang="sv-SE" altLang="en-US" sz="1600" b="1" baseline="30000" dirty="0">
                <a:solidFill>
                  <a:schemeClr val="tx1"/>
                </a:solidFill>
                <a:latin typeface="+mj-lt"/>
              </a:rPr>
              <a:t>2 </a:t>
            </a: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,</a:t>
            </a:r>
            <a:r>
              <a:rPr lang="sv-SE" altLang="en-US" sz="1600" b="1" baseline="30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Josef </a:t>
            </a:r>
            <a:r>
              <a:rPr lang="en-GB" altLang="en-US" sz="1600" b="1" dirty="0" err="1">
                <a:solidFill>
                  <a:schemeClr val="tx1"/>
                </a:solidFill>
                <a:latin typeface="+mj-lt"/>
              </a:rPr>
              <a:t>Trogl</a:t>
            </a:r>
            <a:r>
              <a:rPr lang="en-US" altLang="en-US" sz="1600" baseline="30000" dirty="0" smtClean="0">
                <a:solidFill>
                  <a:schemeClr val="tx1"/>
                </a:solidFill>
                <a:latin typeface="+mj-lt"/>
              </a:rPr>
              <a:t>3  </a:t>
            </a:r>
            <a:r>
              <a:rPr lang="en-GB" altLang="en-US" sz="1600" b="1" dirty="0" err="1" smtClean="0">
                <a:solidFill>
                  <a:schemeClr val="tx1"/>
                </a:solidFill>
                <a:latin typeface="+mj-lt"/>
              </a:rPr>
              <a:t>Asil</a:t>
            </a:r>
            <a:r>
              <a:rPr lang="en-GB" alt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n-US" sz="1600" b="1" dirty="0" err="1">
                <a:solidFill>
                  <a:schemeClr val="tx1"/>
                </a:solidFill>
                <a:latin typeface="+mj-lt"/>
              </a:rPr>
              <a:t>Nurzhanova</a:t>
            </a:r>
            <a:r>
              <a:rPr lang="en-US" altLang="en-US" sz="1600" baseline="30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altLang="en-US" sz="1600" b="1" dirty="0" err="1">
                <a:solidFill>
                  <a:schemeClr val="tx1"/>
                </a:solidFill>
                <a:latin typeface="+mj-lt"/>
              </a:rPr>
              <a:t>Pavlo</a:t>
            </a:r>
            <a:r>
              <a:rPr lang="en-GB" alt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en-US" sz="1600" b="1" dirty="0" err="1">
                <a:solidFill>
                  <a:schemeClr val="tx1"/>
                </a:solidFill>
                <a:latin typeface="+mj-lt"/>
              </a:rPr>
              <a:t>Shapoval</a:t>
            </a:r>
            <a:r>
              <a:rPr lang="en-US" altLang="en-US" baseline="30000" dirty="0">
                <a:solidFill>
                  <a:schemeClr val="tx1"/>
                </a:solidFill>
                <a:latin typeface="+mj-lt"/>
              </a:rPr>
              <a:t>5</a:t>
            </a:r>
            <a:endParaRPr lang="sv-SE" altLang="en-US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125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1 </a:t>
            </a:r>
            <a:r>
              <a:rPr lang="en-US" altLang="en-US" sz="1125" dirty="0" err="1">
                <a:solidFill>
                  <a:schemeClr val="tx1"/>
                </a:solidFill>
                <a:latin typeface="Arial" panose="020B0604020202020204" pitchFamily="34" charset="0"/>
              </a:rPr>
              <a:t>Depts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 of: A; Biochemistry, B; Chemical Engineering, C; Agronomy, Kansas State University, Manhattan, 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125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National University of Life and Environmental Science, Kyiv,  Ukraine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Jan Evangelista </a:t>
            </a:r>
            <a:r>
              <a:rPr lang="en-US" altLang="en-US" sz="1125" dirty="0" err="1">
                <a:solidFill>
                  <a:schemeClr val="tx1"/>
                </a:solidFill>
                <a:latin typeface="Arial" panose="020B0604020202020204" pitchFamily="34" charset="0"/>
              </a:rPr>
              <a:t>Purkyne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 University, Usti </a:t>
            </a:r>
            <a:r>
              <a:rPr lang="en-US" altLang="en-US" sz="1125" dirty="0" err="1">
                <a:solidFill>
                  <a:schemeClr val="tx1"/>
                </a:solidFill>
                <a:latin typeface="Arial" panose="020B0604020202020204" pitchFamily="34" charset="0"/>
              </a:rPr>
              <a:t>nad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 Labem, Czech Republic</a:t>
            </a: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Institute of Plant Biology and Biotechnology, </a:t>
            </a:r>
            <a:r>
              <a:rPr lang="en-US" altLang="en-US" sz="1125" dirty="0" err="1">
                <a:solidFill>
                  <a:schemeClr val="tx1"/>
                </a:solidFill>
                <a:latin typeface="Arial" panose="020B0604020202020204" pitchFamily="34" charset="0"/>
              </a:rPr>
              <a:t>Almatu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, Kazakhstan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5 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National University </a:t>
            </a:r>
            <a:r>
              <a:rPr lang="en-US" altLang="en-US" sz="1125" dirty="0" err="1">
                <a:solidFill>
                  <a:schemeClr val="tx1"/>
                </a:solidFill>
                <a:latin typeface="Arial" panose="020B0604020202020204" pitchFamily="34" charset="0"/>
              </a:rPr>
              <a:t>Lvivska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125" dirty="0" err="1">
                <a:solidFill>
                  <a:schemeClr val="tx1"/>
                </a:solidFill>
                <a:latin typeface="Arial" panose="020B0604020202020204" pitchFamily="34" charset="0"/>
              </a:rPr>
              <a:t>Polytechnika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125" dirty="0" err="1">
                <a:solidFill>
                  <a:schemeClr val="tx1"/>
                </a:solidFill>
                <a:latin typeface="Arial" panose="020B0604020202020204" pitchFamily="34" charset="0"/>
              </a:rPr>
              <a:t>Lviv</a:t>
            </a:r>
            <a:r>
              <a:rPr lang="en-US" altLang="en-US" sz="1125" dirty="0">
                <a:solidFill>
                  <a:schemeClr val="tx1"/>
                </a:solidFill>
                <a:latin typeface="Arial" panose="020B0604020202020204" pitchFamily="34" charset="0"/>
              </a:rPr>
              <a:t>, Ukraine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12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952265" y="4508500"/>
            <a:ext cx="3467336" cy="15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50" b="1" u="sng" dirty="0">
                <a:solidFill>
                  <a:schemeClr val="tx1"/>
                </a:solidFill>
                <a:latin typeface="Arial" panose="020B0604020202020204" pitchFamily="34" charset="0"/>
              </a:rPr>
              <a:t>Support </a:t>
            </a:r>
            <a:r>
              <a:rPr lang="en-US" altLang="en-US" sz="105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for this research came principally </a:t>
            </a:r>
            <a:r>
              <a:rPr lang="en-US" altLang="en-US" sz="1050" b="1" u="sng" dirty="0">
                <a:solidFill>
                  <a:schemeClr val="tx1"/>
                </a:solidFill>
                <a:latin typeface="Arial" panose="020B0604020202020204" pitchFamily="34" charset="0"/>
              </a:rPr>
              <a:t>from a NATO SPS MYP G4687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Also some part of research is supported by: </a:t>
            </a:r>
          </a:p>
          <a:p>
            <a:pPr marL="214313" indent="-214313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Center for Hazardous Substance Research at K-State, USA;</a:t>
            </a:r>
          </a:p>
          <a:p>
            <a:pPr marL="214313" indent="-214313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Czech Technical Agency, Czech Republic</a:t>
            </a:r>
          </a:p>
          <a:p>
            <a:pPr marL="214313" indent="-214313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Kazakh Ministry of Education and Science, Republic of Kazakhstan </a:t>
            </a:r>
          </a:p>
        </p:txBody>
      </p:sp>
      <p:sp>
        <p:nvSpPr>
          <p:cNvPr id="61449" name="TextBox 9"/>
          <p:cNvSpPr txBox="1">
            <a:spLocks noChangeArrowheads="1"/>
          </p:cNvSpPr>
          <p:nvPr/>
        </p:nvSpPr>
        <p:spPr bwMode="auto">
          <a:xfrm>
            <a:off x="7325927" y="5327792"/>
            <a:ext cx="5651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Maize</a:t>
            </a:r>
          </a:p>
        </p:txBody>
      </p:sp>
      <p:sp>
        <p:nvSpPr>
          <p:cNvPr id="61451" name="TextBox 11"/>
          <p:cNvSpPr txBox="1">
            <a:spLocks noChangeArrowheads="1"/>
          </p:cNvSpPr>
          <p:nvPr/>
        </p:nvSpPr>
        <p:spPr bwMode="auto">
          <a:xfrm>
            <a:off x="6781417" y="4988161"/>
            <a:ext cx="8609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Sorghum</a:t>
            </a:r>
          </a:p>
        </p:txBody>
      </p:sp>
      <p:pic>
        <p:nvPicPr>
          <p:cNvPr id="501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" y="4564062"/>
            <a:ext cx="8159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2667001"/>
            <a:ext cx="3048000" cy="43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517" descr="C:\Users\troglj\Dropbox\UJEP\Muzeum červen 2017\Obrázky\QR kod NATO phytotechnolog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963" y="22915563"/>
            <a:ext cx="5921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09" y="4537717"/>
            <a:ext cx="8921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0757" y="0"/>
            <a:ext cx="630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cs typeface="Calibri" panose="020F0502020204030204" pitchFamily="34" charset="0"/>
              </a:rPr>
              <a:t>Thanks to the members of CORNET </a:t>
            </a:r>
            <a:r>
              <a:rPr lang="en-US" altLang="en-US" b="1" dirty="0" err="1">
                <a:cs typeface="Calibri" panose="020F0502020204030204" pitchFamily="34" charset="0"/>
              </a:rPr>
              <a:t>MiscanValue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smtClean="0"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cs typeface="Calibri" panose="020F0502020204030204" pitchFamily="34" charset="0"/>
              </a:rPr>
              <a:t>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3296" y="445729"/>
            <a:ext cx="644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Crop Research Institute: </a:t>
            </a:r>
            <a:r>
              <a:rPr lang="en-US" sz="1600" b="1" dirty="0" smtClean="0">
                <a:latin typeface="+mj-lt"/>
              </a:rPr>
              <a:t>Sergey </a:t>
            </a:r>
            <a:r>
              <a:rPr lang="en-US" sz="1600" b="1" dirty="0" err="1" smtClean="0">
                <a:latin typeface="+mj-lt"/>
              </a:rPr>
              <a:t>Ust’ak</a:t>
            </a:r>
            <a:r>
              <a:rPr lang="en-US" sz="1600" b="1" dirty="0" smtClean="0">
                <a:latin typeface="+mj-lt"/>
              </a:rPr>
              <a:t>, Jakub </a:t>
            </a:r>
            <a:r>
              <a:rPr lang="en-US" sz="1600" b="1" dirty="0" smtClean="0">
                <a:latin typeface="+mj-lt"/>
              </a:rPr>
              <a:t>Munoz </a:t>
            </a:r>
            <a:endParaRPr lang="ru-RU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2686" y="757332"/>
            <a:ext cx="6949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UJEP</a:t>
            </a:r>
            <a:r>
              <a:rPr lang="en-US" sz="1600" b="1" dirty="0" smtClean="0">
                <a:latin typeface="+mj-lt"/>
              </a:rPr>
              <a:t>: Ethan Duong,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HTW-</a:t>
            </a:r>
            <a:r>
              <a:rPr lang="en-US" sz="1600" b="1" dirty="0" err="1" smtClean="0">
                <a:latin typeface="+mj-lt"/>
              </a:rPr>
              <a:t>Dresden,Josef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Trogl</a:t>
            </a:r>
            <a:r>
              <a:rPr lang="en-US" sz="1600" b="1" dirty="0" smtClean="0">
                <a:latin typeface="+mj-lt"/>
              </a:rPr>
              <a:t>, </a:t>
            </a:r>
            <a:r>
              <a:rPr lang="en-US" sz="1600" b="1" dirty="0" err="1" smtClean="0">
                <a:latin typeface="+mj-lt"/>
              </a:rPr>
              <a:t>Aigerim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Mamirova</a:t>
            </a:r>
            <a:endParaRPr lang="en-US" sz="1600" b="1" dirty="0">
              <a:latin typeface="+mj-lt"/>
            </a:endParaRPr>
          </a:p>
          <a:p>
            <a:r>
              <a:rPr lang="en-US" sz="1600" b="1" dirty="0" err="1" smtClean="0">
                <a:latin typeface="+mj-lt"/>
              </a:rPr>
              <a:t>WASTen</a:t>
            </a:r>
            <a:r>
              <a:rPr lang="en-US" sz="1600" b="1" dirty="0" smtClean="0">
                <a:latin typeface="+mj-lt"/>
              </a:rPr>
              <a:t>: </a:t>
            </a:r>
            <a:r>
              <a:rPr lang="en-US" sz="1600" b="1" dirty="0" err="1">
                <a:latin typeface="+mj-lt"/>
              </a:rPr>
              <a:t>Radek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Horenovsky</a:t>
            </a:r>
            <a:r>
              <a:rPr lang="en-US" sz="1600" b="1" dirty="0">
                <a:latin typeface="+mj-lt"/>
              </a:rPr>
              <a:t> and </a:t>
            </a:r>
            <a:r>
              <a:rPr lang="en-US" sz="1600" b="1" dirty="0" err="1">
                <a:latin typeface="+mj-lt"/>
              </a:rPr>
              <a:t>Vojtěch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Brož</a:t>
            </a:r>
            <a:r>
              <a:rPr lang="en-US" sz="1600" b="1" dirty="0">
                <a:latin typeface="+mj-lt"/>
              </a:rPr>
              <a:t>, </a:t>
            </a:r>
            <a:endParaRPr lang="en-US" sz="1600" b="1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Germany</a:t>
            </a:r>
            <a:r>
              <a:rPr lang="en-US" sz="1600" b="1" dirty="0" smtClean="0">
                <a:latin typeface="+mj-lt"/>
              </a:rPr>
              <a:t>:  TUD HFT: Daniela </a:t>
            </a:r>
            <a:r>
              <a:rPr lang="en-US" sz="1600" b="1" dirty="0" err="1" smtClean="0">
                <a:latin typeface="+mj-lt"/>
              </a:rPr>
              <a:t>Einer</a:t>
            </a:r>
            <a:r>
              <a:rPr lang="en-US" sz="1600" b="1" dirty="0" smtClean="0">
                <a:latin typeface="+mj-lt"/>
              </a:rPr>
              <a:t> and Soren Tech; TUD AST: Siegfried </a:t>
            </a:r>
            <a:r>
              <a:rPr lang="en-US" sz="1600" b="1" dirty="0" err="1" smtClean="0">
                <a:latin typeface="+mj-lt"/>
              </a:rPr>
              <a:t>Firus</a:t>
            </a:r>
            <a:r>
              <a:rPr lang="en-US" sz="1600" b="1" dirty="0" smtClean="0">
                <a:latin typeface="+mj-lt"/>
              </a:rPr>
              <a:t> and </a:t>
            </a:r>
            <a:r>
              <a:rPr lang="en-US" sz="1600" b="1" dirty="0" err="1" smtClean="0">
                <a:latin typeface="+mj-lt"/>
              </a:rPr>
              <a:t>Mirko</a:t>
            </a:r>
            <a:r>
              <a:rPr lang="en-US" sz="1600" b="1" dirty="0" smtClean="0">
                <a:latin typeface="+mj-lt"/>
              </a:rPr>
              <a:t> Lindner; PTS: Martin </a:t>
            </a:r>
            <a:r>
              <a:rPr lang="en-US" sz="1600" b="1" dirty="0" err="1" smtClean="0">
                <a:latin typeface="+mj-lt"/>
              </a:rPr>
              <a:t>Zahel</a:t>
            </a:r>
            <a:r>
              <a:rPr lang="en-US" sz="1600" b="1" dirty="0" smtClean="0">
                <a:latin typeface="+mj-lt"/>
              </a:rPr>
              <a:t> and Manuela Fiedler   </a:t>
            </a:r>
            <a:endParaRPr lang="en-US" sz="1600" b="1" dirty="0" smtClean="0">
              <a:latin typeface="+mj-lt"/>
            </a:endParaRPr>
          </a:p>
          <a:p>
            <a:r>
              <a:rPr lang="en-US" sz="1600" b="1" dirty="0" err="1" smtClean="0">
                <a:latin typeface="+mj-lt"/>
              </a:rPr>
              <a:t>en</a:t>
            </a:r>
            <a:r>
              <a:rPr lang="en-US" sz="1600" b="1" dirty="0" smtClean="0">
                <a:latin typeface="+mj-lt"/>
              </a:rPr>
              <a:t>      </a:t>
            </a:r>
            <a:endParaRPr lang="ru-RU" sz="1600" b="1" dirty="0">
              <a:latin typeface="+mj-lt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540705" y="5878489"/>
            <a:ext cx="2180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err="1" smtClean="0">
                <a:solidFill>
                  <a:schemeClr val="tx1"/>
                </a:solidFill>
                <a:latin typeface="+mn-lt"/>
              </a:rPr>
              <a:t>Miscanthus</a:t>
            </a:r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 biomass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Czech Republic</a:t>
            </a:r>
            <a:endParaRPr lang="en-US" alt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8" y="1917700"/>
            <a:ext cx="1588024" cy="952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1519" y="1927475"/>
            <a:ext cx="483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“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Creating value chains for utilization of 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</a:rPr>
              <a:t>miscanthus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</a:rPr>
              <a:t>fibres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 from sustainably managed marginal and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post-mining areas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“</a:t>
            </a:r>
            <a:endParaRPr lang="en-US" altLang="en-US" sz="2000" b="1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3098800"/>
            <a:ext cx="408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                  Young researchers: </a:t>
            </a:r>
          </a:p>
          <a:p>
            <a:r>
              <a:rPr lang="en-US" sz="1600" b="1" dirty="0" smtClean="0">
                <a:latin typeface="+mj-lt"/>
              </a:rPr>
              <a:t>Martin </a:t>
            </a:r>
            <a:r>
              <a:rPr lang="en-US" sz="1600" b="1" dirty="0" err="1" smtClean="0">
                <a:latin typeface="+mj-lt"/>
              </a:rPr>
              <a:t>Sozansky</a:t>
            </a:r>
            <a:r>
              <a:rPr lang="en-US" sz="1600" b="1" dirty="0" smtClean="0">
                <a:latin typeface="+mj-lt"/>
              </a:rPr>
              <a:t>, </a:t>
            </a:r>
            <a:r>
              <a:rPr lang="en-US" sz="1600" b="1" dirty="0" err="1" smtClean="0">
                <a:latin typeface="+mj-lt"/>
              </a:rPr>
              <a:t>Vytalyi</a:t>
            </a:r>
            <a:r>
              <a:rPr lang="en-US" sz="1600" b="1" dirty="0" smtClean="0">
                <a:latin typeface="+mj-lt"/>
              </a:rPr>
              <a:t> Stadnik (NULP, Ukraine), </a:t>
            </a:r>
          </a:p>
          <a:p>
            <a:r>
              <a:rPr lang="en-US" sz="1600" b="1" dirty="0" smtClean="0">
                <a:latin typeface="+mj-lt"/>
              </a:rPr>
              <a:t>Masha </a:t>
            </a:r>
            <a:r>
              <a:rPr lang="en-US" sz="1600" b="1" dirty="0" err="1" smtClean="0">
                <a:latin typeface="+mj-lt"/>
              </a:rPr>
              <a:t>Obruch</a:t>
            </a:r>
            <a:r>
              <a:rPr lang="en-US" sz="1600" b="1" dirty="0" smtClean="0">
                <a:latin typeface="+mj-lt"/>
              </a:rPr>
              <a:t>, </a:t>
            </a:r>
            <a:r>
              <a:rPr lang="en-US" sz="1600" b="1" dirty="0" err="1" smtClean="0">
                <a:latin typeface="+mj-lt"/>
              </a:rPr>
              <a:t>Artem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Medkov</a:t>
            </a:r>
            <a:r>
              <a:rPr lang="en-US" sz="1600" b="1" dirty="0" smtClean="0">
                <a:latin typeface="+mj-lt"/>
              </a:rPr>
              <a:t> (NULES, Ukraine) </a:t>
            </a:r>
          </a:p>
          <a:p>
            <a:r>
              <a:rPr lang="en-US" sz="1600" b="1" dirty="0" smtClean="0">
                <a:latin typeface="+mj-lt"/>
              </a:rPr>
              <a:t>Diana </a:t>
            </a:r>
            <a:r>
              <a:rPr lang="en-US" sz="1600" b="1" dirty="0" err="1" smtClean="0">
                <a:latin typeface="+mj-lt"/>
              </a:rPr>
              <a:t>Nebeska</a:t>
            </a:r>
            <a:r>
              <a:rPr lang="en-US" sz="1600" b="1" dirty="0" smtClean="0">
                <a:latin typeface="+mj-lt"/>
              </a:rPr>
              <a:t> (UJEP, Czech Republic)</a:t>
            </a:r>
          </a:p>
          <a:p>
            <a:r>
              <a:rPr lang="en-US" sz="1600" b="1" dirty="0" err="1" smtClean="0">
                <a:latin typeface="+mj-lt"/>
              </a:rPr>
              <a:t>Zafer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Alasmari</a:t>
            </a:r>
            <a:r>
              <a:rPr lang="en-US" sz="1600" b="1" dirty="0" smtClean="0">
                <a:latin typeface="+mj-lt"/>
              </a:rPr>
              <a:t> (KSU, USA)</a:t>
            </a:r>
            <a:endParaRPr lang="en-US" sz="1600" b="1" dirty="0">
              <a:latin typeface="+mj-lt"/>
            </a:endParaRPr>
          </a:p>
          <a:p>
            <a:endParaRPr lang="ru-RU" sz="1600" b="1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5224" y="3558253"/>
            <a:ext cx="2496000" cy="18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47747" y="5894805"/>
            <a:ext cx="2229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Miscanthus</a:t>
            </a:r>
            <a:r>
              <a:rPr lang="en-US" sz="1600" dirty="0" smtClean="0"/>
              <a:t> </a:t>
            </a:r>
            <a:r>
              <a:rPr lang="en-US" sz="1600" dirty="0" err="1" smtClean="0"/>
              <a:t>bioproducts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Germany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7721600" y="4406900"/>
            <a:ext cx="1116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46" y="3090041"/>
            <a:ext cx="1890000" cy="25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1041400"/>
            <a:ext cx="3699000" cy="49320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00" y="3052762"/>
            <a:ext cx="8159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5600" y="3162300"/>
            <a:ext cx="306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4"/>
              </a:rPr>
              <a:t>www.military-site-cleaning.cz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38" y="1422400"/>
            <a:ext cx="1588024" cy="952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72780" y="1687969"/>
            <a:ext cx="311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smtClean="0">
                <a:solidFill>
                  <a:srgbClr val="0070C0"/>
                </a:solidFill>
              </a:rPr>
              <a:t>miscanvalue.wasten.cz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3300" y="177800"/>
            <a:ext cx="2143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Questions?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13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800" y="1397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Definition of Phytoremediation 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1300"/>
            <a:ext cx="9969500" cy="4665663"/>
          </a:xfrm>
        </p:spPr>
        <p:txBody>
          <a:bodyPr>
            <a:normAutofit/>
          </a:bodyPr>
          <a:lstStyle/>
          <a:p>
            <a:r>
              <a:rPr lang="en-US" dirty="0"/>
              <a:t>Phytoremediation technology was established as an environment-friendly concept to restore polluted sites before 1990, and a year later the term was used. </a:t>
            </a:r>
            <a:endParaRPr lang="en-US" dirty="0" smtClean="0"/>
          </a:p>
          <a:p>
            <a:r>
              <a:rPr lang="en-US" dirty="0"/>
              <a:t>The term </a:t>
            </a:r>
            <a:r>
              <a:rPr lang="en-US" dirty="0" err="1"/>
              <a:t>phytotechnologies</a:t>
            </a:r>
            <a:r>
              <a:rPr lang="en-US" dirty="0"/>
              <a:t>, which replaces the earlier term phytoremediation, is also known as </a:t>
            </a:r>
            <a:r>
              <a:rPr lang="en-US" b="1" dirty="0"/>
              <a:t>green-remediation</a:t>
            </a:r>
            <a:r>
              <a:rPr lang="en-US" dirty="0"/>
              <a:t>, and in general, means using plants to degrade, extract, contain, transform into less harmful forms, or immobilize contaminants in soil, water, or air with inorganic or organic compounds.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8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27326" y="1622425"/>
            <a:ext cx="49688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Phytoremediation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Bioremediation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Physico-chemical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remediations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alt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Dig &amp; dump</a:t>
            </a:r>
          </a:p>
        </p:txBody>
      </p:sp>
      <p:sp>
        <p:nvSpPr>
          <p:cNvPr id="2" name="Organigramme : Extraire 1"/>
          <p:cNvSpPr/>
          <p:nvPr/>
        </p:nvSpPr>
        <p:spPr>
          <a:xfrm>
            <a:off x="2295526" y="1301751"/>
            <a:ext cx="936625" cy="4968875"/>
          </a:xfrm>
          <a:prstGeom prst="flowChartExtract">
            <a:avLst/>
          </a:prstGeom>
          <a:gradFill>
            <a:gsLst>
              <a:gs pos="0">
                <a:srgbClr val="DDB4AD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Organigramme : Extraire 8"/>
          <p:cNvSpPr/>
          <p:nvPr/>
        </p:nvSpPr>
        <p:spPr>
          <a:xfrm rot="10800000">
            <a:off x="6796089" y="1423989"/>
            <a:ext cx="936625" cy="4968875"/>
          </a:xfrm>
          <a:prstGeom prst="flowChartExtract">
            <a:avLst/>
          </a:prstGeom>
          <a:gradFill>
            <a:gsLst>
              <a:gs pos="0">
                <a:srgbClr val="FFFF85"/>
              </a:gs>
              <a:gs pos="100000">
                <a:srgbClr val="FFC000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287462" y="3678238"/>
            <a:ext cx="127952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Cost</a:t>
            </a:r>
          </a:p>
        </p:txBody>
      </p:sp>
      <p:sp>
        <p:nvSpPr>
          <p:cNvPr id="10" name="Organigramme : Extraire 9"/>
          <p:cNvSpPr/>
          <p:nvPr/>
        </p:nvSpPr>
        <p:spPr>
          <a:xfrm rot="10800000">
            <a:off x="8180389" y="1412876"/>
            <a:ext cx="936625" cy="4968875"/>
          </a:xfrm>
          <a:prstGeom prst="flowChartExtra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008000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535864" y="2852739"/>
            <a:ext cx="220503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Environmental friendliness</a:t>
            </a:r>
          </a:p>
        </p:txBody>
      </p:sp>
      <p:sp>
        <p:nvSpPr>
          <p:cNvPr id="14" name="Organigramme : Extraire 13"/>
          <p:cNvSpPr/>
          <p:nvPr/>
        </p:nvSpPr>
        <p:spPr>
          <a:xfrm rot="10800000">
            <a:off x="9459914" y="1412876"/>
            <a:ext cx="936625" cy="4968875"/>
          </a:xfrm>
          <a:prstGeom prst="flowChartExtra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8832850" y="3811589"/>
            <a:ext cx="2159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Social acceptability</a:t>
            </a:r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6577014" y="2832101"/>
            <a:ext cx="1279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95600" y="27564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 algn="ctr">
              <a:spcBef>
                <a:spcPts val="575"/>
              </a:spcBef>
              <a:buClr>
                <a:srgbClr val="4F81BD"/>
              </a:buClr>
              <a:buSzPct val="85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Adobe Heiti Std R" pitchFamily="34" charset="-128"/>
                <a:cs typeface="Calibri" pitchFamily="34" charset="0"/>
              </a:rPr>
              <a:t>Interest of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Adobe Heiti Std R" pitchFamily="34" charset="-128"/>
                <a:cs typeface="Calibri" pitchFamily="34" charset="0"/>
              </a:rPr>
              <a:t>phytoremediation  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Adobe Heiti Std R" pitchFamily="34" charset="-128"/>
              <a:cs typeface="Calibri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34601" y="798860"/>
            <a:ext cx="1131987" cy="929729"/>
          </a:xfrm>
          <a:prstGeom prst="straightConnector1">
            <a:avLst/>
          </a:prstGeom>
          <a:ln cap="flat">
            <a:solidFill>
              <a:schemeClr val="accent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E35-B226-4A38-B8A6-BE1CB943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82" y="58191"/>
            <a:ext cx="6422849" cy="131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Phytoremediation </a:t>
            </a:r>
            <a:r>
              <a:rPr lang="en-US" sz="3600" b="1" dirty="0" smtClean="0"/>
              <a:t>Mechanisms Depending on </a:t>
            </a:r>
            <a:r>
              <a:rPr lang="en-US" sz="3600" b="1" dirty="0"/>
              <a:t>the </a:t>
            </a:r>
            <a:r>
              <a:rPr lang="en-US" sz="3600" b="1" dirty="0" smtClean="0"/>
              <a:t>Contaminants </a:t>
            </a:r>
            <a:endParaRPr lang="en-US" sz="36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B5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AABF-F5C3-40DB-BEF0-20F3BD0FE445}"/>
              </a:ext>
            </a:extLst>
          </p:cNvPr>
          <p:cNvSpPr txBox="1"/>
          <p:nvPr/>
        </p:nvSpPr>
        <p:spPr>
          <a:xfrm>
            <a:off x="4829695" y="1461517"/>
            <a:ext cx="7362305" cy="539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At sites contaminated with 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</a:rPr>
              <a:t>inorganic compounds: </a:t>
            </a:r>
            <a:r>
              <a:rPr lang="en-US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TEs,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plants stabilize or remove contaminants by three mechanisms: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 err="1">
                <a:ea typeface="Calibri" panose="020F0502020204030204" pitchFamily="34" charset="0"/>
              </a:rPr>
              <a:t>P</a:t>
            </a:r>
            <a:r>
              <a:rPr lang="en-US" b="1" dirty="0" err="1" smtClean="0">
                <a:ea typeface="Calibri" panose="020F0502020204030204" pitchFamily="34" charset="0"/>
              </a:rPr>
              <a:t>hytostabilization</a:t>
            </a:r>
            <a:r>
              <a:rPr lang="en-US" b="1" dirty="0">
                <a:ea typeface="Calibri" panose="020F0502020204030204" pitchFamily="34" charset="0"/>
              </a:rPr>
              <a:t>,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 where plant roots immobilize contaminants in the soil thereby decreasing soil and wind erosion of contaminants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 err="1">
                <a:solidFill>
                  <a:prstClr val="black"/>
                </a:solidFill>
                <a:ea typeface="Calibri" panose="020F0502020204030204" pitchFamily="34" charset="0"/>
              </a:rPr>
              <a:t>R</a:t>
            </a:r>
            <a:r>
              <a:rPr lang="en-US" b="1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hizofiltration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, where plants adsorb contaminants onto the roots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Phytoextraction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, where plant roots absorb contaminants into the aboveground plant parts (i.e. leaves, branches, and/or stems). </a:t>
            </a:r>
          </a:p>
          <a:p>
            <a:pPr lvl="0" algn="just"/>
            <a:endParaRPr lang="en-US" dirty="0">
              <a:solidFill>
                <a:prstClr val="black"/>
              </a:solidFill>
            </a:endParaRP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At sites contaminated with </a:t>
            </a:r>
            <a:r>
              <a:rPr lang="en-US" b="1" dirty="0">
                <a:solidFill>
                  <a:prstClr val="black"/>
                </a:solidFill>
              </a:rPr>
              <a:t>organic compounds </a:t>
            </a:r>
            <a:r>
              <a:rPr lang="en-US" dirty="0">
                <a:solidFill>
                  <a:prstClr val="black"/>
                </a:solidFill>
              </a:rPr>
              <a:t>plants break down or remove contaminants by three mechanisms: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 err="1" smtClean="0">
                <a:solidFill>
                  <a:prstClr val="black"/>
                </a:solidFill>
              </a:rPr>
              <a:t>Phytodegradation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</a:rPr>
              <a:t>after the plant absorbs the organic contaminant, plant enzymes breakdown the contaminant to safer compounds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 err="1">
                <a:solidFill>
                  <a:prstClr val="black"/>
                </a:solidFill>
              </a:rPr>
              <a:t>R</a:t>
            </a:r>
            <a:r>
              <a:rPr lang="en-US" b="1" dirty="0" err="1" smtClean="0">
                <a:solidFill>
                  <a:prstClr val="black"/>
                </a:solidFill>
              </a:rPr>
              <a:t>hizodegradation</a:t>
            </a:r>
            <a:r>
              <a:rPr lang="en-US" dirty="0">
                <a:solidFill>
                  <a:prstClr val="black"/>
                </a:solidFill>
              </a:rPr>
              <a:t>, where plant roots provide the beneficial environment for microbes that in turn break down organic contaminants in the root zone 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 err="1" smtClean="0">
                <a:solidFill>
                  <a:prstClr val="black"/>
                </a:solidFill>
              </a:rPr>
              <a:t>Phytovolitalization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where plants take up contaminants and release a </a:t>
            </a:r>
            <a:r>
              <a:rPr lang="en-US" dirty="0" smtClean="0">
                <a:solidFill>
                  <a:prstClr val="black"/>
                </a:solidFill>
              </a:rPr>
              <a:t>safer, </a:t>
            </a:r>
            <a:r>
              <a:rPr lang="en-US" dirty="0">
                <a:solidFill>
                  <a:prstClr val="black"/>
                </a:solidFill>
              </a:rPr>
              <a:t>mediated form of the organic compound into the atmosphere </a:t>
            </a:r>
            <a:endParaRPr lang="ru-RU" dirty="0">
              <a:solidFill>
                <a:prstClr val="black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20699"/>
            <a:ext cx="4467224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5500" y="44069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gency FB" panose="020B0503020202020204" pitchFamily="34" charset="0"/>
              </a:rPr>
              <a:t>Rhizodegradatio</a:t>
            </a:r>
            <a:r>
              <a:rPr lang="en-US" sz="1200" dirty="0" err="1" smtClean="0"/>
              <a:t>n</a:t>
            </a:r>
            <a:r>
              <a:rPr lang="en-US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47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2937-3F18-4D7E-A742-D8C268C9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160198"/>
            <a:ext cx="6586491" cy="12861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/>
              <a:t>Phytoremediation versus </a:t>
            </a:r>
            <a:r>
              <a:rPr lang="en-US" b="1" dirty="0" err="1"/>
              <a:t>Phytomanagement</a:t>
            </a:r>
            <a:r>
              <a:rPr lang="en-US" b="1" dirty="0"/>
              <a:t> 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84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9E6F68-CC8C-4785-AF79-F61D80F65441}"/>
              </a:ext>
            </a:extLst>
          </p:cNvPr>
          <p:cNvSpPr txBox="1"/>
          <p:nvPr/>
        </p:nvSpPr>
        <p:spPr>
          <a:xfrm>
            <a:off x="4965433" y="2255522"/>
            <a:ext cx="7226567" cy="4602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Phytoremediation </a:t>
            </a:r>
            <a:r>
              <a:rPr lang="en-US" sz="2000" dirty="0"/>
              <a:t>is the process of using plants and grasses to remediate the contaminated soil/wetlands.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Plants used for phytoremediation: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have </a:t>
            </a:r>
            <a:r>
              <a:rPr lang="en-US" sz="2000" dirty="0"/>
              <a:t>to be stressful to contaminants, pests and diseases,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have to be able to </a:t>
            </a:r>
            <a:r>
              <a:rPr lang="en-US" sz="2000" dirty="0"/>
              <a:t>grow at the same land during years and produce biomass.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broader concept of </a:t>
            </a:r>
            <a:r>
              <a:rPr lang="en-US" sz="2000" dirty="0" err="1"/>
              <a:t>phytomanagement</a:t>
            </a:r>
            <a:r>
              <a:rPr lang="en-US" sz="2000" dirty="0"/>
              <a:t> is new and includes economic benefits.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/>
              <a:t>Phytomanagement</a:t>
            </a:r>
            <a:r>
              <a:rPr lang="en-US" sz="2000" dirty="0"/>
              <a:t>: use of plants to reduce and control risks arising from soil pollution while contemporaneously making a profitable and sustainable use of the resource by producing marketable biomass" (</a:t>
            </a:r>
            <a:r>
              <a:rPr lang="en-US" sz="2000" dirty="0" err="1"/>
              <a:t>Evangelou</a:t>
            </a:r>
            <a:r>
              <a:rPr lang="en-US" sz="2000" dirty="0"/>
              <a:t> et al., 2015). </a:t>
            </a:r>
            <a:endParaRPr lang="ru-RU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106"/>
            <a:ext cx="4862945" cy="661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7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3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3E578-162F-4B1C-8FBD-D607CC28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7"/>
            <a:ext cx="11139854" cy="9304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Plant in </a:t>
            </a:r>
            <a:r>
              <a:rPr lang="en-US" sz="4000" dirty="0" smtClean="0">
                <a:solidFill>
                  <a:srgbClr val="FFFFFF"/>
                </a:solidFill>
              </a:rPr>
              <a:t>Phytoremediation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1476" y="2747323"/>
            <a:ext cx="5734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Plants used for </a:t>
            </a:r>
            <a:r>
              <a:rPr lang="en-US" dirty="0" err="1"/>
              <a:t>phytostabilization</a:t>
            </a:r>
            <a:r>
              <a:rPr lang="en-US" dirty="0"/>
              <a:t> should be able to grow well in the contaminated soil, produce a product of value and commercial interest, and </a:t>
            </a:r>
            <a:r>
              <a:rPr lang="en-US" dirty="0" err="1"/>
              <a:t>evapotranspire</a:t>
            </a:r>
            <a:r>
              <a:rPr lang="en-US" dirty="0"/>
              <a:t> sufficient water to achieve containment of the contaminants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Plants </a:t>
            </a:r>
            <a:r>
              <a:rPr lang="en-US" dirty="0"/>
              <a:t>used for phytoremediation have to be stressful to contaminants, pests and </a:t>
            </a:r>
            <a:r>
              <a:rPr lang="en-US" dirty="0" smtClean="0"/>
              <a:t>diseases.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Based on the relative uptake and bioaccumulation potential, plants can be grouped into three main categories: </a:t>
            </a:r>
            <a:r>
              <a:rPr lang="en-US" b="1" dirty="0" smtClean="0">
                <a:solidFill>
                  <a:prstClr val="black"/>
                </a:solidFill>
              </a:rPr>
              <a:t>excluder, indicator, </a:t>
            </a:r>
            <a:r>
              <a:rPr lang="en-US" b="1" dirty="0">
                <a:solidFill>
                  <a:prstClr val="black"/>
                </a:solidFill>
              </a:rPr>
              <a:t>or accumulator </a:t>
            </a:r>
            <a:endParaRPr lang="en-US" b="1" dirty="0" smtClean="0">
              <a:solidFill>
                <a:prstClr val="black"/>
              </a:solidFill>
            </a:endParaRPr>
          </a:p>
          <a:p>
            <a:endParaRPr lang="en-CA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91796"/>
              </p:ext>
            </p:extLst>
          </p:nvPr>
        </p:nvGraphicFramePr>
        <p:xfrm>
          <a:off x="6845762" y="2380747"/>
          <a:ext cx="4742180" cy="387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r:id="rId3" imgW="4853382" imgH="3953359" progId="Visio.Drawing.11">
                  <p:embed/>
                </p:oleObj>
              </mc:Choice>
              <mc:Fallback>
                <p:oleObj r:id="rId3" imgW="4853382" imgH="39533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762" y="2380747"/>
                        <a:ext cx="4742180" cy="3873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2900" y="6353175"/>
            <a:ext cx="1353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Hunt et al, 2014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354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580" y="-110533"/>
            <a:ext cx="120714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Excluders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tolerant to high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concentrations and their tolerance is achieved by preventing the absorption and translocation of toxic elements to above ground biomass.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species have low potential for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elements  extraction, are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insensitive to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over a wide range of concentrations, and a common example is various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grass species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plant species sensitive to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consequently certain symptoms can be manifested. Such plants are not tolerant to high concentrations of trace elements, and examples are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grain and cereal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crops.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Accumulators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plants which accumulate trace elements in various concentrations, however, in concentrations which are still lower than in case of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hyperaccumulators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example-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mustard, cabbage.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Hyperaccumulation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a specific characteristic inherent in certain species. For successful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hyperaccumulation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 concentrations of the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the above-ground biomass have to be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extremely high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er compared to their content in the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soil;example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dandelion,mustard</a:t>
            </a:r>
            <a:r>
              <a:rPr lang="en-US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majority of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hyperaccumulators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are endemic plants which grow in soils rich in trace elements and behave like strict </a:t>
            </a: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metallophytes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plants have developed special mechanisms for element uptake and tolerance to high concentrations.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negative aspect of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hyperaccumulators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is low biomass yield.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6438"/>
            <a:ext cx="117766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ability of plants to accumulate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elements from the soil can be estimated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by:  </a:t>
            </a:r>
          </a:p>
          <a:p>
            <a:pPr marL="742950" indent="-28575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Enrichment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Coefficient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(EC) or the </a:t>
            </a:r>
            <a:r>
              <a:rPr lang="en-US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Bioconcentration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factor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(BCF), which are expressed as the ratio of defined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concentrations in the plant material (mg kg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dry matter) and in the soil (mg kg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dry soil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 According to EC plants are defined as:  </a:t>
            </a: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accumulator plants 		EC 	1 – 10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medium accumulator plants 	EC 	0.1 – 1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low accumulator plants 		EC 	0.01 – 0.1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non accumulator plants 		EC 	&lt; 0.01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T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ranslocation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factor (TLF)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value reflects the levels of plants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phytoextraction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potential accounting as a ratio of the contaminants’ concentrations in the aboveground biomass to their concentration in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roots.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327" y="107740"/>
            <a:ext cx="4748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Phytoremediation parameters 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7426" y="6024149"/>
                <a:ext cx="5429948" cy="696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𝑇𝐿𝐹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𝑐𝑜𝑛𝑐𝑒𝑛𝑡𝑟𝑎𝑡𝑖𝑜𝑛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𝑝𝑙𝑎𝑛𝑡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𝐴𝐺𝐵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𝑐𝑜𝑛𝑐𝑒𝑛𝑡𝑟𝑎𝑡𝑖𝑜𝑛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𝑝𝑙𝑎𝑛𝑡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𝑟𝑜𝑜𝑡𝑠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426" y="6024149"/>
                <a:ext cx="5429948" cy="6961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04" y="2751298"/>
            <a:ext cx="563319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5567</TotalTime>
  <Words>2919</Words>
  <Application>Microsoft Office PowerPoint</Application>
  <PresentationFormat>Широкоэкранный</PresentationFormat>
  <Paragraphs>320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47" baseType="lpstr">
      <vt:lpstr>MS PGothic</vt:lpstr>
      <vt:lpstr>MS PGothic</vt:lpstr>
      <vt:lpstr>Adobe Heiti Std R</vt:lpstr>
      <vt:lpstr>Agency FB</vt:lpstr>
      <vt:lpstr>Arial</vt:lpstr>
      <vt:lpstr>Arial Unicode MS</vt:lpstr>
      <vt:lpstr>Calibri</vt:lpstr>
      <vt:lpstr>Calibri Light</vt:lpstr>
      <vt:lpstr>Cambria Math</vt:lpstr>
      <vt:lpstr>Impact</vt:lpstr>
      <vt:lpstr>Palatino Linotype</vt:lpstr>
      <vt:lpstr>Segoe UI</vt:lpstr>
      <vt:lpstr>Times New Roman</vt:lpstr>
      <vt:lpstr>TimesNewRomanPSMT</vt:lpstr>
      <vt:lpstr>Wingdings</vt:lpstr>
      <vt:lpstr>Wingdings 3</vt:lpstr>
      <vt:lpstr>Тема Office</vt:lpstr>
      <vt:lpstr>Office Theme</vt:lpstr>
      <vt:lpstr>1_Office Theme</vt:lpstr>
      <vt:lpstr>2_Office Theme</vt:lpstr>
      <vt:lpstr>3_Office Theme</vt:lpstr>
      <vt:lpstr>Visio.Drawing.11</vt:lpstr>
      <vt:lpstr>Диаграмма</vt:lpstr>
      <vt:lpstr>Energy crops’ Phytotechnology with Biomass production  at the marginal and contaminated lands  </vt:lpstr>
      <vt:lpstr>Content of Presentation</vt:lpstr>
      <vt:lpstr>Definition of Phytoremediation </vt:lpstr>
      <vt:lpstr>Презентация PowerPoint</vt:lpstr>
      <vt:lpstr>Phytoremediation Mechanisms Depending on the Contaminants </vt:lpstr>
      <vt:lpstr>Phytoremediation versus Phytomanagement </vt:lpstr>
      <vt:lpstr>Plant in Phytoremediation</vt:lpstr>
      <vt:lpstr>Презентация PowerPoint</vt:lpstr>
      <vt:lpstr>Презентация PowerPoint</vt:lpstr>
      <vt:lpstr>Презентация PowerPoint</vt:lpstr>
      <vt:lpstr>Miscanthus × giganteus Greef et Deu (giant miscanthus)</vt:lpstr>
      <vt:lpstr>Miscanthus as Phytoagent* </vt:lpstr>
      <vt:lpstr>Презентация PowerPoint</vt:lpstr>
      <vt:lpstr>Презентация PowerPoint</vt:lpstr>
      <vt:lpstr>Презентация PowerPoint</vt:lpstr>
      <vt:lpstr>Презентация PowerPoint</vt:lpstr>
      <vt:lpstr>Case 1. Metals contaminated military soils from Sliac, Slovakia and Kamenetz, Ukraine</vt:lpstr>
      <vt:lpstr>Case 2. Metals contaminated post-industrial soil from  Bakar, Croatia* </vt:lpstr>
      <vt:lpstr>Case 3. TEs contaminated mining soil, Tekeli, Kazakhstan* </vt:lpstr>
      <vt:lpstr>Case 5. TEs  contaminated abandoning mining soil, Pokrov, Ukraine*      </vt:lpstr>
      <vt:lpstr>Utilization of different agricultural practices:  Miscanthus promoting bacteria</vt:lpstr>
      <vt:lpstr>Plant Growth Promotion Bacteria*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Pidisnyuk</dc:creator>
  <cp:lastModifiedBy>Pidisnyuk</cp:lastModifiedBy>
  <cp:revision>242</cp:revision>
  <dcterms:created xsi:type="dcterms:W3CDTF">2020-10-24T16:58:53Z</dcterms:created>
  <dcterms:modified xsi:type="dcterms:W3CDTF">2022-06-07T19:49:45Z</dcterms:modified>
</cp:coreProperties>
</file>